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D8D4A-F44D-6BEF-19A3-40B409F76032}" v="32" dt="2022-03-29T05:41:16.168"/>
    <p1510:client id="{143CC3E2-DE85-020F-CB39-9CAA3A425D0D}" v="1042" dt="2022-03-29T06:40:51.007"/>
    <p1510:client id="{28CA850C-BBDC-B87C-023E-1D67FC03BBDF}" v="1373" dt="2022-03-29T05:37:32.137"/>
    <p1510:client id="{7CBFC46F-C9C5-5A9F-C898-2CE33F9A98A6}" v="61" dt="2022-03-29T04:08:1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2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hyperlink" Target="https://ncatlab.org/nlab/show/algebraic+approaches+to+differential+calculus" TargetMode="External"/><Relationship Id="rId21" Type="http://schemas.openxmlformats.org/officeDocument/2006/relationships/hyperlink" Target="https://ncatlab.org/nlab/show/algebra" TargetMode="External"/><Relationship Id="rId34" Type="http://schemas.openxmlformats.org/officeDocument/2006/relationships/hyperlink" Target="https://ncatlab.org/nlab/show/set+theory" TargetMode="External"/><Relationship Id="rId42" Type="http://schemas.openxmlformats.org/officeDocument/2006/relationships/hyperlink" Target="https://ncatlab.org/nlab/show/filter" TargetMode="External"/><Relationship Id="rId47" Type="http://schemas.openxmlformats.org/officeDocument/2006/relationships/hyperlink" Target="https://ncatlab.org/nlab/show/NuPRL" TargetMode="External"/><Relationship Id="rId50" Type="http://schemas.openxmlformats.org/officeDocument/2006/relationships/hyperlink" Target="https://ncatlab.org/nlab/show/dependent+type+theory" TargetMode="External"/><Relationship Id="rId55" Type="http://schemas.openxmlformats.org/officeDocument/2006/relationships/hyperlink" Target="https://ncatlab.org/nlab/show/Arend" TargetMode="External"/><Relationship Id="rId63" Type="http://schemas.openxmlformats.org/officeDocument/2006/relationships/hyperlink" Target="https://ncatlab.org/nlab/show/Archive+of+Formal+Proofs" TargetMode="External"/><Relationship Id="rId7" Type="http://schemas.openxmlformats.org/officeDocument/2006/relationships/hyperlink" Target="https://ncatlab.org/nlab/show/topology+and+geometry" TargetMode="External"/><Relationship Id="rId2" Type="http://schemas.openxmlformats.org/officeDocument/2006/relationships/hyperlink" Target="https://ncatlab.org/nlab/show/philosophy+of+mathematics" TargetMode="External"/><Relationship Id="rId16" Type="http://schemas.openxmlformats.org/officeDocument/2006/relationships/hyperlink" Target="https://ncatlab.org/nlab/show/algebraic+geometry" TargetMode="External"/><Relationship Id="rId29" Type="http://schemas.openxmlformats.org/officeDocument/2006/relationships/hyperlink" Target="https://ncatlab.org/nlab/show/analysis" TargetMode="External"/><Relationship Id="rId11" Type="http://schemas.openxmlformats.org/officeDocument/2006/relationships/hyperlink" Target="https://ncatlab.org/nlab/show/algebraic+topology" TargetMode="External"/><Relationship Id="rId24" Type="http://schemas.openxmlformats.org/officeDocument/2006/relationships/hyperlink" Target="https://ncatlab.org/nlab/show/group+theory" TargetMode="External"/><Relationship Id="rId32" Type="http://schemas.openxmlformats.org/officeDocument/2006/relationships/hyperlink" Target="https://ncatlab.org/nlab/show/operator+algebras" TargetMode="External"/><Relationship Id="rId37" Type="http://schemas.openxmlformats.org/officeDocument/2006/relationships/hyperlink" Target="https://ncatlab.org/nlab/show/graph" TargetMode="External"/><Relationship Id="rId40" Type="http://schemas.openxmlformats.org/officeDocument/2006/relationships/hyperlink" Target="https://ncatlab.org/nlab/show/order" TargetMode="External"/><Relationship Id="rId45" Type="http://schemas.openxmlformats.org/officeDocument/2006/relationships/hyperlink" Target="https://ncatlab.org/nlab/show/Metamath" TargetMode="External"/><Relationship Id="rId53" Type="http://schemas.openxmlformats.org/officeDocument/2006/relationships/hyperlink" Target="https://ncatlab.org/nlab/show/Agda" TargetMode="External"/><Relationship Id="rId58" Type="http://schemas.openxmlformats.org/officeDocument/2006/relationships/hyperlink" Target="https://ncatlab.org/nlab/show/opetopic+type+theory" TargetMode="External"/><Relationship Id="rId66" Type="http://schemas.openxmlformats.org/officeDocument/2006/relationships/hyperlink" Target="https://ncatlab.org/nlab/show/UniMath+project" TargetMode="External"/><Relationship Id="rId5" Type="http://schemas.openxmlformats.org/officeDocument/2006/relationships/hyperlink" Target="https://ncatlab.org/nlab/show/Sheaves+in+Geometry+and+Logic" TargetMode="External"/><Relationship Id="rId61" Type="http://schemas.openxmlformats.org/officeDocument/2006/relationships/hyperlink" Target="https://ncatlab.org/nlab/show/formal+proof" TargetMode="External"/><Relationship Id="rId19" Type="http://schemas.openxmlformats.org/officeDocument/2006/relationships/hyperlink" Target="https://ncatlab.org/nlab/show/higher+geometry" TargetMode="External"/><Relationship Id="rId14" Type="http://schemas.openxmlformats.org/officeDocument/2006/relationships/hyperlink" Target="https://ncatlab.org/nlab/show/differential+geometry" TargetMode="External"/><Relationship Id="rId22" Type="http://schemas.openxmlformats.org/officeDocument/2006/relationships/hyperlink" Target="https://ncatlab.org/nlab/show/universal+algebra" TargetMode="External"/><Relationship Id="rId27" Type="http://schemas.openxmlformats.org/officeDocument/2006/relationships/hyperlink" Target="https://ncatlab.org/nlab/show/homological+algebra" TargetMode="External"/><Relationship Id="rId30" Type="http://schemas.openxmlformats.org/officeDocument/2006/relationships/hyperlink" Target="https://ncatlab.org/nlab/show/nonstandard+analysis" TargetMode="External"/><Relationship Id="rId35" Type="http://schemas.openxmlformats.org/officeDocument/2006/relationships/hyperlink" Target="https://ncatlab.org/nlab/show/category+theory" TargetMode="External"/><Relationship Id="rId43" Type="http://schemas.openxmlformats.org/officeDocument/2006/relationships/hyperlink" Target="https://ncatlab.org/nlab/show/proof+assistants" TargetMode="External"/><Relationship Id="rId48" Type="http://schemas.openxmlformats.org/officeDocument/2006/relationships/hyperlink" Target="https://ncatlab.org/nlab/show/Isabelle" TargetMode="External"/><Relationship Id="rId56" Type="http://schemas.openxmlformats.org/officeDocument/2006/relationships/hyperlink" Target="https://ncatlab.org/nlab/show/monoidal+category" TargetMode="External"/><Relationship Id="rId64" Type="http://schemas.openxmlformats.org/officeDocument/2006/relationships/hyperlink" Target="https://ncatlab.org/nlab/show/ForMath+project" TargetMode="External"/><Relationship Id="rId8" Type="http://schemas.openxmlformats.org/officeDocument/2006/relationships/hyperlink" Target="https://ncatlab.org/nlab/show/geometry" TargetMode="External"/><Relationship Id="rId51" Type="http://schemas.openxmlformats.org/officeDocument/2006/relationships/hyperlink" Target="https://ncatlab.org/nlab/show/homotopy+type+theory" TargetMode="External"/><Relationship Id="rId3" Type="http://schemas.openxmlformats.org/officeDocument/2006/relationships/hyperlink" Target="https://ncatlab.org/nlab/show/foundations" TargetMode="External"/><Relationship Id="rId12" Type="http://schemas.openxmlformats.org/officeDocument/2006/relationships/hyperlink" Target="https://ncatlab.org/nlab/show/homotopy+theory" TargetMode="External"/><Relationship Id="rId17" Type="http://schemas.openxmlformats.org/officeDocument/2006/relationships/hyperlink" Target="https://ncatlab.org/nlab/show/noncommutative+algebraic+geometry" TargetMode="External"/><Relationship Id="rId25" Type="http://schemas.openxmlformats.org/officeDocument/2006/relationships/hyperlink" Target="https://ncatlab.org/nlab/show/representation+theory" TargetMode="External"/><Relationship Id="rId33" Type="http://schemas.openxmlformats.org/officeDocument/2006/relationships/hyperlink" Target="https://ncatlab.org/nlab/show/discrete+mathematics" TargetMode="External"/><Relationship Id="rId38" Type="http://schemas.openxmlformats.org/officeDocument/2006/relationships/hyperlink" Target="https://ncatlab.org/nlab/show/directed+graph" TargetMode="External"/><Relationship Id="rId46" Type="http://schemas.openxmlformats.org/officeDocument/2006/relationships/hyperlink" Target="https://ncatlab.org/nlab/show/Mizar" TargetMode="External"/><Relationship Id="rId59" Type="http://schemas.openxmlformats.org/officeDocument/2006/relationships/hyperlink" Target="https://ncatlab.org/nlab/show/Globular" TargetMode="External"/><Relationship Id="rId67" Type="http://schemas.openxmlformats.org/officeDocument/2006/relationships/hyperlink" Target="https://ncatlab.org/nlab/show/Xena+project" TargetMode="External"/><Relationship Id="rId20" Type="http://schemas.openxmlformats.org/officeDocument/2006/relationships/hyperlink" Target="https://ncatlab.org/nlab/show/Lie+theory" TargetMode="External"/><Relationship Id="rId41" Type="http://schemas.openxmlformats.org/officeDocument/2006/relationships/hyperlink" Target="https://ncatlab.org/nlab/show/poset" TargetMode="External"/><Relationship Id="rId54" Type="http://schemas.openxmlformats.org/officeDocument/2006/relationships/hyperlink" Target="https://ncatlab.org/nlab/show/Lean" TargetMode="External"/><Relationship Id="rId62" Type="http://schemas.openxmlformats.org/officeDocument/2006/relationships/hyperlink" Target="https://ncatlab.org/nlab/show/mathema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catlab.org/nlab/show/Higher+Topos+Theory" TargetMode="External"/><Relationship Id="rId15" Type="http://schemas.openxmlformats.org/officeDocument/2006/relationships/hyperlink" Target="https://ncatlab.org/nlab/show/differential+topology" TargetMode="External"/><Relationship Id="rId23" Type="http://schemas.openxmlformats.org/officeDocument/2006/relationships/hyperlink" Target="https://ncatlab.org/nlab/show/higher+algebra" TargetMode="External"/><Relationship Id="rId28" Type="http://schemas.openxmlformats.org/officeDocument/2006/relationships/hyperlink" Target="https://ncatlab.org/nlab/show/gebras" TargetMode="External"/><Relationship Id="rId36" Type="http://schemas.openxmlformats.org/officeDocument/2006/relationships/hyperlink" Target="https://ncatlab.org/nlab/show/higher+category+theory" TargetMode="External"/><Relationship Id="rId49" Type="http://schemas.openxmlformats.org/officeDocument/2006/relationships/hyperlink" Target="https://ncatlab.org/nlab/show/HOL" TargetMode="External"/><Relationship Id="rId57" Type="http://schemas.openxmlformats.org/officeDocument/2006/relationships/hyperlink" Target="https://ncatlab.org/nlab/show/DisCoPy" TargetMode="External"/><Relationship Id="rId10" Type="http://schemas.openxmlformats.org/officeDocument/2006/relationships/hyperlink" Target="https://ncatlab.org/nlab/show/general+topology" TargetMode="External"/><Relationship Id="rId31" Type="http://schemas.openxmlformats.org/officeDocument/2006/relationships/hyperlink" Target="https://ncatlab.org/nlab/show/functional+analysis" TargetMode="External"/><Relationship Id="rId44" Type="http://schemas.openxmlformats.org/officeDocument/2006/relationships/hyperlink" Target="https://ncatlab.org/nlab/show/type+theory" TargetMode="External"/><Relationship Id="rId52" Type="http://schemas.openxmlformats.org/officeDocument/2006/relationships/hyperlink" Target="https://ncatlab.org/nlab/show/Coq" TargetMode="External"/><Relationship Id="rId60" Type="http://schemas.openxmlformats.org/officeDocument/2006/relationships/hyperlink" Target="https://ncatlab.org/nlab/show/homotopy.io" TargetMode="External"/><Relationship Id="rId65" Type="http://schemas.openxmlformats.org/officeDocument/2006/relationships/hyperlink" Target="https://ncatlab.org/nlab/show/MathScheme" TargetMode="External"/><Relationship Id="rId4" Type="http://schemas.openxmlformats.org/officeDocument/2006/relationships/hyperlink" Target="https://ncatlab.org/nlab/show/Categories+and+Sheaves" TargetMode="External"/><Relationship Id="rId9" Type="http://schemas.openxmlformats.org/officeDocument/2006/relationships/hyperlink" Target="https://ncatlab.org/nlab/show/topology" TargetMode="External"/><Relationship Id="rId13" Type="http://schemas.openxmlformats.org/officeDocument/2006/relationships/hyperlink" Target="https://ncatlab.org/nlab/show/rational+homotopy+theory" TargetMode="External"/><Relationship Id="rId18" Type="http://schemas.openxmlformats.org/officeDocument/2006/relationships/hyperlink" Target="https://ncatlab.org/nlab/show/noncommutative+geometry" TargetMode="External"/><Relationship Id="rId39" Type="http://schemas.openxmlformats.org/officeDocument/2006/relationships/hyperlink" Target="https://ncatlab.org/nlab/show/qui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577F6A7-2360-39C0-A0E5-A1A26609BB70}"/>
              </a:ext>
            </a:extLst>
          </p:cNvPr>
          <p:cNvSpPr txBox="1"/>
          <p:nvPr/>
        </p:nvSpPr>
        <p:spPr>
          <a:xfrm>
            <a:off x="3428011" y="3101439"/>
            <a:ext cx="5326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rial"/>
                <a:cs typeface="Arial"/>
              </a:rPr>
              <a:t>Inspire Create Transform</a:t>
            </a:r>
            <a:endParaRPr lang="en-US" sz="3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76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845DA44-9FF1-8056-C4F0-E1C7EC7406C9}"/>
              </a:ext>
            </a:extLst>
          </p:cNvPr>
          <p:cNvSpPr txBox="1"/>
          <p:nvPr/>
        </p:nvSpPr>
        <p:spPr>
          <a:xfrm>
            <a:off x="394305" y="382209"/>
            <a:ext cx="1689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What</a:t>
            </a:r>
            <a:r>
              <a:rPr lang="es-ES" sz="3600">
                <a:cs typeface="Calibri"/>
              </a:rPr>
              <a:t> 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384F68-5018-1DEC-6FB1-D423B1DC472D}"/>
              </a:ext>
            </a:extLst>
          </p:cNvPr>
          <p:cNvSpPr txBox="1"/>
          <p:nvPr/>
        </p:nvSpPr>
        <p:spPr>
          <a:xfrm>
            <a:off x="730704" y="1313760"/>
            <a:ext cx="78987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Apply mathematical concepts in software development. 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4809BA-2D98-57D9-BDDF-C533A4207FC5}"/>
              </a:ext>
            </a:extLst>
          </p:cNvPr>
          <p:cNvSpPr txBox="1"/>
          <p:nvPr/>
        </p:nvSpPr>
        <p:spPr>
          <a:xfrm>
            <a:off x="397908" y="2212400"/>
            <a:ext cx="13764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Why</a:t>
            </a:r>
            <a:r>
              <a:rPr lang="es-ES" sz="3600">
                <a:cs typeface="Calibri"/>
              </a:rPr>
              <a:t> 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95D02-FA62-CDE9-E21F-1AC0D2457E37}"/>
              </a:ext>
            </a:extLst>
          </p:cNvPr>
          <p:cNvSpPr txBox="1"/>
          <p:nvPr/>
        </p:nvSpPr>
        <p:spPr>
          <a:xfrm>
            <a:off x="730703" y="3091262"/>
            <a:ext cx="84396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With mathematical abstractions is possible write better software.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BFA22B-37BA-5F0C-FE3A-CA63706D99EF}"/>
              </a:ext>
            </a:extLst>
          </p:cNvPr>
          <p:cNvSpPr txBox="1"/>
          <p:nvPr/>
        </p:nvSpPr>
        <p:spPr>
          <a:xfrm>
            <a:off x="439660" y="3929135"/>
            <a:ext cx="13764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How </a:t>
            </a:r>
            <a:r>
              <a:rPr lang="es-ES" sz="3600">
                <a:cs typeface="Calibri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96D0F-B7F8-7C62-5E73-D63CB51C6307}"/>
              </a:ext>
            </a:extLst>
          </p:cNvPr>
          <p:cNvSpPr txBox="1"/>
          <p:nvPr/>
        </p:nvSpPr>
        <p:spPr>
          <a:xfrm>
            <a:off x="730702" y="4685845"/>
            <a:ext cx="6302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4234B3-CB81-50D6-3864-401002F15128}"/>
              </a:ext>
            </a:extLst>
          </p:cNvPr>
          <p:cNvSpPr txBox="1"/>
          <p:nvPr/>
        </p:nvSpPr>
        <p:spPr>
          <a:xfrm>
            <a:off x="730702" y="4504417"/>
            <a:ext cx="6302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TBD // f: m -&gt; cs[m]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527DA03-F6F8-04F3-4C98-AA10ABA840FA}"/>
              </a:ext>
            </a:extLst>
          </p:cNvPr>
          <p:cNvSpPr/>
          <p:nvPr/>
        </p:nvSpPr>
        <p:spPr>
          <a:xfrm>
            <a:off x="9172535" y="635494"/>
            <a:ext cx="2694213" cy="9071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cs typeface="Calibri"/>
              </a:rPr>
              <a:t>Introduction</a:t>
            </a: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What ? Why ? How ?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FA7BEF2-773F-55C5-B41B-F4C235731BE4}"/>
              </a:ext>
            </a:extLst>
          </p:cNvPr>
          <p:cNvCxnSpPr/>
          <p:nvPr/>
        </p:nvCxnSpPr>
        <p:spPr>
          <a:xfrm>
            <a:off x="10507682" y="1586345"/>
            <a:ext cx="19792" cy="430480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CD24C4-410D-04DA-C80F-7793FFCECC8B}"/>
              </a:ext>
            </a:extLst>
          </p:cNvPr>
          <p:cNvSpPr/>
          <p:nvPr/>
        </p:nvSpPr>
        <p:spPr>
          <a:xfrm>
            <a:off x="2087" y="5936292"/>
            <a:ext cx="12181561" cy="918575"/>
          </a:xfrm>
          <a:prstGeom prst="rect">
            <a:avLst/>
          </a:prstGeom>
          <a:solidFill>
            <a:srgbClr val="01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D03742-7EC8-6686-7DA1-EFFC7D740BA4}"/>
              </a:ext>
            </a:extLst>
          </p:cNvPr>
          <p:cNvSpPr txBox="1"/>
          <p:nvPr/>
        </p:nvSpPr>
        <p:spPr>
          <a:xfrm>
            <a:off x="730702" y="4865782"/>
            <a:ext cx="8439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13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401E1B66-729C-7D4C-4A35-E07C7455B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5" r="1" b="9444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3BF0C13-41C0-71A5-0B4E-3F34582E8EBD}"/>
              </a:ext>
            </a:extLst>
          </p:cNvPr>
          <p:cNvCxnSpPr/>
          <p:nvPr/>
        </p:nvCxnSpPr>
        <p:spPr>
          <a:xfrm>
            <a:off x="10497244" y="281551"/>
            <a:ext cx="50022" cy="53325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2902BEC-1F7C-2C5D-4A5A-436F4D2433B4}"/>
              </a:ext>
            </a:extLst>
          </p:cNvPr>
          <p:cNvSpPr/>
          <p:nvPr/>
        </p:nvSpPr>
        <p:spPr>
          <a:xfrm>
            <a:off x="9172535" y="5698097"/>
            <a:ext cx="2694213" cy="9071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Calibri"/>
              </a:rPr>
              <a:t>Introduction</a:t>
            </a:r>
          </a:p>
          <a:p>
            <a:pPr algn="ctr"/>
            <a:r>
              <a:rPr lang="en-US" sz="2400">
                <a:solidFill>
                  <a:schemeClr val="tx1"/>
                </a:solidFill>
                <a:cs typeface="Calibri"/>
              </a:rPr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96155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2E11CC-F1BB-52EF-A717-88DB645CB963}"/>
              </a:ext>
            </a:extLst>
          </p:cNvPr>
          <p:cNvSpPr txBox="1"/>
          <p:nvPr/>
        </p:nvSpPr>
        <p:spPr>
          <a:xfrm>
            <a:off x="305240" y="223871"/>
            <a:ext cx="4622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 Mathematics</a:t>
            </a:r>
            <a:endParaRPr lang="es-ES" sz="280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601DA-DE5E-98A1-AF0B-D395099D4500}"/>
              </a:ext>
            </a:extLst>
          </p:cNvPr>
          <p:cNvSpPr txBox="1"/>
          <p:nvPr/>
        </p:nvSpPr>
        <p:spPr>
          <a:xfrm>
            <a:off x="370114" y="785750"/>
            <a:ext cx="5167744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"/>
              </a:rPr>
              <a:t>philosophy of mathematics</a:t>
            </a:r>
            <a:endParaRPr lang="es-E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3"/>
              </a:rPr>
              <a:t>Structural Foundations</a:t>
            </a:r>
            <a:r>
              <a:rPr lang="es-ES" sz="1200">
                <a:ea typeface="+mn-lt"/>
                <a:cs typeface="+mn-lt"/>
              </a:rPr>
              <a:t> 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600" b="1" i="1">
                <a:ea typeface="+mn-lt"/>
                <a:cs typeface="+mn-lt"/>
                <a:hlinkClick r:id="rId4"/>
              </a:rPr>
              <a:t>Categories and Sheaves</a:t>
            </a:r>
            <a:r>
              <a:rPr lang="es-ES" sz="1600" b="1" i="1">
                <a:ea typeface="+mn-lt"/>
                <a:cs typeface="+mn-lt"/>
              </a:rPr>
              <a:t> </a:t>
            </a:r>
            <a:r>
              <a:rPr lang="es-ES" sz="1600">
                <a:ea typeface="+mn-lt"/>
                <a:cs typeface="+mn-lt"/>
              </a:rPr>
              <a:t>🔴</a:t>
            </a: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5"/>
              </a:rPr>
              <a:t>Sheaves in Geometry and Logic</a:t>
            </a:r>
            <a:r>
              <a:rPr lang="es-ES" sz="1200">
                <a:ea typeface="+mn-lt"/>
                <a:cs typeface="+mn-lt"/>
              </a:rPr>
              <a:t> 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6"/>
              </a:rPr>
              <a:t>Higher Topos Theory</a:t>
            </a:r>
            <a:r>
              <a:rPr lang="es-ES" sz="1200">
                <a:ea typeface="+mn-lt"/>
                <a:cs typeface="+mn-lt"/>
              </a:rPr>
              <a:t>  </a:t>
            </a:r>
            <a:endParaRPr lang="es-E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7"/>
              </a:rPr>
              <a:t>Topology and Geometry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8"/>
              </a:rPr>
              <a:t>geometry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9"/>
              </a:rPr>
              <a:t>topology</a:t>
            </a:r>
            <a:r>
              <a:rPr lang="es-ES" sz="1200">
                <a:ea typeface="+mn-lt"/>
                <a:cs typeface="+mn-lt"/>
              </a:rPr>
              <a:t> 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0"/>
              </a:rPr>
              <a:t>general topology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1"/>
              </a:rPr>
              <a:t>algebraic topology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600" b="1" i="1">
                <a:ea typeface="+mn-lt"/>
                <a:cs typeface="+mn-lt"/>
                <a:hlinkClick r:id="rId12"/>
              </a:rPr>
              <a:t>homotopy theory</a:t>
            </a:r>
            <a:r>
              <a:rPr lang="es-ES" sz="1600" b="1" i="1">
                <a:ea typeface="+mn-lt"/>
                <a:cs typeface="+mn-lt"/>
              </a:rPr>
              <a:t> </a:t>
            </a:r>
            <a:r>
              <a:rPr lang="es-ES" sz="1600" b="1">
                <a:ea typeface="+mn-lt"/>
                <a:cs typeface="+mn-lt"/>
              </a:rPr>
              <a:t>🔴</a:t>
            </a:r>
            <a:endParaRPr lang="es-ES" sz="1600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3"/>
              </a:rPr>
              <a:t>rational homotopy theory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4"/>
              </a:rPr>
              <a:t>differential geometry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5"/>
              </a:rPr>
              <a:t>differential topology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6"/>
              </a:rPr>
              <a:t>algebraic geometry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7"/>
              </a:rPr>
              <a:t>noncommutative algebraic geometry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8"/>
              </a:rPr>
              <a:t>noncommutative geometry</a:t>
            </a:r>
            <a:r>
              <a:rPr lang="es-ES" sz="1200">
                <a:ea typeface="+mn-lt"/>
                <a:cs typeface="+mn-lt"/>
              </a:rPr>
              <a:t> 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19"/>
              </a:rPr>
              <a:t>higher geometry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0"/>
              </a:rPr>
              <a:t>Lie theory</a:t>
            </a:r>
            <a:endParaRPr lang="es-E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1"/>
              </a:rPr>
              <a:t>Algebra</a:t>
            </a:r>
            <a:r>
              <a:rPr lang="es-ES" sz="1200">
                <a:ea typeface="+mn-lt"/>
                <a:cs typeface="+mn-lt"/>
              </a:rPr>
              <a:t>: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2"/>
              </a:rPr>
              <a:t>universal algebra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3"/>
              </a:rPr>
              <a:t>higher algebra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4"/>
              </a:rPr>
              <a:t>group theory</a:t>
            </a:r>
            <a:r>
              <a:rPr lang="es-ES" sz="1200">
                <a:ea typeface="+mn-lt"/>
                <a:cs typeface="+mn-lt"/>
              </a:rPr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5"/>
              </a:rPr>
              <a:t>representation theory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6"/>
              </a:rPr>
              <a:t>algebraic approaches to differential calculus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7"/>
              </a:rPr>
              <a:t>homological algebra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8"/>
              </a:rPr>
              <a:t>gebras</a:t>
            </a:r>
            <a:r>
              <a:rPr lang="es-ES" sz="1200">
                <a:ea typeface="+mn-lt"/>
                <a:cs typeface="+mn-lt"/>
              </a:rPr>
              <a:t> </a:t>
            </a:r>
            <a:endParaRPr lang="es-E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sz="1200">
              <a:cs typeface="Calibri"/>
            </a:endParaRPr>
          </a:p>
          <a:p>
            <a:endParaRPr lang="es-ES" sz="1200"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A16D71-2B28-259F-C2A3-42562CCF6D32}"/>
              </a:ext>
            </a:extLst>
          </p:cNvPr>
          <p:cNvSpPr txBox="1"/>
          <p:nvPr/>
        </p:nvSpPr>
        <p:spPr>
          <a:xfrm>
            <a:off x="4415044" y="780869"/>
            <a:ext cx="580814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29"/>
              </a:rPr>
              <a:t>Analysis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30"/>
              </a:rPr>
              <a:t>nonstandard analysis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31"/>
              </a:rPr>
              <a:t>functional analysis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32"/>
              </a:rPr>
              <a:t>operator algebras</a:t>
            </a:r>
            <a:endParaRPr lang="es-E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33"/>
              </a:rPr>
              <a:t>Discrete mathematics</a:t>
            </a:r>
            <a:r>
              <a:rPr lang="es-ES" sz="1200">
                <a:ea typeface="+mn-lt"/>
                <a:cs typeface="+mn-lt"/>
              </a:rPr>
              <a:t>:</a:t>
            </a:r>
            <a:endParaRPr lang="es-ES" sz="12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1600" b="1">
                <a:ea typeface="+mn-lt"/>
                <a:cs typeface="+mn-lt"/>
                <a:hlinkClick r:id="rId34"/>
              </a:rPr>
              <a:t>set theory</a:t>
            </a:r>
            <a:r>
              <a:rPr lang="es-ES" sz="1600" b="1">
                <a:ea typeface="+mn-lt"/>
                <a:cs typeface="+mn-lt"/>
              </a:rPr>
              <a:t>, </a:t>
            </a:r>
            <a:r>
              <a:rPr lang="es-ES" sz="1600" b="1">
                <a:ea typeface="+mn-lt"/>
                <a:cs typeface="+mn-lt"/>
                <a:hlinkClick r:id="rId35"/>
              </a:rPr>
              <a:t>category theory</a:t>
            </a:r>
            <a:r>
              <a:rPr lang="es-ES" sz="1600" b="1">
                <a:ea typeface="+mn-lt"/>
                <a:cs typeface="+mn-lt"/>
              </a:rPr>
              <a:t>, </a:t>
            </a:r>
            <a:r>
              <a:rPr lang="es-ES" sz="1600" b="1">
                <a:ea typeface="+mn-lt"/>
                <a:cs typeface="+mn-lt"/>
                <a:hlinkClick r:id="rId36"/>
              </a:rPr>
              <a:t>higher category theory</a:t>
            </a:r>
            <a:r>
              <a:rPr lang="es-ES" sz="1600" b="1">
                <a:ea typeface="+mn-lt"/>
                <a:cs typeface="+mn-lt"/>
              </a:rPr>
              <a:t> 🔴</a:t>
            </a:r>
          </a:p>
          <a:p>
            <a:pPr marL="742950" lvl="1" indent="-285750">
              <a:buFont typeface="Arial"/>
              <a:buChar char="•"/>
            </a:pPr>
            <a:r>
              <a:rPr lang="es-ES" sz="1200">
                <a:ea typeface="+mn-lt"/>
                <a:cs typeface="+mn-lt"/>
                <a:hlinkClick r:id="rId37"/>
              </a:rPr>
              <a:t>graph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38"/>
              </a:rPr>
              <a:t>directed graph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39"/>
              </a:rPr>
              <a:t>quiver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40"/>
              </a:rPr>
              <a:t>order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41"/>
              </a:rPr>
              <a:t>poset</a:t>
            </a:r>
            <a:r>
              <a:rPr lang="es-ES" sz="1200">
                <a:ea typeface="+mn-lt"/>
                <a:cs typeface="+mn-lt"/>
              </a:rPr>
              <a:t>, </a:t>
            </a:r>
            <a:r>
              <a:rPr lang="es-ES" sz="1200">
                <a:ea typeface="+mn-lt"/>
                <a:cs typeface="+mn-lt"/>
                <a:hlinkClick r:id="rId42"/>
              </a:rPr>
              <a:t>filter</a:t>
            </a:r>
            <a:r>
              <a:rPr lang="es-ES" sz="1200">
                <a:ea typeface="+mn-lt"/>
                <a:cs typeface="+mn-lt"/>
              </a:rPr>
              <a:t>,</a:t>
            </a:r>
            <a:endParaRPr lang="es-ES"/>
          </a:p>
          <a:p>
            <a:endParaRPr lang="es-ES" sz="1400">
              <a:ea typeface="+mn-lt"/>
              <a:cs typeface="+mn-lt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79943C-9C61-0D5B-D24B-C62A07BAD86A}"/>
              </a:ext>
            </a:extLst>
          </p:cNvPr>
          <p:cNvCxnSpPr/>
          <p:nvPr/>
        </p:nvCxnSpPr>
        <p:spPr>
          <a:xfrm>
            <a:off x="10487890" y="52449"/>
            <a:ext cx="101129" cy="6020896"/>
          </a:xfrm>
          <a:prstGeom prst="straightConnector1">
            <a:avLst/>
          </a:prstGeom>
          <a:ln w="28575">
            <a:solidFill>
              <a:srgbClr val="01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A15D45-9F0E-E2CC-C677-A3D0190D36FA}"/>
              </a:ext>
            </a:extLst>
          </p:cNvPr>
          <p:cNvSpPr/>
          <p:nvPr/>
        </p:nvSpPr>
        <p:spPr>
          <a:xfrm>
            <a:off x="2087" y="6082429"/>
            <a:ext cx="12181561" cy="918575"/>
          </a:xfrm>
          <a:prstGeom prst="rect">
            <a:avLst/>
          </a:prstGeom>
          <a:solidFill>
            <a:srgbClr val="01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">
            <a:extLst>
              <a:ext uri="{FF2B5EF4-FFF2-40B4-BE49-F238E27FC236}">
                <a16:creationId xmlns:a16="http://schemas.microsoft.com/office/drawing/2014/main" id="{D9F68B89-52E6-7D30-BD47-76637AD5F44F}"/>
              </a:ext>
            </a:extLst>
          </p:cNvPr>
          <p:cNvSpPr txBox="1"/>
          <p:nvPr/>
        </p:nvSpPr>
        <p:spPr>
          <a:xfrm>
            <a:off x="4415045" y="1929087"/>
            <a:ext cx="5975155" cy="36933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s-ES" sz="1200" b="1">
                <a:ea typeface="+mn-lt"/>
                <a:cs typeface="+mn-lt"/>
                <a:hlinkClick r:id="rId43"/>
              </a:rPr>
              <a:t>  proof assistants</a:t>
            </a:r>
            <a:r>
              <a:rPr lang="es-ES" sz="1200" b="1">
                <a:ea typeface="+mn-lt"/>
                <a:cs typeface="+mn-lt"/>
              </a:rPr>
              <a:t>:</a:t>
            </a:r>
            <a:endParaRPr lang="es-ES" sz="12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based on plain </a:t>
            </a:r>
            <a:r>
              <a:rPr lang="en-US" sz="1200">
                <a:ea typeface="+mn-lt"/>
                <a:cs typeface="+mn-lt"/>
                <a:hlinkClick r:id="rId44"/>
              </a:rPr>
              <a:t>type theory</a:t>
            </a:r>
            <a:r>
              <a:rPr lang="en-US" sz="1200">
                <a:ea typeface="+mn-lt"/>
                <a:cs typeface="+mn-lt"/>
              </a:rPr>
              <a:t>/</a:t>
            </a:r>
            <a:r>
              <a:rPr lang="en-US" sz="1200">
                <a:ea typeface="+mn-lt"/>
                <a:cs typeface="+mn-lt"/>
                <a:hlinkClick r:id="rId34"/>
              </a:rPr>
              <a:t>set theory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45"/>
              </a:rPr>
              <a:t>Metamath</a:t>
            </a:r>
            <a:r>
              <a:rPr lang="en-US" sz="1200">
                <a:ea typeface="+mn-lt"/>
                <a:cs typeface="+mn-lt"/>
                <a:hlinkClick r:id="rId46"/>
              </a:rPr>
              <a:t>, Mizar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47"/>
              </a:rPr>
              <a:t>NuPRL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48"/>
              </a:rPr>
              <a:t>Isabelle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49"/>
              </a:rPr>
              <a:t>HOL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600" b="1" i="1">
                <a:ea typeface="+mn-lt"/>
                <a:cs typeface="+mn-lt"/>
              </a:rPr>
              <a:t>based on </a:t>
            </a:r>
            <a:r>
              <a:rPr lang="en-US" sz="1600" b="1" i="1">
                <a:ea typeface="+mn-lt"/>
                <a:cs typeface="+mn-lt"/>
                <a:hlinkClick r:id="rId50"/>
              </a:rPr>
              <a:t>dependent type theory</a:t>
            </a:r>
            <a:r>
              <a:rPr lang="en-US" sz="1600" b="1" i="1">
                <a:ea typeface="+mn-lt"/>
                <a:cs typeface="+mn-lt"/>
              </a:rPr>
              <a:t>/</a:t>
            </a:r>
            <a:r>
              <a:rPr lang="en-US" sz="1600" b="1" i="1">
                <a:ea typeface="+mn-lt"/>
                <a:cs typeface="+mn-lt"/>
                <a:hlinkClick r:id="rId51"/>
              </a:rPr>
              <a:t>homotopy type theory</a:t>
            </a:r>
            <a:r>
              <a:rPr lang="en-US" sz="1600" b="1" i="1">
                <a:ea typeface="+mn-lt"/>
                <a:cs typeface="+mn-lt"/>
              </a:rPr>
              <a:t>: </a:t>
            </a:r>
            <a:r>
              <a:rPr lang="es-ES" sz="1600" b="1">
                <a:ea typeface="+mn-lt"/>
                <a:cs typeface="+mn-lt"/>
              </a:rPr>
              <a:t>🔴</a:t>
            </a: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52"/>
              </a:rPr>
              <a:t>Coq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53"/>
              </a:rPr>
              <a:t>Agda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54"/>
              </a:rPr>
              <a:t>Lean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55"/>
              </a:rPr>
              <a:t>Arend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For </a:t>
            </a:r>
            <a:r>
              <a:rPr lang="en-US" sz="1200">
                <a:ea typeface="+mn-lt"/>
                <a:cs typeface="+mn-lt"/>
                <a:hlinkClick r:id="rId56"/>
              </a:rPr>
              <a:t>monoidal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>
                <a:ea typeface="+mn-lt"/>
                <a:cs typeface="+mn-lt"/>
                <a:hlinkClick r:id="rId35"/>
              </a:rPr>
              <a:t>category theory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57"/>
              </a:rPr>
              <a:t>DisCoPy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For </a:t>
            </a:r>
            <a:r>
              <a:rPr lang="en-US" sz="1200">
                <a:ea typeface="+mn-lt"/>
                <a:cs typeface="+mn-lt"/>
                <a:hlinkClick r:id="rId36"/>
              </a:rPr>
              <a:t>higher category theory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58"/>
              </a:rPr>
              <a:t>opetopic type theory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59"/>
              </a:rPr>
              <a:t>Globular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ea typeface="+mn-lt"/>
                <a:cs typeface="+mn-lt"/>
                <a:hlinkClick r:id="rId60"/>
              </a:rPr>
              <a:t>homotopy.io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projects for </a:t>
            </a:r>
            <a:r>
              <a:rPr lang="en-US" sz="1200" b="1">
                <a:ea typeface="+mn-lt"/>
                <a:cs typeface="+mn-lt"/>
                <a:hlinkClick r:id="rId61"/>
              </a:rPr>
              <a:t>formalization</a:t>
            </a:r>
            <a:r>
              <a:rPr lang="en-US" sz="1200" b="1">
                <a:ea typeface="+mn-lt"/>
                <a:cs typeface="+mn-lt"/>
              </a:rPr>
              <a:t> of </a:t>
            </a:r>
            <a:r>
              <a:rPr lang="en-US" sz="1200" b="1">
                <a:ea typeface="+mn-lt"/>
                <a:cs typeface="+mn-lt"/>
                <a:hlinkClick r:id="rId62"/>
              </a:rPr>
              <a:t>mathematics</a:t>
            </a:r>
            <a:r>
              <a:rPr lang="en-US" sz="1200" b="1">
                <a:ea typeface="+mn-lt"/>
                <a:cs typeface="+mn-lt"/>
              </a:rPr>
              <a:t> with proof assistants: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63"/>
              </a:rPr>
              <a:t>Archive of Formal Proofs</a:t>
            </a:r>
            <a:r>
              <a:rPr lang="en-US" sz="1200">
                <a:ea typeface="+mn-lt"/>
                <a:cs typeface="+mn-lt"/>
              </a:rPr>
              <a:t> (using </a:t>
            </a:r>
            <a:r>
              <a:rPr lang="en-US" sz="1200">
                <a:ea typeface="+mn-lt"/>
                <a:cs typeface="+mn-lt"/>
                <a:hlinkClick r:id="rId48"/>
              </a:rPr>
              <a:t>Isabelle</a:t>
            </a:r>
            <a:r>
              <a:rPr lang="en-US" sz="1200">
                <a:ea typeface="+mn-lt"/>
                <a:cs typeface="+mn-lt"/>
              </a:rPr>
              <a:t>)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64"/>
              </a:rPr>
              <a:t>ForMath project</a:t>
            </a:r>
            <a:r>
              <a:rPr lang="en-US" sz="1200">
                <a:ea typeface="+mn-lt"/>
                <a:cs typeface="+mn-lt"/>
              </a:rPr>
              <a:t> (using </a:t>
            </a:r>
            <a:r>
              <a:rPr lang="en-US" sz="1200">
                <a:ea typeface="+mn-lt"/>
                <a:cs typeface="+mn-lt"/>
                <a:hlinkClick r:id="rId52"/>
              </a:rPr>
              <a:t>Coq</a:t>
            </a:r>
            <a:r>
              <a:rPr lang="en-US" sz="1200">
                <a:ea typeface="+mn-lt"/>
                <a:cs typeface="+mn-lt"/>
              </a:rPr>
              <a:t>)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65"/>
              </a:rPr>
              <a:t>MathScheme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66"/>
              </a:rPr>
              <a:t>UniMath project</a:t>
            </a:r>
            <a:r>
              <a:rPr lang="en-US" sz="1200">
                <a:ea typeface="+mn-lt"/>
                <a:cs typeface="+mn-lt"/>
              </a:rPr>
              <a:t> (using </a:t>
            </a:r>
            <a:r>
              <a:rPr lang="en-US" sz="1200">
                <a:ea typeface="+mn-lt"/>
                <a:cs typeface="+mn-lt"/>
                <a:hlinkClick r:id="rId52"/>
              </a:rPr>
              <a:t>Coq</a:t>
            </a:r>
            <a:r>
              <a:rPr lang="en-US" sz="1200">
                <a:ea typeface="+mn-lt"/>
                <a:cs typeface="+mn-lt"/>
              </a:rPr>
              <a:t>)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en-US" sz="1200">
                <a:ea typeface="+mn-lt"/>
                <a:cs typeface="+mn-lt"/>
                <a:hlinkClick r:id="rId67"/>
              </a:rPr>
              <a:t>Xena project</a:t>
            </a:r>
            <a:r>
              <a:rPr lang="en-US" sz="1200">
                <a:ea typeface="+mn-lt"/>
                <a:cs typeface="+mn-lt"/>
              </a:rPr>
              <a:t> (using </a:t>
            </a:r>
            <a:r>
              <a:rPr lang="en-US" sz="1200">
                <a:ea typeface="+mn-lt"/>
                <a:cs typeface="+mn-lt"/>
                <a:hlinkClick r:id="rId54"/>
              </a:rPr>
              <a:t>Lean</a:t>
            </a:r>
            <a:r>
              <a:rPr lang="en-US" sz="1200">
                <a:ea typeface="+mn-lt"/>
                <a:cs typeface="+mn-lt"/>
              </a:rPr>
              <a:t>)</a:t>
            </a:r>
            <a:endParaRPr lang="en-US">
              <a:cs typeface="Calibri" panose="020F0502020204030204"/>
            </a:endParaRPr>
          </a:p>
          <a:p>
            <a:pPr lvl="2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s-ES" sz="1200">
              <a:ea typeface="+mn-lt"/>
              <a:cs typeface="+mn-lt"/>
            </a:endParaRPr>
          </a:p>
          <a:p>
            <a:endParaRPr lang="es-ES" sz="1400">
              <a:ea typeface="+mn-lt"/>
              <a:cs typeface="+mn-lt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815B2A9-32C8-6678-29D7-7EE61902D2CF}"/>
              </a:ext>
            </a:extLst>
          </p:cNvPr>
          <p:cNvSpPr/>
          <p:nvPr/>
        </p:nvSpPr>
        <p:spPr>
          <a:xfrm>
            <a:off x="9245604" y="3172015"/>
            <a:ext cx="2694213" cy="9071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Calibri"/>
              </a:rPr>
              <a:t>Introduction</a:t>
            </a:r>
          </a:p>
          <a:p>
            <a:pPr algn="ctr"/>
            <a:r>
              <a:rPr lang="en-US" sz="2400">
                <a:solidFill>
                  <a:schemeClr val="tx1"/>
                </a:solidFill>
                <a:cs typeface="Calibri"/>
              </a:rPr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13613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1A1517-DAA6-58FF-CD92-E70B892965DF}"/>
              </a:ext>
            </a:extLst>
          </p:cNvPr>
          <p:cNvSpPr/>
          <p:nvPr/>
        </p:nvSpPr>
        <p:spPr>
          <a:xfrm>
            <a:off x="2087" y="5936292"/>
            <a:ext cx="12181561" cy="918575"/>
          </a:xfrm>
          <a:prstGeom prst="rect">
            <a:avLst/>
          </a:prstGeom>
          <a:solidFill>
            <a:srgbClr val="01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559416-3A2F-36F2-83C6-4E1A108EDD11}"/>
              </a:ext>
            </a:extLst>
          </p:cNvPr>
          <p:cNvSpPr txBox="1"/>
          <p:nvPr/>
        </p:nvSpPr>
        <p:spPr>
          <a:xfrm>
            <a:off x="364617" y="253559"/>
            <a:ext cx="1689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Scope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E2B2DE-94D6-D204-8514-933253FAA43F}"/>
              </a:ext>
            </a:extLst>
          </p:cNvPr>
          <p:cNvSpPr txBox="1"/>
          <p:nvPr/>
        </p:nvSpPr>
        <p:spPr>
          <a:xfrm>
            <a:off x="3740892" y="1431032"/>
            <a:ext cx="2527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Programming </a:t>
            </a:r>
            <a:endParaRPr lang="en-US" dirty="0">
              <a:cs typeface="Calibri" panose="020F0502020204030204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and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Applied 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Category Theory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F00007-907C-9884-1F03-CC64130BF0C0}"/>
              </a:ext>
            </a:extLst>
          </p:cNvPr>
          <p:cNvSpPr txBox="1"/>
          <p:nvPr/>
        </p:nvSpPr>
        <p:spPr>
          <a:xfrm>
            <a:off x="1212642" y="1434014"/>
            <a:ext cx="24718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Programming </a:t>
            </a:r>
            <a:endParaRPr lang="en-US" dirty="0">
              <a:cs typeface="Calibri"/>
            </a:endParaRPr>
          </a:p>
          <a:p>
            <a:pPr algn="ctr"/>
            <a:r>
              <a:rPr lang="en-US" dirty="0"/>
              <a:t>and </a:t>
            </a:r>
            <a:endParaRPr lang="en-US" dirty="0">
              <a:cs typeface="Calibri"/>
            </a:endParaRPr>
          </a:p>
          <a:p>
            <a:pPr algn="ctr"/>
            <a:r>
              <a:rPr lang="en-US" dirty="0" err="1"/>
              <a:t>Homotopy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Type Theory​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1AF6C-B507-F5AB-0392-54209990AD03}"/>
              </a:ext>
            </a:extLst>
          </p:cNvPr>
          <p:cNvSpPr txBox="1"/>
          <p:nvPr/>
        </p:nvSpPr>
        <p:spPr>
          <a:xfrm>
            <a:off x="2390276" y="3749702"/>
            <a:ext cx="24718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Functional</a:t>
            </a:r>
          </a:p>
          <a:p>
            <a:pPr algn="ctr"/>
            <a:r>
              <a:rPr lang="en-US" dirty="0"/>
              <a:t>Programming</a:t>
            </a:r>
            <a:endParaRPr lang="en-US" dirty="0">
              <a:cs typeface="Calibri"/>
            </a:endParaRPr>
          </a:p>
          <a:p>
            <a:pPr algn="ctr"/>
            <a:r>
              <a:rPr lang="en-US" dirty="0"/>
              <a:t>​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D87076-15B2-5DE4-4EC1-5CDE21C8487D}"/>
              </a:ext>
            </a:extLst>
          </p:cNvPr>
          <p:cNvSpPr txBox="1"/>
          <p:nvPr/>
        </p:nvSpPr>
        <p:spPr>
          <a:xfrm>
            <a:off x="6804208" y="12518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Curry Howard isomorphism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9B23AE-0818-C7EB-C63D-9E9772CEE97E}"/>
              </a:ext>
            </a:extLst>
          </p:cNvPr>
          <p:cNvSpPr txBox="1"/>
          <p:nvPr/>
        </p:nvSpPr>
        <p:spPr>
          <a:xfrm>
            <a:off x="6594764" y="1567543"/>
            <a:ext cx="34557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logic, every proposition can be viewed as a type whose members are the proofs of that proposition.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19F10C8-0C00-D54E-03CF-43790CD2CD21}"/>
              </a:ext>
            </a:extLst>
          </p:cNvPr>
          <p:cNvSpPr/>
          <p:nvPr/>
        </p:nvSpPr>
        <p:spPr>
          <a:xfrm>
            <a:off x="3154877" y="764968"/>
            <a:ext cx="2899557" cy="28995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0671D42-1F7A-5D24-8B98-33E502F861E3}"/>
              </a:ext>
            </a:extLst>
          </p:cNvPr>
          <p:cNvSpPr/>
          <p:nvPr/>
        </p:nvSpPr>
        <p:spPr>
          <a:xfrm>
            <a:off x="1215241" y="764968"/>
            <a:ext cx="2899557" cy="28995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00F69E8-DD55-9BBA-050D-BE7BFEB1C68D}"/>
              </a:ext>
            </a:extLst>
          </p:cNvPr>
          <p:cNvSpPr/>
          <p:nvPr/>
        </p:nvSpPr>
        <p:spPr>
          <a:xfrm>
            <a:off x="2224643" y="2635331"/>
            <a:ext cx="2899557" cy="28995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5712257-F0DA-0A6C-699B-5CC5BA8D4F57}"/>
              </a:ext>
            </a:extLst>
          </p:cNvPr>
          <p:cNvCxnSpPr/>
          <p:nvPr/>
        </p:nvCxnSpPr>
        <p:spPr>
          <a:xfrm>
            <a:off x="3619996" y="2942111"/>
            <a:ext cx="3289463" cy="33646"/>
          </a:xfrm>
          <a:prstGeom prst="straightConnector1">
            <a:avLst/>
          </a:prstGeom>
          <a:ln w="28575">
            <a:solidFill>
              <a:srgbClr val="01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4E29E8-AEF7-B954-F24D-061222814864}"/>
              </a:ext>
            </a:extLst>
          </p:cNvPr>
          <p:cNvSpPr txBox="1"/>
          <p:nvPr/>
        </p:nvSpPr>
        <p:spPr>
          <a:xfrm>
            <a:off x="7385773" y="3563709"/>
            <a:ext cx="1882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Dependent Types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86B421-20C5-38F5-83DA-CFBAD58E5D59}"/>
              </a:ext>
            </a:extLst>
          </p:cNvPr>
          <p:cNvCxnSpPr/>
          <p:nvPr/>
        </p:nvCxnSpPr>
        <p:spPr>
          <a:xfrm flipH="1">
            <a:off x="10497786" y="42552"/>
            <a:ext cx="9896" cy="5898077"/>
          </a:xfrm>
          <a:prstGeom prst="straightConnector1">
            <a:avLst/>
          </a:prstGeom>
          <a:ln w="28575">
            <a:solidFill>
              <a:srgbClr val="01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01A651C-59A4-5029-C2C3-97236002F791}"/>
              </a:ext>
            </a:extLst>
          </p:cNvPr>
          <p:cNvSpPr txBox="1"/>
          <p:nvPr/>
        </p:nvSpPr>
        <p:spPr>
          <a:xfrm>
            <a:off x="7037242" y="39815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Types that depend on elements of other types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D20DB2-17A9-DB89-CB42-190DD28A8FBF}"/>
              </a:ext>
            </a:extLst>
          </p:cNvPr>
          <p:cNvSpPr txBox="1"/>
          <p:nvPr/>
        </p:nvSpPr>
        <p:spPr>
          <a:xfrm>
            <a:off x="7782839" y="2730674"/>
            <a:ext cx="12505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🕳️</a:t>
            </a:r>
            <a:r>
              <a:rPr lang="en-US" sz="2400" dirty="0">
                <a:ea typeface="+mn-lt"/>
                <a:cs typeface="+mn-lt"/>
              </a:rPr>
              <a:t> 🐇</a:t>
            </a:r>
            <a:endParaRPr lang="en-US" sz="2400">
              <a:cs typeface="Calibri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0722FAD-2382-0712-5471-66A6E8D3CF4C}"/>
              </a:ext>
            </a:extLst>
          </p:cNvPr>
          <p:cNvSpPr/>
          <p:nvPr/>
        </p:nvSpPr>
        <p:spPr>
          <a:xfrm>
            <a:off x="9214289" y="134453"/>
            <a:ext cx="2694213" cy="9071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Literature Review</a:t>
            </a: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94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BA6430-A999-F47D-A785-D71991A3BA7A}"/>
              </a:ext>
            </a:extLst>
          </p:cNvPr>
          <p:cNvSpPr/>
          <p:nvPr/>
        </p:nvSpPr>
        <p:spPr>
          <a:xfrm>
            <a:off x="2087" y="5936292"/>
            <a:ext cx="12181561" cy="918575"/>
          </a:xfrm>
          <a:prstGeom prst="rect">
            <a:avLst/>
          </a:prstGeom>
          <a:solidFill>
            <a:srgbClr val="01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3073DF-A1E4-EBD5-2196-A58A3952EEA1}"/>
              </a:ext>
            </a:extLst>
          </p:cNvPr>
          <p:cNvSpPr txBox="1"/>
          <p:nvPr/>
        </p:nvSpPr>
        <p:spPr>
          <a:xfrm>
            <a:off x="394305" y="382209"/>
            <a:ext cx="22041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Keywords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E10227-4FFF-0AE5-D8E0-8D59BC6BE1B2}"/>
              </a:ext>
            </a:extLst>
          </p:cNvPr>
          <p:cNvSpPr txBox="1"/>
          <p:nvPr/>
        </p:nvSpPr>
        <p:spPr>
          <a:xfrm>
            <a:off x="862209" y="1530263"/>
            <a:ext cx="560330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Curry–Howard correspondence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Curry–Howard isomorphism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Dependent types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Dependent types in Haskell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Dependent types in Rust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Dependent types in JS // 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Programming dependent Types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74FF719-CA01-90FC-0BE5-51F3C6715FE4}"/>
              </a:ext>
            </a:extLst>
          </p:cNvPr>
          <p:cNvCxnSpPr/>
          <p:nvPr/>
        </p:nvCxnSpPr>
        <p:spPr>
          <a:xfrm flipH="1">
            <a:off x="10497786" y="42552"/>
            <a:ext cx="9896" cy="589807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8D16F94-3318-FA07-1AA0-2F8C5426AEAD}"/>
              </a:ext>
            </a:extLst>
          </p:cNvPr>
          <p:cNvSpPr/>
          <p:nvPr/>
        </p:nvSpPr>
        <p:spPr>
          <a:xfrm>
            <a:off x="9214289" y="134453"/>
            <a:ext cx="2694213" cy="9071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Literature Review</a:t>
            </a: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9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EBB49CA-D864-1CF8-08BB-D87FCCDE1EAF}"/>
              </a:ext>
            </a:extLst>
          </p:cNvPr>
          <p:cNvSpPr txBox="1"/>
          <p:nvPr/>
        </p:nvSpPr>
        <p:spPr>
          <a:xfrm>
            <a:off x="394305" y="382209"/>
            <a:ext cx="22041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Texts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7B30D2-784E-22D0-401E-A7DAD782C1E0}"/>
              </a:ext>
            </a:extLst>
          </p:cNvPr>
          <p:cNvSpPr/>
          <p:nvPr/>
        </p:nvSpPr>
        <p:spPr>
          <a:xfrm>
            <a:off x="2087" y="5936292"/>
            <a:ext cx="12181561" cy="918575"/>
          </a:xfrm>
          <a:prstGeom prst="rect">
            <a:avLst/>
          </a:prstGeom>
          <a:solidFill>
            <a:srgbClr val="01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8E9728-C1F5-5851-8DCA-57D6B61DF432}"/>
              </a:ext>
            </a:extLst>
          </p:cNvPr>
          <p:cNvSpPr txBox="1"/>
          <p:nvPr/>
        </p:nvSpPr>
        <p:spPr>
          <a:xfrm>
            <a:off x="201881" y="1181594"/>
            <a:ext cx="1184761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600" dirty="0"/>
              <a:t>Local</a:t>
            </a:r>
            <a:endParaRPr lang="es-ES" sz="1600" dirty="0">
              <a:cs typeface="Calibri"/>
            </a:endParaRPr>
          </a:p>
          <a:p>
            <a:pPr marL="457200">
              <a:buFont typeface="Arial"/>
              <a:buChar char="•"/>
            </a:pPr>
            <a:r>
              <a:rPr lang="es-ES" sz="1600" dirty="0">
                <a:ea typeface="+mn-lt"/>
                <a:cs typeface="+mn-lt"/>
              </a:rPr>
              <a:t> Teoría de categorías aplicada a la programación funcional con Agda - Universidad EAFIT, Medellín, Co.</a:t>
            </a:r>
          </a:p>
          <a:p>
            <a:pPr lvl="1">
              <a:buFont typeface="Arial"/>
              <a:buChar char="•"/>
            </a:pPr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dirty="0" err="1">
                <a:ea typeface="+mn-lt"/>
                <a:cs typeface="+mn-lt"/>
              </a:rPr>
              <a:t>Coinducción</a:t>
            </a:r>
            <a:r>
              <a:rPr lang="es-ES" sz="1600" dirty="0">
                <a:ea typeface="+mn-lt"/>
                <a:cs typeface="+mn-lt"/>
              </a:rPr>
              <a:t>: de la </a:t>
            </a:r>
            <a:r>
              <a:rPr lang="es-ES" sz="1600" dirty="0" err="1">
                <a:ea typeface="+mn-lt"/>
                <a:cs typeface="+mn-lt"/>
              </a:rPr>
              <a:t>Teorı́a</a:t>
            </a:r>
            <a:r>
              <a:rPr lang="es-ES" sz="1600" dirty="0">
                <a:ea typeface="+mn-lt"/>
                <a:cs typeface="+mn-lt"/>
              </a:rPr>
              <a:t> de </a:t>
            </a:r>
            <a:r>
              <a:rPr lang="es-ES" sz="1600" dirty="0" err="1">
                <a:ea typeface="+mn-lt"/>
                <a:cs typeface="+mn-lt"/>
              </a:rPr>
              <a:t>Categorı́as</a:t>
            </a:r>
            <a:r>
              <a:rPr lang="es-ES" sz="1600" dirty="0">
                <a:ea typeface="+mn-lt"/>
                <a:cs typeface="+mn-lt"/>
              </a:rPr>
              <a:t> a la Programación Funcional. – UNAM, </a:t>
            </a:r>
            <a:r>
              <a:rPr lang="es-ES" sz="1600" dirty="0" err="1">
                <a:ea typeface="+mn-lt"/>
                <a:cs typeface="+mn-lt"/>
              </a:rPr>
              <a:t>Mexico</a:t>
            </a:r>
            <a:r>
              <a:rPr lang="es-ES" sz="1600" dirty="0">
                <a:ea typeface="+mn-lt"/>
                <a:cs typeface="+mn-lt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dirty="0" err="1">
                <a:ea typeface="+mn-lt"/>
                <a:cs typeface="+mn-lt"/>
              </a:rPr>
              <a:t>Bounded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generics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over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constants</a:t>
            </a:r>
            <a:r>
              <a:rPr lang="es-ES" sz="1600" dirty="0">
                <a:ea typeface="+mn-lt"/>
                <a:cs typeface="+mn-lt"/>
              </a:rPr>
              <a:t> in </a:t>
            </a:r>
            <a:r>
              <a:rPr lang="es-ES" sz="1600" dirty="0" err="1">
                <a:ea typeface="+mn-lt"/>
                <a:cs typeface="+mn-lt"/>
              </a:rPr>
              <a:t>Rust</a:t>
            </a:r>
            <a:r>
              <a:rPr lang="es-ES" sz="1600" dirty="0">
                <a:ea typeface="+mn-lt"/>
                <a:cs typeface="+mn-lt"/>
              </a:rPr>
              <a:t> -  Universidad de los Andes, Colombia</a:t>
            </a:r>
            <a:endParaRPr lang="es-ES" sz="1600" dirty="0">
              <a:cs typeface="Calibri" panose="020F0502020204030204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D0F648-CE1A-5D51-2CEB-6357B1DA9A8A}"/>
              </a:ext>
            </a:extLst>
          </p:cNvPr>
          <p:cNvSpPr txBox="1"/>
          <p:nvPr/>
        </p:nvSpPr>
        <p:spPr>
          <a:xfrm>
            <a:off x="666998" y="2695698"/>
            <a:ext cx="511826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* </a:t>
            </a:r>
            <a:r>
              <a:rPr lang="es-ES" sz="1600" dirty="0">
                <a:ea typeface="+mn-lt"/>
                <a:cs typeface="+mn-lt"/>
              </a:rPr>
              <a:t>A </a:t>
            </a:r>
            <a:r>
              <a:rPr lang="es-ES" sz="1600" dirty="0" err="1">
                <a:ea typeface="+mn-lt"/>
                <a:cs typeface="+mn-lt"/>
              </a:rPr>
              <a:t>Specification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for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Dependent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Types</a:t>
            </a:r>
            <a:r>
              <a:rPr lang="es-ES" sz="1600" dirty="0">
                <a:ea typeface="+mn-lt"/>
                <a:cs typeface="+mn-lt"/>
              </a:rPr>
              <a:t> in Haskell. </a:t>
            </a:r>
            <a:endParaRPr lang="es-ES" sz="1600">
              <a:ea typeface="+mn-lt"/>
              <a:cs typeface="+mn-lt"/>
            </a:endParaRPr>
          </a:p>
          <a:p>
            <a:r>
              <a:rPr lang="es-ES" sz="1600" dirty="0">
                <a:cs typeface="Calibri" panose="020F0502020204030204"/>
              </a:rPr>
              <a:t>* </a:t>
            </a:r>
            <a:r>
              <a:rPr lang="es-ES" sz="1600" dirty="0" err="1">
                <a:ea typeface="+mn-lt"/>
                <a:cs typeface="+mn-lt"/>
              </a:rPr>
              <a:t>Dependently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Typed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Programming</a:t>
            </a:r>
            <a:r>
              <a:rPr lang="es-ES" sz="1600" dirty="0">
                <a:ea typeface="+mn-lt"/>
                <a:cs typeface="+mn-lt"/>
              </a:rPr>
              <a:t> in Agda.</a:t>
            </a:r>
            <a:endParaRPr lang="es-ES" sz="1600" dirty="0">
              <a:cs typeface="Calibri" panose="020F0502020204030204"/>
            </a:endParaRPr>
          </a:p>
          <a:p>
            <a:r>
              <a:rPr lang="es-ES" sz="1600" dirty="0">
                <a:ea typeface="+mn-lt"/>
                <a:cs typeface="+mn-lt"/>
              </a:rPr>
              <a:t>* </a:t>
            </a:r>
            <a:r>
              <a:rPr lang="es-ES" sz="1600" dirty="0" err="1">
                <a:ea typeface="+mn-lt"/>
                <a:cs typeface="+mn-lt"/>
              </a:rPr>
              <a:t>Dependent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Types</a:t>
            </a:r>
            <a:r>
              <a:rPr lang="es-ES" sz="1600" dirty="0">
                <a:ea typeface="+mn-lt"/>
                <a:cs typeface="+mn-lt"/>
              </a:rPr>
              <a:t> at </a:t>
            </a:r>
            <a:r>
              <a:rPr lang="es-ES" sz="1600" dirty="0" err="1">
                <a:ea typeface="+mn-lt"/>
                <a:cs typeface="+mn-lt"/>
              </a:rPr>
              <a:t>Work</a:t>
            </a:r>
            <a:r>
              <a:rPr lang="es-ES" sz="1600" dirty="0">
                <a:ea typeface="+mn-lt"/>
                <a:cs typeface="+mn-lt"/>
              </a:rPr>
              <a:t>.</a:t>
            </a:r>
            <a:endParaRPr lang="es-ES" dirty="0" err="1"/>
          </a:p>
          <a:p>
            <a:r>
              <a:rPr lang="es-ES" sz="1600" dirty="0">
                <a:cs typeface="Calibri" panose="020F0502020204030204"/>
              </a:rPr>
              <a:t>* </a:t>
            </a:r>
            <a:r>
              <a:rPr lang="es-ES" sz="1600" dirty="0" err="1">
                <a:ea typeface="+mn-lt"/>
                <a:cs typeface="+mn-lt"/>
              </a:rPr>
              <a:t>Dependent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for</a:t>
            </a:r>
            <a:r>
              <a:rPr lang="es-ES" sz="1600" dirty="0">
                <a:ea typeface="+mn-lt"/>
                <a:cs typeface="+mn-lt"/>
              </a:rPr>
              <a:t> JavaScript.</a:t>
            </a:r>
          </a:p>
          <a:p>
            <a:r>
              <a:rPr lang="es-ES" sz="1600" dirty="0">
                <a:ea typeface="+mn-lt"/>
                <a:cs typeface="+mn-lt"/>
              </a:rPr>
              <a:t>* </a:t>
            </a:r>
            <a:r>
              <a:rPr lang="es-ES" sz="1600" dirty="0" err="1">
                <a:ea typeface="+mn-lt"/>
                <a:cs typeface="+mn-lt"/>
              </a:rPr>
              <a:t>Dependent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types</a:t>
            </a:r>
            <a:r>
              <a:rPr lang="es-ES" sz="1600" dirty="0">
                <a:ea typeface="+mn-lt"/>
                <a:cs typeface="+mn-lt"/>
              </a:rPr>
              <a:t> in </a:t>
            </a:r>
            <a:r>
              <a:rPr lang="es-ES" sz="1600" dirty="0" err="1">
                <a:ea typeface="+mn-lt"/>
                <a:cs typeface="+mn-lt"/>
              </a:rPr>
              <a:t>haskell</a:t>
            </a:r>
            <a:r>
              <a:rPr lang="es-ES" sz="1600" dirty="0">
                <a:ea typeface="+mn-lt"/>
                <a:cs typeface="+mn-lt"/>
              </a:rPr>
              <a:t>: </a:t>
            </a:r>
            <a:r>
              <a:rPr lang="es-ES" sz="1600" dirty="0" err="1">
                <a:ea typeface="+mn-lt"/>
                <a:cs typeface="+mn-lt"/>
              </a:rPr>
              <a:t>theory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dirty="0" err="1">
                <a:ea typeface="+mn-lt"/>
                <a:cs typeface="+mn-lt"/>
              </a:rPr>
              <a:t>practice</a:t>
            </a:r>
            <a:r>
              <a:rPr lang="es-ES" sz="1600" dirty="0">
                <a:ea typeface="+mn-lt"/>
                <a:cs typeface="+mn-lt"/>
              </a:rPr>
              <a:t>.</a:t>
            </a:r>
          </a:p>
          <a:p>
            <a:r>
              <a:rPr lang="es-ES" sz="1600" dirty="0">
                <a:cs typeface="Calibri" panose="020F0502020204030204"/>
              </a:rPr>
              <a:t>*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Inference</a:t>
            </a:r>
            <a:r>
              <a:rPr lang="es-ES" sz="1600" dirty="0">
                <a:ea typeface="+mn-lt"/>
                <a:cs typeface="+mn-lt"/>
              </a:rPr>
              <a:t>, Haskell and </a:t>
            </a:r>
            <a:r>
              <a:rPr lang="es-ES" sz="1600" dirty="0" err="1">
                <a:ea typeface="+mn-lt"/>
                <a:cs typeface="+mn-lt"/>
              </a:rPr>
              <a:t>Dependent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Types</a:t>
            </a:r>
            <a:r>
              <a:rPr lang="es-ES" sz="1600" dirty="0">
                <a:ea typeface="+mn-lt"/>
                <a:cs typeface="+mn-lt"/>
              </a:rPr>
              <a:t>.</a:t>
            </a:r>
            <a:endParaRPr lang="es-ES" sz="1600" dirty="0">
              <a:cs typeface="Calibri" panose="020F0502020204030204"/>
            </a:endParaRPr>
          </a:p>
          <a:p>
            <a:r>
              <a:rPr lang="es-ES" sz="1600" dirty="0">
                <a:cs typeface="Calibri" panose="020F0502020204030204"/>
              </a:rPr>
              <a:t>* </a:t>
            </a:r>
            <a:r>
              <a:rPr lang="es-ES" sz="1600" dirty="0" err="1">
                <a:ea typeface="+mn-lt"/>
                <a:cs typeface="+mn-lt"/>
              </a:rPr>
              <a:t>Type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Theory</a:t>
            </a:r>
            <a:r>
              <a:rPr lang="es-ES" sz="1600" dirty="0">
                <a:ea typeface="+mn-lt"/>
                <a:cs typeface="+mn-lt"/>
              </a:rPr>
              <a:t> &amp; </a:t>
            </a:r>
            <a:r>
              <a:rPr lang="es-ES" sz="1600" dirty="0" err="1">
                <a:ea typeface="+mn-lt"/>
                <a:cs typeface="+mn-lt"/>
              </a:rPr>
              <a:t>Functional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Programming</a:t>
            </a:r>
            <a:r>
              <a:rPr lang="es-ES" sz="1600" dirty="0">
                <a:ea typeface="+mn-lt"/>
                <a:cs typeface="+mn-lt"/>
              </a:rPr>
              <a:t>.</a:t>
            </a:r>
            <a:endParaRPr lang="es-ES" sz="1600" dirty="0">
              <a:cs typeface="Calibri" panose="020F0502020204030204"/>
            </a:endParaRPr>
          </a:p>
          <a:p>
            <a:r>
              <a:rPr lang="es-ES" sz="1600" dirty="0">
                <a:cs typeface="Calibri" panose="020F0502020204030204"/>
              </a:rPr>
              <a:t>* </a:t>
            </a:r>
            <a:r>
              <a:rPr lang="es-ES" sz="1600" dirty="0" err="1">
                <a:ea typeface="+mn-lt"/>
                <a:cs typeface="+mn-lt"/>
              </a:rPr>
              <a:t>One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Monad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dirty="0" err="1">
                <a:ea typeface="+mn-lt"/>
                <a:cs typeface="+mn-lt"/>
              </a:rPr>
              <a:t>Prove</a:t>
            </a:r>
            <a:r>
              <a:rPr lang="es-ES" sz="1600" dirty="0">
                <a:ea typeface="+mn-lt"/>
                <a:cs typeface="+mn-lt"/>
              </a:rPr>
              <a:t> Them </a:t>
            </a:r>
            <a:r>
              <a:rPr lang="es-ES" sz="1600" dirty="0" err="1">
                <a:ea typeface="+mn-lt"/>
                <a:cs typeface="+mn-lt"/>
              </a:rPr>
              <a:t>All</a:t>
            </a:r>
            <a:endParaRPr lang="es-ES" sz="1600" dirty="0" err="1">
              <a:cs typeface="Calibri" panose="020F0502020204030204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0745B56-38E6-4819-1E8B-3A429D83FEB7}"/>
              </a:ext>
            </a:extLst>
          </p:cNvPr>
          <p:cNvCxnSpPr/>
          <p:nvPr/>
        </p:nvCxnSpPr>
        <p:spPr>
          <a:xfrm flipH="1">
            <a:off x="10497786" y="42552"/>
            <a:ext cx="9896" cy="589807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9B5471F-372E-A7A8-F22D-23410C846E41}"/>
              </a:ext>
            </a:extLst>
          </p:cNvPr>
          <p:cNvSpPr/>
          <p:nvPr/>
        </p:nvSpPr>
        <p:spPr>
          <a:xfrm>
            <a:off x="9214289" y="134453"/>
            <a:ext cx="2694213" cy="9071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Literature Review</a:t>
            </a: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01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revision>190</cp:revision>
  <dcterms:created xsi:type="dcterms:W3CDTF">2022-03-29T03:50:13Z</dcterms:created>
  <dcterms:modified xsi:type="dcterms:W3CDTF">2022-03-29T06:41:00Z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  <property fmtid="{D5CDD505-2E9C-101B-9397-08002B2CF9AE}" pid="3" name="KSOProductBuildVer">
    <vt:lpwstr>1033-11.1.0.10920</vt:lpwstr>
  </property>
</Properties>
</file>