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797675" cy="9928225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uFillTx/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121" d="100"/>
          <a:sy n="121" d="100"/>
        </p:scale>
        <p:origin x="6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uFillTx/>
                <a:latin typeface="+mn-lt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uFillTx/>
                <a:latin typeface="+mn-lt"/>
                <a:cs typeface="+mn-cs"/>
              </a:defRPr>
            </a:lvl1pPr>
          </a:lstStyle>
          <a:p>
            <a:pPr>
              <a:defRPr>
                <a:uFillTx/>
              </a:defRPr>
            </a:pPr>
            <a:fld id="{6FC283C9-7069-4F05-83C8-E3C2C44B01D1}" type="datetimeFigureOut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>
                <a:uFillTx/>
              </a:rPr>
              <a:t>Click to edit Master text styles</a:t>
            </a:r>
          </a:p>
          <a:p>
            <a:pPr lvl="1"/>
            <a:r>
              <a:rPr lang="en-US" noProof="0" smtClean="0">
                <a:uFillTx/>
              </a:rPr>
              <a:t>Second level</a:t>
            </a:r>
          </a:p>
          <a:p>
            <a:pPr lvl="2"/>
            <a:r>
              <a:rPr lang="en-US" noProof="0" smtClean="0">
                <a:uFillTx/>
              </a:rPr>
              <a:t>Third level</a:t>
            </a:r>
          </a:p>
          <a:p>
            <a:pPr lvl="3"/>
            <a:r>
              <a:rPr lang="en-US" noProof="0" smtClean="0">
                <a:uFillTx/>
              </a:rPr>
              <a:t>Fourth level</a:t>
            </a:r>
          </a:p>
          <a:p>
            <a:pPr lvl="4"/>
            <a:r>
              <a:rPr lang="en-US" noProof="0" smtClean="0">
                <a:uFillTx/>
              </a:rPr>
              <a:t>Fifth level</a:t>
            </a:r>
            <a:endParaRPr lang="en-GB" noProof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uFillTx/>
                <a:latin typeface="+mn-lt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uFillTx/>
                <a:latin typeface="+mn-lt"/>
                <a:cs typeface="+mn-cs"/>
              </a:defRPr>
            </a:lvl1pPr>
          </a:lstStyle>
          <a:p>
            <a:pPr>
              <a:defRPr>
                <a:uFillTx/>
              </a:defRPr>
            </a:pPr>
            <a:fld id="{16E292BC-35CC-40C7-8E9A-5D6626C81BAB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94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00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eneral White Portra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1052513"/>
            <a:ext cx="3203575" cy="32416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4293096"/>
            <a:ext cx="7772400" cy="74751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 smtClean="0">
                <a:uFillTx/>
              </a:rPr>
              <a:t>Click to edit Master title style</a:t>
            </a:r>
            <a:endParaRPr lang="en-GB" dirty="0">
              <a:uFillTx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400800" cy="7200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dirty="0" smtClean="0">
                <a:uFillTx/>
              </a:rPr>
              <a:t>Click to edit Master subtitle style</a:t>
            </a:r>
            <a:endParaRPr lang="en-GB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GB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lvl="0"/>
            <a:endParaRPr lang="en-GB" noProof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0801659-19AB-4233-9164-2EB7B7095E3E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EB38C103-C939-4A82-8B53-3A1222A652B7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GB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D2916757-B2A1-4947-BA19-39584D0296A6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6F7015A2-4EE8-4223-A845-80CD5A37DFEF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GB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25613CDA-10F9-4E9E-A8B4-A8CD7458964D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99AD52B9-96E8-42B7-AC8C-E240934C3ADA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solidFill>
          <a:srgbClr val="00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eneral White Portra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1052513"/>
            <a:ext cx="3203575" cy="324167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GB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fld id="{841DFB12-FEB5-4E95-85BF-F611CC1DAEA7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fld id="{AD30BDFE-75E6-40BC-A853-BDB98F26918A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 dirty="0" smtClean="0">
                <a:uFillTx/>
              </a:rPr>
              <a:t>Click to edit Master title style</a:t>
            </a:r>
            <a:endParaRPr lang="en-GB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dirty="0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F2363DBA-E1B4-4380-A656-7157B65F227E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CCBE96F4-0E1D-45C3-97E2-10A5C1A8B449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GB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>
              <a:uFillTx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54958BF-3B57-4FE2-A15B-968825D76EB2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5F3026F0-7050-4F3B-BE4E-F2D14377FF70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GB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dirty="0" smtClean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>
              <a:uFillTx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63C391B3-5796-47AE-8A92-F73A94201A4B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F1F6F91C-4ADC-4AB5-9838-DDFFFAE70666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GB">
              <a:uFillTx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6E60A857-C0DF-4B65-81E6-B701ADB5AF65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390CFCA-B426-4CC0-8F00-536C9B019CA1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4143CF7-F38D-4461-ADD6-A0B8A75C434A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84A66861-5325-42C6-83E0-5825C1B614D6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GB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7D100F3-5DD4-4DCF-B023-DE9741371958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E4D1C953-8CC8-4A3B-B163-32FFF453FC5D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6237288"/>
            <a:ext cx="9144000" cy="620712"/>
          </a:xfrm>
          <a:prstGeom prst="rect">
            <a:avLst/>
          </a:prstGeom>
          <a:solidFill>
            <a:srgbClr val="00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endParaRPr lang="en-GB" baseline="0">
              <a:solidFill>
                <a:schemeClr val="bg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uFillTx/>
              </a:rPr>
              <a:t>Click to edit Master title style</a:t>
            </a:r>
            <a:endParaRPr lang="en-GB" smtClean="0">
              <a:uFillTx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GB" smtClean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388" y="6365875"/>
            <a:ext cx="1090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>
              <a:defRPr>
                <a:uFillTx/>
              </a:defRPr>
            </a:pPr>
            <a:fld id="{A1754587-CFCA-49D6-99B1-2EE6553721EA}" type="datetime1">
              <a:rPr lang="en-GB">
                <a:uFillTx/>
              </a:rPr>
              <a:pPr>
                <a:defRPr>
                  <a:uFillTx/>
                </a:defRPr>
              </a:pPr>
              <a:t>27/10/2016</a:t>
            </a:fld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1413" y="6367463"/>
            <a:ext cx="4335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>
              <a:defRPr>
                <a:uFillTx/>
              </a:defRPr>
            </a:pPr>
            <a:endParaRPr lang="en-GB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3350" y="6370638"/>
            <a:ext cx="865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>
              <a:defRPr>
                <a:uFillTx/>
              </a:defRPr>
            </a:pPr>
            <a:fld id="{CF7FBB3F-64B6-4F04-95B3-E1DC0758A225}" type="slidenum">
              <a:rPr lang="en-GB">
                <a:uFillTx/>
              </a:rPr>
              <a:pPr>
                <a:defRPr>
                  <a:uFillTx/>
                </a:defRPr>
              </a:pPr>
              <a:t>‹#›</a:t>
            </a:fld>
            <a:endParaRPr lang="en-GB">
              <a:uFillTx/>
            </a:endParaRPr>
          </a:p>
        </p:txBody>
      </p:sp>
      <p:pic>
        <p:nvPicPr>
          <p:cNvPr id="1032" name="Picture 5" descr="General White Landscap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23075" y="6284913"/>
            <a:ext cx="2286000" cy="528637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uFillTx/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uFillTx/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uFillTx/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uFillTx/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uFillTx/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uFillTx/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9372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>
                <a:uFillTx/>
              </a:defRPr>
            </a:pPr>
            <a:r>
              <a:rPr lang="en-GB" dirty="0" smtClean="0">
                <a:uFillTx/>
              </a:rPr>
              <a:t>                                     </a:t>
            </a:r>
            <a:r>
              <a:rPr lang="en-GB" sz="1600" dirty="0" smtClean="0">
                <a:uFillTx/>
                <a:latin typeface="+mj-lt"/>
              </a:rPr>
              <a:t>Edurobotics </a:t>
            </a:r>
            <a:r>
              <a:rPr lang="en-GB" sz="1600" dirty="0">
                <a:uFillTx/>
                <a:latin typeface="+mj-lt"/>
              </a:rPr>
              <a:t>2016 </a:t>
            </a:r>
            <a:r>
              <a:rPr lang="en-GB" sz="1600" dirty="0" smtClean="0">
                <a:uFillTx/>
                <a:latin typeface="+mj-lt"/>
              </a:rPr>
              <a:t>International Conference</a:t>
            </a:r>
          </a:p>
          <a:p>
            <a:pPr eaLnBrk="1" hangingPunct="1">
              <a:defRPr>
                <a:uFillTx/>
              </a:defRPr>
            </a:pPr>
            <a:endParaRPr lang="en-GB" dirty="0" smtClean="0">
              <a:uFillTx/>
              <a:latin typeface="+mj-lt"/>
            </a:endParaRP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r>
              <a:rPr lang="en-GB" dirty="0" smtClean="0">
                <a:uFillTx/>
              </a:rPr>
              <a:t> </a:t>
            </a: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r>
              <a:rPr lang="en-GB" sz="2600" cap="small" normalizeH="1" dirty="0" smtClean="0">
                <a:uFillTx/>
              </a:rPr>
              <a:t>The effectiveness of integrating robotic activities into higher education computer science curricula: a case study in a developing country</a:t>
            </a:r>
          </a:p>
          <a:p>
            <a:pPr marL="0" indent="0" eaLnBrk="1" hangingPunct="1">
              <a:buFont typeface="Arial" charset="0"/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endParaRPr lang="en-GB" sz="1400" dirty="0" smtClean="0">
              <a:uFillTx/>
            </a:endParaRP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endParaRPr lang="en-GB" sz="1400" dirty="0" smtClean="0">
              <a:uFillTx/>
            </a:endParaRP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endParaRPr lang="en-GB" sz="1400" dirty="0" smtClean="0">
              <a:uFillTx/>
            </a:endParaRP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endParaRPr lang="en-GB" sz="1400" dirty="0">
              <a:uFillTx/>
            </a:endParaRP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r>
              <a:rPr lang="en-GB" sz="1600" dirty="0" smtClean="0">
                <a:uFillTx/>
                <a:latin typeface="+mj-lt"/>
              </a:rPr>
              <a:t>Ernest B.B. Gyebi, Marc Hanheide and Grzegorz Cielniak </a:t>
            </a: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r>
              <a:rPr lang="en-US" sz="1600" dirty="0" smtClean="0">
                <a:uFillTx/>
                <a:latin typeface="+mj-lt"/>
              </a:rPr>
              <a:t>School of Computer Science, University of Lincoln, UK</a:t>
            </a:r>
            <a:endParaRPr lang="en-GB" sz="1600" dirty="0" smtClean="0">
              <a:uFillTx/>
              <a:latin typeface="+mj-lt"/>
            </a:endParaRPr>
          </a:p>
          <a:p>
            <a:pPr marL="0" indent="0" algn="ctr" eaLnBrk="1" hangingPunct="1">
              <a:buFont typeface="Arial" charset="0"/>
              <a:buNone/>
              <a:defRPr>
                <a:uFillTx/>
              </a:defRPr>
            </a:pPr>
            <a:endParaRPr lang="en-GB" sz="1400" dirty="0" smtClean="0">
              <a:uFillTx/>
            </a:endParaRPr>
          </a:p>
          <a:p>
            <a:pPr marL="0" indent="0" eaLnBrk="1" hangingPunct="1">
              <a:buFont typeface="Arial" charset="0"/>
              <a:buNone/>
              <a:defRPr>
                <a:uFillTx/>
              </a:defRPr>
            </a:pPr>
            <a:endParaRPr lang="en-GB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-18437"/>
            <a:ext cx="8229600" cy="567118"/>
          </a:xfrm>
        </p:spPr>
        <p:txBody>
          <a:bodyPr/>
          <a:lstStyle/>
          <a:p>
            <a:pPr eaLnBrk="1" hangingPunct="1"/>
            <a:r>
              <a:rPr lang="en-GB" sz="3600" dirty="0" smtClean="0">
                <a:uFillTx/>
                <a:latin typeface="+mj-lt"/>
                <a:cs typeface="Arial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55576"/>
            <a:ext cx="8856984" cy="5681735"/>
          </a:xfrm>
        </p:spPr>
        <p:txBody>
          <a:bodyPr>
            <a:normAutofit fontScale="47500" lnSpcReduction="20000"/>
          </a:bodyPr>
          <a:lstStyle/>
          <a:p>
            <a:pPr marL="0" indent="0" eaLnBrk="1" hangingPunct="1">
              <a:buNone/>
              <a:defRPr>
                <a:uFillTx/>
              </a:defRPr>
            </a:pPr>
            <a:endParaRPr lang="en-GB" altLang="en-US" sz="5100" dirty="0" smtClean="0"/>
          </a:p>
          <a:p>
            <a:pPr eaLnBrk="1" hangingPunct="1">
              <a:defRPr>
                <a:uFillTx/>
              </a:defRPr>
            </a:pPr>
            <a:r>
              <a:rPr lang="en-GB" altLang="en-US" sz="6300" dirty="0" smtClean="0">
                <a:latin typeface="+mj-lt"/>
              </a:rPr>
              <a:t>Our experience in </a:t>
            </a:r>
            <a:r>
              <a:rPr lang="en-GB" altLang="en-US" sz="6300" dirty="0" smtClean="0">
                <a:uFillTx/>
                <a:latin typeface="+mj-lt"/>
              </a:rPr>
              <a:t>integrating educational robotics activities into Computer Science curricula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altLang="en-US" sz="5100" dirty="0">
                <a:latin typeface="+mj-lt"/>
              </a:rPr>
              <a:t>b</a:t>
            </a:r>
            <a:r>
              <a:rPr lang="en-GB" altLang="en-US" sz="5100" dirty="0" smtClean="0">
                <a:latin typeface="+mj-lt"/>
              </a:rPr>
              <a:t>enefits of educational robotic activities on students’ engagement and learning 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altLang="en-US" sz="5100" dirty="0">
                <a:latin typeface="+mj-lt"/>
              </a:rPr>
              <a:t>i</a:t>
            </a:r>
            <a:r>
              <a:rPr lang="en-GB" altLang="en-US" sz="5100" dirty="0" smtClean="0">
                <a:latin typeface="+mj-lt"/>
              </a:rPr>
              <a:t>ssues with teaching with educational robots in developing countries</a:t>
            </a:r>
          </a:p>
          <a:p>
            <a:pPr marL="457200" lvl="1" indent="0" eaLnBrk="1" hangingPunct="1">
              <a:buNone/>
              <a:defRPr>
                <a:uFillTx/>
              </a:defRPr>
            </a:pPr>
            <a:endParaRPr lang="en-GB" altLang="en-US" sz="5100" dirty="0">
              <a:latin typeface="+mj-lt"/>
            </a:endParaRPr>
          </a:p>
          <a:p>
            <a:pPr marL="457200" lvl="1" indent="0" eaLnBrk="1" hangingPunct="1">
              <a:buNone/>
              <a:defRPr>
                <a:uFillTx/>
              </a:defRPr>
            </a:pPr>
            <a:endParaRPr lang="en-GB" altLang="en-US" sz="3100" dirty="0" smtClean="0">
              <a:uFillTx/>
              <a:latin typeface="+mj-lt"/>
            </a:endParaRPr>
          </a:p>
          <a:p>
            <a:pPr eaLnBrk="1" hangingPunct="1">
              <a:defRPr>
                <a:uFillTx/>
              </a:defRPr>
            </a:pPr>
            <a:r>
              <a:rPr lang="en-GB" altLang="en-US" sz="6300" dirty="0" smtClean="0">
                <a:latin typeface="+mj-lt"/>
              </a:rPr>
              <a:t>Future Work</a:t>
            </a:r>
            <a:endParaRPr lang="en-GB" altLang="en-US" sz="6300" dirty="0" smtClean="0">
              <a:uFillTx/>
              <a:latin typeface="+mj-lt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altLang="en-US" sz="5100" dirty="0">
                <a:latin typeface="+mj-lt"/>
              </a:rPr>
              <a:t>t</a:t>
            </a:r>
            <a:r>
              <a:rPr lang="en-GB" altLang="en-US" sz="5100" dirty="0" smtClean="0">
                <a:latin typeface="+mj-lt"/>
              </a:rPr>
              <a:t>o investigate the effectiveness of the activities in a longer term</a:t>
            </a:r>
            <a:r>
              <a:rPr lang="en-GB" altLang="en-US" sz="5100" dirty="0" smtClean="0">
                <a:uFillTx/>
                <a:latin typeface="+mj-lt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altLang="en-US" sz="5100" dirty="0" smtClean="0">
                <a:latin typeface="+mj-lt"/>
              </a:rPr>
              <a:t>l</a:t>
            </a:r>
            <a:r>
              <a:rPr lang="en-GB" altLang="en-US" sz="5100" dirty="0" smtClean="0">
                <a:uFillTx/>
                <a:latin typeface="+mj-lt"/>
              </a:rPr>
              <a:t>ook at the potential learning gains for using educational robots for teaching specific topics in Computer Science</a:t>
            </a:r>
            <a:br>
              <a:rPr lang="en-GB" altLang="en-US" sz="5100" dirty="0" smtClean="0">
                <a:uFillTx/>
                <a:latin typeface="+mj-lt"/>
              </a:rPr>
            </a:br>
            <a:r>
              <a:rPr lang="en-GB" altLang="en-US" sz="5100" dirty="0" smtClean="0">
                <a:uFillTx/>
              </a:rPr>
              <a:t>      </a:t>
            </a:r>
          </a:p>
          <a:p>
            <a:pPr eaLnBrk="1" hangingPunct="1">
              <a:defRPr>
                <a:uFillTx/>
              </a:defRPr>
            </a:pPr>
            <a:endParaRPr lang="en-GB" altLang="en-US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7875"/>
          </a:xfrm>
        </p:spPr>
        <p:txBody>
          <a:bodyPr/>
          <a:lstStyle/>
          <a:p>
            <a:pPr eaLnBrk="1" hangingPunct="1"/>
            <a:r>
              <a:rPr lang="en-GB" sz="3600" dirty="0" smtClean="0">
                <a:solidFill>
                  <a:srgbClr val="000000"/>
                </a:solidFill>
                <a:uFillTx/>
              </a:rPr>
              <a:t/>
            </a:r>
            <a:br>
              <a:rPr lang="en-GB" sz="3600" dirty="0" smtClean="0">
                <a:solidFill>
                  <a:srgbClr val="000000"/>
                </a:solidFill>
                <a:uFillTx/>
              </a:rPr>
            </a:br>
            <a:r>
              <a:rPr lang="en-GB" sz="3600" dirty="0" smtClean="0">
                <a:solidFill>
                  <a:srgbClr val="000000"/>
                </a:solidFill>
                <a:uFillTx/>
                <a:latin typeface="+mj-lt"/>
              </a:rPr>
              <a:t>Overview</a:t>
            </a:r>
            <a:r>
              <a:rPr lang="en-GB" sz="3600" dirty="0" smtClean="0">
                <a:uFillTx/>
                <a:latin typeface="Arial" charset="0"/>
                <a:cs typeface="Arial" charset="0"/>
              </a:rPr>
              <a:t/>
            </a:r>
            <a:br>
              <a:rPr lang="en-GB" sz="3600" dirty="0" smtClean="0">
                <a:uFillTx/>
                <a:latin typeface="Arial" charset="0"/>
                <a:cs typeface="Arial" charset="0"/>
              </a:rPr>
            </a:br>
            <a:endParaRPr lang="en-GB" sz="3600" dirty="0" smtClean="0">
              <a:uFillTx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44720"/>
            <a:ext cx="7931224" cy="4896321"/>
          </a:xfrm>
        </p:spPr>
        <p:txBody>
          <a:bodyPr>
            <a:normAutofit fontScale="25000" lnSpcReduction="20000"/>
          </a:bodyPr>
          <a:lstStyle/>
          <a:p>
            <a:endParaRPr lang="en-GB" dirty="0" smtClean="0">
              <a:uFillTx/>
            </a:endParaRPr>
          </a:p>
          <a:p>
            <a:endParaRPr lang="en-GB" dirty="0">
              <a:uFillTx/>
            </a:endParaRPr>
          </a:p>
          <a:p>
            <a:endParaRPr lang="en-GB" dirty="0" smtClean="0">
              <a:uFillTx/>
            </a:endParaRPr>
          </a:p>
          <a:p>
            <a:r>
              <a:rPr lang="en-GB" sz="12800" dirty="0" smtClean="0">
                <a:uFillTx/>
                <a:latin typeface="+mj-lt"/>
              </a:rPr>
              <a:t>Background </a:t>
            </a:r>
            <a:r>
              <a:rPr lang="en-GB" sz="12800" dirty="0" smtClean="0">
                <a:latin typeface="+mj-lt"/>
              </a:rPr>
              <a:t>to</a:t>
            </a:r>
            <a:r>
              <a:rPr lang="en-GB" sz="12800" dirty="0" smtClean="0">
                <a:uFillTx/>
                <a:latin typeface="+mj-lt"/>
              </a:rPr>
              <a:t> </a:t>
            </a:r>
            <a:r>
              <a:rPr lang="en-GB" sz="12800" dirty="0">
                <a:uFillTx/>
                <a:latin typeface="+mj-lt"/>
              </a:rPr>
              <a:t>the </a:t>
            </a:r>
            <a:r>
              <a:rPr lang="en-GB" sz="12800" dirty="0" smtClean="0">
                <a:uFillTx/>
                <a:latin typeface="+mj-lt"/>
              </a:rPr>
              <a:t>Study</a:t>
            </a:r>
          </a:p>
          <a:p>
            <a:pPr marL="0" indent="0">
              <a:buNone/>
            </a:pPr>
            <a:endParaRPr lang="en-GB" sz="12800" dirty="0">
              <a:uFillTx/>
              <a:latin typeface="+mj-lt"/>
            </a:endParaRPr>
          </a:p>
          <a:p>
            <a:r>
              <a:rPr lang="en-GB" sz="12800" dirty="0" smtClean="0">
                <a:uFillTx/>
                <a:latin typeface="+mj-lt"/>
              </a:rPr>
              <a:t>Methodology</a:t>
            </a:r>
          </a:p>
          <a:p>
            <a:endParaRPr lang="en-GB" sz="12800" dirty="0">
              <a:uFillTx/>
              <a:latin typeface="+mj-lt"/>
            </a:endParaRPr>
          </a:p>
          <a:p>
            <a:r>
              <a:rPr lang="en-GB" sz="12800" dirty="0" smtClean="0">
                <a:uFillTx/>
                <a:latin typeface="+mj-lt"/>
              </a:rPr>
              <a:t>Results</a:t>
            </a:r>
          </a:p>
          <a:p>
            <a:pPr marL="0" indent="0">
              <a:buNone/>
            </a:pPr>
            <a:endParaRPr lang="en-GB" sz="12800" dirty="0">
              <a:uFillTx/>
              <a:latin typeface="+mj-lt"/>
            </a:endParaRPr>
          </a:p>
          <a:p>
            <a:r>
              <a:rPr lang="en-GB" sz="12800" dirty="0" smtClean="0">
                <a:uFillTx/>
                <a:latin typeface="+mj-lt"/>
              </a:rPr>
              <a:t>Discussions</a:t>
            </a:r>
          </a:p>
          <a:p>
            <a:pPr marL="0" indent="0">
              <a:buNone/>
            </a:pPr>
            <a:endParaRPr lang="en-GB" sz="12800" dirty="0">
              <a:uFillTx/>
              <a:latin typeface="+mj-lt"/>
            </a:endParaRPr>
          </a:p>
          <a:p>
            <a:r>
              <a:rPr lang="en-GB" sz="12800" dirty="0" smtClean="0">
                <a:uFillTx/>
                <a:latin typeface="+mj-lt"/>
              </a:rPr>
              <a:t>Conclusions</a:t>
            </a:r>
            <a:endParaRPr lang="en-GB" sz="12800" dirty="0">
              <a:uFillTx/>
              <a:latin typeface="+mj-lt"/>
            </a:endParaRPr>
          </a:p>
          <a:p>
            <a:pPr eaLnBrk="1" hangingPunct="1">
              <a:defRPr>
                <a:uFillTx/>
              </a:defRPr>
            </a:pPr>
            <a:endParaRPr lang="en-GB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dirty="0" smtClean="0">
              <a:uFillTx/>
            </a:endParaRPr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eaLnBrk="1" hangingPunct="1">
              <a:buFont typeface="Arial" charset="0"/>
              <a:buNone/>
              <a:defRPr>
                <a:uFillTx/>
              </a:defRPr>
            </a:pPr>
            <a:r>
              <a:rPr lang="en-GB" dirty="0" smtClean="0">
                <a:uFillTx/>
              </a:rPr>
              <a:t> </a:t>
            </a:r>
          </a:p>
          <a:p>
            <a:pPr eaLnBrk="1" hangingPunct="1">
              <a:defRPr>
                <a:uFillTx/>
              </a:defRPr>
            </a:pP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424606"/>
          </a:xfrm>
        </p:spPr>
        <p:txBody>
          <a:bodyPr/>
          <a:lstStyle/>
          <a:p>
            <a:pPr eaLnBrk="1" hangingPunct="1"/>
            <a:r>
              <a:rPr lang="en-GB" dirty="0" smtClean="0">
                <a:uFillTx/>
                <a:latin typeface="Arial" charset="0"/>
                <a:cs typeface="Arial" charset="0"/>
              </a:rPr>
              <a:t/>
            </a:r>
            <a:br>
              <a:rPr lang="en-GB" dirty="0" smtClean="0">
                <a:uFillTx/>
                <a:latin typeface="Arial" charset="0"/>
                <a:cs typeface="Arial" charset="0"/>
              </a:rPr>
            </a:br>
            <a:r>
              <a:rPr lang="en-GB" sz="3600" dirty="0" smtClean="0">
                <a:latin typeface="+mj-lt"/>
                <a:cs typeface="Arial" charset="0"/>
              </a:rPr>
              <a:t>Background</a:t>
            </a:r>
            <a:r>
              <a:rPr lang="en-GB" sz="3600" dirty="0" smtClean="0">
                <a:uFillTx/>
                <a:latin typeface="+mj-lt"/>
                <a:cs typeface="Arial" charset="0"/>
              </a:rPr>
              <a:t> </a:t>
            </a:r>
            <a:r>
              <a:rPr lang="en-GB" sz="3600" dirty="0" smtClean="0">
                <a:latin typeface="+mj-lt"/>
                <a:cs typeface="Arial" charset="0"/>
              </a:rPr>
              <a:t>to</a:t>
            </a:r>
            <a:r>
              <a:rPr lang="en-GB" sz="3600" dirty="0" smtClean="0">
                <a:uFillTx/>
                <a:latin typeface="+mj-lt"/>
                <a:cs typeface="Arial" charset="0"/>
              </a:rPr>
              <a:t> the Study</a:t>
            </a:r>
            <a:br>
              <a:rPr lang="en-GB" sz="3600" dirty="0" smtClean="0">
                <a:uFillTx/>
                <a:latin typeface="+mj-lt"/>
                <a:cs typeface="Arial" charset="0"/>
              </a:rPr>
            </a:br>
            <a:endParaRPr lang="en-GB" sz="3600" dirty="0" smtClean="0">
              <a:uFillTx/>
              <a:latin typeface="+mj-lt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92480" cy="5760640"/>
          </a:xfrm>
        </p:spPr>
        <p:txBody>
          <a:bodyPr>
            <a:normAutofit fontScale="32500" lnSpcReduction="20000"/>
          </a:bodyPr>
          <a:lstStyle/>
          <a:p>
            <a:pPr marL="0" indent="0" eaLnBrk="1" hangingPunct="1">
              <a:buNone/>
              <a:defRPr>
                <a:uFillTx/>
              </a:defRPr>
            </a:pPr>
            <a:endParaRPr lang="en-GB" sz="5800" dirty="0" smtClean="0">
              <a:uFillTx/>
            </a:endParaRPr>
          </a:p>
          <a:p>
            <a:pPr eaLnBrk="1" hangingPunct="1">
              <a:defRPr>
                <a:uFillTx/>
              </a:defRPr>
            </a:pPr>
            <a:r>
              <a:rPr lang="en-GB" sz="8600" dirty="0" smtClean="0">
                <a:uFillTx/>
                <a:latin typeface="+mj-lt"/>
              </a:rPr>
              <a:t>Challenges of Higher Education in Developing countries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7100" dirty="0">
                <a:latin typeface="+mj-lt"/>
              </a:rPr>
              <a:t>t</a:t>
            </a:r>
            <a:r>
              <a:rPr lang="en-GB" sz="7100" dirty="0" smtClean="0">
                <a:latin typeface="+mj-lt"/>
              </a:rPr>
              <a:t>eaching Method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7100" dirty="0" smtClean="0">
                <a:latin typeface="+mj-lt"/>
              </a:rPr>
              <a:t>educational backgrounds of students   </a:t>
            </a:r>
          </a:p>
          <a:p>
            <a:pPr marL="457200" lvl="1" indent="0" eaLnBrk="1" hangingPunct="1">
              <a:lnSpc>
                <a:spcPct val="70000"/>
              </a:lnSpc>
              <a:buNone/>
              <a:defRPr>
                <a:uFillTx/>
              </a:defRPr>
            </a:pPr>
            <a:r>
              <a:rPr lang="en-GB" sz="7100" dirty="0" smtClean="0">
                <a:latin typeface="+mj-lt"/>
              </a:rPr>
              <a:t>    </a:t>
            </a:r>
            <a:endParaRPr lang="en-GB" sz="7100" dirty="0" smtClean="0">
              <a:uFillTx/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8600" dirty="0" smtClean="0">
                <a:latin typeface="+mj-lt"/>
                <a:cs typeface="+mn-cs"/>
              </a:rPr>
              <a:t>Educational </a:t>
            </a:r>
            <a:r>
              <a:rPr lang="en-GB" sz="8600" dirty="0">
                <a:latin typeface="+mj-lt"/>
                <a:cs typeface="+mn-cs"/>
              </a:rPr>
              <a:t>robotics in our </a:t>
            </a:r>
            <a:r>
              <a:rPr lang="en-GB" sz="8600" dirty="0" smtClean="0">
                <a:latin typeface="+mj-lt"/>
                <a:cs typeface="+mn-cs"/>
              </a:rPr>
              <a:t>context</a:t>
            </a:r>
            <a:endParaRPr lang="en-GB" sz="8600" dirty="0">
              <a:latin typeface="+mj-lt"/>
            </a:endParaRPr>
          </a:p>
          <a:p>
            <a:pPr lvl="1" eaLnBrk="1" hangingPunct="1">
              <a:buFont typeface="Wingdings" pitchFamily="2" charset="2"/>
              <a:buChar char="§"/>
              <a:defRPr>
                <a:uFillTx/>
              </a:defRPr>
            </a:pPr>
            <a:r>
              <a:rPr lang="en-GB" sz="7100" dirty="0" smtClean="0">
                <a:latin typeface="+mj-lt"/>
                <a:cs typeface="+mn-cs"/>
              </a:rPr>
              <a:t>teaching </a:t>
            </a:r>
            <a:r>
              <a:rPr lang="en-GB" sz="7100" dirty="0">
                <a:latin typeface="+mj-lt"/>
                <a:cs typeface="+mn-cs"/>
              </a:rPr>
              <a:t>transferable skills (i.e. programming) rather than robotics discipline itself</a:t>
            </a:r>
          </a:p>
          <a:p>
            <a:pPr lvl="1" eaLnBrk="1" hangingPunct="1">
              <a:buFont typeface="Wingdings" pitchFamily="2" charset="2"/>
              <a:buChar char="§"/>
              <a:defRPr>
                <a:uFillTx/>
              </a:defRPr>
            </a:pPr>
            <a:r>
              <a:rPr lang="en-GB" sz="7100" dirty="0" smtClean="0">
                <a:latin typeface="+mj-lt"/>
                <a:cs typeface="+mn-cs"/>
              </a:rPr>
              <a:t>a </a:t>
            </a:r>
            <a:r>
              <a:rPr lang="en-GB" sz="7100" dirty="0">
                <a:latin typeface="+mj-lt"/>
                <a:cs typeface="+mn-cs"/>
              </a:rPr>
              <a:t>means for addressing pedagogical issues: improving </a:t>
            </a:r>
            <a:r>
              <a:rPr lang="en-GB" sz="7100" dirty="0" smtClean="0">
                <a:latin typeface="+mj-lt"/>
                <a:cs typeface="+mn-cs"/>
              </a:rPr>
              <a:t>students’ engagement, motivation etc.</a:t>
            </a:r>
          </a:p>
          <a:p>
            <a:pPr marL="457200" lvl="1" indent="0" eaLnBrk="1" hangingPunct="1">
              <a:lnSpc>
                <a:spcPct val="70000"/>
              </a:lnSpc>
              <a:buNone/>
              <a:defRPr>
                <a:uFillTx/>
              </a:defRPr>
            </a:pPr>
            <a:endParaRPr lang="en-GB" sz="7100" dirty="0" smtClean="0">
              <a:latin typeface="+mj-lt"/>
            </a:endParaRPr>
          </a:p>
          <a:p>
            <a:pPr eaLnBrk="1" hangingPunct="1">
              <a:defRPr>
                <a:uFillTx/>
              </a:defRPr>
            </a:pPr>
            <a:r>
              <a:rPr lang="en-GB" sz="8600" dirty="0" smtClean="0">
                <a:latin typeface="+mj-lt"/>
              </a:rPr>
              <a:t>Objective: integration of robotics activities into formal classroom curriculum to assess</a:t>
            </a:r>
            <a:r>
              <a:rPr lang="en-GB" sz="8600" dirty="0" smtClean="0">
                <a:uFillTx/>
                <a:latin typeface="+mj-lt"/>
              </a:rPr>
              <a:t>  </a:t>
            </a:r>
          </a:p>
          <a:p>
            <a:pPr lvl="1" eaLnBrk="1" hangingPunct="1">
              <a:buFont typeface="Wingdings" pitchFamily="2" charset="2"/>
              <a:buChar char="§"/>
              <a:defRPr>
                <a:uFillTx/>
              </a:defRPr>
            </a:pPr>
            <a:r>
              <a:rPr lang="en-US" sz="7100" dirty="0">
                <a:latin typeface="+mj-lt"/>
              </a:rPr>
              <a:t>s</a:t>
            </a:r>
            <a:r>
              <a:rPr lang="en-US" sz="7100" dirty="0" smtClean="0">
                <a:latin typeface="+mj-lt"/>
              </a:rPr>
              <a:t>tudents’ motivation, engagement and level of understanding in learning general computer programming </a:t>
            </a:r>
            <a:endParaRPr lang="en-GB" sz="7100" dirty="0" smtClean="0">
              <a:latin typeface="+mj-lt"/>
            </a:endParaRPr>
          </a:p>
          <a:p>
            <a:pPr lvl="1" eaLnBrk="1" hangingPunct="1">
              <a:buFont typeface="Wingdings" pitchFamily="2" charset="2"/>
              <a:buChar char="§"/>
              <a:defRPr>
                <a:uFillTx/>
              </a:defRPr>
            </a:pPr>
            <a:r>
              <a:rPr lang="en-GB" sz="7100" dirty="0">
                <a:latin typeface="+mj-lt"/>
              </a:rPr>
              <a:t>t</a:t>
            </a:r>
            <a:r>
              <a:rPr lang="en-GB" sz="7100" dirty="0" smtClean="0">
                <a:latin typeface="+mj-lt"/>
              </a:rPr>
              <a:t>he use of robotic set-up as a tool for conducting educational activities.</a:t>
            </a:r>
            <a:endParaRPr lang="en-GB" sz="7100" dirty="0" smtClean="0">
              <a:uFillTx/>
              <a:latin typeface="+mj-lt"/>
            </a:endParaRPr>
          </a:p>
          <a:p>
            <a:pPr marL="0" indent="0" eaLnBrk="1" hangingPunct="1">
              <a:buNone/>
              <a:defRPr>
                <a:uFillTx/>
              </a:defRPr>
            </a:pPr>
            <a:endParaRPr lang="en-GB" sz="4600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sz="4600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sz="5800" dirty="0" smtClean="0">
              <a:uFillTx/>
            </a:endParaRPr>
          </a:p>
          <a:p>
            <a:pPr marL="0" indent="0" eaLnBrk="1" hangingPunct="1">
              <a:buNone/>
              <a:defRPr>
                <a:uFillTx/>
              </a:defRPr>
            </a:pPr>
            <a:endParaRPr lang="en-GB" sz="5800" dirty="0" smtClean="0">
              <a:uFillTx/>
            </a:endParaRPr>
          </a:p>
          <a:p>
            <a:pPr eaLnBrk="1" hangingPunct="1">
              <a:buFont typeface="Arial" charset="0"/>
              <a:buNone/>
              <a:defRPr>
                <a:uFillTx/>
              </a:defRPr>
            </a:pPr>
            <a:endParaRPr lang="en-GB" sz="5800" dirty="0" smtClean="0">
              <a:uFillTx/>
            </a:endParaRPr>
          </a:p>
          <a:p>
            <a:pPr eaLnBrk="1" hangingPunct="1">
              <a:buNone/>
              <a:defRPr>
                <a:uFillTx/>
              </a:defRPr>
            </a:pP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552" y="-57852"/>
            <a:ext cx="8229600" cy="462516"/>
          </a:xfrm>
        </p:spPr>
        <p:txBody>
          <a:bodyPr/>
          <a:lstStyle/>
          <a:p>
            <a:pPr eaLnBrk="1" hangingPunct="1"/>
            <a:r>
              <a:rPr lang="en-GB" sz="2800" dirty="0" smtClean="0">
                <a:uFillTx/>
                <a:latin typeface="+mj-lt"/>
                <a:cs typeface="Arial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9425"/>
            <a:ext cx="9172600" cy="5754807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defRPr>
                <a:uFillTx/>
              </a:defRPr>
            </a:pPr>
            <a:r>
              <a:rPr lang="en-GB" sz="6200" dirty="0" smtClean="0">
                <a:uFillTx/>
                <a:latin typeface="+mj-lt"/>
              </a:rPr>
              <a:t>Course Overview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altLang="en-US" sz="5200" dirty="0" smtClean="0">
                <a:solidFill>
                  <a:prstClr val="black"/>
                </a:solidFill>
                <a:latin typeface="+mj-lt"/>
                <a:cs typeface="+mn-cs"/>
              </a:rPr>
              <a:t>Introduction </a:t>
            </a:r>
            <a:r>
              <a:rPr lang="en-GB" altLang="en-US" sz="5200" dirty="0">
                <a:solidFill>
                  <a:prstClr val="black"/>
                </a:solidFill>
                <a:latin typeface="+mj-lt"/>
                <a:cs typeface="+mn-cs"/>
              </a:rPr>
              <a:t>to Computer Science I</a:t>
            </a:r>
            <a:endParaRPr lang="en-GB" altLang="en-US" sz="5200" dirty="0" smtClean="0">
              <a:solidFill>
                <a:prstClr val="black"/>
              </a:solidFill>
              <a:latin typeface="+mj-lt"/>
              <a:cs typeface="+mn-cs"/>
            </a:endParaRPr>
          </a:p>
          <a:p>
            <a:pPr marL="457200" lvl="1" indent="0" eaLnBrk="1" hangingPunct="1">
              <a:lnSpc>
                <a:spcPct val="40000"/>
              </a:lnSpc>
              <a:buNone/>
            </a:pPr>
            <a:endParaRPr lang="en-GB" sz="2900" dirty="0" smtClean="0">
              <a:uFillTx/>
              <a:latin typeface="+mj-lt"/>
            </a:endParaRPr>
          </a:p>
          <a:p>
            <a:pPr eaLnBrk="1" hangingPunct="1">
              <a:defRPr>
                <a:uFillTx/>
              </a:defRPr>
            </a:pPr>
            <a:r>
              <a:rPr lang="en-GB" sz="6200" dirty="0" smtClean="0">
                <a:uFillTx/>
                <a:latin typeface="+mj-lt"/>
              </a:rPr>
              <a:t>Learning Activities: (paper-based and robot-based)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i</a:t>
            </a:r>
            <a:r>
              <a:rPr lang="en-GB" sz="5200" dirty="0" smtClean="0">
                <a:uFillTx/>
                <a:latin typeface="+mj-lt"/>
              </a:rPr>
              <a:t>ntroduction to programming languages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d</a:t>
            </a:r>
            <a:r>
              <a:rPr lang="en-GB" sz="5200" dirty="0" smtClean="0">
                <a:latin typeface="+mj-lt"/>
              </a:rPr>
              <a:t>ata representation: number system conversions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l</a:t>
            </a:r>
            <a:r>
              <a:rPr lang="en-GB" sz="5200" dirty="0" smtClean="0">
                <a:uFillTx/>
                <a:latin typeface="+mj-lt"/>
              </a:rPr>
              <a:t>ogic operations: basic Boolean operations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p</a:t>
            </a:r>
            <a:r>
              <a:rPr lang="en-GB" sz="5200" dirty="0" smtClean="0">
                <a:latin typeface="+mj-lt"/>
              </a:rPr>
              <a:t>rogramming fundamentals: variables, data types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c</a:t>
            </a:r>
            <a:r>
              <a:rPr lang="en-GB" sz="5200" dirty="0" smtClean="0">
                <a:uFillTx/>
                <a:latin typeface="+mj-lt"/>
              </a:rPr>
              <a:t>ontrol structures: IF-ELSE statements, loops</a:t>
            </a:r>
          </a:p>
          <a:p>
            <a:pPr marL="457200" lvl="1" indent="0" eaLnBrk="1" hangingPunct="1">
              <a:lnSpc>
                <a:spcPct val="40000"/>
              </a:lnSpc>
              <a:buNone/>
              <a:defRPr>
                <a:uFillTx/>
              </a:defRPr>
            </a:pPr>
            <a:endParaRPr lang="en-GB" sz="5200" dirty="0" smtClean="0">
              <a:uFillTx/>
              <a:latin typeface="+mj-lt"/>
            </a:endParaRPr>
          </a:p>
          <a:p>
            <a:pPr eaLnBrk="1" hangingPunct="1">
              <a:defRPr>
                <a:uFillTx/>
              </a:defRPr>
            </a:pPr>
            <a:r>
              <a:rPr lang="en-GB" sz="6200" dirty="0" smtClean="0">
                <a:uFillTx/>
                <a:latin typeface="+mj-lt"/>
              </a:rPr>
              <a:t>Study Design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 smtClean="0">
                <a:latin typeface="+mj-lt"/>
              </a:rPr>
              <a:t>five </a:t>
            </a:r>
            <a:r>
              <a:rPr lang="en-GB" sz="5200" dirty="0" smtClean="0">
                <a:uFillTx/>
                <a:latin typeface="+mj-lt"/>
              </a:rPr>
              <a:t>workshops, each consisting of paper-based and robotic-based activities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 smtClean="0">
                <a:uFillTx/>
                <a:latin typeface="+mj-lt"/>
              </a:rPr>
              <a:t>10 groups (odd groups participated in paper-based, Even groups in robot-based for a particular workshop)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g</a:t>
            </a:r>
            <a:r>
              <a:rPr lang="en-GB" sz="5200" dirty="0" smtClean="0">
                <a:latin typeface="+mj-lt"/>
              </a:rPr>
              <a:t>roups are swapped in the next session to complete that workshop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s</a:t>
            </a:r>
            <a:r>
              <a:rPr lang="en-GB" sz="5200" dirty="0" smtClean="0">
                <a:uFillTx/>
                <a:latin typeface="+mj-lt"/>
              </a:rPr>
              <a:t>essions repeated for all workshops</a:t>
            </a:r>
          </a:p>
          <a:p>
            <a:pPr marL="0" indent="0" eaLnBrk="1" hangingPunct="1">
              <a:lnSpc>
                <a:spcPct val="40000"/>
              </a:lnSpc>
              <a:buNone/>
              <a:defRPr>
                <a:uFillTx/>
              </a:defRPr>
            </a:pPr>
            <a:endParaRPr lang="en-GB" dirty="0" smtClean="0">
              <a:uFillTx/>
              <a:latin typeface="+mj-lt"/>
            </a:endParaRPr>
          </a:p>
          <a:p>
            <a:pPr eaLnBrk="1" hangingPunct="1">
              <a:defRPr>
                <a:uFillTx/>
              </a:defRPr>
            </a:pPr>
            <a:r>
              <a:rPr lang="en-GB" sz="6200" dirty="0" smtClean="0">
                <a:uFillTx/>
                <a:latin typeface="+mj-lt"/>
              </a:rPr>
              <a:t>Student Surveys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i</a:t>
            </a:r>
            <a:r>
              <a:rPr lang="en-GB" sz="5200" dirty="0" smtClean="0">
                <a:uFillTx/>
                <a:latin typeface="+mj-lt"/>
              </a:rPr>
              <a:t>nitial survey, </a:t>
            </a:r>
            <a:r>
              <a:rPr lang="en-GB" sz="5200" dirty="0" smtClean="0">
                <a:latin typeface="+mj-lt"/>
              </a:rPr>
              <a:t>final survey and w</a:t>
            </a:r>
            <a:r>
              <a:rPr lang="en-GB" sz="5200" dirty="0" smtClean="0">
                <a:uFillTx/>
                <a:latin typeface="+mj-lt"/>
              </a:rPr>
              <a:t>orkshop evaluation</a:t>
            </a:r>
          </a:p>
          <a:p>
            <a:pPr marL="457200" lvl="1" indent="0" eaLnBrk="1" hangingPunct="1">
              <a:lnSpc>
                <a:spcPct val="40000"/>
              </a:lnSpc>
              <a:buNone/>
              <a:defRPr>
                <a:uFillTx/>
              </a:defRPr>
            </a:pPr>
            <a:endParaRPr lang="en-GB" dirty="0" smtClean="0">
              <a:uFillTx/>
              <a:latin typeface="+mj-lt"/>
            </a:endParaRPr>
          </a:p>
          <a:p>
            <a:pPr eaLnBrk="1" hangingPunct="1">
              <a:defRPr>
                <a:uFillTx/>
              </a:defRPr>
            </a:pPr>
            <a:r>
              <a:rPr lang="en-GB" sz="6200" dirty="0" smtClean="0">
                <a:uFillTx/>
                <a:latin typeface="+mj-lt"/>
              </a:rPr>
              <a:t>Participants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 smtClean="0">
                <a:latin typeface="+mj-lt"/>
              </a:rPr>
              <a:t>first </a:t>
            </a:r>
            <a:r>
              <a:rPr lang="en-GB" sz="5200" dirty="0">
                <a:latin typeface="+mj-lt"/>
              </a:rPr>
              <a:t>year students, w</a:t>
            </a:r>
            <a:r>
              <a:rPr lang="en-GB" sz="5200" dirty="0" smtClean="0">
                <a:latin typeface="+mj-lt"/>
              </a:rPr>
              <a:t>inter 2015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sz="5200" dirty="0">
                <a:latin typeface="+mj-lt"/>
              </a:rPr>
              <a:t>t</a:t>
            </a:r>
            <a:r>
              <a:rPr lang="en-GB" sz="5200" dirty="0" smtClean="0">
                <a:latin typeface="+mj-lt"/>
              </a:rPr>
              <a:t>otal </a:t>
            </a:r>
            <a:r>
              <a:rPr lang="en-GB" sz="5200" dirty="0">
                <a:latin typeface="+mj-lt"/>
              </a:rPr>
              <a:t>of </a:t>
            </a:r>
            <a:r>
              <a:rPr lang="en-GB" sz="5200" dirty="0" smtClean="0">
                <a:latin typeface="+mj-lt"/>
              </a:rPr>
              <a:t>202 students</a:t>
            </a:r>
            <a:r>
              <a:rPr lang="en-GB" sz="5200" dirty="0">
                <a:latin typeface="+mj-lt"/>
              </a:rPr>
              <a:t>, </a:t>
            </a:r>
            <a:r>
              <a:rPr lang="en-GB" sz="5200" dirty="0" smtClean="0">
                <a:latin typeface="+mj-lt"/>
              </a:rPr>
              <a:t>194 </a:t>
            </a:r>
            <a:r>
              <a:rPr lang="en-GB" sz="5200" dirty="0">
                <a:latin typeface="+mj-lt"/>
              </a:rPr>
              <a:t>participated, </a:t>
            </a:r>
            <a:r>
              <a:rPr lang="en-GB" sz="5200" dirty="0" smtClean="0">
                <a:latin typeface="+mj-lt"/>
              </a:rPr>
              <a:t>178 and 166 participated </a:t>
            </a:r>
            <a:r>
              <a:rPr lang="en-GB" sz="5200" dirty="0">
                <a:latin typeface="+mj-lt"/>
              </a:rPr>
              <a:t>in the </a:t>
            </a:r>
            <a:r>
              <a:rPr lang="en-GB" sz="5200" dirty="0" smtClean="0">
                <a:latin typeface="+mj-lt"/>
              </a:rPr>
              <a:t>initial and final surveys respectively</a:t>
            </a:r>
            <a:endParaRPr lang="en-GB" sz="5200" dirty="0">
              <a:latin typeface="+mj-lt"/>
            </a:endParaRPr>
          </a:p>
          <a:p>
            <a:pPr eaLnBrk="1" hangingPunct="1">
              <a:defRPr>
                <a:uFillTx/>
              </a:defRPr>
            </a:pPr>
            <a:endParaRPr lang="en-GB" sz="4900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7875"/>
          </a:xfrm>
        </p:spPr>
        <p:txBody>
          <a:bodyPr/>
          <a:lstStyle/>
          <a:p>
            <a:pPr eaLnBrk="1" hangingPunct="1"/>
            <a:r>
              <a:rPr lang="en-GB" sz="3600" dirty="0" smtClean="0">
                <a:uFillTx/>
                <a:latin typeface="+mj-lt"/>
                <a:cs typeface="Arial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929188"/>
          </a:xfrm>
        </p:spPr>
        <p:txBody>
          <a:bodyPr>
            <a:normAutofit/>
          </a:bodyPr>
          <a:lstStyle/>
          <a:p>
            <a:pPr eaLnBrk="1" hangingPunct="1">
              <a:defRPr>
                <a:uFillTx/>
              </a:defRPr>
            </a:pPr>
            <a:r>
              <a:rPr lang="en-GB" dirty="0" smtClean="0">
                <a:uFillTx/>
                <a:latin typeface="+mj-lt"/>
              </a:rPr>
              <a:t>Students’ self-Assessments 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dirty="0" smtClean="0">
                <a:uFillTx/>
                <a:latin typeface="+mj-lt"/>
              </a:rPr>
              <a:t> </a:t>
            </a:r>
            <a:r>
              <a:rPr lang="en-GB" dirty="0">
                <a:latin typeface="+mj-lt"/>
              </a:rPr>
              <a:t>w</a:t>
            </a:r>
            <a:r>
              <a:rPr lang="en-GB" dirty="0" smtClean="0">
                <a:uFillTx/>
                <a:latin typeface="+mj-lt"/>
              </a:rPr>
              <a:t>orkshop </a:t>
            </a:r>
            <a:r>
              <a:rPr lang="en-GB" dirty="0">
                <a:latin typeface="+mj-lt"/>
              </a:rPr>
              <a:t>a</a:t>
            </a:r>
            <a:r>
              <a:rPr lang="en-GB" dirty="0" smtClean="0">
                <a:uFillTx/>
                <a:latin typeface="+mj-lt"/>
              </a:rPr>
              <a:t>ctivities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dirty="0">
                <a:uFillTx/>
                <a:latin typeface="+mj-lt"/>
              </a:rPr>
              <a:t> </a:t>
            </a:r>
            <a:r>
              <a:rPr lang="en-GB" dirty="0">
                <a:latin typeface="+mj-lt"/>
              </a:rPr>
              <a:t>l</a:t>
            </a:r>
            <a:r>
              <a:rPr lang="en-GB" dirty="0" smtClean="0">
                <a:uFillTx/>
                <a:latin typeface="+mj-lt"/>
              </a:rPr>
              <a:t>earning</a:t>
            </a:r>
          </a:p>
          <a:p>
            <a:pPr marL="457200" lvl="1" indent="0" eaLnBrk="1" hangingPunct="1">
              <a:buNone/>
              <a:defRPr>
                <a:uFillTx/>
              </a:defRPr>
            </a:pPr>
            <a:endParaRPr lang="en-GB" dirty="0" smtClean="0">
              <a:uFillTx/>
              <a:latin typeface="+mj-lt"/>
            </a:endParaRPr>
          </a:p>
          <a:p>
            <a:pPr eaLnBrk="1" hangingPunct="1">
              <a:defRPr>
                <a:uFillTx/>
              </a:defRPr>
            </a:pPr>
            <a:r>
              <a:rPr lang="en-GB" dirty="0" smtClean="0">
                <a:uFillTx/>
                <a:latin typeface="+mj-lt"/>
              </a:rPr>
              <a:t>Students’ Exam  Performances</a:t>
            </a:r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-27385"/>
            <a:ext cx="8229600" cy="504057"/>
          </a:xfrm>
        </p:spPr>
        <p:txBody>
          <a:bodyPr/>
          <a:lstStyle/>
          <a:p>
            <a:r>
              <a:rPr lang="en-GB" sz="3600" dirty="0" smtClean="0">
                <a:uFillTx/>
                <a:latin typeface="+mj-lt"/>
              </a:rPr>
              <a:t>Workshop Activities</a:t>
            </a:r>
            <a:endParaRPr lang="en-GB" sz="3600" dirty="0">
              <a:uFillTx/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538391"/>
            <a:ext cx="7704856" cy="5698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4156"/>
            <a:ext cx="8229600" cy="460390"/>
          </a:xfrm>
        </p:spPr>
        <p:txBody>
          <a:bodyPr/>
          <a:lstStyle/>
          <a:p>
            <a:r>
              <a:rPr lang="en-GB" sz="3600" dirty="0" smtClean="0">
                <a:uFillTx/>
                <a:latin typeface="+mj-lt"/>
              </a:rPr>
              <a:t>Students’ Learning</a:t>
            </a:r>
            <a:endParaRPr lang="en-GB" sz="3600" dirty="0">
              <a:uFillTx/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620688"/>
            <a:ext cx="8260349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497649"/>
          </a:xfrm>
        </p:spPr>
        <p:txBody>
          <a:bodyPr/>
          <a:lstStyle/>
          <a:p>
            <a:r>
              <a:rPr lang="en-GB" sz="3600" dirty="0" smtClean="0">
                <a:uFillTx/>
                <a:latin typeface="+mj-lt"/>
              </a:rPr>
              <a:t>Exam Results</a:t>
            </a:r>
            <a:endParaRPr lang="en-GB" sz="3600" dirty="0">
              <a:uFillTx/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0040" y="692696"/>
            <a:ext cx="8820472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777875"/>
          </a:xfrm>
        </p:spPr>
        <p:txBody>
          <a:bodyPr/>
          <a:lstStyle/>
          <a:p>
            <a:r>
              <a:rPr lang="en-US" sz="3600" dirty="0">
                <a:latin typeface="+mj-lt"/>
                <a:cs typeface="Arial" charset="0"/>
              </a:rPr>
              <a:t>Discussions</a:t>
            </a:r>
            <a:endParaRPr lang="en-GB" sz="3600" dirty="0">
              <a:latin typeface="+mj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777875"/>
            <a:ext cx="8568952" cy="5315421"/>
          </a:xfrm>
        </p:spPr>
        <p:txBody>
          <a:bodyPr>
            <a:normAutofit/>
          </a:bodyPr>
          <a:lstStyle/>
          <a:p>
            <a:pPr eaLnBrk="1" hangingPunct="1">
              <a:defRPr>
                <a:uFillTx/>
              </a:defRPr>
            </a:pPr>
            <a:r>
              <a:rPr lang="en-GB" sz="3400" dirty="0" smtClean="0">
                <a:latin typeface="+mj-lt"/>
              </a:rPr>
              <a:t>Students motivation and Engagement</a:t>
            </a:r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>
              <a:uFillTx/>
              <a:latin typeface="+mj-lt"/>
            </a:endParaRPr>
          </a:p>
          <a:p>
            <a:pPr eaLnBrk="1" hangingPunct="1">
              <a:defRPr>
                <a:uFillTx/>
              </a:defRPr>
            </a:pPr>
            <a:r>
              <a:rPr lang="en-GB" sz="3400" dirty="0" smtClean="0">
                <a:latin typeface="+mj-lt"/>
              </a:rPr>
              <a:t>Effectiveness </a:t>
            </a:r>
            <a:r>
              <a:rPr lang="en-GB" sz="3400" dirty="0">
                <a:latin typeface="+mj-lt"/>
              </a:rPr>
              <a:t>of using robotic set-up as a </a:t>
            </a:r>
            <a:r>
              <a:rPr lang="en-GB" sz="3400" dirty="0" smtClean="0">
                <a:latin typeface="+mj-lt"/>
              </a:rPr>
              <a:t>tool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dirty="0">
                <a:latin typeface="+mj-lt"/>
              </a:rPr>
              <a:t>r</a:t>
            </a:r>
            <a:r>
              <a:rPr lang="en-GB" dirty="0" smtClean="0">
                <a:latin typeface="+mj-lt"/>
              </a:rPr>
              <a:t>obot </a:t>
            </a:r>
            <a:r>
              <a:rPr lang="en-GB" dirty="0">
                <a:latin typeface="+mj-lt"/>
              </a:rPr>
              <a:t>p</a:t>
            </a:r>
            <a:r>
              <a:rPr lang="en-GB" dirty="0" smtClean="0">
                <a:latin typeface="+mj-lt"/>
              </a:rPr>
              <a:t>latform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dirty="0">
                <a:latin typeface="+mj-lt"/>
              </a:rPr>
              <a:t>s</a:t>
            </a:r>
            <a:r>
              <a:rPr lang="en-GB" dirty="0" smtClean="0">
                <a:latin typeface="+mj-lt"/>
              </a:rPr>
              <a:t>tudents interactions with the set-up</a:t>
            </a:r>
          </a:p>
          <a:p>
            <a:pPr marL="457200" lvl="1" indent="0" eaLnBrk="1" hangingPunct="1">
              <a:buNone/>
              <a:defRPr>
                <a:uFillTx/>
              </a:defRPr>
            </a:pPr>
            <a:endParaRPr lang="en-GB" dirty="0" smtClean="0">
              <a:latin typeface="+mj-lt"/>
            </a:endParaRPr>
          </a:p>
          <a:p>
            <a:pPr eaLnBrk="1" hangingPunct="1">
              <a:buFont typeface="Arial" panose="020B0604020202020204" pitchFamily="34" charset="0"/>
              <a:buChar char="•"/>
              <a:defRPr>
                <a:uFillTx/>
              </a:defRPr>
            </a:pPr>
            <a:r>
              <a:rPr lang="en-GB" sz="3400" dirty="0" smtClean="0">
                <a:latin typeface="+mj-lt"/>
              </a:rPr>
              <a:t>Issues with delivery of the learning activities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dirty="0" smtClean="0">
                <a:latin typeface="+mj-lt"/>
              </a:rPr>
              <a:t>  limited number of robots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 power outages</a:t>
            </a:r>
          </a:p>
          <a:p>
            <a:pPr marL="457200" lvl="1" indent="0" eaLnBrk="1" hangingPunct="1">
              <a:buNone/>
              <a:defRPr>
                <a:uFillTx/>
              </a:defRPr>
            </a:pPr>
            <a:endParaRPr lang="en-GB" dirty="0" smtClean="0"/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/>
          </a:p>
          <a:p>
            <a:pPr eaLnBrk="1" hangingPunct="1">
              <a:buFont typeface="Arial" panose="020B0604020202020204" pitchFamily="34" charset="0"/>
              <a:buChar char="•"/>
              <a:defRPr>
                <a:uFillTx/>
              </a:defRPr>
            </a:pPr>
            <a:endParaRPr lang="en-GB" dirty="0"/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marL="457200" lvl="1" indent="0" eaLnBrk="1" hangingPunct="1">
              <a:buNone/>
              <a:defRPr>
                <a:uFillTx/>
              </a:defRPr>
            </a:pPr>
            <a:endParaRPr lang="en-GB" dirty="0" smtClean="0"/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marL="457200" lvl="1" indent="0" eaLnBrk="1" hangingPunct="1">
              <a:buNone/>
              <a:defRPr>
                <a:uFillTx/>
              </a:defRPr>
            </a:pP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§"/>
              <a:defRPr>
                <a:uFillTx/>
              </a:defRPr>
            </a:pPr>
            <a:endParaRPr lang="en-GB" dirty="0"/>
          </a:p>
          <a:p>
            <a:pPr marL="457200" lvl="1" indent="0" eaLnBrk="1" hangingPunct="1">
              <a:buNone/>
              <a:defRPr>
                <a:uFillTx/>
              </a:defRPr>
            </a:pPr>
            <a:endParaRPr lang="en-GB" dirty="0"/>
          </a:p>
          <a:p>
            <a:pPr eaLnBrk="1" hangingPunct="1">
              <a:defRPr>
                <a:uFillTx/>
              </a:defRPr>
            </a:pPr>
            <a:endParaRPr lang="en-GB" dirty="0" smtClean="0">
              <a:uFillTx/>
            </a:endParaRPr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marL="0" indent="0" eaLnBrk="1" hangingPunct="1">
              <a:buNone/>
              <a:defRPr>
                <a:uFillTx/>
              </a:defRPr>
            </a:pPr>
            <a:endParaRPr lang="en-GB" dirty="0" smtClean="0">
              <a:uFillTx/>
            </a:endParaRPr>
          </a:p>
          <a:p>
            <a:pPr eaLnBrk="1" hangingPunct="1">
              <a:defRPr>
                <a:uFillTx/>
              </a:defRPr>
            </a:pPr>
            <a:endParaRPr lang="en-GB" dirty="0" smtClean="0">
              <a:uFillTx/>
            </a:endParaRPr>
          </a:p>
          <a:p>
            <a:pPr marL="0" indent="0" eaLnBrk="1" hangingPunct="1">
              <a:buNone/>
              <a:defRPr>
                <a:uFillTx/>
              </a:defRPr>
            </a:pPr>
            <a:endParaRPr lang="en-GB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16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386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 Overview </vt:lpstr>
      <vt:lpstr> Background to the Study </vt:lpstr>
      <vt:lpstr>Methodology</vt:lpstr>
      <vt:lpstr>Results</vt:lpstr>
      <vt:lpstr>Workshop Activities</vt:lpstr>
      <vt:lpstr>Students’ Learning</vt:lpstr>
      <vt:lpstr>Exam Results</vt:lpstr>
      <vt:lpstr>Discussions</vt:lpstr>
      <vt:lpstr>Conclusions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</dc:title>
  <dc:creator>Drew Cook</dc:creator>
  <cp:lastModifiedBy>egyebi</cp:lastModifiedBy>
  <cp:revision>188</cp:revision>
  <cp:lastPrinted>2016-10-27T14:02:21Z</cp:lastPrinted>
  <dcterms:created xsi:type="dcterms:W3CDTF">2012-11-12T10:14:42Z</dcterms:created>
  <dcterms:modified xsi:type="dcterms:W3CDTF">2016-10-27T14:13:36Z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800</vt:r8>
  </property>
  <property fmtid="{D5CDD505-2E9C-101B-9397-08002B2CF9AE}" pid="3" name="_dlc_DocIdItemGuid">
    <vt:lpwstr>5148f809-1609-4bc5-82bc-7cbb4804bab8</vt:lpwstr>
  </property>
  <property fmtid="{D5CDD505-2E9C-101B-9397-08002B2CF9AE}" pid="4" name="_SourceUrl">
    <vt:lpwstr/>
  </property>
  <property fmtid="{D5CDD505-2E9C-101B-9397-08002B2CF9AE}" pid="5" name="ContentTypeId">
    <vt:lpwstr>0x0101003138B5A0BA597B4CAB0F5648C096DFA0</vt:lpwstr>
  </property>
  <property fmtid="{D5CDD505-2E9C-101B-9397-08002B2CF9AE}" pid="6" name="_dlc_DocId">
    <vt:lpwstr>TZYFEWV6ZHHA-2663-13</vt:lpwstr>
  </property>
  <property fmtid="{D5CDD505-2E9C-101B-9397-08002B2CF9AE}" pid="7" name="_dlc_DocIdUrl">
    <vt:lpwstr>https://ps.lincoln.ac.uk/services/MARCOMMS/Corporate Branding/_layouts/DocIdRedir.aspx?ID=TZYFEWV6ZHHA-2663-13, TZYFEWV6ZHHA-2663-13</vt:lpwstr>
  </property>
</Properties>
</file>