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vnd.ms-photo" Extension="wdp"/>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6"/>
  </p:notesMasterIdLst>
  <p:sldIdLst>
    <p:sldId id="258" r:id="rId2"/>
    <p:sldId id="259" r:id="rId3"/>
    <p:sldId id="262" r:id="rId4"/>
    <p:sldId id="263" r:id="rId5"/>
    <p:sldId id="264" r:id="rId6"/>
    <p:sldId id="265" r:id="rId7"/>
    <p:sldId id="266" r:id="rId8"/>
    <p:sldId id="268" r:id="rId9"/>
    <p:sldId id="269" r:id="rId10"/>
    <p:sldId id="270" r:id="rId11"/>
    <p:sldId id="272" r:id="rId12"/>
    <p:sldId id="273" r:id="rId13"/>
    <p:sldId id="275" r:id="rId14"/>
    <p:sldId id="276" r:id="rId15"/>
    <p:sldId id="277" r:id="rId16"/>
    <p:sldId id="279" r:id="rId17"/>
    <p:sldId id="280" r:id="rId18"/>
    <p:sldId id="282" r:id="rId19"/>
    <p:sldId id="284" r:id="rId20"/>
    <p:sldId id="285" r:id="rId21"/>
    <p:sldId id="286" r:id="rId22"/>
    <p:sldId id="352" r:id="rId23"/>
    <p:sldId id="288" r:id="rId24"/>
    <p:sldId id="289" r:id="rId25"/>
    <p:sldId id="291" r:id="rId26"/>
    <p:sldId id="293" r:id="rId27"/>
    <p:sldId id="292" r:id="rId28"/>
    <p:sldId id="295" r:id="rId29"/>
    <p:sldId id="356" r:id="rId30"/>
    <p:sldId id="296" r:id="rId31"/>
    <p:sldId id="297" r:id="rId32"/>
    <p:sldId id="298" r:id="rId33"/>
    <p:sldId id="299" r:id="rId34"/>
    <p:sldId id="300" r:id="rId35"/>
    <p:sldId id="302" r:id="rId36"/>
    <p:sldId id="303" r:id="rId37"/>
    <p:sldId id="304" r:id="rId38"/>
    <p:sldId id="305" r:id="rId39"/>
    <p:sldId id="354" r:id="rId40"/>
    <p:sldId id="306" r:id="rId41"/>
    <p:sldId id="307" r:id="rId42"/>
    <p:sldId id="309" r:id="rId43"/>
    <p:sldId id="310" r:id="rId44"/>
    <p:sldId id="311" r:id="rId45"/>
    <p:sldId id="312" r:id="rId46"/>
    <p:sldId id="313" r:id="rId47"/>
    <p:sldId id="314" r:id="rId48"/>
    <p:sldId id="316" r:id="rId49"/>
    <p:sldId id="357" r:id="rId50"/>
    <p:sldId id="317" r:id="rId51"/>
    <p:sldId id="318" r:id="rId52"/>
    <p:sldId id="321" r:id="rId53"/>
    <p:sldId id="322" r:id="rId54"/>
    <p:sldId id="324" r:id="rId55"/>
    <p:sldId id="326" r:id="rId56"/>
    <p:sldId id="327" r:id="rId57"/>
    <p:sldId id="328" r:id="rId58"/>
    <p:sldId id="329" r:id="rId59"/>
    <p:sldId id="330" r:id="rId60"/>
    <p:sldId id="331" r:id="rId61"/>
    <p:sldId id="332" r:id="rId62"/>
    <p:sldId id="333" r:id="rId63"/>
    <p:sldId id="334" r:id="rId64"/>
    <p:sldId id="335" r:id="rId65"/>
    <p:sldId id="338" r:id="rId66"/>
    <p:sldId id="358" r:id="rId67"/>
    <p:sldId id="359" r:id="rId68"/>
    <p:sldId id="360" r:id="rId69"/>
    <p:sldId id="361" r:id="rId70"/>
    <p:sldId id="362" r:id="rId71"/>
    <p:sldId id="363" r:id="rId72"/>
    <p:sldId id="365" r:id="rId73"/>
    <p:sldId id="339" r:id="rId74"/>
    <p:sldId id="340" r:id="rId75"/>
    <p:sldId id="366" r:id="rId76"/>
    <p:sldId id="341" r:id="rId77"/>
    <p:sldId id="342" r:id="rId78"/>
    <p:sldId id="343" r:id="rId79"/>
    <p:sldId id="344" r:id="rId80"/>
    <p:sldId id="345" r:id="rId81"/>
    <p:sldId id="346" r:id="rId82"/>
    <p:sldId id="347" r:id="rId83"/>
    <p:sldId id="349" r:id="rId84"/>
    <p:sldId id="350"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1" r:id="rId98"/>
    <p:sldId id="383" r:id="rId99"/>
    <p:sldId id="382" r:id="rId100"/>
    <p:sldId id="384" r:id="rId101"/>
    <p:sldId id="385" r:id="rId102"/>
    <p:sldId id="386" r:id="rId103"/>
    <p:sldId id="380" r:id="rId104"/>
    <p:sldId id="388" r:id="rId105"/>
    <p:sldId id="387" r:id="rId106"/>
    <p:sldId id="389" r:id="rId107"/>
    <p:sldId id="390" r:id="rId108"/>
    <p:sldId id="391" r:id="rId109"/>
    <p:sldId id="392" r:id="rId110"/>
    <p:sldId id="393" r:id="rId111"/>
    <p:sldId id="394" r:id="rId112"/>
    <p:sldId id="412" r:id="rId113"/>
    <p:sldId id="397" r:id="rId114"/>
    <p:sldId id="395" r:id="rId115"/>
    <p:sldId id="399" r:id="rId116"/>
    <p:sldId id="402" r:id="rId117"/>
    <p:sldId id="401" r:id="rId118"/>
    <p:sldId id="413" r:id="rId119"/>
    <p:sldId id="404" r:id="rId120"/>
    <p:sldId id="414" r:id="rId121"/>
    <p:sldId id="406" r:id="rId122"/>
    <p:sldId id="407" r:id="rId123"/>
    <p:sldId id="409" r:id="rId124"/>
    <p:sldId id="411"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87011" autoAdjust="0"/>
  </p:normalViewPr>
  <p:slideViewPr>
    <p:cSldViewPr>
      <p:cViewPr varScale="1">
        <p:scale>
          <a:sx n="74" d="100"/>
          <a:sy n="74" d="100"/>
        </p:scale>
        <p:origin x="-1266" y="-90"/>
      </p:cViewPr>
      <p:guideLst>
        <p:guide orient="horz" pos="2160"/>
        <p:guide pos="2880"/>
      </p:guideLst>
    </p:cSldViewPr>
  </p:slideViewPr>
  <p:outlineViewPr>
    <p:cViewPr>
      <p:scale>
        <a:sx n="33" d="100"/>
        <a:sy n="33" d="100"/>
      </p:scale>
      <p:origin x="0" y="4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dirty="0"/>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85CB7B1-53D4-4505-8301-60A93DC0D628}" type="datetimeFigureOut">
              <a:rPr lang="ar-SA" smtClean="0"/>
              <a:pPr/>
              <a:t>23/12/1436</a:t>
            </a:fld>
            <a:endParaRPr lang="ar-S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dirty="0"/>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ABECF3F-DFE3-4977-9131-C17149D7D119}" type="slidenum">
              <a:rPr lang="ar-SA" smtClean="0"/>
              <a:pPr/>
              <a:t>‹#›</a:t>
            </a:fld>
            <a:endParaRPr lang="ar-SA" dirty="0"/>
          </a:p>
        </p:txBody>
      </p:sp>
    </p:spTree>
    <p:extLst>
      <p:ext uri="{BB962C8B-B14F-4D97-AF65-F5344CB8AC3E}">
        <p14:creationId xmlns:p14="http://schemas.microsoft.com/office/powerpoint/2010/main" val="236923160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8ABECF3F-DFE3-4977-9131-C17149D7D119}" type="slidenum">
              <a:rPr lang="ar-SA" smtClean="0"/>
              <a:pPr/>
              <a:t>14</a:t>
            </a:fld>
            <a:endParaRPr lang="ar-SA"/>
          </a:p>
        </p:txBody>
      </p:sp>
    </p:spTree>
    <p:extLst>
      <p:ext uri="{BB962C8B-B14F-4D97-AF65-F5344CB8AC3E}">
        <p14:creationId xmlns:p14="http://schemas.microsoft.com/office/powerpoint/2010/main" val="223029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8ABECF3F-DFE3-4977-9131-C17149D7D119}" type="slidenum">
              <a:rPr lang="ar-SA" smtClean="0"/>
              <a:pPr/>
              <a:t>36</a:t>
            </a:fld>
            <a:endParaRPr lang="ar-SA"/>
          </a:p>
        </p:txBody>
      </p:sp>
    </p:spTree>
    <p:extLst>
      <p:ext uri="{BB962C8B-B14F-4D97-AF65-F5344CB8AC3E}">
        <p14:creationId xmlns:p14="http://schemas.microsoft.com/office/powerpoint/2010/main" val="162823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10/6/2015</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10/6/2015</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10/6/2015</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10/6/2015</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10/6/2015</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10/6/2015</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10/6/2015</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arget="../media/hdphoto1.wdp" Type="http://schemas.microsoft.com/office/2007/relationships/hdphoto"/><Relationship Id="rId2" Target="../media/image5.jpeg" Type="http://schemas.openxmlformats.org/officeDocument/2006/relationships/image"/><Relationship Id="rId1" Target="../slideLayouts/slideLayout7.xml" Type="http://schemas.openxmlformats.org/officeDocument/2006/relationships/slideLayout"/><Relationship Id="rId4" Target="../media/image6.jpeg" Type="http://schemas.openxmlformats.org/officeDocument/2006/relationships/image"/></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arget="../media/image3.jpeg" Type="http://schemas.openxmlformats.org/officeDocument/2006/relationships/image"/><Relationship Id="rId1" Target="../slideLayouts/slideLayout7.xml" Type="http://schemas.openxmlformats.org/officeDocument/2006/relationships/slideLayout"/></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arget="../media/image10.jpeg" Type="http://schemas.openxmlformats.org/officeDocument/2006/relationships/image"/><Relationship Id="rId2" Target="../media/image9.jpeg" Type="http://schemas.openxmlformats.org/officeDocument/2006/relationships/image"/><Relationship Id="rId1" Target="../slideLayouts/slideLayout7.xml" Type="http://schemas.openxmlformats.org/officeDocument/2006/relationships/slideLayout"/></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scan00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9630706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46571" y="457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4" name="Rectangle 3"/>
          <p:cNvSpPr/>
          <p:nvPr/>
        </p:nvSpPr>
        <p:spPr>
          <a:xfrm>
            <a:off x="943429" y="533400"/>
            <a:ext cx="6905171" cy="461665"/>
          </a:xfrm>
          <a:prstGeom prst="rect">
            <a:avLst/>
          </a:prstGeom>
        </p:spPr>
        <p:txBody>
          <a:bodyPr wrap="square">
            <a:spAutoFit/>
          </a:bodyPr>
          <a:lstStyle/>
          <a:p>
            <a:pPr algn="r" rtl="1"/>
            <a:r>
              <a:rPr lang="ar-SA" sz="2400" b="1" dirty="0" smtClean="0">
                <a:solidFill>
                  <a:srgbClr val="7030A0"/>
                </a:solidFill>
              </a:rPr>
              <a:t>ما التهم التى وجهها قوم نوح عليه السلام له؟</a:t>
            </a:r>
            <a:endParaRPr lang="en-US" sz="2400" dirty="0">
              <a:solidFill>
                <a:srgbClr val="7030A0"/>
              </a:solidFill>
            </a:endParaRPr>
          </a:p>
        </p:txBody>
      </p:sp>
      <p:sp>
        <p:nvSpPr>
          <p:cNvPr id="5" name="Flowchart: Multidocument 4"/>
          <p:cNvSpPr/>
          <p:nvPr/>
        </p:nvSpPr>
        <p:spPr>
          <a:xfrm>
            <a:off x="7946570" y="2600312"/>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6" name="Rectangle 5"/>
          <p:cNvSpPr/>
          <p:nvPr/>
        </p:nvSpPr>
        <p:spPr>
          <a:xfrm>
            <a:off x="7036699" y="2645669"/>
            <a:ext cx="925253" cy="523220"/>
          </a:xfrm>
          <a:prstGeom prst="rect">
            <a:avLst/>
          </a:prstGeom>
        </p:spPr>
        <p:txBody>
          <a:bodyPr wrap="none">
            <a:spAutoFit/>
          </a:bodyPr>
          <a:lstStyle/>
          <a:p>
            <a:r>
              <a:rPr lang="ar-SA" sz="2800" b="1" dirty="0" smtClean="0">
                <a:solidFill>
                  <a:srgbClr val="7030A0"/>
                </a:solidFill>
              </a:rPr>
              <a:t>علل  </a:t>
            </a:r>
            <a:r>
              <a:rPr lang="ar-SA" sz="2800" b="1" dirty="0">
                <a:solidFill>
                  <a:srgbClr val="7030A0"/>
                </a:solidFill>
              </a:rPr>
              <a:t>:</a:t>
            </a:r>
          </a:p>
        </p:txBody>
      </p:sp>
      <p:sp>
        <p:nvSpPr>
          <p:cNvPr id="7" name="Rectangle 6"/>
          <p:cNvSpPr/>
          <p:nvPr/>
        </p:nvSpPr>
        <p:spPr>
          <a:xfrm>
            <a:off x="4741408" y="3438512"/>
            <a:ext cx="3945311" cy="400110"/>
          </a:xfrm>
          <a:prstGeom prst="rect">
            <a:avLst/>
          </a:prstGeom>
        </p:spPr>
        <p:txBody>
          <a:bodyPr wrap="none">
            <a:spAutoFit/>
          </a:bodyPr>
          <a:lstStyle/>
          <a:p>
            <a:pPr rtl="1"/>
            <a:r>
              <a:rPr lang="ar-SA" sz="2000" b="1" dirty="0"/>
              <a:t>1- دعاء نوح علية السلام على قومه بالهلاك. </a:t>
            </a:r>
            <a:endParaRPr lang="en-US" sz="2000" dirty="0"/>
          </a:p>
        </p:txBody>
      </p:sp>
      <p:sp>
        <p:nvSpPr>
          <p:cNvPr id="8" name="Rectangle 7"/>
          <p:cNvSpPr/>
          <p:nvPr/>
        </p:nvSpPr>
        <p:spPr>
          <a:xfrm>
            <a:off x="1800225" y="4781490"/>
            <a:ext cx="6857919" cy="400110"/>
          </a:xfrm>
          <a:prstGeom prst="rect">
            <a:avLst/>
          </a:prstGeom>
        </p:spPr>
        <p:txBody>
          <a:bodyPr wrap="square">
            <a:spAutoFit/>
          </a:bodyPr>
          <a:lstStyle/>
          <a:p>
            <a:pPr algn="r" rtl="1"/>
            <a:r>
              <a:rPr lang="ar-SA" sz="2000" b="1" dirty="0"/>
              <a:t>2- أمر الله نوحآ عليه السلام أن يحمل معه فى السفينة من كل صنف زوجين.</a:t>
            </a:r>
            <a:endParaRPr lang="en-US" sz="2000" dirty="0"/>
          </a:p>
        </p:txBody>
      </p:sp>
      <p:sp>
        <p:nvSpPr>
          <p:cNvPr id="9" name="Rectangle 8"/>
          <p:cNvSpPr/>
          <p:nvPr/>
        </p:nvSpPr>
        <p:spPr>
          <a:xfrm>
            <a:off x="3619500" y="1376363"/>
            <a:ext cx="3616696"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سعيه وراء الكسب الشخصي والجنون.</a:t>
            </a:r>
            <a:endParaRPr lang="ar-SA" sz="2400" dirty="0">
              <a:solidFill>
                <a:srgbClr val="00B0F0"/>
              </a:solidFill>
            </a:endParaRPr>
          </a:p>
        </p:txBody>
      </p:sp>
      <p:sp>
        <p:nvSpPr>
          <p:cNvPr id="10" name="Rectangle 9"/>
          <p:cNvSpPr/>
          <p:nvPr/>
        </p:nvSpPr>
        <p:spPr>
          <a:xfrm>
            <a:off x="2397866" y="4005262"/>
            <a:ext cx="4968027"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ليطهر الأرض من رجسهم ولئلا يتوغل الكفر بين الناس.</a:t>
            </a:r>
            <a:endParaRPr lang="ar-SA" sz="2400" dirty="0">
              <a:solidFill>
                <a:srgbClr val="00B0F0"/>
              </a:solidFill>
            </a:endParaRPr>
          </a:p>
        </p:txBody>
      </p:sp>
      <p:sp>
        <p:nvSpPr>
          <p:cNvPr id="11" name="Rectangle 10"/>
          <p:cNvSpPr/>
          <p:nvPr/>
        </p:nvSpPr>
        <p:spPr>
          <a:xfrm>
            <a:off x="2184332" y="5486400"/>
            <a:ext cx="5248553"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حتى تتناسل ويبقي نوعها على الأرض بعد غرق سائر الأحياء </a:t>
            </a:r>
            <a:endParaRPr lang="ar-SA" sz="2400" dirty="0">
              <a:solidFill>
                <a:srgbClr val="00B0F0"/>
              </a:solidFill>
            </a:endParaRPr>
          </a:p>
        </p:txBody>
      </p:sp>
    </p:spTree>
    <p:extLst>
      <p:ext uri="{BB962C8B-B14F-4D97-AF65-F5344CB8AC3E}">
        <p14:creationId xmlns:p14="http://schemas.microsoft.com/office/powerpoint/2010/main" val="42552003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out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out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out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arn(in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in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p:bldP spid="7" grpId="0"/>
      <p:bldP spid="8" grpId="0"/>
      <p:bldP spid="9" grpId="0"/>
      <p:bldP spid="10" grpId="0"/>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سادس </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الأقليات الإسلامية فى أوروبا</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كيف وصل اللإسلام إلى قارة أستراليا</a:t>
            </a:r>
            <a:endParaRPr lang="ar-SA" sz="2000" dirty="0">
              <a:solidFill>
                <a:srgbClr val="7030A0"/>
              </a:solidFill>
            </a:endParaRPr>
          </a:p>
        </p:txBody>
      </p:sp>
      <p:sp>
        <p:nvSpPr>
          <p:cNvPr id="11" name="Rectangle 10"/>
          <p:cNvSpPr/>
          <p:nvPr/>
        </p:nvSpPr>
        <p:spPr>
          <a:xfrm>
            <a:off x="1905000" y="2057400"/>
            <a:ext cx="5750116" cy="646331"/>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عن طريق مجموعه من المسلمين من بلاد الأفغان وبعد ذلك بدأت تفد على أستراليا جماعات مسلمة مختلفة ثم التجار المسلمين </a:t>
            </a:r>
          </a:p>
        </p:txBody>
      </p:sp>
      <p:sp>
        <p:nvSpPr>
          <p:cNvPr id="12" name="Flowchart: Multidocument 3"/>
          <p:cNvSpPr/>
          <p:nvPr/>
        </p:nvSpPr>
        <p:spPr>
          <a:xfrm>
            <a:off x="7860090" y="3352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15" name="Rectangle 4"/>
          <p:cNvSpPr/>
          <p:nvPr/>
        </p:nvSpPr>
        <p:spPr>
          <a:xfrm>
            <a:off x="1524000" y="3429000"/>
            <a:ext cx="6236288" cy="498663"/>
          </a:xfrm>
          <a:prstGeom prst="rect">
            <a:avLst/>
          </a:prstGeom>
        </p:spPr>
        <p:txBody>
          <a:bodyPr wrap="square">
            <a:spAutoFit/>
          </a:bodyPr>
          <a:lstStyle/>
          <a:p>
            <a:pPr algn="r">
              <a:lnSpc>
                <a:spcPct val="150000"/>
              </a:lnSpc>
            </a:pPr>
            <a:r>
              <a:rPr lang="ar-SA" sz="2000" b="1" dirty="0" smtClean="0">
                <a:solidFill>
                  <a:srgbClr val="7030A0"/>
                </a:solidFill>
              </a:rPr>
              <a:t>عدد بعض </a:t>
            </a:r>
            <a:r>
              <a:rPr lang="ar-SA" sz="2000" b="1" dirty="0" smtClean="0">
                <a:solidFill>
                  <a:srgbClr val="7030A0"/>
                </a:solidFill>
              </a:rPr>
              <a:t>جهود المملكه العربية السعودية فى مجال التعريف بالإسلام</a:t>
            </a:r>
            <a:endParaRPr lang="ar-SA" sz="2000" b="1" dirty="0">
              <a:solidFill>
                <a:srgbClr val="7030A0"/>
              </a:solidFill>
            </a:endParaRPr>
          </a:p>
        </p:txBody>
      </p:sp>
      <p:sp>
        <p:nvSpPr>
          <p:cNvPr id="16" name="Rectangle 9"/>
          <p:cNvSpPr/>
          <p:nvPr/>
        </p:nvSpPr>
        <p:spPr>
          <a:xfrm rot="20716511">
            <a:off x="833825" y="43932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حوار صفي</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9" presetClass="entr" presetSubtype="10" fill="hold" grpId="1" nodeType="click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0" fill="hold"/>
                                        <p:tgtEl>
                                          <p:spTgt spid="16"/>
                                        </p:tgtEl>
                                        <p:attrNameLst>
                                          <p:attrName>ppt_w</p:attrName>
                                        </p:attrNameLst>
                                      </p:cBhvr>
                                      <p:tavLst>
                                        <p:tav tm="0" fmla="#ppt_w*sin(2.5*pi*$)">
                                          <p:val>
                                            <p:fltVal val="0"/>
                                          </p:val>
                                        </p:tav>
                                        <p:tav tm="100000">
                                          <p:val>
                                            <p:fltVal val="1"/>
                                          </p:val>
                                        </p:tav>
                                      </p:tavLst>
                                    </p:anim>
                                    <p:anim calcmode="lin" valueType="num">
                                      <p:cBhvr>
                                        <p:cTn id="57" dur="5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2" grpId="0" animBg="1"/>
      <p:bldP spid="15" grpId="0"/>
      <p:bldP spid="16" grpId="0"/>
      <p:bldP spid="16"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5029200" y="533400"/>
            <a:ext cx="2651688" cy="579967"/>
          </a:xfrm>
          <a:prstGeom prst="rect">
            <a:avLst/>
          </a:prstGeom>
        </p:spPr>
        <p:txBody>
          <a:bodyPr wrap="none">
            <a:spAutoFit/>
          </a:bodyPr>
          <a:lstStyle/>
          <a:p>
            <a:pPr>
              <a:lnSpc>
                <a:spcPct val="150000"/>
              </a:lnSpc>
            </a:pPr>
            <a:r>
              <a:rPr lang="ar-SA" sz="2400" b="1" dirty="0" smtClean="0">
                <a:solidFill>
                  <a:srgbClr val="7030A0"/>
                </a:solidFill>
              </a:rPr>
              <a:t>اختار الاجابات </a:t>
            </a:r>
            <a:r>
              <a:rPr lang="ar-SA" sz="2400" b="1" dirty="0" smtClean="0">
                <a:solidFill>
                  <a:srgbClr val="7030A0"/>
                </a:solidFill>
              </a:rPr>
              <a:t>الصحيحة </a:t>
            </a:r>
            <a:endParaRPr lang="ar-SA" sz="2400" b="1" dirty="0">
              <a:solidFill>
                <a:srgbClr val="7030A0"/>
              </a:solidFill>
            </a:endParaRPr>
          </a:p>
        </p:txBody>
      </p:sp>
      <p:sp>
        <p:nvSpPr>
          <p:cNvPr id="6" name="Rectangle 5"/>
          <p:cNvSpPr/>
          <p:nvPr/>
        </p:nvSpPr>
        <p:spPr>
          <a:xfrm>
            <a:off x="1219200" y="1295400"/>
            <a:ext cx="7467600" cy="457241"/>
          </a:xfrm>
          <a:prstGeom prst="rect">
            <a:avLst/>
          </a:prstGeom>
        </p:spPr>
        <p:txBody>
          <a:bodyPr wrap="square">
            <a:spAutoFit/>
          </a:bodyPr>
          <a:lstStyle/>
          <a:p>
            <a:pPr algn="r" rtl="1">
              <a:lnSpc>
                <a:spcPct val="150000"/>
              </a:lnSpc>
            </a:pPr>
            <a:r>
              <a:rPr lang="ar-SA" b="1" dirty="0"/>
              <a:t>1- </a:t>
            </a:r>
            <a:r>
              <a:rPr lang="ar-SA" b="1" dirty="0" smtClean="0"/>
              <a:t>تطل قارة أستراليا على المحيطين:</a:t>
            </a:r>
            <a:endParaRPr lang="en-US" dirty="0"/>
          </a:p>
        </p:txBody>
      </p:sp>
      <p:sp>
        <p:nvSpPr>
          <p:cNvPr id="7" name="Rectangle 6"/>
          <p:cNvSpPr/>
          <p:nvPr/>
        </p:nvSpPr>
        <p:spPr>
          <a:xfrm>
            <a:off x="1905000" y="2221468"/>
            <a:ext cx="6773839" cy="457241"/>
          </a:xfrm>
          <a:prstGeom prst="rect">
            <a:avLst/>
          </a:prstGeom>
          <a:noFill/>
        </p:spPr>
        <p:txBody>
          <a:bodyPr wrap="square">
            <a:spAutoFit/>
          </a:bodyPr>
          <a:lstStyle/>
          <a:p>
            <a:pPr algn="r" rtl="1">
              <a:lnSpc>
                <a:spcPct val="150000"/>
              </a:lnSpc>
            </a:pPr>
            <a:r>
              <a:rPr lang="ar-SA" b="1" dirty="0" smtClean="0"/>
              <a:t>2- اكتشفت القارة الأسترالية فى القرن:</a:t>
            </a:r>
            <a:endParaRPr lang="en-US" dirty="0"/>
          </a:p>
        </p:txBody>
      </p:sp>
      <p:sp>
        <p:nvSpPr>
          <p:cNvPr id="8" name="Rectangle 7"/>
          <p:cNvSpPr/>
          <p:nvPr/>
        </p:nvSpPr>
        <p:spPr>
          <a:xfrm>
            <a:off x="1143000" y="3124200"/>
            <a:ext cx="7543800" cy="457241"/>
          </a:xfrm>
          <a:prstGeom prst="rect">
            <a:avLst/>
          </a:prstGeom>
        </p:spPr>
        <p:txBody>
          <a:bodyPr wrap="square">
            <a:spAutoFit/>
          </a:bodyPr>
          <a:lstStyle/>
          <a:p>
            <a:pPr algn="r" rtl="1">
              <a:lnSpc>
                <a:spcPct val="150000"/>
              </a:lnSpc>
            </a:pPr>
            <a:r>
              <a:rPr lang="ar-SA" b="1" dirty="0"/>
              <a:t>3- </a:t>
            </a:r>
            <a:r>
              <a:rPr lang="ar-SA" b="1" dirty="0" smtClean="0"/>
              <a:t>أول المواصلين من المسلمين إلى قارة أستراليا:</a:t>
            </a:r>
            <a:endParaRPr lang="en-US" dirty="0"/>
          </a:p>
        </p:txBody>
      </p:sp>
      <p:sp>
        <p:nvSpPr>
          <p:cNvPr id="9" name="Rectangle 13"/>
          <p:cNvSpPr/>
          <p:nvPr/>
        </p:nvSpPr>
        <p:spPr>
          <a:xfrm>
            <a:off x="7162824" y="1905000"/>
            <a:ext cx="67358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الأطلس</a:t>
            </a:r>
            <a:endParaRPr lang="ar-SA" dirty="0"/>
          </a:p>
        </p:txBody>
      </p:sp>
      <p:sp>
        <p:nvSpPr>
          <p:cNvPr id="10" name="Rectangle 13"/>
          <p:cNvSpPr/>
          <p:nvPr/>
        </p:nvSpPr>
        <p:spPr>
          <a:xfrm>
            <a:off x="4855240" y="1905000"/>
            <a:ext cx="65755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الهندي</a:t>
            </a:r>
            <a:endParaRPr lang="ar-SA" dirty="0"/>
          </a:p>
        </p:txBody>
      </p:sp>
      <p:sp>
        <p:nvSpPr>
          <p:cNvPr id="11" name="Rectangle 13"/>
          <p:cNvSpPr/>
          <p:nvPr/>
        </p:nvSpPr>
        <p:spPr>
          <a:xfrm>
            <a:off x="2209800" y="1916668"/>
            <a:ext cx="631904"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الهادئ</a:t>
            </a:r>
            <a:endParaRPr lang="ar-SA" dirty="0"/>
          </a:p>
        </p:txBody>
      </p:sp>
      <p:sp>
        <p:nvSpPr>
          <p:cNvPr id="12" name="Rectangle 13"/>
          <p:cNvSpPr/>
          <p:nvPr/>
        </p:nvSpPr>
        <p:spPr>
          <a:xfrm>
            <a:off x="762000" y="2743200"/>
            <a:ext cx="133402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العشرين الميلادي</a:t>
            </a:r>
            <a:endParaRPr lang="ar-SA" dirty="0"/>
          </a:p>
        </p:txBody>
      </p:sp>
      <p:sp>
        <p:nvSpPr>
          <p:cNvPr id="13" name="Rectangle 13"/>
          <p:cNvSpPr/>
          <p:nvPr/>
        </p:nvSpPr>
        <p:spPr>
          <a:xfrm>
            <a:off x="2743200" y="2743200"/>
            <a:ext cx="1523174"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التاسع عشر ميلادي</a:t>
            </a:r>
            <a:endParaRPr lang="ar-SA" dirty="0"/>
          </a:p>
        </p:txBody>
      </p:sp>
      <p:sp>
        <p:nvSpPr>
          <p:cNvPr id="14" name="Rectangle 13"/>
          <p:cNvSpPr/>
          <p:nvPr/>
        </p:nvSpPr>
        <p:spPr>
          <a:xfrm>
            <a:off x="5112065" y="2754868"/>
            <a:ext cx="149912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الثامن عشر ميلادى</a:t>
            </a:r>
            <a:endParaRPr lang="ar-SA" dirty="0"/>
          </a:p>
        </p:txBody>
      </p:sp>
      <p:sp>
        <p:nvSpPr>
          <p:cNvPr id="15" name="Rectangle 13"/>
          <p:cNvSpPr/>
          <p:nvPr/>
        </p:nvSpPr>
        <p:spPr>
          <a:xfrm>
            <a:off x="7162800" y="2743200"/>
            <a:ext cx="151515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السابع عشر ميلادى</a:t>
            </a:r>
          </a:p>
        </p:txBody>
      </p:sp>
      <p:sp>
        <p:nvSpPr>
          <p:cNvPr id="16" name="Rectangle 13"/>
          <p:cNvSpPr/>
          <p:nvPr/>
        </p:nvSpPr>
        <p:spPr>
          <a:xfrm>
            <a:off x="7749352" y="3733800"/>
            <a:ext cx="89800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أفغانستان</a:t>
            </a:r>
            <a:endParaRPr lang="ar-SA" dirty="0"/>
          </a:p>
        </p:txBody>
      </p:sp>
      <p:sp>
        <p:nvSpPr>
          <p:cNvPr id="17" name="Rectangle 13"/>
          <p:cNvSpPr/>
          <p:nvPr/>
        </p:nvSpPr>
        <p:spPr>
          <a:xfrm>
            <a:off x="5435127" y="3733800"/>
            <a:ext cx="50847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تركيا</a:t>
            </a:r>
            <a:endParaRPr lang="ar-SA" dirty="0"/>
          </a:p>
        </p:txBody>
      </p:sp>
      <p:sp>
        <p:nvSpPr>
          <p:cNvPr id="18" name="Rectangle 13"/>
          <p:cNvSpPr/>
          <p:nvPr/>
        </p:nvSpPr>
        <p:spPr>
          <a:xfrm>
            <a:off x="3000792" y="3733800"/>
            <a:ext cx="83548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إندونيسيا</a:t>
            </a:r>
            <a:endParaRPr lang="ar-SA" dirty="0"/>
          </a:p>
        </p:txBody>
      </p:sp>
      <p:sp>
        <p:nvSpPr>
          <p:cNvPr id="19" name="Rectangle 13"/>
          <p:cNvSpPr/>
          <p:nvPr/>
        </p:nvSpPr>
        <p:spPr>
          <a:xfrm>
            <a:off x="757329" y="3733800"/>
            <a:ext cx="61427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ماليزيا</a:t>
            </a:r>
            <a:endParaRPr lang="ar-SA" dirty="0"/>
          </a:p>
        </p:txBody>
      </p:sp>
      <p:sp>
        <p:nvSpPr>
          <p:cNvPr id="20" name="شكل بيضاوي 19"/>
          <p:cNvSpPr/>
          <p:nvPr/>
        </p:nvSpPr>
        <p:spPr>
          <a:xfrm>
            <a:off x="4495800" y="1828800"/>
            <a:ext cx="12192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2" name="شكل بيضاوي 21"/>
          <p:cNvSpPr/>
          <p:nvPr/>
        </p:nvSpPr>
        <p:spPr>
          <a:xfrm>
            <a:off x="7086600" y="2667000"/>
            <a:ext cx="1676400" cy="5334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4" name="شكل بيضاوي 23"/>
          <p:cNvSpPr/>
          <p:nvPr/>
        </p:nvSpPr>
        <p:spPr>
          <a:xfrm>
            <a:off x="7696200" y="3657600"/>
            <a:ext cx="9144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5" name="شكل بيضاوي 24"/>
          <p:cNvSpPr/>
          <p:nvPr/>
        </p:nvSpPr>
        <p:spPr>
          <a:xfrm>
            <a:off x="1905000" y="1828800"/>
            <a:ext cx="12192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80">
                                          <p:stCondLst>
                                            <p:cond delay="0"/>
                                          </p:stCondLst>
                                        </p:cTn>
                                        <p:tgtEl>
                                          <p:spTgt spid="20"/>
                                        </p:tgtEl>
                                      </p:cBhvr>
                                    </p:animEffect>
                                    <p:anim calcmode="lin" valueType="num">
                                      <p:cBhvr>
                                        <p:cTn id="4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6" dur="26">
                                          <p:stCondLst>
                                            <p:cond delay="650"/>
                                          </p:stCondLst>
                                        </p:cTn>
                                        <p:tgtEl>
                                          <p:spTgt spid="20"/>
                                        </p:tgtEl>
                                      </p:cBhvr>
                                      <p:to x="100000" y="60000"/>
                                    </p:animScale>
                                    <p:animScale>
                                      <p:cBhvr>
                                        <p:cTn id="47" dur="166" decel="50000">
                                          <p:stCondLst>
                                            <p:cond delay="676"/>
                                          </p:stCondLst>
                                        </p:cTn>
                                        <p:tgtEl>
                                          <p:spTgt spid="20"/>
                                        </p:tgtEl>
                                      </p:cBhvr>
                                      <p:to x="100000" y="100000"/>
                                    </p:animScale>
                                    <p:animScale>
                                      <p:cBhvr>
                                        <p:cTn id="48" dur="26">
                                          <p:stCondLst>
                                            <p:cond delay="1312"/>
                                          </p:stCondLst>
                                        </p:cTn>
                                        <p:tgtEl>
                                          <p:spTgt spid="20"/>
                                        </p:tgtEl>
                                      </p:cBhvr>
                                      <p:to x="100000" y="80000"/>
                                    </p:animScale>
                                    <p:animScale>
                                      <p:cBhvr>
                                        <p:cTn id="49" dur="166" decel="50000">
                                          <p:stCondLst>
                                            <p:cond delay="1338"/>
                                          </p:stCondLst>
                                        </p:cTn>
                                        <p:tgtEl>
                                          <p:spTgt spid="20"/>
                                        </p:tgtEl>
                                      </p:cBhvr>
                                      <p:to x="100000" y="100000"/>
                                    </p:animScale>
                                    <p:animScale>
                                      <p:cBhvr>
                                        <p:cTn id="50" dur="26">
                                          <p:stCondLst>
                                            <p:cond delay="1642"/>
                                          </p:stCondLst>
                                        </p:cTn>
                                        <p:tgtEl>
                                          <p:spTgt spid="20"/>
                                        </p:tgtEl>
                                      </p:cBhvr>
                                      <p:to x="100000" y="90000"/>
                                    </p:animScale>
                                    <p:animScale>
                                      <p:cBhvr>
                                        <p:cTn id="51" dur="166" decel="50000">
                                          <p:stCondLst>
                                            <p:cond delay="1668"/>
                                          </p:stCondLst>
                                        </p:cTn>
                                        <p:tgtEl>
                                          <p:spTgt spid="20"/>
                                        </p:tgtEl>
                                      </p:cBhvr>
                                      <p:to x="100000" y="100000"/>
                                    </p:animScale>
                                    <p:animScale>
                                      <p:cBhvr>
                                        <p:cTn id="52" dur="26">
                                          <p:stCondLst>
                                            <p:cond delay="1808"/>
                                          </p:stCondLst>
                                        </p:cTn>
                                        <p:tgtEl>
                                          <p:spTgt spid="20"/>
                                        </p:tgtEl>
                                      </p:cBhvr>
                                      <p:to x="100000" y="95000"/>
                                    </p:animScale>
                                    <p:animScale>
                                      <p:cBhvr>
                                        <p:cTn id="53" dur="166" decel="50000">
                                          <p:stCondLst>
                                            <p:cond delay="1834"/>
                                          </p:stCondLst>
                                        </p:cTn>
                                        <p:tgtEl>
                                          <p:spTgt spid="2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80">
                                          <p:stCondLst>
                                            <p:cond delay="0"/>
                                          </p:stCondLst>
                                        </p:cTn>
                                        <p:tgtEl>
                                          <p:spTgt spid="25"/>
                                        </p:tgtEl>
                                      </p:cBhvr>
                                    </p:animEffect>
                                    <p:anim calcmode="lin" valueType="num">
                                      <p:cBhvr>
                                        <p:cTn id="59"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64" dur="26">
                                          <p:stCondLst>
                                            <p:cond delay="650"/>
                                          </p:stCondLst>
                                        </p:cTn>
                                        <p:tgtEl>
                                          <p:spTgt spid="25"/>
                                        </p:tgtEl>
                                      </p:cBhvr>
                                      <p:to x="100000" y="60000"/>
                                    </p:animScale>
                                    <p:animScale>
                                      <p:cBhvr>
                                        <p:cTn id="65" dur="166" decel="50000">
                                          <p:stCondLst>
                                            <p:cond delay="676"/>
                                          </p:stCondLst>
                                        </p:cTn>
                                        <p:tgtEl>
                                          <p:spTgt spid="25"/>
                                        </p:tgtEl>
                                      </p:cBhvr>
                                      <p:to x="100000" y="100000"/>
                                    </p:animScale>
                                    <p:animScale>
                                      <p:cBhvr>
                                        <p:cTn id="66" dur="26">
                                          <p:stCondLst>
                                            <p:cond delay="1312"/>
                                          </p:stCondLst>
                                        </p:cTn>
                                        <p:tgtEl>
                                          <p:spTgt spid="25"/>
                                        </p:tgtEl>
                                      </p:cBhvr>
                                      <p:to x="100000" y="80000"/>
                                    </p:animScale>
                                    <p:animScale>
                                      <p:cBhvr>
                                        <p:cTn id="67" dur="166" decel="50000">
                                          <p:stCondLst>
                                            <p:cond delay="1338"/>
                                          </p:stCondLst>
                                        </p:cTn>
                                        <p:tgtEl>
                                          <p:spTgt spid="25"/>
                                        </p:tgtEl>
                                      </p:cBhvr>
                                      <p:to x="100000" y="100000"/>
                                    </p:animScale>
                                    <p:animScale>
                                      <p:cBhvr>
                                        <p:cTn id="68" dur="26">
                                          <p:stCondLst>
                                            <p:cond delay="1642"/>
                                          </p:stCondLst>
                                        </p:cTn>
                                        <p:tgtEl>
                                          <p:spTgt spid="25"/>
                                        </p:tgtEl>
                                      </p:cBhvr>
                                      <p:to x="100000" y="90000"/>
                                    </p:animScale>
                                    <p:animScale>
                                      <p:cBhvr>
                                        <p:cTn id="69" dur="166" decel="50000">
                                          <p:stCondLst>
                                            <p:cond delay="1668"/>
                                          </p:stCondLst>
                                        </p:cTn>
                                        <p:tgtEl>
                                          <p:spTgt spid="25"/>
                                        </p:tgtEl>
                                      </p:cBhvr>
                                      <p:to x="100000" y="100000"/>
                                    </p:animScale>
                                    <p:animScale>
                                      <p:cBhvr>
                                        <p:cTn id="70" dur="26">
                                          <p:stCondLst>
                                            <p:cond delay="1808"/>
                                          </p:stCondLst>
                                        </p:cTn>
                                        <p:tgtEl>
                                          <p:spTgt spid="25"/>
                                        </p:tgtEl>
                                      </p:cBhvr>
                                      <p:to x="100000" y="95000"/>
                                    </p:animScale>
                                    <p:animScale>
                                      <p:cBhvr>
                                        <p:cTn id="71" dur="166" decel="50000">
                                          <p:stCondLst>
                                            <p:cond delay="1834"/>
                                          </p:stCondLst>
                                        </p:cTn>
                                        <p:tgtEl>
                                          <p:spTgt spid="25"/>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 presetClass="entr" presetSubtype="3"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fill="hold"/>
                                        <p:tgtEl>
                                          <p:spTgt spid="7"/>
                                        </p:tgtEl>
                                        <p:attrNameLst>
                                          <p:attrName>ppt_x</p:attrName>
                                        </p:attrNameLst>
                                      </p:cBhvr>
                                      <p:tavLst>
                                        <p:tav tm="0">
                                          <p:val>
                                            <p:strVal val="1+#ppt_w/2"/>
                                          </p:val>
                                        </p:tav>
                                        <p:tav tm="100000">
                                          <p:val>
                                            <p:strVal val="#ppt_x"/>
                                          </p:val>
                                        </p:tav>
                                      </p:tavLst>
                                    </p:anim>
                                    <p:anim calcmode="lin" valueType="num">
                                      <p:cBhvr additive="base">
                                        <p:cTn id="7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left)">
                                      <p:cBhvr>
                                        <p:cTn id="92" dur="500"/>
                                        <p:tgtEl>
                                          <p:spTgt spid="1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left)">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down)">
                                      <p:cBhvr>
                                        <p:cTn id="102" dur="580">
                                          <p:stCondLst>
                                            <p:cond delay="0"/>
                                          </p:stCondLst>
                                        </p:cTn>
                                        <p:tgtEl>
                                          <p:spTgt spid="22"/>
                                        </p:tgtEl>
                                      </p:cBhvr>
                                    </p:animEffect>
                                    <p:anim calcmode="lin" valueType="num">
                                      <p:cBhvr>
                                        <p:cTn id="10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08" dur="26">
                                          <p:stCondLst>
                                            <p:cond delay="650"/>
                                          </p:stCondLst>
                                        </p:cTn>
                                        <p:tgtEl>
                                          <p:spTgt spid="22"/>
                                        </p:tgtEl>
                                      </p:cBhvr>
                                      <p:to x="100000" y="60000"/>
                                    </p:animScale>
                                    <p:animScale>
                                      <p:cBhvr>
                                        <p:cTn id="109" dur="166" decel="50000">
                                          <p:stCondLst>
                                            <p:cond delay="676"/>
                                          </p:stCondLst>
                                        </p:cTn>
                                        <p:tgtEl>
                                          <p:spTgt spid="22"/>
                                        </p:tgtEl>
                                      </p:cBhvr>
                                      <p:to x="100000" y="100000"/>
                                    </p:animScale>
                                    <p:animScale>
                                      <p:cBhvr>
                                        <p:cTn id="110" dur="26">
                                          <p:stCondLst>
                                            <p:cond delay="1312"/>
                                          </p:stCondLst>
                                        </p:cTn>
                                        <p:tgtEl>
                                          <p:spTgt spid="22"/>
                                        </p:tgtEl>
                                      </p:cBhvr>
                                      <p:to x="100000" y="80000"/>
                                    </p:animScale>
                                    <p:animScale>
                                      <p:cBhvr>
                                        <p:cTn id="111" dur="166" decel="50000">
                                          <p:stCondLst>
                                            <p:cond delay="1338"/>
                                          </p:stCondLst>
                                        </p:cTn>
                                        <p:tgtEl>
                                          <p:spTgt spid="22"/>
                                        </p:tgtEl>
                                      </p:cBhvr>
                                      <p:to x="100000" y="100000"/>
                                    </p:animScale>
                                    <p:animScale>
                                      <p:cBhvr>
                                        <p:cTn id="112" dur="26">
                                          <p:stCondLst>
                                            <p:cond delay="1642"/>
                                          </p:stCondLst>
                                        </p:cTn>
                                        <p:tgtEl>
                                          <p:spTgt spid="22"/>
                                        </p:tgtEl>
                                      </p:cBhvr>
                                      <p:to x="100000" y="90000"/>
                                    </p:animScale>
                                    <p:animScale>
                                      <p:cBhvr>
                                        <p:cTn id="113" dur="166" decel="50000">
                                          <p:stCondLst>
                                            <p:cond delay="1668"/>
                                          </p:stCondLst>
                                        </p:cTn>
                                        <p:tgtEl>
                                          <p:spTgt spid="22"/>
                                        </p:tgtEl>
                                      </p:cBhvr>
                                      <p:to x="100000" y="100000"/>
                                    </p:animScale>
                                    <p:animScale>
                                      <p:cBhvr>
                                        <p:cTn id="114" dur="26">
                                          <p:stCondLst>
                                            <p:cond delay="1808"/>
                                          </p:stCondLst>
                                        </p:cTn>
                                        <p:tgtEl>
                                          <p:spTgt spid="22"/>
                                        </p:tgtEl>
                                      </p:cBhvr>
                                      <p:to x="100000" y="95000"/>
                                    </p:animScale>
                                    <p:animScale>
                                      <p:cBhvr>
                                        <p:cTn id="115" dur="166" decel="50000">
                                          <p:stCondLst>
                                            <p:cond delay="1834"/>
                                          </p:stCondLst>
                                        </p:cTn>
                                        <p:tgtEl>
                                          <p:spTgt spid="22"/>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 presetClass="entr" presetSubtype="3" fill="hold" grpId="0" nodeType="clickEffect">
                                  <p:stCondLst>
                                    <p:cond delay="0"/>
                                  </p:stCondLst>
                                  <p:childTnLst>
                                    <p:set>
                                      <p:cBhvr>
                                        <p:cTn id="119" dur="1" fill="hold">
                                          <p:stCondLst>
                                            <p:cond delay="0"/>
                                          </p:stCondLst>
                                        </p:cTn>
                                        <p:tgtEl>
                                          <p:spTgt spid="8"/>
                                        </p:tgtEl>
                                        <p:attrNameLst>
                                          <p:attrName>style.visibility</p:attrName>
                                        </p:attrNameLst>
                                      </p:cBhvr>
                                      <p:to>
                                        <p:strVal val="visible"/>
                                      </p:to>
                                    </p:set>
                                    <p:anim calcmode="lin" valueType="num">
                                      <p:cBhvr additive="base">
                                        <p:cTn id="120" dur="500" fill="hold"/>
                                        <p:tgtEl>
                                          <p:spTgt spid="8"/>
                                        </p:tgtEl>
                                        <p:attrNameLst>
                                          <p:attrName>ppt_x</p:attrName>
                                        </p:attrNameLst>
                                      </p:cBhvr>
                                      <p:tavLst>
                                        <p:tav tm="0">
                                          <p:val>
                                            <p:strVal val="1+#ppt_w/2"/>
                                          </p:val>
                                        </p:tav>
                                        <p:tav tm="100000">
                                          <p:val>
                                            <p:strVal val="#ppt_x"/>
                                          </p:val>
                                        </p:tav>
                                      </p:tavLst>
                                    </p:anim>
                                    <p:anim calcmode="lin" valueType="num">
                                      <p:cBhvr additive="base">
                                        <p:cTn id="12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wipe(left)">
                                      <p:cBhvr>
                                        <p:cTn id="141" dur="500"/>
                                        <p:tgtEl>
                                          <p:spTgt spid="19"/>
                                        </p:tgtEl>
                                      </p:cBhvr>
                                    </p:animEffect>
                                  </p:childTnLst>
                                </p:cTn>
                              </p:par>
                            </p:childTnLst>
                          </p:cTn>
                        </p:par>
                      </p:childTnLst>
                    </p:cTn>
                  </p:par>
                  <p:par>
                    <p:cTn id="142" fill="hold">
                      <p:stCondLst>
                        <p:cond delay="indefinite"/>
                      </p:stCondLst>
                      <p:childTnLst>
                        <p:par>
                          <p:cTn id="143" fill="hold">
                            <p:stCondLst>
                              <p:cond delay="0"/>
                            </p:stCondLst>
                            <p:childTnLst>
                              <p:par>
                                <p:cTn id="144" presetID="26" presetClass="entr" presetSubtype="0"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80">
                                          <p:stCondLst>
                                            <p:cond delay="0"/>
                                          </p:stCondLst>
                                        </p:cTn>
                                        <p:tgtEl>
                                          <p:spTgt spid="24"/>
                                        </p:tgtEl>
                                      </p:cBhvr>
                                    </p:animEffect>
                                    <p:anim calcmode="lin" valueType="num">
                                      <p:cBhvr>
                                        <p:cTn id="147"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48"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49"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50"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51"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52" dur="26">
                                          <p:stCondLst>
                                            <p:cond delay="650"/>
                                          </p:stCondLst>
                                        </p:cTn>
                                        <p:tgtEl>
                                          <p:spTgt spid="24"/>
                                        </p:tgtEl>
                                      </p:cBhvr>
                                      <p:to x="100000" y="60000"/>
                                    </p:animScale>
                                    <p:animScale>
                                      <p:cBhvr>
                                        <p:cTn id="153" dur="166" decel="50000">
                                          <p:stCondLst>
                                            <p:cond delay="676"/>
                                          </p:stCondLst>
                                        </p:cTn>
                                        <p:tgtEl>
                                          <p:spTgt spid="24"/>
                                        </p:tgtEl>
                                      </p:cBhvr>
                                      <p:to x="100000" y="100000"/>
                                    </p:animScale>
                                    <p:animScale>
                                      <p:cBhvr>
                                        <p:cTn id="154" dur="26">
                                          <p:stCondLst>
                                            <p:cond delay="1312"/>
                                          </p:stCondLst>
                                        </p:cTn>
                                        <p:tgtEl>
                                          <p:spTgt spid="24"/>
                                        </p:tgtEl>
                                      </p:cBhvr>
                                      <p:to x="100000" y="80000"/>
                                    </p:animScale>
                                    <p:animScale>
                                      <p:cBhvr>
                                        <p:cTn id="155" dur="166" decel="50000">
                                          <p:stCondLst>
                                            <p:cond delay="1338"/>
                                          </p:stCondLst>
                                        </p:cTn>
                                        <p:tgtEl>
                                          <p:spTgt spid="24"/>
                                        </p:tgtEl>
                                      </p:cBhvr>
                                      <p:to x="100000" y="100000"/>
                                    </p:animScale>
                                    <p:animScale>
                                      <p:cBhvr>
                                        <p:cTn id="156" dur="26">
                                          <p:stCondLst>
                                            <p:cond delay="1642"/>
                                          </p:stCondLst>
                                        </p:cTn>
                                        <p:tgtEl>
                                          <p:spTgt spid="24"/>
                                        </p:tgtEl>
                                      </p:cBhvr>
                                      <p:to x="100000" y="90000"/>
                                    </p:animScale>
                                    <p:animScale>
                                      <p:cBhvr>
                                        <p:cTn id="157" dur="166" decel="50000">
                                          <p:stCondLst>
                                            <p:cond delay="1668"/>
                                          </p:stCondLst>
                                        </p:cTn>
                                        <p:tgtEl>
                                          <p:spTgt spid="24"/>
                                        </p:tgtEl>
                                      </p:cBhvr>
                                      <p:to x="100000" y="100000"/>
                                    </p:animScale>
                                    <p:animScale>
                                      <p:cBhvr>
                                        <p:cTn id="158" dur="26">
                                          <p:stCondLst>
                                            <p:cond delay="1808"/>
                                          </p:stCondLst>
                                        </p:cTn>
                                        <p:tgtEl>
                                          <p:spTgt spid="24"/>
                                        </p:tgtEl>
                                      </p:cBhvr>
                                      <p:to x="100000" y="95000"/>
                                    </p:animScale>
                                    <p:animScale>
                                      <p:cBhvr>
                                        <p:cTn id="159"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animBg="1"/>
      <p:bldP spid="22" grpId="0" animBg="1"/>
      <p:bldP spid="24" grpId="0" animBg="1"/>
      <p:bldP spid="2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اول </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الولايات المتحدة الأمريكية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كم عدد الدول فى أمريكا الشمالية</a:t>
            </a:r>
            <a:endParaRPr lang="ar-SA" sz="2000" dirty="0">
              <a:solidFill>
                <a:srgbClr val="7030A0"/>
              </a:solidFill>
            </a:endParaRPr>
          </a:p>
        </p:txBody>
      </p:sp>
      <p:sp>
        <p:nvSpPr>
          <p:cNvPr id="11" name="Rectangle 10"/>
          <p:cNvSpPr/>
          <p:nvPr/>
        </p:nvSpPr>
        <p:spPr>
          <a:xfrm>
            <a:off x="838200" y="1905000"/>
            <a:ext cx="57501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ثلاث دول</a:t>
            </a:r>
          </a:p>
        </p:txBody>
      </p:sp>
      <p:sp>
        <p:nvSpPr>
          <p:cNvPr id="12" name="Flowchart: Multidocument 3"/>
          <p:cNvSpPr/>
          <p:nvPr/>
        </p:nvSpPr>
        <p:spPr>
          <a:xfrm>
            <a:off x="7860090" y="3352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15" name="Rectangle 4"/>
          <p:cNvSpPr/>
          <p:nvPr/>
        </p:nvSpPr>
        <p:spPr>
          <a:xfrm>
            <a:off x="1524000" y="3429000"/>
            <a:ext cx="6236288" cy="498663"/>
          </a:xfrm>
          <a:prstGeom prst="rect">
            <a:avLst/>
          </a:prstGeom>
        </p:spPr>
        <p:txBody>
          <a:bodyPr wrap="square">
            <a:spAutoFit/>
          </a:bodyPr>
          <a:lstStyle/>
          <a:p>
            <a:pPr algn="r">
              <a:lnSpc>
                <a:spcPct val="150000"/>
              </a:lnSpc>
            </a:pPr>
            <a:r>
              <a:rPr lang="ar-SA" sz="2000" b="1" dirty="0" smtClean="0">
                <a:solidFill>
                  <a:srgbClr val="7030A0"/>
                </a:solidFill>
              </a:rPr>
              <a:t>ما العروض التى تقع فيه أمريكا الشمالية</a:t>
            </a:r>
            <a:endParaRPr lang="ar-SA" sz="2000" b="1" dirty="0">
              <a:solidFill>
                <a:srgbClr val="7030A0"/>
              </a:solidFill>
            </a:endParaRPr>
          </a:p>
        </p:txBody>
      </p:sp>
      <p:sp>
        <p:nvSpPr>
          <p:cNvPr id="13" name="Rectangle 10"/>
          <p:cNvSpPr/>
          <p:nvPr/>
        </p:nvSpPr>
        <p:spPr>
          <a:xfrm>
            <a:off x="1600200" y="4267200"/>
            <a:ext cx="57501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تمتد بين درجتي عرض 25 شمالا و 49 شمالا</a:t>
            </a:r>
          </a:p>
        </p:txBody>
      </p:sp>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2" grpId="0" animBg="1"/>
      <p:bldP spid="15" grpId="0"/>
      <p:bldP spid="1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457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990600" y="533400"/>
            <a:ext cx="6778273" cy="579967"/>
          </a:xfrm>
          <a:prstGeom prst="rect">
            <a:avLst/>
          </a:prstGeom>
        </p:spPr>
        <p:txBody>
          <a:bodyPr wrap="square">
            <a:spAutoFit/>
          </a:bodyPr>
          <a:lstStyle/>
          <a:p>
            <a:pPr algn="r">
              <a:lnSpc>
                <a:spcPct val="150000"/>
              </a:lnSpc>
            </a:pPr>
            <a:r>
              <a:rPr lang="ar-SA" sz="2400" b="1" dirty="0" smtClean="0">
                <a:solidFill>
                  <a:srgbClr val="7030A0"/>
                </a:solidFill>
              </a:rPr>
              <a:t>ما العوامل التى تؤثر فى مناخ الولايات المتحدة الأمريكية</a:t>
            </a:r>
            <a:endParaRPr lang="ar-SA" sz="2400" b="1" dirty="0">
              <a:solidFill>
                <a:srgbClr val="7030A0"/>
              </a:solidFill>
            </a:endParaRPr>
          </a:p>
        </p:txBody>
      </p:sp>
      <p:sp>
        <p:nvSpPr>
          <p:cNvPr id="9" name="Rectangle 9"/>
          <p:cNvSpPr/>
          <p:nvPr/>
        </p:nvSpPr>
        <p:spPr>
          <a:xfrm rot="20716511">
            <a:off x="376626" y="1269075"/>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
        <p:nvSpPr>
          <p:cNvPr id="6" name="Flowchart: Multidocument 3"/>
          <p:cNvSpPr/>
          <p:nvPr/>
        </p:nvSpPr>
        <p:spPr>
          <a:xfrm>
            <a:off x="7860090" y="2819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4</a:t>
            </a:r>
            <a:endParaRPr lang="ar-SA" sz="2800" dirty="0"/>
          </a:p>
        </p:txBody>
      </p:sp>
      <p:sp>
        <p:nvSpPr>
          <p:cNvPr id="7" name="Rectangle 4"/>
          <p:cNvSpPr/>
          <p:nvPr/>
        </p:nvSpPr>
        <p:spPr>
          <a:xfrm>
            <a:off x="990600" y="2895600"/>
            <a:ext cx="6778273" cy="579967"/>
          </a:xfrm>
          <a:prstGeom prst="rect">
            <a:avLst/>
          </a:prstGeom>
        </p:spPr>
        <p:txBody>
          <a:bodyPr wrap="square">
            <a:spAutoFit/>
          </a:bodyPr>
          <a:lstStyle/>
          <a:p>
            <a:pPr algn="r">
              <a:lnSpc>
                <a:spcPct val="150000"/>
              </a:lnSpc>
            </a:pPr>
            <a:r>
              <a:rPr lang="ar-SA" sz="2400" b="1" dirty="0" smtClean="0">
                <a:solidFill>
                  <a:srgbClr val="7030A0"/>
                </a:solidFill>
              </a:rPr>
              <a:t>علل </a:t>
            </a:r>
            <a:endParaRPr lang="ar-SA" sz="2400" b="1" dirty="0">
              <a:solidFill>
                <a:srgbClr val="7030A0"/>
              </a:solidFill>
            </a:endParaRPr>
          </a:p>
        </p:txBody>
      </p:sp>
      <p:sp>
        <p:nvSpPr>
          <p:cNvPr id="8" name="Rectangle 5"/>
          <p:cNvSpPr/>
          <p:nvPr/>
        </p:nvSpPr>
        <p:spPr>
          <a:xfrm>
            <a:off x="1219200" y="3657600"/>
            <a:ext cx="7467600" cy="457241"/>
          </a:xfrm>
          <a:prstGeom prst="rect">
            <a:avLst/>
          </a:prstGeom>
        </p:spPr>
        <p:txBody>
          <a:bodyPr wrap="square">
            <a:spAutoFit/>
          </a:bodyPr>
          <a:lstStyle/>
          <a:p>
            <a:pPr algn="r" rtl="1">
              <a:lnSpc>
                <a:spcPct val="150000"/>
              </a:lnSpc>
            </a:pPr>
            <a:r>
              <a:rPr lang="ar-SA" b="1" dirty="0"/>
              <a:t>1- </a:t>
            </a:r>
            <a:r>
              <a:rPr lang="ar-SA" b="1" dirty="0" smtClean="0"/>
              <a:t>تحتل والولايات المتحدة المركز الاول عالميا فى انتاج الزراعة</a:t>
            </a:r>
            <a:endParaRPr lang="en-US" dirty="0"/>
          </a:p>
        </p:txBody>
      </p:sp>
      <p:sp>
        <p:nvSpPr>
          <p:cNvPr id="10" name="Rectangle 13"/>
          <p:cNvSpPr/>
          <p:nvPr/>
        </p:nvSpPr>
        <p:spPr>
          <a:xfrm>
            <a:off x="2895600" y="4267200"/>
            <a:ext cx="473398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بسبب التنوع البيئي وتنوع الظروف الطبيعية ومعظم أراضيها محمية</a:t>
            </a:r>
            <a:endParaRPr lang="ar-SA" dirty="0"/>
          </a:p>
        </p:txBody>
      </p:sp>
      <p:sp>
        <p:nvSpPr>
          <p:cNvPr id="11" name="Rectangle 5"/>
          <p:cNvSpPr/>
          <p:nvPr/>
        </p:nvSpPr>
        <p:spPr>
          <a:xfrm>
            <a:off x="1295400" y="4888468"/>
            <a:ext cx="7467600" cy="457241"/>
          </a:xfrm>
          <a:prstGeom prst="rect">
            <a:avLst/>
          </a:prstGeom>
        </p:spPr>
        <p:txBody>
          <a:bodyPr wrap="square">
            <a:spAutoFit/>
          </a:bodyPr>
          <a:lstStyle/>
          <a:p>
            <a:pPr algn="r" rtl="1">
              <a:lnSpc>
                <a:spcPct val="150000"/>
              </a:lnSpc>
            </a:pPr>
            <a:r>
              <a:rPr lang="ar-SA" b="1" dirty="0" smtClean="0"/>
              <a:t>2- تفاوت الكثافة السكانية فى الولايات المتحدة</a:t>
            </a:r>
            <a:endParaRPr lang="en-US" dirty="0"/>
          </a:p>
        </p:txBody>
      </p:sp>
      <p:sp>
        <p:nvSpPr>
          <p:cNvPr id="12" name="Rectangle 13"/>
          <p:cNvSpPr/>
          <p:nvPr/>
        </p:nvSpPr>
        <p:spPr>
          <a:xfrm>
            <a:off x="4267200" y="5421868"/>
            <a:ext cx="3316934"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بسبب نشوء المراكز العمرانية وتوافر الخدمات </a:t>
            </a:r>
            <a:endParaRPr lang="ar-SA" dirty="0"/>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9" presetClass="entr" presetSubtype="10" fill="hold" grpId="1"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0" fill="hold"/>
                                        <p:tgtEl>
                                          <p:spTgt spid="9"/>
                                        </p:tgtEl>
                                        <p:attrNameLst>
                                          <p:attrName>ppt_w</p:attrName>
                                        </p:attrNameLst>
                                      </p:cBhvr>
                                      <p:tavLst>
                                        <p:tav tm="0" fmla="#ppt_w*sin(2.5*pi*$)">
                                          <p:val>
                                            <p:fltVal val="0"/>
                                          </p:val>
                                        </p:tav>
                                        <p:tav tm="100000">
                                          <p:val>
                                            <p:fltVal val="1"/>
                                          </p:val>
                                        </p:tav>
                                      </p:tavLst>
                                    </p:anim>
                                    <p:anim calcmode="lin" valueType="num">
                                      <p:cBhvr>
                                        <p:cTn id="27" dur="5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1+#ppt_w/2"/>
                                          </p:val>
                                        </p:tav>
                                        <p:tav tm="100000">
                                          <p:val>
                                            <p:strVal val="#ppt_x"/>
                                          </p:val>
                                        </p:tav>
                                      </p:tavLst>
                                    </p:anim>
                                    <p:anim calcmode="lin" valueType="num">
                                      <p:cBhvr additive="base">
                                        <p:cTn id="3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1+#ppt_w/2"/>
                                          </p:val>
                                        </p:tav>
                                        <p:tav tm="100000">
                                          <p:val>
                                            <p:strVal val="#ppt_x"/>
                                          </p:val>
                                        </p:tav>
                                      </p:tavLst>
                                    </p:anim>
                                    <p:anim calcmode="lin" valueType="num">
                                      <p:cBhvr additive="base">
                                        <p:cTn id="45"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1+#ppt_w/2"/>
                                          </p:val>
                                        </p:tav>
                                        <p:tav tm="100000">
                                          <p:val>
                                            <p:strVal val="#ppt_x"/>
                                          </p:val>
                                        </p:tav>
                                      </p:tavLst>
                                    </p:anim>
                                    <p:anim calcmode="lin" valueType="num">
                                      <p:cBhvr additive="base">
                                        <p:cTn id="5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p:bldP spid="9" grpId="1"/>
      <p:bldP spid="6" grpId="0" animBg="1"/>
      <p:bldP spid="7" grpId="0"/>
      <p:bldP spid="8" grpId="0"/>
      <p:bldP spid="10" grpId="0"/>
      <p:bldP spid="11" grpId="0"/>
      <p:bldP spid="1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ثالث </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الاتحاد الأوروبي</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1229632"/>
          </a:xfrm>
          <a:prstGeom prst="rect">
            <a:avLst/>
          </a:prstGeom>
        </p:spPr>
        <p:txBody>
          <a:bodyPr wrap="square">
            <a:spAutoFit/>
          </a:bodyPr>
          <a:lstStyle/>
          <a:p>
            <a:pPr algn="r">
              <a:lnSpc>
                <a:spcPct val="200000"/>
              </a:lnSpc>
            </a:pPr>
            <a:r>
              <a:rPr lang="en-US" sz="2000" b="1" dirty="0" smtClean="0">
                <a:solidFill>
                  <a:srgbClr val="7030A0"/>
                </a:solidFill>
                <a:latin typeface="Sultan bold"/>
                <a:ea typeface="Times New Roman" pitchFamily="18" charset="0"/>
                <a:cs typeface="Arial" pitchFamily="34" charset="0"/>
              </a:rPr>
              <a:t> </a:t>
            </a:r>
            <a:r>
              <a:rPr lang="ar-SA" sz="2000" b="1" dirty="0" smtClean="0">
                <a:solidFill>
                  <a:srgbClr val="7030A0"/>
                </a:solidFill>
                <a:latin typeface="Sultan bold"/>
                <a:ea typeface="Times New Roman" pitchFamily="18" charset="0"/>
                <a:cs typeface="Arial" pitchFamily="34" charset="0"/>
              </a:rPr>
              <a:t>ما شروط الانضمام للاتحاد الاوروبي</a:t>
            </a:r>
          </a:p>
          <a:p>
            <a:pPr algn="r">
              <a:lnSpc>
                <a:spcPct val="200000"/>
              </a:lnSpc>
            </a:pPr>
            <a:endParaRPr lang="ar-SA" sz="2000" dirty="0">
              <a:solidFill>
                <a:srgbClr val="7030A0"/>
              </a:solidFill>
            </a:endParaRPr>
          </a:p>
        </p:txBody>
      </p:sp>
      <p:sp>
        <p:nvSpPr>
          <p:cNvPr id="11" name="Rectangle 10"/>
          <p:cNvSpPr/>
          <p:nvPr/>
        </p:nvSpPr>
        <p:spPr>
          <a:xfrm>
            <a:off x="6858000" y="2057400"/>
            <a:ext cx="13305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شروط سياسية </a:t>
            </a:r>
          </a:p>
        </p:txBody>
      </p:sp>
      <p:sp>
        <p:nvSpPr>
          <p:cNvPr id="12" name="Flowchart: Multidocument 3"/>
          <p:cNvSpPr/>
          <p:nvPr/>
        </p:nvSpPr>
        <p:spPr>
          <a:xfrm>
            <a:off x="7860090" y="3352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15" name="Rectangle 4"/>
          <p:cNvSpPr/>
          <p:nvPr/>
        </p:nvSpPr>
        <p:spPr>
          <a:xfrm>
            <a:off x="1524000" y="3429000"/>
            <a:ext cx="6236288" cy="498663"/>
          </a:xfrm>
          <a:prstGeom prst="rect">
            <a:avLst/>
          </a:prstGeom>
        </p:spPr>
        <p:txBody>
          <a:bodyPr wrap="square">
            <a:spAutoFit/>
          </a:bodyPr>
          <a:lstStyle/>
          <a:p>
            <a:pPr algn="r">
              <a:lnSpc>
                <a:spcPct val="150000"/>
              </a:lnSpc>
            </a:pPr>
            <a:r>
              <a:rPr lang="ar-SA" sz="2000" b="1" dirty="0" smtClean="0">
                <a:solidFill>
                  <a:srgbClr val="7030A0"/>
                </a:solidFill>
              </a:rPr>
              <a:t>أبرز المظاهر الطبيعية للاتحاد الأوروبي</a:t>
            </a:r>
            <a:endParaRPr lang="ar-SA" sz="2000" b="1" dirty="0">
              <a:solidFill>
                <a:srgbClr val="7030A0"/>
              </a:solidFill>
            </a:endParaRPr>
          </a:p>
        </p:txBody>
      </p:sp>
      <p:sp>
        <p:nvSpPr>
          <p:cNvPr id="13" name="Rectangle 10"/>
          <p:cNvSpPr/>
          <p:nvPr/>
        </p:nvSpPr>
        <p:spPr>
          <a:xfrm>
            <a:off x="1600200" y="4267200"/>
            <a:ext cx="5750116" cy="1477328"/>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السلاسل الجبلية وأهمها جبال الألب</a:t>
            </a:r>
          </a:p>
          <a:p>
            <a:pPr algn="r"/>
            <a:r>
              <a:rPr lang="ar-SA" b="1" dirty="0" smtClean="0">
                <a:solidFill>
                  <a:srgbClr val="00B0F0"/>
                </a:solidFill>
                <a:latin typeface="Sakkal Majalla" pitchFamily="2" charset="-78"/>
                <a:cs typeface="Sakkal Majalla" pitchFamily="2" charset="-78"/>
              </a:rPr>
              <a:t>السهول وخاصة فى الشمال</a:t>
            </a:r>
          </a:p>
          <a:p>
            <a:pPr algn="r"/>
            <a:r>
              <a:rPr lang="ar-SA" b="1" dirty="0" smtClean="0">
                <a:solidFill>
                  <a:srgbClr val="00B0F0"/>
                </a:solidFill>
                <a:latin typeface="Sakkal Majalla" pitchFamily="2" charset="-78"/>
                <a:cs typeface="Sakkal Majalla" pitchFamily="2" charset="-78"/>
              </a:rPr>
              <a:t>التلال والهضاب وتمتد جنوب غربي أيرلندا</a:t>
            </a:r>
          </a:p>
          <a:p>
            <a:pPr algn="r"/>
            <a:r>
              <a:rPr lang="ar-SA" b="1" dirty="0" smtClean="0">
                <a:solidFill>
                  <a:srgbClr val="00B0F0"/>
                </a:solidFill>
                <a:latin typeface="Sakkal Majalla" pitchFamily="2" charset="-78"/>
                <a:cs typeface="Sakkal Majalla" pitchFamily="2" charset="-78"/>
              </a:rPr>
              <a:t>البحيرات وخاصة فى فنلندا</a:t>
            </a:r>
          </a:p>
          <a:p>
            <a:pPr algn="r"/>
            <a:r>
              <a:rPr lang="ar-SA" b="1" dirty="0" smtClean="0">
                <a:solidFill>
                  <a:srgbClr val="00B0F0"/>
                </a:solidFill>
                <a:latin typeface="Sakkal Majalla" pitchFamily="2" charset="-78"/>
                <a:cs typeface="Sakkal Majalla" pitchFamily="2" charset="-78"/>
              </a:rPr>
              <a:t>الأنهار وأطولها نهر الدانوب</a:t>
            </a:r>
          </a:p>
        </p:txBody>
      </p:sp>
      <p:sp>
        <p:nvSpPr>
          <p:cNvPr id="14" name="Rectangle 10"/>
          <p:cNvSpPr/>
          <p:nvPr/>
        </p:nvSpPr>
        <p:spPr>
          <a:xfrm>
            <a:off x="4191000" y="1981200"/>
            <a:ext cx="13305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شروط تشريعية</a:t>
            </a:r>
          </a:p>
        </p:txBody>
      </p:sp>
      <p:sp>
        <p:nvSpPr>
          <p:cNvPr id="16" name="Rectangle 10"/>
          <p:cNvSpPr/>
          <p:nvPr/>
        </p:nvSpPr>
        <p:spPr>
          <a:xfrm>
            <a:off x="1066800" y="1992868"/>
            <a:ext cx="15591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شروط اقتصادية </a:t>
            </a:r>
          </a:p>
        </p:txBody>
      </p:sp>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1+#ppt_w/2"/>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2" grpId="0" animBg="1"/>
      <p:bldP spid="15" grpId="0"/>
      <p:bldP spid="13" grpId="0"/>
      <p:bldP spid="14" grpId="0"/>
      <p:bldP spid="1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5029200" y="533400"/>
            <a:ext cx="2651688" cy="579967"/>
          </a:xfrm>
          <a:prstGeom prst="rect">
            <a:avLst/>
          </a:prstGeom>
        </p:spPr>
        <p:txBody>
          <a:bodyPr wrap="none">
            <a:spAutoFit/>
          </a:bodyPr>
          <a:lstStyle/>
          <a:p>
            <a:pPr>
              <a:lnSpc>
                <a:spcPct val="150000"/>
              </a:lnSpc>
            </a:pPr>
            <a:r>
              <a:rPr lang="ar-SA" sz="2400" b="1" dirty="0" smtClean="0">
                <a:solidFill>
                  <a:srgbClr val="7030A0"/>
                </a:solidFill>
              </a:rPr>
              <a:t>اختار الاجابات </a:t>
            </a:r>
            <a:r>
              <a:rPr lang="ar-SA" sz="2400" b="1" dirty="0" smtClean="0">
                <a:solidFill>
                  <a:srgbClr val="7030A0"/>
                </a:solidFill>
              </a:rPr>
              <a:t>الصحيحة </a:t>
            </a:r>
            <a:endParaRPr lang="ar-SA" sz="2400" b="1" dirty="0">
              <a:solidFill>
                <a:srgbClr val="7030A0"/>
              </a:solidFill>
            </a:endParaRPr>
          </a:p>
        </p:txBody>
      </p:sp>
      <p:sp>
        <p:nvSpPr>
          <p:cNvPr id="6" name="Rectangle 5"/>
          <p:cNvSpPr/>
          <p:nvPr/>
        </p:nvSpPr>
        <p:spPr>
          <a:xfrm>
            <a:off x="1219200" y="1295400"/>
            <a:ext cx="7467600" cy="457241"/>
          </a:xfrm>
          <a:prstGeom prst="rect">
            <a:avLst/>
          </a:prstGeom>
        </p:spPr>
        <p:txBody>
          <a:bodyPr wrap="square">
            <a:spAutoFit/>
          </a:bodyPr>
          <a:lstStyle/>
          <a:p>
            <a:pPr algn="r" rtl="1">
              <a:lnSpc>
                <a:spcPct val="150000"/>
              </a:lnSpc>
            </a:pPr>
            <a:r>
              <a:rPr lang="ar-SA" b="1" dirty="0"/>
              <a:t>1- </a:t>
            </a:r>
            <a:r>
              <a:rPr lang="ar-SA" b="1" dirty="0" smtClean="0"/>
              <a:t>من الدول التى اتفقت على تشكيل المجموعة الأوروبية للفحم والصلب:</a:t>
            </a:r>
            <a:endParaRPr lang="en-US" dirty="0"/>
          </a:p>
        </p:txBody>
      </p:sp>
      <p:sp>
        <p:nvSpPr>
          <p:cNvPr id="7" name="Rectangle 6"/>
          <p:cNvSpPr/>
          <p:nvPr/>
        </p:nvSpPr>
        <p:spPr>
          <a:xfrm>
            <a:off x="1905000" y="2221468"/>
            <a:ext cx="6773839" cy="457241"/>
          </a:xfrm>
          <a:prstGeom prst="rect">
            <a:avLst/>
          </a:prstGeom>
          <a:noFill/>
        </p:spPr>
        <p:txBody>
          <a:bodyPr wrap="square">
            <a:spAutoFit/>
          </a:bodyPr>
          <a:lstStyle/>
          <a:p>
            <a:pPr algn="r" rtl="1">
              <a:lnSpc>
                <a:spcPct val="150000"/>
              </a:lnSpc>
            </a:pPr>
            <a:r>
              <a:rPr lang="ar-SA" b="1" dirty="0" smtClean="0"/>
              <a:t>2- يقع السهل الأوروبي العظيم:</a:t>
            </a:r>
            <a:endParaRPr lang="en-US" dirty="0"/>
          </a:p>
        </p:txBody>
      </p:sp>
      <p:sp>
        <p:nvSpPr>
          <p:cNvPr id="8" name="Rectangle 7"/>
          <p:cNvSpPr/>
          <p:nvPr/>
        </p:nvSpPr>
        <p:spPr>
          <a:xfrm>
            <a:off x="1143000" y="3124200"/>
            <a:ext cx="7543800" cy="457241"/>
          </a:xfrm>
          <a:prstGeom prst="rect">
            <a:avLst/>
          </a:prstGeom>
        </p:spPr>
        <p:txBody>
          <a:bodyPr wrap="square">
            <a:spAutoFit/>
          </a:bodyPr>
          <a:lstStyle/>
          <a:p>
            <a:pPr algn="r" rtl="1">
              <a:lnSpc>
                <a:spcPct val="150000"/>
              </a:lnSpc>
            </a:pPr>
            <a:r>
              <a:rPr lang="ar-SA" b="1" dirty="0"/>
              <a:t>3- </a:t>
            </a:r>
            <a:r>
              <a:rPr lang="ar-SA" b="1" dirty="0" smtClean="0"/>
              <a:t>تتركز الأقليات المسلمة فى الاتحاد الأوروبي في:</a:t>
            </a:r>
            <a:endParaRPr lang="en-US" dirty="0"/>
          </a:p>
        </p:txBody>
      </p:sp>
      <p:sp>
        <p:nvSpPr>
          <p:cNvPr id="9" name="Rectangle 13"/>
          <p:cNvSpPr/>
          <p:nvPr/>
        </p:nvSpPr>
        <p:spPr>
          <a:xfrm>
            <a:off x="6629400" y="1905000"/>
            <a:ext cx="196560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سويسرا وأيسلندا والنرويج</a:t>
            </a:r>
            <a:endParaRPr lang="ar-SA" dirty="0"/>
          </a:p>
        </p:txBody>
      </p:sp>
      <p:sp>
        <p:nvSpPr>
          <p:cNvPr id="10" name="Rectangle 13"/>
          <p:cNvSpPr/>
          <p:nvPr/>
        </p:nvSpPr>
        <p:spPr>
          <a:xfrm>
            <a:off x="4332491" y="1905000"/>
            <a:ext cx="191590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اليونان واسبانيا والبرتغال</a:t>
            </a:r>
            <a:endParaRPr lang="ar-SA" dirty="0"/>
          </a:p>
        </p:txBody>
      </p:sp>
      <p:sp>
        <p:nvSpPr>
          <p:cNvPr id="11" name="Rectangle 13"/>
          <p:cNvSpPr/>
          <p:nvPr/>
        </p:nvSpPr>
        <p:spPr>
          <a:xfrm>
            <a:off x="2410487" y="1916668"/>
            <a:ext cx="170431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ألمانيا وهولندا وايطاليا</a:t>
            </a:r>
            <a:endParaRPr lang="ar-SA" dirty="0"/>
          </a:p>
        </p:txBody>
      </p:sp>
      <p:sp>
        <p:nvSpPr>
          <p:cNvPr id="12" name="Rectangle 13"/>
          <p:cNvSpPr/>
          <p:nvPr/>
        </p:nvSpPr>
        <p:spPr>
          <a:xfrm>
            <a:off x="762000" y="2743200"/>
            <a:ext cx="167545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شمالي الاتحاد الأوروبي</a:t>
            </a:r>
            <a:endParaRPr lang="ar-SA" dirty="0"/>
          </a:p>
        </p:txBody>
      </p:sp>
      <p:sp>
        <p:nvSpPr>
          <p:cNvPr id="13" name="Rectangle 13"/>
          <p:cNvSpPr/>
          <p:nvPr/>
        </p:nvSpPr>
        <p:spPr>
          <a:xfrm>
            <a:off x="2743200" y="2743200"/>
            <a:ext cx="205857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جنوب غربي الاتحاد الأوروبي</a:t>
            </a:r>
            <a:endParaRPr lang="ar-SA" dirty="0"/>
          </a:p>
        </p:txBody>
      </p:sp>
      <p:sp>
        <p:nvSpPr>
          <p:cNvPr id="14" name="Rectangle 13"/>
          <p:cNvSpPr/>
          <p:nvPr/>
        </p:nvSpPr>
        <p:spPr>
          <a:xfrm>
            <a:off x="5112065" y="2754868"/>
            <a:ext cx="159370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شرق الاتحاد الأوروبي</a:t>
            </a:r>
            <a:endParaRPr lang="ar-SA" dirty="0"/>
          </a:p>
        </p:txBody>
      </p:sp>
      <p:sp>
        <p:nvSpPr>
          <p:cNvPr id="15" name="Rectangle 13"/>
          <p:cNvSpPr/>
          <p:nvPr/>
        </p:nvSpPr>
        <p:spPr>
          <a:xfrm>
            <a:off x="6629400" y="2743200"/>
            <a:ext cx="204254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شمال غربي الاتحاد الأوروبي</a:t>
            </a:r>
          </a:p>
        </p:txBody>
      </p:sp>
      <p:sp>
        <p:nvSpPr>
          <p:cNvPr id="16" name="Rectangle 13"/>
          <p:cNvSpPr/>
          <p:nvPr/>
        </p:nvSpPr>
        <p:spPr>
          <a:xfrm>
            <a:off x="7749352" y="3733800"/>
            <a:ext cx="122020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الشمال الشرقي</a:t>
            </a:r>
            <a:endParaRPr lang="ar-SA" dirty="0"/>
          </a:p>
        </p:txBody>
      </p:sp>
      <p:sp>
        <p:nvSpPr>
          <p:cNvPr id="17" name="Rectangle 13"/>
          <p:cNvSpPr/>
          <p:nvPr/>
        </p:nvSpPr>
        <p:spPr>
          <a:xfrm>
            <a:off x="5435127" y="3733800"/>
            <a:ext cx="123142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الجنوب الشرقي</a:t>
            </a:r>
            <a:endParaRPr lang="ar-SA" dirty="0"/>
          </a:p>
        </p:txBody>
      </p:sp>
      <p:sp>
        <p:nvSpPr>
          <p:cNvPr id="18" name="Rectangle 13"/>
          <p:cNvSpPr/>
          <p:nvPr/>
        </p:nvSpPr>
        <p:spPr>
          <a:xfrm>
            <a:off x="3000792" y="3733800"/>
            <a:ext cx="116249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الشمال الغربي</a:t>
            </a:r>
            <a:endParaRPr lang="ar-SA" dirty="0"/>
          </a:p>
        </p:txBody>
      </p:sp>
      <p:sp>
        <p:nvSpPr>
          <p:cNvPr id="19" name="Rectangle 13"/>
          <p:cNvSpPr/>
          <p:nvPr/>
        </p:nvSpPr>
        <p:spPr>
          <a:xfrm>
            <a:off x="757329" y="3733800"/>
            <a:ext cx="117371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الجنوب الغربي</a:t>
            </a:r>
            <a:endParaRPr lang="ar-SA" dirty="0"/>
          </a:p>
        </p:txBody>
      </p:sp>
      <p:sp>
        <p:nvSpPr>
          <p:cNvPr id="20" name="شكل بيضاوي 19"/>
          <p:cNvSpPr/>
          <p:nvPr/>
        </p:nvSpPr>
        <p:spPr>
          <a:xfrm>
            <a:off x="0" y="1828800"/>
            <a:ext cx="21336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2" name="شكل بيضاوي 21"/>
          <p:cNvSpPr/>
          <p:nvPr/>
        </p:nvSpPr>
        <p:spPr>
          <a:xfrm>
            <a:off x="5029200" y="2667000"/>
            <a:ext cx="1676400" cy="5334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3" name="Rectangle 13"/>
          <p:cNvSpPr/>
          <p:nvPr/>
        </p:nvSpPr>
        <p:spPr>
          <a:xfrm>
            <a:off x="76200" y="1905000"/>
            <a:ext cx="205216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بلجيكا وفرنسا ولوكسمبورج</a:t>
            </a:r>
            <a:endParaRPr lang="ar-SA" dirty="0"/>
          </a:p>
        </p:txBody>
      </p:sp>
      <p:sp>
        <p:nvSpPr>
          <p:cNvPr id="26" name="شكل بيضاوي 25"/>
          <p:cNvSpPr/>
          <p:nvPr/>
        </p:nvSpPr>
        <p:spPr>
          <a:xfrm>
            <a:off x="762000" y="2667000"/>
            <a:ext cx="1676400" cy="5334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pic>
        <p:nvPicPr>
          <p:cNvPr id="28" name="صورة 27" descr="5.jpg"/>
          <p:cNvPicPr>
            <a:picLocks noChangeAspect="1"/>
          </p:cNvPicPr>
          <p:nvPr/>
        </p:nvPicPr>
        <p:blipFill>
          <a:blip r:embed="rId2" cstate="print"/>
          <a:stretch>
            <a:fillRect/>
          </a:stretch>
        </p:blipFill>
        <p:spPr>
          <a:xfrm>
            <a:off x="762000" y="4495800"/>
            <a:ext cx="2143125" cy="2143125"/>
          </a:xfrm>
          <a:prstGeom prst="rect">
            <a:avLst/>
          </a:prstGeom>
        </p:spPr>
      </p:pic>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80">
                                          <p:stCondLst>
                                            <p:cond delay="0"/>
                                          </p:stCondLst>
                                        </p:cTn>
                                        <p:tgtEl>
                                          <p:spTgt spid="20"/>
                                        </p:tgtEl>
                                      </p:cBhvr>
                                    </p:animEffect>
                                    <p:anim calcmode="lin" valueType="num">
                                      <p:cBhvr>
                                        <p:cTn id="4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51" dur="26">
                                          <p:stCondLst>
                                            <p:cond delay="650"/>
                                          </p:stCondLst>
                                        </p:cTn>
                                        <p:tgtEl>
                                          <p:spTgt spid="20"/>
                                        </p:tgtEl>
                                      </p:cBhvr>
                                      <p:to x="100000" y="60000"/>
                                    </p:animScale>
                                    <p:animScale>
                                      <p:cBhvr>
                                        <p:cTn id="52" dur="166" decel="50000">
                                          <p:stCondLst>
                                            <p:cond delay="676"/>
                                          </p:stCondLst>
                                        </p:cTn>
                                        <p:tgtEl>
                                          <p:spTgt spid="20"/>
                                        </p:tgtEl>
                                      </p:cBhvr>
                                      <p:to x="100000" y="100000"/>
                                    </p:animScale>
                                    <p:animScale>
                                      <p:cBhvr>
                                        <p:cTn id="53" dur="26">
                                          <p:stCondLst>
                                            <p:cond delay="1312"/>
                                          </p:stCondLst>
                                        </p:cTn>
                                        <p:tgtEl>
                                          <p:spTgt spid="20"/>
                                        </p:tgtEl>
                                      </p:cBhvr>
                                      <p:to x="100000" y="80000"/>
                                    </p:animScale>
                                    <p:animScale>
                                      <p:cBhvr>
                                        <p:cTn id="54" dur="166" decel="50000">
                                          <p:stCondLst>
                                            <p:cond delay="1338"/>
                                          </p:stCondLst>
                                        </p:cTn>
                                        <p:tgtEl>
                                          <p:spTgt spid="20"/>
                                        </p:tgtEl>
                                      </p:cBhvr>
                                      <p:to x="100000" y="100000"/>
                                    </p:animScale>
                                    <p:animScale>
                                      <p:cBhvr>
                                        <p:cTn id="55" dur="26">
                                          <p:stCondLst>
                                            <p:cond delay="1642"/>
                                          </p:stCondLst>
                                        </p:cTn>
                                        <p:tgtEl>
                                          <p:spTgt spid="20"/>
                                        </p:tgtEl>
                                      </p:cBhvr>
                                      <p:to x="100000" y="90000"/>
                                    </p:animScale>
                                    <p:animScale>
                                      <p:cBhvr>
                                        <p:cTn id="56" dur="166" decel="50000">
                                          <p:stCondLst>
                                            <p:cond delay="1668"/>
                                          </p:stCondLst>
                                        </p:cTn>
                                        <p:tgtEl>
                                          <p:spTgt spid="20"/>
                                        </p:tgtEl>
                                      </p:cBhvr>
                                      <p:to x="100000" y="100000"/>
                                    </p:animScale>
                                    <p:animScale>
                                      <p:cBhvr>
                                        <p:cTn id="57" dur="26">
                                          <p:stCondLst>
                                            <p:cond delay="1808"/>
                                          </p:stCondLst>
                                        </p:cTn>
                                        <p:tgtEl>
                                          <p:spTgt spid="20"/>
                                        </p:tgtEl>
                                      </p:cBhvr>
                                      <p:to x="100000" y="95000"/>
                                    </p:animScale>
                                    <p:animScale>
                                      <p:cBhvr>
                                        <p:cTn id="58" dur="166" decel="50000">
                                          <p:stCondLst>
                                            <p:cond delay="1834"/>
                                          </p:stCondLst>
                                        </p:cTn>
                                        <p:tgtEl>
                                          <p:spTgt spid="20"/>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 presetClass="entr" presetSubtype="3"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1+#ppt_w/2"/>
                                          </p:val>
                                        </p:tav>
                                        <p:tav tm="100000">
                                          <p:val>
                                            <p:strVal val="#ppt_x"/>
                                          </p:val>
                                        </p:tav>
                                      </p:tavLst>
                                    </p:anim>
                                    <p:anim calcmode="lin" valueType="num">
                                      <p:cBhvr additive="base">
                                        <p:cTn id="6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ipe(left)">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left)">
                                      <p:cBhvr>
                                        <p:cTn id="79" dur="500"/>
                                        <p:tgtEl>
                                          <p:spTgt spid="14"/>
                                        </p:tgtEl>
                                      </p:cBhvr>
                                    </p:animEffect>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down)">
                                      <p:cBhvr>
                                        <p:cTn id="84" dur="580">
                                          <p:stCondLst>
                                            <p:cond delay="0"/>
                                          </p:stCondLst>
                                        </p:cTn>
                                        <p:tgtEl>
                                          <p:spTgt spid="26"/>
                                        </p:tgtEl>
                                      </p:cBhvr>
                                    </p:animEffect>
                                    <p:anim calcmode="lin" valueType="num">
                                      <p:cBhvr>
                                        <p:cTn id="85"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90" dur="26">
                                          <p:stCondLst>
                                            <p:cond delay="650"/>
                                          </p:stCondLst>
                                        </p:cTn>
                                        <p:tgtEl>
                                          <p:spTgt spid="26"/>
                                        </p:tgtEl>
                                      </p:cBhvr>
                                      <p:to x="100000" y="60000"/>
                                    </p:animScale>
                                    <p:animScale>
                                      <p:cBhvr>
                                        <p:cTn id="91" dur="166" decel="50000">
                                          <p:stCondLst>
                                            <p:cond delay="676"/>
                                          </p:stCondLst>
                                        </p:cTn>
                                        <p:tgtEl>
                                          <p:spTgt spid="26"/>
                                        </p:tgtEl>
                                      </p:cBhvr>
                                      <p:to x="100000" y="100000"/>
                                    </p:animScale>
                                    <p:animScale>
                                      <p:cBhvr>
                                        <p:cTn id="92" dur="26">
                                          <p:stCondLst>
                                            <p:cond delay="1312"/>
                                          </p:stCondLst>
                                        </p:cTn>
                                        <p:tgtEl>
                                          <p:spTgt spid="26"/>
                                        </p:tgtEl>
                                      </p:cBhvr>
                                      <p:to x="100000" y="80000"/>
                                    </p:animScale>
                                    <p:animScale>
                                      <p:cBhvr>
                                        <p:cTn id="93" dur="166" decel="50000">
                                          <p:stCondLst>
                                            <p:cond delay="1338"/>
                                          </p:stCondLst>
                                        </p:cTn>
                                        <p:tgtEl>
                                          <p:spTgt spid="26"/>
                                        </p:tgtEl>
                                      </p:cBhvr>
                                      <p:to x="100000" y="100000"/>
                                    </p:animScale>
                                    <p:animScale>
                                      <p:cBhvr>
                                        <p:cTn id="94" dur="26">
                                          <p:stCondLst>
                                            <p:cond delay="1642"/>
                                          </p:stCondLst>
                                        </p:cTn>
                                        <p:tgtEl>
                                          <p:spTgt spid="26"/>
                                        </p:tgtEl>
                                      </p:cBhvr>
                                      <p:to x="100000" y="90000"/>
                                    </p:animScale>
                                    <p:animScale>
                                      <p:cBhvr>
                                        <p:cTn id="95" dur="166" decel="50000">
                                          <p:stCondLst>
                                            <p:cond delay="1668"/>
                                          </p:stCondLst>
                                        </p:cTn>
                                        <p:tgtEl>
                                          <p:spTgt spid="26"/>
                                        </p:tgtEl>
                                      </p:cBhvr>
                                      <p:to x="100000" y="100000"/>
                                    </p:animScale>
                                    <p:animScale>
                                      <p:cBhvr>
                                        <p:cTn id="96" dur="26">
                                          <p:stCondLst>
                                            <p:cond delay="1808"/>
                                          </p:stCondLst>
                                        </p:cTn>
                                        <p:tgtEl>
                                          <p:spTgt spid="26"/>
                                        </p:tgtEl>
                                      </p:cBhvr>
                                      <p:to x="100000" y="95000"/>
                                    </p:animScale>
                                    <p:animScale>
                                      <p:cBhvr>
                                        <p:cTn id="97" dur="166" decel="50000">
                                          <p:stCondLst>
                                            <p:cond delay="1834"/>
                                          </p:stCondLst>
                                        </p:cTn>
                                        <p:tgtEl>
                                          <p:spTgt spid="26"/>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wipe(left)">
                                      <p:cBhvr>
                                        <p:cTn id="102" dur="500"/>
                                        <p:tgtEl>
                                          <p:spTgt spid="15"/>
                                        </p:tgtEl>
                                      </p:cBhvr>
                                    </p:animEffect>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wipe(down)">
                                      <p:cBhvr>
                                        <p:cTn id="107" dur="580">
                                          <p:stCondLst>
                                            <p:cond delay="0"/>
                                          </p:stCondLst>
                                        </p:cTn>
                                        <p:tgtEl>
                                          <p:spTgt spid="22"/>
                                        </p:tgtEl>
                                      </p:cBhvr>
                                    </p:animEffect>
                                    <p:anim calcmode="lin" valueType="num">
                                      <p:cBhvr>
                                        <p:cTn id="10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13" dur="26">
                                          <p:stCondLst>
                                            <p:cond delay="650"/>
                                          </p:stCondLst>
                                        </p:cTn>
                                        <p:tgtEl>
                                          <p:spTgt spid="22"/>
                                        </p:tgtEl>
                                      </p:cBhvr>
                                      <p:to x="100000" y="60000"/>
                                    </p:animScale>
                                    <p:animScale>
                                      <p:cBhvr>
                                        <p:cTn id="114" dur="166" decel="50000">
                                          <p:stCondLst>
                                            <p:cond delay="676"/>
                                          </p:stCondLst>
                                        </p:cTn>
                                        <p:tgtEl>
                                          <p:spTgt spid="22"/>
                                        </p:tgtEl>
                                      </p:cBhvr>
                                      <p:to x="100000" y="100000"/>
                                    </p:animScale>
                                    <p:animScale>
                                      <p:cBhvr>
                                        <p:cTn id="115" dur="26">
                                          <p:stCondLst>
                                            <p:cond delay="1312"/>
                                          </p:stCondLst>
                                        </p:cTn>
                                        <p:tgtEl>
                                          <p:spTgt spid="22"/>
                                        </p:tgtEl>
                                      </p:cBhvr>
                                      <p:to x="100000" y="80000"/>
                                    </p:animScale>
                                    <p:animScale>
                                      <p:cBhvr>
                                        <p:cTn id="116" dur="166" decel="50000">
                                          <p:stCondLst>
                                            <p:cond delay="1338"/>
                                          </p:stCondLst>
                                        </p:cTn>
                                        <p:tgtEl>
                                          <p:spTgt spid="22"/>
                                        </p:tgtEl>
                                      </p:cBhvr>
                                      <p:to x="100000" y="100000"/>
                                    </p:animScale>
                                    <p:animScale>
                                      <p:cBhvr>
                                        <p:cTn id="117" dur="26">
                                          <p:stCondLst>
                                            <p:cond delay="1642"/>
                                          </p:stCondLst>
                                        </p:cTn>
                                        <p:tgtEl>
                                          <p:spTgt spid="22"/>
                                        </p:tgtEl>
                                      </p:cBhvr>
                                      <p:to x="100000" y="90000"/>
                                    </p:animScale>
                                    <p:animScale>
                                      <p:cBhvr>
                                        <p:cTn id="118" dur="166" decel="50000">
                                          <p:stCondLst>
                                            <p:cond delay="1668"/>
                                          </p:stCondLst>
                                        </p:cTn>
                                        <p:tgtEl>
                                          <p:spTgt spid="22"/>
                                        </p:tgtEl>
                                      </p:cBhvr>
                                      <p:to x="100000" y="100000"/>
                                    </p:animScale>
                                    <p:animScale>
                                      <p:cBhvr>
                                        <p:cTn id="119" dur="26">
                                          <p:stCondLst>
                                            <p:cond delay="1808"/>
                                          </p:stCondLst>
                                        </p:cTn>
                                        <p:tgtEl>
                                          <p:spTgt spid="22"/>
                                        </p:tgtEl>
                                      </p:cBhvr>
                                      <p:to x="100000" y="95000"/>
                                    </p:animScale>
                                    <p:animScale>
                                      <p:cBhvr>
                                        <p:cTn id="120" dur="166" decel="50000">
                                          <p:stCondLst>
                                            <p:cond delay="1834"/>
                                          </p:stCondLst>
                                        </p:cTn>
                                        <p:tgtEl>
                                          <p:spTgt spid="22"/>
                                        </p:tgtEl>
                                      </p:cBhvr>
                                      <p:to x="100000" y="100000"/>
                                    </p:animScale>
                                  </p:childTnLst>
                                </p:cTn>
                              </p:par>
                            </p:childTnLst>
                          </p:cTn>
                        </p:par>
                      </p:childTnLst>
                    </p:cTn>
                  </p:par>
                  <p:par>
                    <p:cTn id="121" fill="hold">
                      <p:stCondLst>
                        <p:cond delay="indefinite"/>
                      </p:stCondLst>
                      <p:childTnLst>
                        <p:par>
                          <p:cTn id="122" fill="hold">
                            <p:stCondLst>
                              <p:cond delay="0"/>
                            </p:stCondLst>
                            <p:childTnLst>
                              <p:par>
                                <p:cTn id="123" presetID="2" presetClass="entr" presetSubtype="3" fill="hold" grpId="0" nodeType="clickEffect">
                                  <p:stCondLst>
                                    <p:cond delay="0"/>
                                  </p:stCondLst>
                                  <p:childTnLst>
                                    <p:set>
                                      <p:cBhvr>
                                        <p:cTn id="124" dur="1" fill="hold">
                                          <p:stCondLst>
                                            <p:cond delay="0"/>
                                          </p:stCondLst>
                                        </p:cTn>
                                        <p:tgtEl>
                                          <p:spTgt spid="8"/>
                                        </p:tgtEl>
                                        <p:attrNameLst>
                                          <p:attrName>style.visibility</p:attrName>
                                        </p:attrNameLst>
                                      </p:cBhvr>
                                      <p:to>
                                        <p:strVal val="visible"/>
                                      </p:to>
                                    </p:set>
                                    <p:anim calcmode="lin" valueType="num">
                                      <p:cBhvr additive="base">
                                        <p:cTn id="125" dur="500" fill="hold"/>
                                        <p:tgtEl>
                                          <p:spTgt spid="8"/>
                                        </p:tgtEl>
                                        <p:attrNameLst>
                                          <p:attrName>ppt_x</p:attrName>
                                        </p:attrNameLst>
                                      </p:cBhvr>
                                      <p:tavLst>
                                        <p:tav tm="0">
                                          <p:val>
                                            <p:strVal val="1+#ppt_w/2"/>
                                          </p:val>
                                        </p:tav>
                                        <p:tav tm="100000">
                                          <p:val>
                                            <p:strVal val="#ppt_x"/>
                                          </p:val>
                                        </p:tav>
                                      </p:tavLst>
                                    </p:anim>
                                    <p:anim calcmode="lin" valueType="num">
                                      <p:cBhvr additive="base">
                                        <p:cTn id="1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6"/>
                                        </p:tgtEl>
                                        <p:attrNameLst>
                                          <p:attrName>style.visibility</p:attrName>
                                        </p:attrNameLst>
                                      </p:cBhvr>
                                      <p:to>
                                        <p:strVal val="visible"/>
                                      </p:to>
                                    </p:set>
                                    <p:animEffect transition="in" filter="wipe(left)">
                                      <p:cBhvr>
                                        <p:cTn id="131" dur="500"/>
                                        <p:tgtEl>
                                          <p:spTgt spid="1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wipe(left)">
                                      <p:cBhvr>
                                        <p:cTn id="136" dur="500"/>
                                        <p:tgtEl>
                                          <p:spTgt spid="1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8"/>
                                        </p:tgtEl>
                                        <p:attrNameLst>
                                          <p:attrName>style.visibility</p:attrName>
                                        </p:attrNameLst>
                                      </p:cBhvr>
                                      <p:to>
                                        <p:strVal val="visible"/>
                                      </p:to>
                                    </p:set>
                                    <p:animEffect transition="in" filter="wipe(left)">
                                      <p:cBhvr>
                                        <p:cTn id="141" dur="500"/>
                                        <p:tgtEl>
                                          <p:spTgt spid="18"/>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9"/>
                                        </p:tgtEl>
                                        <p:attrNameLst>
                                          <p:attrName>style.visibility</p:attrName>
                                        </p:attrNameLst>
                                      </p:cBhvr>
                                      <p:to>
                                        <p:strVal val="visible"/>
                                      </p:to>
                                    </p:set>
                                    <p:animEffect transition="in" filter="wipe(left)">
                                      <p:cBhvr>
                                        <p:cTn id="146" dur="500"/>
                                        <p:tgtEl>
                                          <p:spTgt spid="19"/>
                                        </p:tgtEl>
                                      </p:cBhvr>
                                    </p:animEffect>
                                  </p:childTnLst>
                                </p:cTn>
                              </p:par>
                            </p:childTnLst>
                          </p:cTn>
                        </p:par>
                      </p:childTnLst>
                    </p:cTn>
                  </p:par>
                  <p:par>
                    <p:cTn id="147" fill="hold">
                      <p:stCondLst>
                        <p:cond delay="indefinite"/>
                      </p:stCondLst>
                      <p:childTnLst>
                        <p:par>
                          <p:cTn id="148" fill="hold">
                            <p:stCondLst>
                              <p:cond delay="0"/>
                            </p:stCondLst>
                            <p:childTnLst>
                              <p:par>
                                <p:cTn id="149" presetID="31" presetClass="entr" presetSubtype="0" fill="hold" nodeType="clickEffect">
                                  <p:stCondLst>
                                    <p:cond delay="0"/>
                                  </p:stCondLst>
                                  <p:iterate type="lt">
                                    <p:tmPct val="5000"/>
                                  </p:iterate>
                                  <p:childTnLst>
                                    <p:set>
                                      <p:cBhvr>
                                        <p:cTn id="150" dur="1" fill="hold">
                                          <p:stCondLst>
                                            <p:cond delay="0"/>
                                          </p:stCondLst>
                                        </p:cTn>
                                        <p:tgtEl>
                                          <p:spTgt spid="28"/>
                                        </p:tgtEl>
                                        <p:attrNameLst>
                                          <p:attrName>style.visibility</p:attrName>
                                        </p:attrNameLst>
                                      </p:cBhvr>
                                      <p:to>
                                        <p:strVal val="visible"/>
                                      </p:to>
                                    </p:set>
                                    <p:anim calcmode="lin" valueType="num">
                                      <p:cBhvr>
                                        <p:cTn id="151" dur="1000" fill="hold"/>
                                        <p:tgtEl>
                                          <p:spTgt spid="28"/>
                                        </p:tgtEl>
                                        <p:attrNameLst>
                                          <p:attrName>ppt_w</p:attrName>
                                        </p:attrNameLst>
                                      </p:cBhvr>
                                      <p:tavLst>
                                        <p:tav tm="0">
                                          <p:val>
                                            <p:fltVal val="0"/>
                                          </p:val>
                                        </p:tav>
                                        <p:tav tm="100000">
                                          <p:val>
                                            <p:strVal val="#ppt_w"/>
                                          </p:val>
                                        </p:tav>
                                      </p:tavLst>
                                    </p:anim>
                                    <p:anim calcmode="lin" valueType="num">
                                      <p:cBhvr>
                                        <p:cTn id="152" dur="1000" fill="hold"/>
                                        <p:tgtEl>
                                          <p:spTgt spid="28"/>
                                        </p:tgtEl>
                                        <p:attrNameLst>
                                          <p:attrName>ppt_h</p:attrName>
                                        </p:attrNameLst>
                                      </p:cBhvr>
                                      <p:tavLst>
                                        <p:tav tm="0">
                                          <p:val>
                                            <p:fltVal val="0"/>
                                          </p:val>
                                        </p:tav>
                                        <p:tav tm="100000">
                                          <p:val>
                                            <p:strVal val="#ppt_h"/>
                                          </p:val>
                                        </p:tav>
                                      </p:tavLst>
                                    </p:anim>
                                    <p:anim calcmode="lin" valueType="num">
                                      <p:cBhvr>
                                        <p:cTn id="153" dur="1000" fill="hold"/>
                                        <p:tgtEl>
                                          <p:spTgt spid="28"/>
                                        </p:tgtEl>
                                        <p:attrNameLst>
                                          <p:attrName>style.rotation</p:attrName>
                                        </p:attrNameLst>
                                      </p:cBhvr>
                                      <p:tavLst>
                                        <p:tav tm="0">
                                          <p:val>
                                            <p:fltVal val="90"/>
                                          </p:val>
                                        </p:tav>
                                        <p:tav tm="100000">
                                          <p:val>
                                            <p:fltVal val="0"/>
                                          </p:val>
                                        </p:tav>
                                      </p:tavLst>
                                    </p:anim>
                                    <p:animEffect transition="in" filter="fade">
                                      <p:cBhvr>
                                        <p:cTn id="15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animBg="1"/>
      <p:bldP spid="22" grpId="0" animBg="1"/>
      <p:bldP spid="23" grpId="0"/>
      <p:bldP spid="2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ultidocument 3"/>
          <p:cNvSpPr/>
          <p:nvPr/>
        </p:nvSpPr>
        <p:spPr>
          <a:xfrm>
            <a:off x="7860090" y="38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4</a:t>
            </a:r>
            <a:endParaRPr lang="ar-SA" sz="2800" dirty="0"/>
          </a:p>
        </p:txBody>
      </p:sp>
      <p:sp>
        <p:nvSpPr>
          <p:cNvPr id="7" name="Rectangle 4"/>
          <p:cNvSpPr/>
          <p:nvPr/>
        </p:nvSpPr>
        <p:spPr>
          <a:xfrm>
            <a:off x="990600" y="457200"/>
            <a:ext cx="6778273" cy="579967"/>
          </a:xfrm>
          <a:prstGeom prst="rect">
            <a:avLst/>
          </a:prstGeom>
        </p:spPr>
        <p:txBody>
          <a:bodyPr wrap="square">
            <a:spAutoFit/>
          </a:bodyPr>
          <a:lstStyle/>
          <a:p>
            <a:pPr algn="r">
              <a:lnSpc>
                <a:spcPct val="150000"/>
              </a:lnSpc>
            </a:pPr>
            <a:r>
              <a:rPr lang="ar-SA" sz="2400" b="1" dirty="0" smtClean="0">
                <a:solidFill>
                  <a:srgbClr val="7030A0"/>
                </a:solidFill>
              </a:rPr>
              <a:t>علل </a:t>
            </a:r>
            <a:endParaRPr lang="ar-SA" sz="2400" b="1" dirty="0">
              <a:solidFill>
                <a:srgbClr val="7030A0"/>
              </a:solidFill>
            </a:endParaRPr>
          </a:p>
        </p:txBody>
      </p:sp>
      <p:sp>
        <p:nvSpPr>
          <p:cNvPr id="8" name="Rectangle 5"/>
          <p:cNvSpPr/>
          <p:nvPr/>
        </p:nvSpPr>
        <p:spPr>
          <a:xfrm>
            <a:off x="1219200" y="1219200"/>
            <a:ext cx="7467600" cy="457241"/>
          </a:xfrm>
          <a:prstGeom prst="rect">
            <a:avLst/>
          </a:prstGeom>
        </p:spPr>
        <p:txBody>
          <a:bodyPr wrap="square">
            <a:spAutoFit/>
          </a:bodyPr>
          <a:lstStyle/>
          <a:p>
            <a:pPr algn="r" rtl="1">
              <a:lnSpc>
                <a:spcPct val="150000"/>
              </a:lnSpc>
            </a:pPr>
            <a:r>
              <a:rPr lang="ar-SA" b="1" dirty="0"/>
              <a:t>1- </a:t>
            </a:r>
            <a:r>
              <a:rPr lang="ar-SA" b="1" dirty="0" smtClean="0"/>
              <a:t>تركز دول الأموال الضخمة فى دول الاتحاد الاوروبي</a:t>
            </a:r>
            <a:endParaRPr lang="en-US" dirty="0"/>
          </a:p>
        </p:txBody>
      </p:sp>
      <p:sp>
        <p:nvSpPr>
          <p:cNvPr id="10" name="Rectangle 13"/>
          <p:cNvSpPr/>
          <p:nvPr/>
        </p:nvSpPr>
        <p:spPr>
          <a:xfrm>
            <a:off x="1371600" y="1752600"/>
            <a:ext cx="6591640"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لأنه يحقق سنويا تجارة خارجية تصل الى حوالى  </a:t>
            </a:r>
            <a:r>
              <a:rPr lang="ar-SA" b="1" dirty="0" err="1" smtClean="0">
                <a:solidFill>
                  <a:srgbClr val="0070C0"/>
                </a:solidFill>
                <a:latin typeface="Sakkal Majalla" pitchFamily="2" charset="-78"/>
                <a:cs typeface="Sakkal Majalla" pitchFamily="2" charset="-78"/>
              </a:rPr>
              <a:t>150مليار</a:t>
            </a:r>
            <a:r>
              <a:rPr lang="ar-SA" b="1" dirty="0" smtClean="0">
                <a:solidFill>
                  <a:srgbClr val="0070C0"/>
                </a:solidFill>
                <a:latin typeface="Sakkal Majalla" pitchFamily="2" charset="-78"/>
                <a:cs typeface="Sakkal Majalla" pitchFamily="2" charset="-78"/>
              </a:rPr>
              <a:t> دولار  أي يستحوذ على ثلث التجارة العالمية</a:t>
            </a:r>
            <a:endParaRPr lang="ar-SA" dirty="0"/>
          </a:p>
        </p:txBody>
      </p:sp>
      <p:sp>
        <p:nvSpPr>
          <p:cNvPr id="13" name="Rectangle 9"/>
          <p:cNvSpPr/>
          <p:nvPr/>
        </p:nvSpPr>
        <p:spPr>
          <a:xfrm rot="20716511">
            <a:off x="452826" y="48504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
        <p:nvSpPr>
          <p:cNvPr id="14" name="Flowchart: Multidocument 3"/>
          <p:cNvSpPr/>
          <p:nvPr/>
        </p:nvSpPr>
        <p:spPr>
          <a:xfrm>
            <a:off x="8012490" y="3306233"/>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4</a:t>
            </a:r>
            <a:endParaRPr lang="ar-SA" sz="2800" dirty="0"/>
          </a:p>
        </p:txBody>
      </p:sp>
      <p:sp>
        <p:nvSpPr>
          <p:cNvPr id="15" name="Rectangle 4"/>
          <p:cNvSpPr/>
          <p:nvPr/>
        </p:nvSpPr>
        <p:spPr>
          <a:xfrm>
            <a:off x="1143000" y="3382433"/>
            <a:ext cx="6778273" cy="579967"/>
          </a:xfrm>
          <a:prstGeom prst="rect">
            <a:avLst/>
          </a:prstGeom>
        </p:spPr>
        <p:txBody>
          <a:bodyPr wrap="square">
            <a:spAutoFit/>
          </a:bodyPr>
          <a:lstStyle/>
          <a:p>
            <a:pPr algn="r">
              <a:lnSpc>
                <a:spcPct val="150000"/>
              </a:lnSpc>
            </a:pPr>
            <a:r>
              <a:rPr lang="ar-SA" sz="2400" b="1" dirty="0" smtClean="0">
                <a:solidFill>
                  <a:srgbClr val="7030A0"/>
                </a:solidFill>
              </a:rPr>
              <a:t>ما أبرز المظاهر المناخية لكل إقليم مناخي فى الاتحاد الأوروبي.</a:t>
            </a:r>
            <a:endParaRPr lang="ar-SA" sz="2400" b="1" dirty="0">
              <a:solidFill>
                <a:srgbClr val="7030A0"/>
              </a:solidFill>
            </a:endParaRPr>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1+#ppt_w/2"/>
                                          </p:val>
                                        </p:tav>
                                        <p:tav tm="100000">
                                          <p:val>
                                            <p:strVal val="#ppt_x"/>
                                          </p:val>
                                        </p:tav>
                                      </p:tavLst>
                                    </p:anim>
                                    <p:anim calcmode="lin" valueType="num">
                                      <p:cBhvr additive="base">
                                        <p:cTn id="37"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9" presetClass="entr" presetSubtype="10" fill="hold" grpId="1"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0" fill="hold"/>
                                        <p:tgtEl>
                                          <p:spTgt spid="13"/>
                                        </p:tgtEl>
                                        <p:attrNameLst>
                                          <p:attrName>ppt_w</p:attrName>
                                        </p:attrNameLst>
                                      </p:cBhvr>
                                      <p:tavLst>
                                        <p:tav tm="0" fmla="#ppt_w*sin(2.5*pi*$)">
                                          <p:val>
                                            <p:fltVal val="0"/>
                                          </p:val>
                                        </p:tav>
                                        <p:tav tm="100000">
                                          <p:val>
                                            <p:fltVal val="1"/>
                                          </p:val>
                                        </p:tav>
                                      </p:tavLst>
                                    </p:anim>
                                    <p:anim calcmode="lin" valueType="num">
                                      <p:cBhvr>
                                        <p:cTn id="50"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3" grpId="0"/>
      <p:bldP spid="13" grpId="1"/>
      <p:bldP spid="14" grpId="0" animBg="1"/>
      <p:bldP spid="1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رابع</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روسيا الاتحادية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ما مجموع الدرجات العرضية والطولية التى تمتد فيها روسيا الاتحادية</a:t>
            </a:r>
            <a:endParaRPr lang="ar-SA" sz="2000" dirty="0">
              <a:solidFill>
                <a:srgbClr val="7030A0"/>
              </a:solidFill>
            </a:endParaRPr>
          </a:p>
        </p:txBody>
      </p:sp>
      <p:sp>
        <p:nvSpPr>
          <p:cNvPr id="11" name="Rectangle 10"/>
          <p:cNvSpPr/>
          <p:nvPr/>
        </p:nvSpPr>
        <p:spPr>
          <a:xfrm>
            <a:off x="1905000" y="2057400"/>
            <a:ext cx="57501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تقع بين دائرتي عرض 82 و 41 شمالا وبين خطي طول 19 شرقا و 169 غربا</a:t>
            </a:r>
          </a:p>
        </p:txBody>
      </p:sp>
      <p:sp>
        <p:nvSpPr>
          <p:cNvPr id="12" name="Flowchart: Multidocument 3"/>
          <p:cNvSpPr/>
          <p:nvPr/>
        </p:nvSpPr>
        <p:spPr>
          <a:xfrm>
            <a:off x="7860090" y="3352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15" name="Rectangle 4"/>
          <p:cNvSpPr/>
          <p:nvPr/>
        </p:nvSpPr>
        <p:spPr>
          <a:xfrm>
            <a:off x="1524000" y="3429000"/>
            <a:ext cx="6236288" cy="498663"/>
          </a:xfrm>
          <a:prstGeom prst="rect">
            <a:avLst/>
          </a:prstGeom>
        </p:spPr>
        <p:txBody>
          <a:bodyPr wrap="square">
            <a:spAutoFit/>
          </a:bodyPr>
          <a:lstStyle/>
          <a:p>
            <a:pPr algn="r">
              <a:lnSpc>
                <a:spcPct val="150000"/>
              </a:lnSpc>
            </a:pPr>
            <a:r>
              <a:rPr lang="ar-SA" sz="2000" b="1" dirty="0" smtClean="0">
                <a:solidFill>
                  <a:srgbClr val="7030A0"/>
                </a:solidFill>
              </a:rPr>
              <a:t>ما أشهر جبال وأنهار روسيا الاتحادية</a:t>
            </a:r>
            <a:endParaRPr lang="ar-SA" sz="2000" b="1" dirty="0">
              <a:solidFill>
                <a:srgbClr val="7030A0"/>
              </a:solidFill>
            </a:endParaRPr>
          </a:p>
        </p:txBody>
      </p:sp>
      <p:sp>
        <p:nvSpPr>
          <p:cNvPr id="13" name="Rectangle 10"/>
          <p:cNvSpPr/>
          <p:nvPr/>
        </p:nvSpPr>
        <p:spPr>
          <a:xfrm>
            <a:off x="2362200" y="4126468"/>
            <a:ext cx="57501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أشهر الجبال جبال الأورال ومن أشهر الانهار بحر قزوين</a:t>
            </a:r>
          </a:p>
        </p:txBody>
      </p:sp>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2" grpId="0" animBg="1"/>
      <p:bldP spid="15" grpId="0"/>
      <p:bldP spid="1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304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5029200" y="304800"/>
            <a:ext cx="2651688" cy="579967"/>
          </a:xfrm>
          <a:prstGeom prst="rect">
            <a:avLst/>
          </a:prstGeom>
        </p:spPr>
        <p:txBody>
          <a:bodyPr wrap="none">
            <a:spAutoFit/>
          </a:bodyPr>
          <a:lstStyle/>
          <a:p>
            <a:pPr>
              <a:lnSpc>
                <a:spcPct val="150000"/>
              </a:lnSpc>
            </a:pPr>
            <a:r>
              <a:rPr lang="ar-SA" sz="2400" b="1" dirty="0" smtClean="0">
                <a:solidFill>
                  <a:srgbClr val="7030A0"/>
                </a:solidFill>
              </a:rPr>
              <a:t>اختار الاجابات </a:t>
            </a:r>
            <a:r>
              <a:rPr lang="ar-SA" sz="2400" b="1" dirty="0" smtClean="0">
                <a:solidFill>
                  <a:srgbClr val="7030A0"/>
                </a:solidFill>
              </a:rPr>
              <a:t>الصحيحة </a:t>
            </a:r>
            <a:endParaRPr lang="ar-SA" sz="2400" b="1" dirty="0">
              <a:solidFill>
                <a:srgbClr val="7030A0"/>
              </a:solidFill>
            </a:endParaRPr>
          </a:p>
        </p:txBody>
      </p:sp>
      <p:sp>
        <p:nvSpPr>
          <p:cNvPr id="6" name="Rectangle 5"/>
          <p:cNvSpPr/>
          <p:nvPr/>
        </p:nvSpPr>
        <p:spPr>
          <a:xfrm>
            <a:off x="1219200" y="1066759"/>
            <a:ext cx="7467600" cy="457241"/>
          </a:xfrm>
          <a:prstGeom prst="rect">
            <a:avLst/>
          </a:prstGeom>
        </p:spPr>
        <p:txBody>
          <a:bodyPr wrap="square">
            <a:spAutoFit/>
          </a:bodyPr>
          <a:lstStyle/>
          <a:p>
            <a:pPr algn="r" rtl="1">
              <a:lnSpc>
                <a:spcPct val="150000"/>
              </a:lnSpc>
            </a:pPr>
            <a:r>
              <a:rPr lang="ar-SA" b="1" dirty="0"/>
              <a:t>1- </a:t>
            </a:r>
            <a:r>
              <a:rPr lang="ar-SA" b="1" dirty="0" smtClean="0"/>
              <a:t>تشترك روسيا الاتحادية فى حدودها البرية مع:</a:t>
            </a:r>
            <a:endParaRPr lang="en-US" dirty="0"/>
          </a:p>
        </p:txBody>
      </p:sp>
      <p:sp>
        <p:nvSpPr>
          <p:cNvPr id="7" name="Rectangle 6"/>
          <p:cNvSpPr/>
          <p:nvPr/>
        </p:nvSpPr>
        <p:spPr>
          <a:xfrm>
            <a:off x="1905000" y="2209759"/>
            <a:ext cx="6773839" cy="457241"/>
          </a:xfrm>
          <a:prstGeom prst="rect">
            <a:avLst/>
          </a:prstGeom>
          <a:noFill/>
        </p:spPr>
        <p:txBody>
          <a:bodyPr wrap="square">
            <a:spAutoFit/>
          </a:bodyPr>
          <a:lstStyle/>
          <a:p>
            <a:pPr algn="r" rtl="1">
              <a:lnSpc>
                <a:spcPct val="150000"/>
              </a:lnSpc>
            </a:pPr>
            <a:r>
              <a:rPr lang="ar-SA" b="1" dirty="0" smtClean="0"/>
              <a:t>2- الديانة الغالبة فى روسيا الاتحادية:</a:t>
            </a:r>
            <a:endParaRPr lang="en-US" dirty="0"/>
          </a:p>
        </p:txBody>
      </p:sp>
      <p:sp>
        <p:nvSpPr>
          <p:cNvPr id="8" name="Rectangle 7"/>
          <p:cNvSpPr/>
          <p:nvPr/>
        </p:nvSpPr>
        <p:spPr>
          <a:xfrm>
            <a:off x="1143000" y="3581400"/>
            <a:ext cx="7543800" cy="457241"/>
          </a:xfrm>
          <a:prstGeom prst="rect">
            <a:avLst/>
          </a:prstGeom>
        </p:spPr>
        <p:txBody>
          <a:bodyPr wrap="square">
            <a:spAutoFit/>
          </a:bodyPr>
          <a:lstStyle/>
          <a:p>
            <a:pPr algn="r" rtl="1">
              <a:lnSpc>
                <a:spcPct val="150000"/>
              </a:lnSpc>
            </a:pPr>
            <a:r>
              <a:rPr lang="ar-SA" b="1" dirty="0"/>
              <a:t>3- </a:t>
            </a:r>
            <a:r>
              <a:rPr lang="ar-SA" b="1" dirty="0" smtClean="0"/>
              <a:t>تحتل روسيا الاتحادية والمراكز الأولي عالميا فى إنتاج:</a:t>
            </a:r>
            <a:endParaRPr lang="en-US" dirty="0"/>
          </a:p>
        </p:txBody>
      </p:sp>
      <p:sp>
        <p:nvSpPr>
          <p:cNvPr id="9" name="Rectangle 13"/>
          <p:cNvSpPr/>
          <p:nvPr/>
        </p:nvSpPr>
        <p:spPr>
          <a:xfrm>
            <a:off x="6553200" y="1676400"/>
            <a:ext cx="200247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الفلبين واندونيسيا واليابان</a:t>
            </a:r>
            <a:endParaRPr lang="ar-SA" dirty="0"/>
          </a:p>
        </p:txBody>
      </p:sp>
      <p:sp>
        <p:nvSpPr>
          <p:cNvPr id="10" name="Rectangle 13"/>
          <p:cNvSpPr/>
          <p:nvPr/>
        </p:nvSpPr>
        <p:spPr>
          <a:xfrm>
            <a:off x="3962400" y="1676400"/>
            <a:ext cx="168026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فيتنام ونيبال </a:t>
            </a:r>
            <a:r>
              <a:rPr lang="ar-SA" b="1" dirty="0" err="1" smtClean="0">
                <a:solidFill>
                  <a:srgbClr val="0070C0"/>
                </a:solidFill>
                <a:latin typeface="Sakkal Majalla" pitchFamily="2" charset="-78"/>
                <a:cs typeface="Sakkal Majalla" pitchFamily="2" charset="-78"/>
              </a:rPr>
              <a:t>وميانمار</a:t>
            </a:r>
            <a:endParaRPr lang="ar-SA" dirty="0"/>
          </a:p>
        </p:txBody>
      </p:sp>
      <p:sp>
        <p:nvSpPr>
          <p:cNvPr id="11" name="Rectangle 13"/>
          <p:cNvSpPr/>
          <p:nvPr/>
        </p:nvSpPr>
        <p:spPr>
          <a:xfrm>
            <a:off x="533400" y="1676400"/>
            <a:ext cx="257955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كوريا الشمالية وجورجيا وأذربيجان</a:t>
            </a:r>
            <a:endParaRPr lang="ar-SA" dirty="0"/>
          </a:p>
        </p:txBody>
      </p:sp>
      <p:sp>
        <p:nvSpPr>
          <p:cNvPr id="12" name="Rectangle 13"/>
          <p:cNvSpPr/>
          <p:nvPr/>
        </p:nvSpPr>
        <p:spPr>
          <a:xfrm>
            <a:off x="762000" y="2819400"/>
            <a:ext cx="65915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الإسلام</a:t>
            </a:r>
            <a:endParaRPr lang="ar-SA" dirty="0"/>
          </a:p>
        </p:txBody>
      </p:sp>
      <p:sp>
        <p:nvSpPr>
          <p:cNvPr id="13" name="Rectangle 13"/>
          <p:cNvSpPr/>
          <p:nvPr/>
        </p:nvSpPr>
        <p:spPr>
          <a:xfrm>
            <a:off x="2796352" y="2819400"/>
            <a:ext cx="70884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اليهودية</a:t>
            </a:r>
            <a:endParaRPr lang="ar-SA" dirty="0"/>
          </a:p>
        </p:txBody>
      </p:sp>
      <p:sp>
        <p:nvSpPr>
          <p:cNvPr id="14" name="Rectangle 13"/>
          <p:cNvSpPr/>
          <p:nvPr/>
        </p:nvSpPr>
        <p:spPr>
          <a:xfrm>
            <a:off x="4800600" y="2831068"/>
            <a:ext cx="178125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النصرانية والأرثوذكسية</a:t>
            </a:r>
            <a:endParaRPr lang="ar-SA" dirty="0"/>
          </a:p>
        </p:txBody>
      </p:sp>
      <p:sp>
        <p:nvSpPr>
          <p:cNvPr id="15" name="Rectangle 13"/>
          <p:cNvSpPr/>
          <p:nvPr/>
        </p:nvSpPr>
        <p:spPr>
          <a:xfrm>
            <a:off x="7789427" y="2819400"/>
            <a:ext cx="66877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البوذية</a:t>
            </a:r>
          </a:p>
        </p:txBody>
      </p:sp>
      <p:sp>
        <p:nvSpPr>
          <p:cNvPr id="16" name="Rectangle 13"/>
          <p:cNvSpPr/>
          <p:nvPr/>
        </p:nvSpPr>
        <p:spPr>
          <a:xfrm>
            <a:off x="7467600" y="4191000"/>
            <a:ext cx="108876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الغاز الطبيعي</a:t>
            </a:r>
            <a:endParaRPr lang="ar-SA" dirty="0"/>
          </a:p>
        </p:txBody>
      </p:sp>
      <p:sp>
        <p:nvSpPr>
          <p:cNvPr id="17" name="Rectangle 13"/>
          <p:cNvSpPr/>
          <p:nvPr/>
        </p:nvSpPr>
        <p:spPr>
          <a:xfrm>
            <a:off x="5181600" y="4191000"/>
            <a:ext cx="128592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المطاط الصناعي</a:t>
            </a:r>
            <a:endParaRPr lang="ar-SA" dirty="0"/>
          </a:p>
        </p:txBody>
      </p:sp>
      <p:sp>
        <p:nvSpPr>
          <p:cNvPr id="18" name="Rectangle 13"/>
          <p:cNvSpPr/>
          <p:nvPr/>
        </p:nvSpPr>
        <p:spPr>
          <a:xfrm>
            <a:off x="3000792" y="4191000"/>
            <a:ext cx="58541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القمح</a:t>
            </a:r>
            <a:endParaRPr lang="ar-SA" dirty="0"/>
          </a:p>
        </p:txBody>
      </p:sp>
      <p:sp>
        <p:nvSpPr>
          <p:cNvPr id="19" name="Rectangle 13"/>
          <p:cNvSpPr/>
          <p:nvPr/>
        </p:nvSpPr>
        <p:spPr>
          <a:xfrm>
            <a:off x="757329" y="4191000"/>
            <a:ext cx="66877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الحديد</a:t>
            </a:r>
            <a:endParaRPr lang="ar-SA" dirty="0"/>
          </a:p>
        </p:txBody>
      </p:sp>
      <p:pic>
        <p:nvPicPr>
          <p:cNvPr id="23" name="صورة 22" descr="5.jpg"/>
          <p:cNvPicPr>
            <a:picLocks noChangeAspect="1"/>
          </p:cNvPicPr>
          <p:nvPr/>
        </p:nvPicPr>
        <p:blipFill>
          <a:blip r:embed="rId2" cstate="print"/>
          <a:stretch>
            <a:fillRect/>
          </a:stretch>
        </p:blipFill>
        <p:spPr>
          <a:xfrm>
            <a:off x="228600" y="4714875"/>
            <a:ext cx="2143125" cy="2143125"/>
          </a:xfrm>
          <a:prstGeom prst="rect">
            <a:avLst/>
          </a:prstGeom>
        </p:spPr>
      </p:pic>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3"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1+#ppt_w/2"/>
                                          </p:val>
                                        </p:tav>
                                        <p:tav tm="100000">
                                          <p:val>
                                            <p:strVal val="#ppt_x"/>
                                          </p:val>
                                        </p:tav>
                                      </p:tavLst>
                                    </p:anim>
                                    <p:anim calcmode="lin" valueType="num">
                                      <p:cBhvr additive="base">
                                        <p:cTn id="4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3"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fill="hold"/>
                                        <p:tgtEl>
                                          <p:spTgt spid="8"/>
                                        </p:tgtEl>
                                        <p:attrNameLst>
                                          <p:attrName>ppt_x</p:attrName>
                                        </p:attrNameLst>
                                      </p:cBhvr>
                                      <p:tavLst>
                                        <p:tav tm="0">
                                          <p:val>
                                            <p:strVal val="1+#ppt_w/2"/>
                                          </p:val>
                                        </p:tav>
                                        <p:tav tm="100000">
                                          <p:val>
                                            <p:strVal val="#ppt_x"/>
                                          </p:val>
                                        </p:tav>
                                      </p:tavLst>
                                    </p:anim>
                                    <p:anim calcmode="lin" valueType="num">
                                      <p:cBhvr additive="base">
                                        <p:cTn id="6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54" presetClass="entr" presetSubtype="0" accel="100000"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strVal val="#ppt_w*0.05"/>
                                          </p:val>
                                        </p:tav>
                                        <p:tav tm="100000">
                                          <p:val>
                                            <p:strVal val="#ppt_w"/>
                                          </p:val>
                                        </p:tav>
                                      </p:tavLst>
                                    </p:anim>
                                    <p:anim calcmode="lin" valueType="num">
                                      <p:cBhvr>
                                        <p:cTn id="93" dur="500" fill="hold"/>
                                        <p:tgtEl>
                                          <p:spTgt spid="23"/>
                                        </p:tgtEl>
                                        <p:attrNameLst>
                                          <p:attrName>ppt_h</p:attrName>
                                        </p:attrNameLst>
                                      </p:cBhvr>
                                      <p:tavLst>
                                        <p:tav tm="0">
                                          <p:val>
                                            <p:strVal val="#ppt_h"/>
                                          </p:val>
                                        </p:tav>
                                        <p:tav tm="100000">
                                          <p:val>
                                            <p:strVal val="#ppt_h"/>
                                          </p:val>
                                        </p:tav>
                                      </p:tavLst>
                                    </p:anim>
                                    <p:anim calcmode="lin" valueType="num">
                                      <p:cBhvr>
                                        <p:cTn id="94" dur="500" fill="hold"/>
                                        <p:tgtEl>
                                          <p:spTgt spid="23"/>
                                        </p:tgtEl>
                                        <p:attrNameLst>
                                          <p:attrName>ppt_x</p:attrName>
                                        </p:attrNameLst>
                                      </p:cBhvr>
                                      <p:tavLst>
                                        <p:tav tm="0">
                                          <p:val>
                                            <p:strVal val="#ppt_x-.2"/>
                                          </p:val>
                                        </p:tav>
                                        <p:tav tm="100000">
                                          <p:val>
                                            <p:strVal val="#ppt_x"/>
                                          </p:val>
                                        </p:tav>
                                      </p:tavLst>
                                    </p:anim>
                                    <p:anim calcmode="lin" valueType="num">
                                      <p:cBhvr>
                                        <p:cTn id="95" dur="500" fill="hold"/>
                                        <p:tgtEl>
                                          <p:spTgt spid="23"/>
                                        </p:tgtEl>
                                        <p:attrNameLst>
                                          <p:attrName>ppt_y</p:attrName>
                                        </p:attrNameLst>
                                      </p:cBhvr>
                                      <p:tavLst>
                                        <p:tav tm="0">
                                          <p:val>
                                            <p:strVal val="#ppt_y"/>
                                          </p:val>
                                        </p:tav>
                                        <p:tav tm="100000">
                                          <p:val>
                                            <p:strVal val="#ppt_y"/>
                                          </p:val>
                                        </p:tav>
                                      </p:tavLst>
                                    </p:anim>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wipe(down)">
                                      <p:cBhvr>
                                        <p:cTn id="101" dur="580">
                                          <p:stCondLst>
                                            <p:cond delay="0"/>
                                          </p:stCondLst>
                                        </p:cTn>
                                        <p:tgtEl>
                                          <p:spTgt spid="23"/>
                                        </p:tgtEl>
                                      </p:cBhvr>
                                    </p:animEffect>
                                    <p:anim calcmode="lin" valueType="num">
                                      <p:cBhvr>
                                        <p:cTn id="10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07" dur="26">
                                          <p:stCondLst>
                                            <p:cond delay="650"/>
                                          </p:stCondLst>
                                        </p:cTn>
                                        <p:tgtEl>
                                          <p:spTgt spid="23"/>
                                        </p:tgtEl>
                                      </p:cBhvr>
                                      <p:to x="100000" y="60000"/>
                                    </p:animScale>
                                    <p:animScale>
                                      <p:cBhvr>
                                        <p:cTn id="108" dur="166" decel="50000">
                                          <p:stCondLst>
                                            <p:cond delay="676"/>
                                          </p:stCondLst>
                                        </p:cTn>
                                        <p:tgtEl>
                                          <p:spTgt spid="23"/>
                                        </p:tgtEl>
                                      </p:cBhvr>
                                      <p:to x="100000" y="100000"/>
                                    </p:animScale>
                                    <p:animScale>
                                      <p:cBhvr>
                                        <p:cTn id="109" dur="26">
                                          <p:stCondLst>
                                            <p:cond delay="1312"/>
                                          </p:stCondLst>
                                        </p:cTn>
                                        <p:tgtEl>
                                          <p:spTgt spid="23"/>
                                        </p:tgtEl>
                                      </p:cBhvr>
                                      <p:to x="100000" y="80000"/>
                                    </p:animScale>
                                    <p:animScale>
                                      <p:cBhvr>
                                        <p:cTn id="110" dur="166" decel="50000">
                                          <p:stCondLst>
                                            <p:cond delay="1338"/>
                                          </p:stCondLst>
                                        </p:cTn>
                                        <p:tgtEl>
                                          <p:spTgt spid="23"/>
                                        </p:tgtEl>
                                      </p:cBhvr>
                                      <p:to x="100000" y="100000"/>
                                    </p:animScale>
                                    <p:animScale>
                                      <p:cBhvr>
                                        <p:cTn id="111" dur="26">
                                          <p:stCondLst>
                                            <p:cond delay="1642"/>
                                          </p:stCondLst>
                                        </p:cTn>
                                        <p:tgtEl>
                                          <p:spTgt spid="23"/>
                                        </p:tgtEl>
                                      </p:cBhvr>
                                      <p:to x="100000" y="90000"/>
                                    </p:animScale>
                                    <p:animScale>
                                      <p:cBhvr>
                                        <p:cTn id="112" dur="166" decel="50000">
                                          <p:stCondLst>
                                            <p:cond delay="1668"/>
                                          </p:stCondLst>
                                        </p:cTn>
                                        <p:tgtEl>
                                          <p:spTgt spid="23"/>
                                        </p:tgtEl>
                                      </p:cBhvr>
                                      <p:to x="100000" y="100000"/>
                                    </p:animScale>
                                    <p:animScale>
                                      <p:cBhvr>
                                        <p:cTn id="113" dur="26">
                                          <p:stCondLst>
                                            <p:cond delay="1808"/>
                                          </p:stCondLst>
                                        </p:cTn>
                                        <p:tgtEl>
                                          <p:spTgt spid="23"/>
                                        </p:tgtEl>
                                      </p:cBhvr>
                                      <p:to x="100000" y="95000"/>
                                    </p:animScale>
                                    <p:animScale>
                                      <p:cBhvr>
                                        <p:cTn id="114"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خامس</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الصين</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ما أهم مظاهر السطح فى دولة الصين </a:t>
            </a:r>
            <a:endParaRPr lang="ar-SA" sz="2000" dirty="0">
              <a:solidFill>
                <a:srgbClr val="7030A0"/>
              </a:solidFill>
            </a:endParaRPr>
          </a:p>
        </p:txBody>
      </p:sp>
      <p:sp>
        <p:nvSpPr>
          <p:cNvPr id="11" name="Rectangle 10"/>
          <p:cNvSpPr/>
          <p:nvPr/>
        </p:nvSpPr>
        <p:spPr>
          <a:xfrm>
            <a:off x="838200" y="1905000"/>
            <a:ext cx="7086600" cy="923330"/>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توجد فى الصين تضاريس وعرة وعلى علو شاهق حيث تقع جبال </a:t>
            </a:r>
            <a:r>
              <a:rPr lang="ar-SA" b="1" dirty="0" err="1" smtClean="0">
                <a:solidFill>
                  <a:srgbClr val="00B0F0"/>
                </a:solidFill>
                <a:latin typeface="Sakkal Majalla" pitchFamily="2" charset="-78"/>
                <a:cs typeface="Sakkal Majalla" pitchFamily="2" charset="-78"/>
              </a:rPr>
              <a:t>الهملايا</a:t>
            </a:r>
            <a:r>
              <a:rPr lang="ar-SA" b="1" dirty="0" smtClean="0">
                <a:solidFill>
                  <a:srgbClr val="00B0F0"/>
                </a:solidFill>
                <a:latin typeface="Sakkal Majalla" pitchFamily="2" charset="-78"/>
                <a:cs typeface="Sakkal Majalla" pitchFamily="2" charset="-78"/>
              </a:rPr>
              <a:t> حيث تقع أعلى قمة فى العالم وهى قمة </a:t>
            </a:r>
            <a:r>
              <a:rPr lang="ar-SA" b="1" dirty="0" err="1" smtClean="0">
                <a:solidFill>
                  <a:srgbClr val="00B0F0"/>
                </a:solidFill>
                <a:latin typeface="Sakkal Majalla" pitchFamily="2" charset="-78"/>
                <a:cs typeface="Sakkal Majalla" pitchFamily="2" charset="-78"/>
              </a:rPr>
              <a:t>افرست</a:t>
            </a:r>
            <a:r>
              <a:rPr lang="ar-SA" b="1" dirty="0" smtClean="0">
                <a:solidFill>
                  <a:srgbClr val="00B0F0"/>
                </a:solidFill>
                <a:latin typeface="Sakkal Majalla" pitchFamily="2" charset="-78"/>
                <a:cs typeface="Sakkal Majalla" pitchFamily="2" charset="-78"/>
              </a:rPr>
              <a:t> وتتنوع المشاهد الطبيعية وتقع على طول شواطئ البحر الأصفر وبحر الصين الشرقي وتوجد دلتا نهر الصين الرئيسي النهر الأصفر ونهر </a:t>
            </a:r>
            <a:r>
              <a:rPr lang="ar-SA" b="1" dirty="0" err="1" smtClean="0">
                <a:solidFill>
                  <a:srgbClr val="00B0F0"/>
                </a:solidFill>
                <a:latin typeface="Sakkal Majalla" pitchFamily="2" charset="-78"/>
                <a:cs typeface="Sakkal Majalla" pitchFamily="2" charset="-78"/>
              </a:rPr>
              <a:t>يانغتسي</a:t>
            </a:r>
            <a:endParaRPr lang="ar-SA" b="1" dirty="0" smtClean="0">
              <a:solidFill>
                <a:srgbClr val="00B0F0"/>
              </a:solidFill>
              <a:latin typeface="Sakkal Majalla" pitchFamily="2" charset="-78"/>
              <a:cs typeface="Sakkal Majalla" pitchFamily="2" charset="-78"/>
            </a:endParaRPr>
          </a:p>
        </p:txBody>
      </p:sp>
      <p:sp>
        <p:nvSpPr>
          <p:cNvPr id="12" name="Flowchart: Multidocument 3"/>
          <p:cNvSpPr/>
          <p:nvPr/>
        </p:nvSpPr>
        <p:spPr>
          <a:xfrm>
            <a:off x="7860090" y="3352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15" name="Rectangle 4"/>
          <p:cNvSpPr/>
          <p:nvPr/>
        </p:nvSpPr>
        <p:spPr>
          <a:xfrm>
            <a:off x="1524000" y="3429000"/>
            <a:ext cx="6236288" cy="498663"/>
          </a:xfrm>
          <a:prstGeom prst="rect">
            <a:avLst/>
          </a:prstGeom>
        </p:spPr>
        <p:txBody>
          <a:bodyPr wrap="square">
            <a:spAutoFit/>
          </a:bodyPr>
          <a:lstStyle/>
          <a:p>
            <a:pPr algn="r">
              <a:lnSpc>
                <a:spcPct val="150000"/>
              </a:lnSpc>
            </a:pPr>
            <a:r>
              <a:rPr lang="ar-SA" sz="2000" b="1" dirty="0" smtClean="0">
                <a:solidFill>
                  <a:srgbClr val="7030A0"/>
                </a:solidFill>
              </a:rPr>
              <a:t>ما المناطق الحرارية التى تشملها أراضي الصين</a:t>
            </a:r>
            <a:endParaRPr lang="ar-SA" sz="2000" b="1" dirty="0">
              <a:solidFill>
                <a:srgbClr val="7030A0"/>
              </a:solidFill>
            </a:endParaRPr>
          </a:p>
        </p:txBody>
      </p:sp>
      <p:pic>
        <p:nvPicPr>
          <p:cNvPr id="14" name="صورة 13" descr="5.jpg"/>
          <p:cNvPicPr>
            <a:picLocks noChangeAspect="1"/>
          </p:cNvPicPr>
          <p:nvPr/>
        </p:nvPicPr>
        <p:blipFill>
          <a:blip r:embed="rId2" cstate="print"/>
          <a:stretch>
            <a:fillRect/>
          </a:stretch>
        </p:blipFill>
        <p:spPr>
          <a:xfrm>
            <a:off x="838200" y="4038600"/>
            <a:ext cx="2143125" cy="2143125"/>
          </a:xfrm>
          <a:prstGeom prst="rect">
            <a:avLst/>
          </a:prstGeom>
        </p:spPr>
      </p:pic>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4" presetClass="entr" presetSubtype="0" accel="10000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strVal val="#ppt_w*0.05"/>
                                          </p:val>
                                        </p:tav>
                                        <p:tav tm="100000">
                                          <p:val>
                                            <p:strVal val="#ppt_w"/>
                                          </p:val>
                                        </p:tav>
                                      </p:tavLst>
                                    </p:anim>
                                    <p:anim calcmode="lin" valueType="num">
                                      <p:cBhvr>
                                        <p:cTn id="50" dur="500" fill="hold"/>
                                        <p:tgtEl>
                                          <p:spTgt spid="14"/>
                                        </p:tgtEl>
                                        <p:attrNameLst>
                                          <p:attrName>ppt_h</p:attrName>
                                        </p:attrNameLst>
                                      </p:cBhvr>
                                      <p:tavLst>
                                        <p:tav tm="0">
                                          <p:val>
                                            <p:strVal val="#ppt_h"/>
                                          </p:val>
                                        </p:tav>
                                        <p:tav tm="100000">
                                          <p:val>
                                            <p:strVal val="#ppt_h"/>
                                          </p:val>
                                        </p:tav>
                                      </p:tavLst>
                                    </p:anim>
                                    <p:anim calcmode="lin" valueType="num">
                                      <p:cBhvr>
                                        <p:cTn id="51" dur="500" fill="hold"/>
                                        <p:tgtEl>
                                          <p:spTgt spid="14"/>
                                        </p:tgtEl>
                                        <p:attrNameLst>
                                          <p:attrName>ppt_x</p:attrName>
                                        </p:attrNameLst>
                                      </p:cBhvr>
                                      <p:tavLst>
                                        <p:tav tm="0">
                                          <p:val>
                                            <p:strVal val="#ppt_x-.2"/>
                                          </p:val>
                                        </p:tav>
                                        <p:tav tm="100000">
                                          <p:val>
                                            <p:strVal val="#ppt_x"/>
                                          </p:val>
                                        </p:tav>
                                      </p:tavLst>
                                    </p:anim>
                                    <p:anim calcmode="lin" valueType="num">
                                      <p:cBhvr>
                                        <p:cTn id="52" dur="500" fill="hold"/>
                                        <p:tgtEl>
                                          <p:spTgt spid="14"/>
                                        </p:tgtEl>
                                        <p:attrNameLst>
                                          <p:attrName>ppt_y</p:attrName>
                                        </p:attrNameLst>
                                      </p:cBhvr>
                                      <p:tavLst>
                                        <p:tav tm="0">
                                          <p:val>
                                            <p:strVal val="#ppt_y"/>
                                          </p:val>
                                        </p:tav>
                                        <p:tav tm="100000">
                                          <p:val>
                                            <p:strVal val="#ppt_y"/>
                                          </p:val>
                                        </p:tav>
                                      </p:tavLst>
                                    </p:anim>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2"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3" name="AutoShape 1"/>
          <p:cNvSpPr>
            <a:spLocks noChangeArrowheads="1"/>
          </p:cNvSpPr>
          <p:nvPr/>
        </p:nvSpPr>
        <p:spPr bwMode="auto">
          <a:xfrm>
            <a:off x="2438400" y="457199"/>
            <a:ext cx="4063892"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sz="2400"/>
          </a:p>
        </p:txBody>
      </p:sp>
      <p:sp>
        <p:nvSpPr>
          <p:cNvPr id="4" name="Rectangle 3"/>
          <p:cNvSpPr>
            <a:spLocks noChangeArrowheads="1"/>
          </p:cNvSpPr>
          <p:nvPr/>
        </p:nvSpPr>
        <p:spPr bwMode="auto">
          <a:xfrm>
            <a:off x="2732395" y="454968"/>
            <a:ext cx="3679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الرابع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إبراهيم عليه السلام</a:t>
            </a:r>
            <a:endParaRPr kumimoji="0" lang="ar-EG" sz="28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913913"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381000" y="1285845"/>
            <a:ext cx="7532913" cy="400110"/>
          </a:xfrm>
          <a:prstGeom prst="rect">
            <a:avLst/>
          </a:prstGeom>
        </p:spPr>
        <p:txBody>
          <a:bodyPr wrap="square">
            <a:spAutoFit/>
          </a:bodyPr>
          <a:lstStyle/>
          <a:p>
            <a:pPr algn="r"/>
            <a:r>
              <a:rPr lang="ar-SA" sz="2000" b="1" dirty="0" smtClean="0"/>
              <a:t>ضع علامة </a:t>
            </a:r>
            <a:r>
              <a:rPr lang="ar-SA" sz="2000" b="1" dirty="0"/>
              <a:t>(√) أمام العبارات الصحيحة , وعلامة (×) أمام العبارات الخاطئة  :</a:t>
            </a:r>
          </a:p>
        </p:txBody>
      </p:sp>
      <p:sp>
        <p:nvSpPr>
          <p:cNvPr id="7" name="Rectangle 6"/>
          <p:cNvSpPr/>
          <p:nvPr/>
        </p:nvSpPr>
        <p:spPr>
          <a:xfrm>
            <a:off x="1524000" y="2209800"/>
            <a:ext cx="7173607" cy="369332"/>
          </a:xfrm>
          <a:prstGeom prst="rect">
            <a:avLst/>
          </a:prstGeom>
        </p:spPr>
        <p:txBody>
          <a:bodyPr wrap="square">
            <a:spAutoFit/>
          </a:bodyPr>
          <a:lstStyle/>
          <a:p>
            <a:pPr algn="r" rtl="1"/>
            <a:r>
              <a:rPr lang="ar-SA" b="1" dirty="0"/>
              <a:t>1 – نشأ إبراهيم فى أرض العراق (بابل القديمة) .		                     (  </a:t>
            </a:r>
            <a:r>
              <a:rPr lang="ar-SA" b="1" dirty="0" smtClean="0"/>
              <a:t>     </a:t>
            </a:r>
            <a:r>
              <a:rPr lang="ar-SA" b="1" dirty="0"/>
              <a:t>)</a:t>
            </a:r>
            <a:endParaRPr lang="en-US" dirty="0"/>
          </a:p>
        </p:txBody>
      </p:sp>
      <p:sp>
        <p:nvSpPr>
          <p:cNvPr id="8" name="Rectangle 7"/>
          <p:cNvSpPr/>
          <p:nvPr/>
        </p:nvSpPr>
        <p:spPr>
          <a:xfrm>
            <a:off x="1066800" y="2895600"/>
            <a:ext cx="7630807" cy="369332"/>
          </a:xfrm>
          <a:prstGeom prst="rect">
            <a:avLst/>
          </a:prstGeom>
        </p:spPr>
        <p:txBody>
          <a:bodyPr wrap="square">
            <a:spAutoFit/>
          </a:bodyPr>
          <a:lstStyle/>
          <a:p>
            <a:pPr algn="r" rtl="1"/>
            <a:r>
              <a:rPr lang="ar-SA" b="1" dirty="0"/>
              <a:t>2 – رحل إبراهيم علية السلام بمن آمن معه من العراق إلى مصر</a:t>
            </a:r>
            <a:r>
              <a:rPr lang="ar-SA" b="1" dirty="0" smtClean="0"/>
              <a:t>.</a:t>
            </a:r>
            <a:r>
              <a:rPr lang="ar-SA" b="1" dirty="0"/>
              <a:t> </a:t>
            </a:r>
            <a:r>
              <a:rPr lang="ar-SA" b="1" dirty="0" smtClean="0"/>
              <a:t>                 </a:t>
            </a:r>
            <a:r>
              <a:rPr lang="ar-SA" b="1" dirty="0"/>
              <a:t>(  </a:t>
            </a:r>
            <a:r>
              <a:rPr lang="ar-SA" b="1" dirty="0" smtClean="0"/>
              <a:t>      </a:t>
            </a:r>
            <a:r>
              <a:rPr lang="ar-SA" b="1" dirty="0"/>
              <a:t>)</a:t>
            </a:r>
            <a:endParaRPr lang="en-US" dirty="0"/>
          </a:p>
        </p:txBody>
      </p:sp>
      <p:sp>
        <p:nvSpPr>
          <p:cNvPr id="9" name="Rectangle 8"/>
          <p:cNvSpPr/>
          <p:nvPr/>
        </p:nvSpPr>
        <p:spPr>
          <a:xfrm>
            <a:off x="990600" y="3581400"/>
            <a:ext cx="7707007" cy="369332"/>
          </a:xfrm>
          <a:prstGeom prst="rect">
            <a:avLst/>
          </a:prstGeom>
        </p:spPr>
        <p:txBody>
          <a:bodyPr wrap="square">
            <a:spAutoFit/>
          </a:bodyPr>
          <a:lstStyle/>
          <a:p>
            <a:pPr algn="r" rtl="1"/>
            <a:r>
              <a:rPr lang="ar-SA" b="1" dirty="0"/>
              <a:t>3 – آمن بدعوة إبراهيم نفر قليلون منهم زوجته وابن أخيه</a:t>
            </a:r>
            <a:r>
              <a:rPr lang="ar-SA" dirty="0"/>
              <a:t> .	 </a:t>
            </a:r>
            <a:r>
              <a:rPr lang="ar-SA" dirty="0" smtClean="0"/>
              <a:t>                   </a:t>
            </a:r>
            <a:r>
              <a:rPr lang="ar-SA" b="1" dirty="0" smtClean="0"/>
              <a:t>(         )</a:t>
            </a:r>
            <a:endParaRPr lang="en-US" dirty="0"/>
          </a:p>
        </p:txBody>
      </p:sp>
      <p:sp>
        <p:nvSpPr>
          <p:cNvPr id="10" name="Rectangle 9"/>
          <p:cNvSpPr/>
          <p:nvPr/>
        </p:nvSpPr>
        <p:spPr>
          <a:xfrm>
            <a:off x="2311978" y="3473678"/>
            <a:ext cx="410690" cy="584775"/>
          </a:xfrm>
          <a:prstGeom prst="rect">
            <a:avLst/>
          </a:prstGeom>
        </p:spPr>
        <p:txBody>
          <a:bodyPr wrap="none">
            <a:spAutoFit/>
          </a:bodyPr>
          <a:lstStyle/>
          <a:p>
            <a:r>
              <a:rPr lang="ar-SA" sz="3200" b="1" dirty="0">
                <a:solidFill>
                  <a:srgbClr val="FF0000"/>
                </a:solidFill>
              </a:rPr>
              <a:t>√</a:t>
            </a:r>
            <a:endParaRPr lang="ar-SA" b="1" dirty="0">
              <a:solidFill>
                <a:srgbClr val="FF0000"/>
              </a:solidFill>
            </a:endParaRPr>
          </a:p>
        </p:txBody>
      </p:sp>
      <p:sp>
        <p:nvSpPr>
          <p:cNvPr id="11" name="Rectangle 10"/>
          <p:cNvSpPr/>
          <p:nvPr/>
        </p:nvSpPr>
        <p:spPr>
          <a:xfrm>
            <a:off x="2209800" y="2757100"/>
            <a:ext cx="524503" cy="646331"/>
          </a:xfrm>
          <a:prstGeom prst="rect">
            <a:avLst/>
          </a:prstGeom>
        </p:spPr>
        <p:txBody>
          <a:bodyPr wrap="none">
            <a:spAutoFit/>
          </a:bodyPr>
          <a:lstStyle/>
          <a:p>
            <a:r>
              <a:rPr lang="ar-SA" sz="3600" b="1" dirty="0">
                <a:solidFill>
                  <a:srgbClr val="FF0000"/>
                </a:solidFill>
              </a:rPr>
              <a:t>×</a:t>
            </a:r>
            <a:r>
              <a:rPr lang="ar-SA" sz="2400" dirty="0">
                <a:solidFill>
                  <a:srgbClr val="FF0000"/>
                </a:solidFill>
              </a:rPr>
              <a:t> </a:t>
            </a:r>
            <a:endParaRPr lang="en-US" sz="2400" dirty="0">
              <a:solidFill>
                <a:srgbClr val="FF0000"/>
              </a:solidFill>
            </a:endParaRPr>
          </a:p>
        </p:txBody>
      </p:sp>
      <p:sp>
        <p:nvSpPr>
          <p:cNvPr id="12" name="Rectangle 11"/>
          <p:cNvSpPr/>
          <p:nvPr/>
        </p:nvSpPr>
        <p:spPr>
          <a:xfrm>
            <a:off x="2323866" y="2057400"/>
            <a:ext cx="647934" cy="584775"/>
          </a:xfrm>
          <a:prstGeom prst="rect">
            <a:avLst/>
          </a:prstGeom>
        </p:spPr>
        <p:txBody>
          <a:bodyPr wrap="none">
            <a:spAutoFit/>
          </a:bodyPr>
          <a:lstStyle/>
          <a:p>
            <a:r>
              <a:rPr lang="ar-SA" sz="3200" b="1" dirty="0" smtClean="0">
                <a:solidFill>
                  <a:srgbClr val="FF0000"/>
                </a:solidFill>
              </a:rPr>
              <a:t>  √</a:t>
            </a:r>
            <a:endParaRPr lang="ar-SA" b="1" dirty="0">
              <a:solidFill>
                <a:srgbClr val="FF0000"/>
              </a:solidFill>
            </a:endParaRPr>
          </a:p>
        </p:txBody>
      </p:sp>
    </p:spTree>
    <p:extLst>
      <p:ext uri="{BB962C8B-B14F-4D97-AF65-F5344CB8AC3E}">
        <p14:creationId xmlns:p14="http://schemas.microsoft.com/office/powerpoint/2010/main" val="32083836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arn(inVertical)">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barn(inVertical)">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barn(inVertical)">
                                      <p:cBhvr>
                                        <p:cTn id="6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p:bldP spid="8" grpId="0"/>
      <p:bldP spid="9" grpId="0"/>
      <p:bldP spid="10" grpId="0"/>
      <p:bldP spid="11" grpId="0"/>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304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4953000" y="304800"/>
            <a:ext cx="2651688" cy="579967"/>
          </a:xfrm>
          <a:prstGeom prst="rect">
            <a:avLst/>
          </a:prstGeom>
        </p:spPr>
        <p:txBody>
          <a:bodyPr wrap="none">
            <a:spAutoFit/>
          </a:bodyPr>
          <a:lstStyle/>
          <a:p>
            <a:pPr>
              <a:lnSpc>
                <a:spcPct val="150000"/>
              </a:lnSpc>
            </a:pPr>
            <a:r>
              <a:rPr lang="ar-SA" sz="2400" b="1" dirty="0" smtClean="0">
                <a:solidFill>
                  <a:srgbClr val="7030A0"/>
                </a:solidFill>
              </a:rPr>
              <a:t>اختار الاجابات </a:t>
            </a:r>
            <a:r>
              <a:rPr lang="ar-SA" sz="2400" b="1" dirty="0" smtClean="0">
                <a:solidFill>
                  <a:srgbClr val="7030A0"/>
                </a:solidFill>
              </a:rPr>
              <a:t>الصحيحة </a:t>
            </a:r>
            <a:endParaRPr lang="ar-SA" sz="2400" b="1" dirty="0">
              <a:solidFill>
                <a:srgbClr val="7030A0"/>
              </a:solidFill>
            </a:endParaRPr>
          </a:p>
        </p:txBody>
      </p:sp>
      <p:sp>
        <p:nvSpPr>
          <p:cNvPr id="6" name="Rectangle 5"/>
          <p:cNvSpPr/>
          <p:nvPr/>
        </p:nvSpPr>
        <p:spPr>
          <a:xfrm>
            <a:off x="1219200" y="1066759"/>
            <a:ext cx="7467600" cy="457241"/>
          </a:xfrm>
          <a:prstGeom prst="rect">
            <a:avLst/>
          </a:prstGeom>
        </p:spPr>
        <p:txBody>
          <a:bodyPr wrap="square">
            <a:spAutoFit/>
          </a:bodyPr>
          <a:lstStyle/>
          <a:p>
            <a:pPr algn="r" rtl="1">
              <a:lnSpc>
                <a:spcPct val="150000"/>
              </a:lnSpc>
            </a:pPr>
            <a:r>
              <a:rPr lang="ar-SA" b="1" dirty="0"/>
              <a:t>1- </a:t>
            </a:r>
            <a:r>
              <a:rPr lang="ar-SA" b="1" dirty="0" smtClean="0"/>
              <a:t>تشترك الصين فى حدودها البرية مع:</a:t>
            </a:r>
            <a:endParaRPr lang="en-US" dirty="0"/>
          </a:p>
        </p:txBody>
      </p:sp>
      <p:sp>
        <p:nvSpPr>
          <p:cNvPr id="7" name="Rectangle 6"/>
          <p:cNvSpPr/>
          <p:nvPr/>
        </p:nvSpPr>
        <p:spPr>
          <a:xfrm>
            <a:off x="1905000" y="2209759"/>
            <a:ext cx="6773839" cy="457241"/>
          </a:xfrm>
          <a:prstGeom prst="rect">
            <a:avLst/>
          </a:prstGeom>
          <a:noFill/>
        </p:spPr>
        <p:txBody>
          <a:bodyPr wrap="square">
            <a:spAutoFit/>
          </a:bodyPr>
          <a:lstStyle/>
          <a:p>
            <a:pPr algn="r" rtl="1">
              <a:lnSpc>
                <a:spcPct val="150000"/>
              </a:lnSpc>
            </a:pPr>
            <a:r>
              <a:rPr lang="ar-SA" b="1" dirty="0" smtClean="0"/>
              <a:t>2- يقع حوض </a:t>
            </a:r>
            <a:r>
              <a:rPr lang="ar-SA" b="1" dirty="0" err="1" smtClean="0"/>
              <a:t>اليانجستي</a:t>
            </a:r>
            <a:r>
              <a:rPr lang="ar-SA" b="1" dirty="0" smtClean="0"/>
              <a:t> فى:</a:t>
            </a:r>
            <a:endParaRPr lang="en-US" dirty="0"/>
          </a:p>
        </p:txBody>
      </p:sp>
      <p:sp>
        <p:nvSpPr>
          <p:cNvPr id="8" name="Rectangle 7"/>
          <p:cNvSpPr/>
          <p:nvPr/>
        </p:nvSpPr>
        <p:spPr>
          <a:xfrm>
            <a:off x="1143000" y="3581400"/>
            <a:ext cx="7543800" cy="457241"/>
          </a:xfrm>
          <a:prstGeom prst="rect">
            <a:avLst/>
          </a:prstGeom>
        </p:spPr>
        <p:txBody>
          <a:bodyPr wrap="square">
            <a:spAutoFit/>
          </a:bodyPr>
          <a:lstStyle/>
          <a:p>
            <a:pPr algn="r" rtl="1">
              <a:lnSpc>
                <a:spcPct val="150000"/>
              </a:lnSpc>
            </a:pPr>
            <a:r>
              <a:rPr lang="ar-SA" b="1" dirty="0"/>
              <a:t>3- </a:t>
            </a:r>
            <a:r>
              <a:rPr lang="ar-SA" b="1" dirty="0" smtClean="0"/>
              <a:t>معظم الشعب الصيني ينحدر من سلالة</a:t>
            </a:r>
            <a:endParaRPr lang="en-US" dirty="0"/>
          </a:p>
        </p:txBody>
      </p:sp>
      <p:sp>
        <p:nvSpPr>
          <p:cNvPr id="9" name="Rectangle 13"/>
          <p:cNvSpPr/>
          <p:nvPr/>
        </p:nvSpPr>
        <p:spPr>
          <a:xfrm>
            <a:off x="6553200" y="1676400"/>
            <a:ext cx="170110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كوريا وروسيا ومنغوليا</a:t>
            </a:r>
            <a:endParaRPr lang="ar-SA" dirty="0"/>
          </a:p>
        </p:txBody>
      </p:sp>
      <p:sp>
        <p:nvSpPr>
          <p:cNvPr id="10" name="Rectangle 13"/>
          <p:cNvSpPr/>
          <p:nvPr/>
        </p:nvSpPr>
        <p:spPr>
          <a:xfrm>
            <a:off x="3962400" y="1676400"/>
            <a:ext cx="148309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الهند ونيبال </a:t>
            </a:r>
            <a:r>
              <a:rPr lang="ar-SA" b="1" dirty="0" err="1" smtClean="0">
                <a:solidFill>
                  <a:srgbClr val="0070C0"/>
                </a:solidFill>
                <a:latin typeface="Sakkal Majalla" pitchFamily="2" charset="-78"/>
                <a:cs typeface="Sakkal Majalla" pitchFamily="2" charset="-78"/>
              </a:rPr>
              <a:t>وبوتان</a:t>
            </a:r>
            <a:endParaRPr lang="ar-SA" dirty="0"/>
          </a:p>
        </p:txBody>
      </p:sp>
      <p:sp>
        <p:nvSpPr>
          <p:cNvPr id="11" name="Rectangle 13"/>
          <p:cNvSpPr/>
          <p:nvPr/>
        </p:nvSpPr>
        <p:spPr>
          <a:xfrm>
            <a:off x="533400" y="1676400"/>
            <a:ext cx="161294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إيران وتركيا </a:t>
            </a:r>
            <a:r>
              <a:rPr lang="ar-SA" b="1" dirty="0" err="1" smtClean="0">
                <a:solidFill>
                  <a:srgbClr val="0070C0"/>
                </a:solidFill>
                <a:latin typeface="Sakkal Majalla" pitchFamily="2" charset="-78"/>
                <a:cs typeface="Sakkal Majalla" pitchFamily="2" charset="-78"/>
              </a:rPr>
              <a:t>وبنجدش</a:t>
            </a:r>
            <a:endParaRPr lang="ar-SA" b="1" dirty="0" smtClean="0">
              <a:solidFill>
                <a:srgbClr val="0070C0"/>
              </a:solidFill>
              <a:latin typeface="Sakkal Majalla" pitchFamily="2" charset="-78"/>
              <a:cs typeface="Sakkal Majalla" pitchFamily="2" charset="-78"/>
            </a:endParaRPr>
          </a:p>
        </p:txBody>
      </p:sp>
      <p:sp>
        <p:nvSpPr>
          <p:cNvPr id="12" name="Rectangle 13"/>
          <p:cNvSpPr/>
          <p:nvPr/>
        </p:nvSpPr>
        <p:spPr>
          <a:xfrm>
            <a:off x="762000" y="2819400"/>
            <a:ext cx="105189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وسط الصين</a:t>
            </a:r>
            <a:endParaRPr lang="ar-SA" dirty="0"/>
          </a:p>
        </p:txBody>
      </p:sp>
      <p:sp>
        <p:nvSpPr>
          <p:cNvPr id="13" name="Rectangle 13"/>
          <p:cNvSpPr/>
          <p:nvPr/>
        </p:nvSpPr>
        <p:spPr>
          <a:xfrm>
            <a:off x="2796352" y="2819400"/>
            <a:ext cx="109196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جنوب الصين</a:t>
            </a:r>
            <a:endParaRPr lang="ar-SA" dirty="0"/>
          </a:p>
        </p:txBody>
      </p:sp>
      <p:sp>
        <p:nvSpPr>
          <p:cNvPr id="14" name="Rectangle 13"/>
          <p:cNvSpPr/>
          <p:nvPr/>
        </p:nvSpPr>
        <p:spPr>
          <a:xfrm>
            <a:off x="4800600" y="2831068"/>
            <a:ext cx="100380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شرق الصين</a:t>
            </a:r>
            <a:endParaRPr lang="ar-SA" dirty="0"/>
          </a:p>
        </p:txBody>
      </p:sp>
      <p:sp>
        <p:nvSpPr>
          <p:cNvPr id="15" name="Rectangle 13"/>
          <p:cNvSpPr/>
          <p:nvPr/>
        </p:nvSpPr>
        <p:spPr>
          <a:xfrm>
            <a:off x="7789427" y="2819400"/>
            <a:ext cx="107593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شمال الصين</a:t>
            </a:r>
          </a:p>
        </p:txBody>
      </p:sp>
      <p:sp>
        <p:nvSpPr>
          <p:cNvPr id="16" name="Rectangle 13"/>
          <p:cNvSpPr/>
          <p:nvPr/>
        </p:nvSpPr>
        <p:spPr>
          <a:xfrm>
            <a:off x="7467600" y="4191000"/>
            <a:ext cx="688009" cy="369332"/>
          </a:xfrm>
          <a:prstGeom prst="rect">
            <a:avLst/>
          </a:prstGeom>
        </p:spPr>
        <p:txBody>
          <a:bodyPr wrap="none">
            <a:spAutoFit/>
          </a:bodyPr>
          <a:lstStyle/>
          <a:p>
            <a:r>
              <a:rPr lang="ar-SA" b="1" dirty="0" err="1" smtClean="0">
                <a:solidFill>
                  <a:srgbClr val="0070C0"/>
                </a:solidFill>
                <a:latin typeface="Sakkal Majalla" pitchFamily="2" charset="-78"/>
                <a:cs typeface="Sakkal Majalla" pitchFamily="2" charset="-78"/>
              </a:rPr>
              <a:t>التانجو</a:t>
            </a:r>
            <a:endParaRPr lang="ar-SA" dirty="0"/>
          </a:p>
        </p:txBody>
      </p:sp>
      <p:sp>
        <p:nvSpPr>
          <p:cNvPr id="17" name="Rectangle 13"/>
          <p:cNvSpPr/>
          <p:nvPr/>
        </p:nvSpPr>
        <p:spPr>
          <a:xfrm>
            <a:off x="5181600" y="4191000"/>
            <a:ext cx="61106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المغول</a:t>
            </a:r>
            <a:endParaRPr lang="ar-SA" dirty="0"/>
          </a:p>
        </p:txBody>
      </p:sp>
      <p:sp>
        <p:nvSpPr>
          <p:cNvPr id="18" name="Rectangle 13"/>
          <p:cNvSpPr/>
          <p:nvPr/>
        </p:nvSpPr>
        <p:spPr>
          <a:xfrm>
            <a:off x="3000792" y="4191000"/>
            <a:ext cx="54213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الترك</a:t>
            </a:r>
            <a:endParaRPr lang="ar-SA" dirty="0"/>
          </a:p>
        </p:txBody>
      </p:sp>
      <p:sp>
        <p:nvSpPr>
          <p:cNvPr id="19" name="Rectangle 13"/>
          <p:cNvSpPr/>
          <p:nvPr/>
        </p:nvSpPr>
        <p:spPr>
          <a:xfrm>
            <a:off x="757329" y="4191000"/>
            <a:ext cx="585417" cy="369332"/>
          </a:xfrm>
          <a:prstGeom prst="rect">
            <a:avLst/>
          </a:prstGeom>
        </p:spPr>
        <p:txBody>
          <a:bodyPr wrap="none">
            <a:spAutoFit/>
          </a:bodyPr>
          <a:lstStyle/>
          <a:p>
            <a:r>
              <a:rPr lang="ar-SA" b="1" dirty="0" err="1" smtClean="0">
                <a:solidFill>
                  <a:srgbClr val="0070C0"/>
                </a:solidFill>
                <a:latin typeface="Sakkal Majalla" pitchFamily="2" charset="-78"/>
                <a:cs typeface="Sakkal Majalla" pitchFamily="2" charset="-78"/>
              </a:rPr>
              <a:t>البغار</a:t>
            </a:r>
            <a:endParaRPr lang="ar-SA" dirty="0"/>
          </a:p>
        </p:txBody>
      </p:sp>
      <p:pic>
        <p:nvPicPr>
          <p:cNvPr id="23" name="صورة 22" descr="5.jpg"/>
          <p:cNvPicPr>
            <a:picLocks noChangeAspect="1"/>
          </p:cNvPicPr>
          <p:nvPr/>
        </p:nvPicPr>
        <p:blipFill>
          <a:blip r:embed="rId2" cstate="print"/>
          <a:stretch>
            <a:fillRect/>
          </a:stretch>
        </p:blipFill>
        <p:spPr>
          <a:xfrm>
            <a:off x="228600" y="4714875"/>
            <a:ext cx="2143125" cy="2143125"/>
          </a:xfrm>
          <a:prstGeom prst="rect">
            <a:avLst/>
          </a:prstGeom>
        </p:spPr>
      </p:pic>
      <p:sp>
        <p:nvSpPr>
          <p:cNvPr id="20" name="شكل بيضاوي 19"/>
          <p:cNvSpPr/>
          <p:nvPr/>
        </p:nvSpPr>
        <p:spPr>
          <a:xfrm>
            <a:off x="6324600" y="1676400"/>
            <a:ext cx="21336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2" name="شكل بيضاوي 21"/>
          <p:cNvSpPr/>
          <p:nvPr/>
        </p:nvSpPr>
        <p:spPr>
          <a:xfrm>
            <a:off x="4038600" y="2743200"/>
            <a:ext cx="21336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80">
                                          <p:stCondLst>
                                            <p:cond delay="0"/>
                                          </p:stCondLst>
                                        </p:cTn>
                                        <p:tgtEl>
                                          <p:spTgt spid="20"/>
                                        </p:tgtEl>
                                      </p:cBhvr>
                                    </p:animEffect>
                                    <p:anim calcmode="lin" valueType="num">
                                      <p:cBhvr>
                                        <p:cTn id="4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6" dur="26">
                                          <p:stCondLst>
                                            <p:cond delay="650"/>
                                          </p:stCondLst>
                                        </p:cTn>
                                        <p:tgtEl>
                                          <p:spTgt spid="20"/>
                                        </p:tgtEl>
                                      </p:cBhvr>
                                      <p:to x="100000" y="60000"/>
                                    </p:animScale>
                                    <p:animScale>
                                      <p:cBhvr>
                                        <p:cTn id="47" dur="166" decel="50000">
                                          <p:stCondLst>
                                            <p:cond delay="676"/>
                                          </p:stCondLst>
                                        </p:cTn>
                                        <p:tgtEl>
                                          <p:spTgt spid="20"/>
                                        </p:tgtEl>
                                      </p:cBhvr>
                                      <p:to x="100000" y="100000"/>
                                    </p:animScale>
                                    <p:animScale>
                                      <p:cBhvr>
                                        <p:cTn id="48" dur="26">
                                          <p:stCondLst>
                                            <p:cond delay="1312"/>
                                          </p:stCondLst>
                                        </p:cTn>
                                        <p:tgtEl>
                                          <p:spTgt spid="20"/>
                                        </p:tgtEl>
                                      </p:cBhvr>
                                      <p:to x="100000" y="80000"/>
                                    </p:animScale>
                                    <p:animScale>
                                      <p:cBhvr>
                                        <p:cTn id="49" dur="166" decel="50000">
                                          <p:stCondLst>
                                            <p:cond delay="1338"/>
                                          </p:stCondLst>
                                        </p:cTn>
                                        <p:tgtEl>
                                          <p:spTgt spid="20"/>
                                        </p:tgtEl>
                                      </p:cBhvr>
                                      <p:to x="100000" y="100000"/>
                                    </p:animScale>
                                    <p:animScale>
                                      <p:cBhvr>
                                        <p:cTn id="50" dur="26">
                                          <p:stCondLst>
                                            <p:cond delay="1642"/>
                                          </p:stCondLst>
                                        </p:cTn>
                                        <p:tgtEl>
                                          <p:spTgt spid="20"/>
                                        </p:tgtEl>
                                      </p:cBhvr>
                                      <p:to x="100000" y="90000"/>
                                    </p:animScale>
                                    <p:animScale>
                                      <p:cBhvr>
                                        <p:cTn id="51" dur="166" decel="50000">
                                          <p:stCondLst>
                                            <p:cond delay="1668"/>
                                          </p:stCondLst>
                                        </p:cTn>
                                        <p:tgtEl>
                                          <p:spTgt spid="20"/>
                                        </p:tgtEl>
                                      </p:cBhvr>
                                      <p:to x="100000" y="100000"/>
                                    </p:animScale>
                                    <p:animScale>
                                      <p:cBhvr>
                                        <p:cTn id="52" dur="26">
                                          <p:stCondLst>
                                            <p:cond delay="1808"/>
                                          </p:stCondLst>
                                        </p:cTn>
                                        <p:tgtEl>
                                          <p:spTgt spid="20"/>
                                        </p:tgtEl>
                                      </p:cBhvr>
                                      <p:to x="100000" y="95000"/>
                                    </p:animScale>
                                    <p:animScale>
                                      <p:cBhvr>
                                        <p:cTn id="53" dur="166" decel="50000">
                                          <p:stCondLst>
                                            <p:cond delay="1834"/>
                                          </p:stCondLst>
                                        </p:cTn>
                                        <p:tgtEl>
                                          <p:spTgt spid="2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 presetClass="entr" presetSubtype="3"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1+#ppt_w/2"/>
                                          </p:val>
                                        </p:tav>
                                        <p:tav tm="100000">
                                          <p:val>
                                            <p:strVal val="#ppt_x"/>
                                          </p:val>
                                        </p:tav>
                                      </p:tavLst>
                                    </p:anim>
                                    <p:anim calcmode="lin" valueType="num">
                                      <p:cBhvr additive="base">
                                        <p:cTn id="5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down)">
                                      <p:cBhvr>
                                        <p:cTn id="84" dur="580">
                                          <p:stCondLst>
                                            <p:cond delay="0"/>
                                          </p:stCondLst>
                                        </p:cTn>
                                        <p:tgtEl>
                                          <p:spTgt spid="22"/>
                                        </p:tgtEl>
                                      </p:cBhvr>
                                    </p:animEffect>
                                    <p:anim calcmode="lin" valueType="num">
                                      <p:cBhvr>
                                        <p:cTn id="85"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0" dur="26">
                                          <p:stCondLst>
                                            <p:cond delay="650"/>
                                          </p:stCondLst>
                                        </p:cTn>
                                        <p:tgtEl>
                                          <p:spTgt spid="22"/>
                                        </p:tgtEl>
                                      </p:cBhvr>
                                      <p:to x="100000" y="60000"/>
                                    </p:animScale>
                                    <p:animScale>
                                      <p:cBhvr>
                                        <p:cTn id="91" dur="166" decel="50000">
                                          <p:stCondLst>
                                            <p:cond delay="676"/>
                                          </p:stCondLst>
                                        </p:cTn>
                                        <p:tgtEl>
                                          <p:spTgt spid="22"/>
                                        </p:tgtEl>
                                      </p:cBhvr>
                                      <p:to x="100000" y="100000"/>
                                    </p:animScale>
                                    <p:animScale>
                                      <p:cBhvr>
                                        <p:cTn id="92" dur="26">
                                          <p:stCondLst>
                                            <p:cond delay="1312"/>
                                          </p:stCondLst>
                                        </p:cTn>
                                        <p:tgtEl>
                                          <p:spTgt spid="22"/>
                                        </p:tgtEl>
                                      </p:cBhvr>
                                      <p:to x="100000" y="80000"/>
                                    </p:animScale>
                                    <p:animScale>
                                      <p:cBhvr>
                                        <p:cTn id="93" dur="166" decel="50000">
                                          <p:stCondLst>
                                            <p:cond delay="1338"/>
                                          </p:stCondLst>
                                        </p:cTn>
                                        <p:tgtEl>
                                          <p:spTgt spid="22"/>
                                        </p:tgtEl>
                                      </p:cBhvr>
                                      <p:to x="100000" y="100000"/>
                                    </p:animScale>
                                    <p:animScale>
                                      <p:cBhvr>
                                        <p:cTn id="94" dur="26">
                                          <p:stCondLst>
                                            <p:cond delay="1642"/>
                                          </p:stCondLst>
                                        </p:cTn>
                                        <p:tgtEl>
                                          <p:spTgt spid="22"/>
                                        </p:tgtEl>
                                      </p:cBhvr>
                                      <p:to x="100000" y="90000"/>
                                    </p:animScale>
                                    <p:animScale>
                                      <p:cBhvr>
                                        <p:cTn id="95" dur="166" decel="50000">
                                          <p:stCondLst>
                                            <p:cond delay="1668"/>
                                          </p:stCondLst>
                                        </p:cTn>
                                        <p:tgtEl>
                                          <p:spTgt spid="22"/>
                                        </p:tgtEl>
                                      </p:cBhvr>
                                      <p:to x="100000" y="100000"/>
                                    </p:animScale>
                                    <p:animScale>
                                      <p:cBhvr>
                                        <p:cTn id="96" dur="26">
                                          <p:stCondLst>
                                            <p:cond delay="1808"/>
                                          </p:stCondLst>
                                        </p:cTn>
                                        <p:tgtEl>
                                          <p:spTgt spid="22"/>
                                        </p:tgtEl>
                                      </p:cBhvr>
                                      <p:to x="100000" y="95000"/>
                                    </p:animScale>
                                    <p:animScale>
                                      <p:cBhvr>
                                        <p:cTn id="97" dur="166" decel="50000">
                                          <p:stCondLst>
                                            <p:cond delay="1834"/>
                                          </p:stCondLst>
                                        </p:cTn>
                                        <p:tgtEl>
                                          <p:spTgt spid="22"/>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 presetClass="entr" presetSubtype="3" fill="hold" grpId="0" nodeType="clickEffect">
                                  <p:stCondLst>
                                    <p:cond delay="0"/>
                                  </p:stCondLst>
                                  <p:childTnLst>
                                    <p:set>
                                      <p:cBhvr>
                                        <p:cTn id="101" dur="1" fill="hold">
                                          <p:stCondLst>
                                            <p:cond delay="0"/>
                                          </p:stCondLst>
                                        </p:cTn>
                                        <p:tgtEl>
                                          <p:spTgt spid="8"/>
                                        </p:tgtEl>
                                        <p:attrNameLst>
                                          <p:attrName>style.visibility</p:attrName>
                                        </p:attrNameLst>
                                      </p:cBhvr>
                                      <p:to>
                                        <p:strVal val="visible"/>
                                      </p:to>
                                    </p:set>
                                    <p:anim calcmode="lin" valueType="num">
                                      <p:cBhvr additive="base">
                                        <p:cTn id="102" dur="500" fill="hold"/>
                                        <p:tgtEl>
                                          <p:spTgt spid="8"/>
                                        </p:tgtEl>
                                        <p:attrNameLst>
                                          <p:attrName>ppt_x</p:attrName>
                                        </p:attrNameLst>
                                      </p:cBhvr>
                                      <p:tavLst>
                                        <p:tav tm="0">
                                          <p:val>
                                            <p:strVal val="1+#ppt_w/2"/>
                                          </p:val>
                                        </p:tav>
                                        <p:tav tm="100000">
                                          <p:val>
                                            <p:strVal val="#ppt_x"/>
                                          </p:val>
                                        </p:tav>
                                      </p:tavLst>
                                    </p:anim>
                                    <p:anim calcmode="lin" valueType="num">
                                      <p:cBhvr additive="base">
                                        <p:cTn id="10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wipe(left)">
                                      <p:cBhvr>
                                        <p:cTn id="108" dur="500"/>
                                        <p:tgtEl>
                                          <p:spTgt spid="1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7"/>
                                        </p:tgtEl>
                                        <p:attrNameLst>
                                          <p:attrName>style.visibility</p:attrName>
                                        </p:attrNameLst>
                                      </p:cBhvr>
                                      <p:to>
                                        <p:strVal val="visible"/>
                                      </p:to>
                                    </p:set>
                                    <p:animEffect transition="in" filter="wipe(left)">
                                      <p:cBhvr>
                                        <p:cTn id="113" dur="500"/>
                                        <p:tgtEl>
                                          <p:spTgt spid="1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wipe(left)">
                                      <p:cBhvr>
                                        <p:cTn id="118" dur="500"/>
                                        <p:tgtEl>
                                          <p:spTgt spid="1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wipe(left)">
                                      <p:cBhvr>
                                        <p:cTn id="123" dur="500"/>
                                        <p:tgtEl>
                                          <p:spTgt spid="19"/>
                                        </p:tgtEl>
                                      </p:cBhvr>
                                    </p:animEffect>
                                  </p:childTnLst>
                                </p:cTn>
                              </p:par>
                            </p:childTnLst>
                          </p:cTn>
                        </p:par>
                      </p:childTnLst>
                    </p:cTn>
                  </p:par>
                  <p:par>
                    <p:cTn id="124" fill="hold">
                      <p:stCondLst>
                        <p:cond delay="indefinite"/>
                      </p:stCondLst>
                      <p:childTnLst>
                        <p:par>
                          <p:cTn id="125" fill="hold">
                            <p:stCondLst>
                              <p:cond delay="0"/>
                            </p:stCondLst>
                            <p:childTnLst>
                              <p:par>
                                <p:cTn id="126" presetID="54" presetClass="entr" presetSubtype="0" accel="100000" fill="hold" nodeType="clickEffect">
                                  <p:stCondLst>
                                    <p:cond delay="0"/>
                                  </p:stCondLst>
                                  <p:childTnLst>
                                    <p:set>
                                      <p:cBhvr>
                                        <p:cTn id="127" dur="1" fill="hold">
                                          <p:stCondLst>
                                            <p:cond delay="0"/>
                                          </p:stCondLst>
                                        </p:cTn>
                                        <p:tgtEl>
                                          <p:spTgt spid="23"/>
                                        </p:tgtEl>
                                        <p:attrNameLst>
                                          <p:attrName>style.visibility</p:attrName>
                                        </p:attrNameLst>
                                      </p:cBhvr>
                                      <p:to>
                                        <p:strVal val="visible"/>
                                      </p:to>
                                    </p:set>
                                    <p:anim calcmode="lin" valueType="num">
                                      <p:cBhvr>
                                        <p:cTn id="128" dur="500" fill="hold"/>
                                        <p:tgtEl>
                                          <p:spTgt spid="23"/>
                                        </p:tgtEl>
                                        <p:attrNameLst>
                                          <p:attrName>ppt_w</p:attrName>
                                        </p:attrNameLst>
                                      </p:cBhvr>
                                      <p:tavLst>
                                        <p:tav tm="0">
                                          <p:val>
                                            <p:strVal val="#ppt_w*0.05"/>
                                          </p:val>
                                        </p:tav>
                                        <p:tav tm="100000">
                                          <p:val>
                                            <p:strVal val="#ppt_w"/>
                                          </p:val>
                                        </p:tav>
                                      </p:tavLst>
                                    </p:anim>
                                    <p:anim calcmode="lin" valueType="num">
                                      <p:cBhvr>
                                        <p:cTn id="129" dur="500" fill="hold"/>
                                        <p:tgtEl>
                                          <p:spTgt spid="23"/>
                                        </p:tgtEl>
                                        <p:attrNameLst>
                                          <p:attrName>ppt_h</p:attrName>
                                        </p:attrNameLst>
                                      </p:cBhvr>
                                      <p:tavLst>
                                        <p:tav tm="0">
                                          <p:val>
                                            <p:strVal val="#ppt_h"/>
                                          </p:val>
                                        </p:tav>
                                        <p:tav tm="100000">
                                          <p:val>
                                            <p:strVal val="#ppt_h"/>
                                          </p:val>
                                        </p:tav>
                                      </p:tavLst>
                                    </p:anim>
                                    <p:anim calcmode="lin" valueType="num">
                                      <p:cBhvr>
                                        <p:cTn id="130" dur="500" fill="hold"/>
                                        <p:tgtEl>
                                          <p:spTgt spid="23"/>
                                        </p:tgtEl>
                                        <p:attrNameLst>
                                          <p:attrName>ppt_x</p:attrName>
                                        </p:attrNameLst>
                                      </p:cBhvr>
                                      <p:tavLst>
                                        <p:tav tm="0">
                                          <p:val>
                                            <p:strVal val="#ppt_x-.2"/>
                                          </p:val>
                                        </p:tav>
                                        <p:tav tm="100000">
                                          <p:val>
                                            <p:strVal val="#ppt_x"/>
                                          </p:val>
                                        </p:tav>
                                      </p:tavLst>
                                    </p:anim>
                                    <p:anim calcmode="lin" valueType="num">
                                      <p:cBhvr>
                                        <p:cTn id="131" dur="500" fill="hold"/>
                                        <p:tgtEl>
                                          <p:spTgt spid="23"/>
                                        </p:tgtEl>
                                        <p:attrNameLst>
                                          <p:attrName>ppt_y</p:attrName>
                                        </p:attrNameLst>
                                      </p:cBhvr>
                                      <p:tavLst>
                                        <p:tav tm="0">
                                          <p:val>
                                            <p:strVal val="#ppt_y"/>
                                          </p:val>
                                        </p:tav>
                                        <p:tav tm="100000">
                                          <p:val>
                                            <p:strVal val="#ppt_y"/>
                                          </p:val>
                                        </p:tav>
                                      </p:tavLst>
                                    </p:anim>
                                    <p:animEffect transition="in" filter="fade">
                                      <p:cBhvr>
                                        <p:cTn id="132" dur="500"/>
                                        <p:tgtEl>
                                          <p:spTgt spid="23"/>
                                        </p:tgtEl>
                                      </p:cBhvr>
                                    </p:animEffect>
                                  </p:childTnLst>
                                </p:cTn>
                              </p:par>
                            </p:childTnLst>
                          </p:cTn>
                        </p:par>
                      </p:childTnLst>
                    </p:cTn>
                  </p:par>
                  <p:par>
                    <p:cTn id="133" fill="hold">
                      <p:stCondLst>
                        <p:cond delay="indefinite"/>
                      </p:stCondLst>
                      <p:childTnLst>
                        <p:par>
                          <p:cTn id="134" fill="hold">
                            <p:stCondLst>
                              <p:cond delay="0"/>
                            </p:stCondLst>
                            <p:childTnLst>
                              <p:par>
                                <p:cTn id="135" presetID="26" presetClass="entr" presetSubtype="0" fill="hold" nodeType="clickEffect">
                                  <p:stCondLst>
                                    <p:cond delay="0"/>
                                  </p:stCondLst>
                                  <p:childTnLst>
                                    <p:set>
                                      <p:cBhvr>
                                        <p:cTn id="136" dur="1" fill="hold">
                                          <p:stCondLst>
                                            <p:cond delay="0"/>
                                          </p:stCondLst>
                                        </p:cTn>
                                        <p:tgtEl>
                                          <p:spTgt spid="23"/>
                                        </p:tgtEl>
                                        <p:attrNameLst>
                                          <p:attrName>style.visibility</p:attrName>
                                        </p:attrNameLst>
                                      </p:cBhvr>
                                      <p:to>
                                        <p:strVal val="visible"/>
                                      </p:to>
                                    </p:set>
                                    <p:animEffect transition="in" filter="wipe(down)">
                                      <p:cBhvr>
                                        <p:cTn id="137" dur="580">
                                          <p:stCondLst>
                                            <p:cond delay="0"/>
                                          </p:stCondLst>
                                        </p:cTn>
                                        <p:tgtEl>
                                          <p:spTgt spid="23"/>
                                        </p:tgtEl>
                                      </p:cBhvr>
                                    </p:animEffect>
                                    <p:anim calcmode="lin" valueType="num">
                                      <p:cBhvr>
                                        <p:cTn id="13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43" dur="26">
                                          <p:stCondLst>
                                            <p:cond delay="650"/>
                                          </p:stCondLst>
                                        </p:cTn>
                                        <p:tgtEl>
                                          <p:spTgt spid="23"/>
                                        </p:tgtEl>
                                      </p:cBhvr>
                                      <p:to x="100000" y="60000"/>
                                    </p:animScale>
                                    <p:animScale>
                                      <p:cBhvr>
                                        <p:cTn id="144" dur="166" decel="50000">
                                          <p:stCondLst>
                                            <p:cond delay="676"/>
                                          </p:stCondLst>
                                        </p:cTn>
                                        <p:tgtEl>
                                          <p:spTgt spid="23"/>
                                        </p:tgtEl>
                                      </p:cBhvr>
                                      <p:to x="100000" y="100000"/>
                                    </p:animScale>
                                    <p:animScale>
                                      <p:cBhvr>
                                        <p:cTn id="145" dur="26">
                                          <p:stCondLst>
                                            <p:cond delay="1312"/>
                                          </p:stCondLst>
                                        </p:cTn>
                                        <p:tgtEl>
                                          <p:spTgt spid="23"/>
                                        </p:tgtEl>
                                      </p:cBhvr>
                                      <p:to x="100000" y="80000"/>
                                    </p:animScale>
                                    <p:animScale>
                                      <p:cBhvr>
                                        <p:cTn id="146" dur="166" decel="50000">
                                          <p:stCondLst>
                                            <p:cond delay="1338"/>
                                          </p:stCondLst>
                                        </p:cTn>
                                        <p:tgtEl>
                                          <p:spTgt spid="23"/>
                                        </p:tgtEl>
                                      </p:cBhvr>
                                      <p:to x="100000" y="100000"/>
                                    </p:animScale>
                                    <p:animScale>
                                      <p:cBhvr>
                                        <p:cTn id="147" dur="26">
                                          <p:stCondLst>
                                            <p:cond delay="1642"/>
                                          </p:stCondLst>
                                        </p:cTn>
                                        <p:tgtEl>
                                          <p:spTgt spid="23"/>
                                        </p:tgtEl>
                                      </p:cBhvr>
                                      <p:to x="100000" y="90000"/>
                                    </p:animScale>
                                    <p:animScale>
                                      <p:cBhvr>
                                        <p:cTn id="148" dur="166" decel="50000">
                                          <p:stCondLst>
                                            <p:cond delay="1668"/>
                                          </p:stCondLst>
                                        </p:cTn>
                                        <p:tgtEl>
                                          <p:spTgt spid="23"/>
                                        </p:tgtEl>
                                      </p:cBhvr>
                                      <p:to x="100000" y="100000"/>
                                    </p:animScale>
                                    <p:animScale>
                                      <p:cBhvr>
                                        <p:cTn id="149" dur="26">
                                          <p:stCondLst>
                                            <p:cond delay="1808"/>
                                          </p:stCondLst>
                                        </p:cTn>
                                        <p:tgtEl>
                                          <p:spTgt spid="23"/>
                                        </p:tgtEl>
                                      </p:cBhvr>
                                      <p:to x="100000" y="95000"/>
                                    </p:animScale>
                                    <p:animScale>
                                      <p:cBhvr>
                                        <p:cTn id="15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animBg="1"/>
      <p:bldP spid="2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ar-SA" sz="1600" b="0" i="0" u="none" strike="noStrike" cap="none" normalizeH="0" baseline="0" smtClean="0">
                <a:ln>
                  <a:noFill/>
                </a:ln>
                <a:solidFill>
                  <a:schemeClr val="tx1"/>
                </a:solidFill>
                <a:effectLst/>
                <a:latin typeface="Simplified Arabic" pitchFamily="18" charset="-78"/>
                <a:ea typeface="Times New Roman" pitchFamily="18" charset="0"/>
                <a:cs typeface="Simplified Arabic" pitchFamily="18" charset="-78"/>
              </a:rPr>
              <a:t/>
            </a:r>
            <a:br>
              <a:rPr kumimoji="0" lang="ar-SA" sz="1600" b="0" i="0" u="none" strike="noStrike" cap="none" normalizeH="0" baseline="0" smtClean="0">
                <a:ln>
                  <a:noFill/>
                </a:ln>
                <a:solidFill>
                  <a:schemeClr val="tx1"/>
                </a:solidFill>
                <a:effectLst/>
                <a:latin typeface="Simplified Arabic" pitchFamily="18" charset="-78"/>
                <a:ea typeface="Times New Roman" pitchFamily="18" charset="0"/>
                <a:cs typeface="Simplified Arabic" pitchFamily="18" charset="-78"/>
              </a:rPr>
            </a:b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1"/>
          <p:cNvSpPr>
            <a:spLocks noChangeArrowheads="1"/>
          </p:cNvSpPr>
          <p:nvPr/>
        </p:nvSpPr>
        <p:spPr bwMode="auto">
          <a:xfrm>
            <a:off x="2360613" y="308934"/>
            <a:ext cx="4344987" cy="658813"/>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4" name="Rectangle 3"/>
          <p:cNvSpPr>
            <a:spLocks noChangeArrowheads="1"/>
          </p:cNvSpPr>
          <p:nvPr/>
        </p:nvSpPr>
        <p:spPr bwMode="auto">
          <a:xfrm>
            <a:off x="2756438" y="407508"/>
            <a:ext cx="36311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الأول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جامعة الدول العربية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924800"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2438400" y="1348657"/>
            <a:ext cx="5219699" cy="400110"/>
          </a:xfrm>
          <a:prstGeom prst="rect">
            <a:avLst/>
          </a:prstGeom>
        </p:spPr>
        <p:txBody>
          <a:bodyPr wrap="none">
            <a:spAutoFit/>
          </a:bodyPr>
          <a:lstStyle/>
          <a:p>
            <a:r>
              <a:rPr lang="ar-SA" sz="2000" b="1" dirty="0" smtClean="0">
                <a:solidFill>
                  <a:srgbClr val="7030A0"/>
                </a:solidFill>
              </a:rPr>
              <a:t>أعد كتابة </a:t>
            </a:r>
            <a:r>
              <a:rPr lang="ar-SA" sz="2000" b="1" dirty="0" smtClean="0">
                <a:solidFill>
                  <a:srgbClr val="7030A0"/>
                </a:solidFill>
              </a:rPr>
              <a:t>الجمل الآتية لتصبح صحيحة وفقآ للمعلومات الواردة</a:t>
            </a:r>
            <a:endParaRPr lang="ar-SA" sz="2000" dirty="0">
              <a:solidFill>
                <a:srgbClr val="7030A0"/>
              </a:solidFill>
            </a:endParaRPr>
          </a:p>
        </p:txBody>
      </p:sp>
      <p:sp>
        <p:nvSpPr>
          <p:cNvPr id="7" name="Rectangle 6"/>
          <p:cNvSpPr/>
          <p:nvPr/>
        </p:nvSpPr>
        <p:spPr>
          <a:xfrm>
            <a:off x="3716990" y="2209800"/>
            <a:ext cx="5012911" cy="369332"/>
          </a:xfrm>
          <a:prstGeom prst="rect">
            <a:avLst/>
          </a:prstGeom>
        </p:spPr>
        <p:txBody>
          <a:bodyPr wrap="none">
            <a:spAutoFit/>
          </a:bodyPr>
          <a:lstStyle/>
          <a:p>
            <a:r>
              <a:rPr lang="ar-SA" b="1" dirty="0" smtClean="0"/>
              <a:t>1- تبنت الحكومة الأمريكية الدعوة إلى إقامة جامعة الدول العربية.</a:t>
            </a:r>
            <a:endParaRPr lang="ar-SA" dirty="0"/>
          </a:p>
        </p:txBody>
      </p:sp>
      <p:sp>
        <p:nvSpPr>
          <p:cNvPr id="8" name="Rectangle 7"/>
          <p:cNvSpPr/>
          <p:nvPr/>
        </p:nvSpPr>
        <p:spPr>
          <a:xfrm>
            <a:off x="4495800" y="3244334"/>
            <a:ext cx="4248279" cy="369332"/>
          </a:xfrm>
          <a:prstGeom prst="rect">
            <a:avLst/>
          </a:prstGeom>
        </p:spPr>
        <p:txBody>
          <a:bodyPr wrap="none">
            <a:spAutoFit/>
          </a:bodyPr>
          <a:lstStyle/>
          <a:p>
            <a:r>
              <a:rPr lang="ar-SA" b="1" dirty="0" smtClean="0"/>
              <a:t>2- تتخذ جامعة الدول العربية من مكة المكرمة مقرا لها.</a:t>
            </a:r>
            <a:endParaRPr lang="ar-SA" dirty="0"/>
          </a:p>
        </p:txBody>
      </p:sp>
      <p:sp>
        <p:nvSpPr>
          <p:cNvPr id="9" name="Flowchart: Multidocument 8"/>
          <p:cNvSpPr/>
          <p:nvPr/>
        </p:nvSpPr>
        <p:spPr>
          <a:xfrm>
            <a:off x="7911152" y="451372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11" name="Rectangle 10"/>
          <p:cNvSpPr/>
          <p:nvPr/>
        </p:nvSpPr>
        <p:spPr>
          <a:xfrm>
            <a:off x="7315200" y="4572000"/>
            <a:ext cx="564578" cy="400110"/>
          </a:xfrm>
          <a:prstGeom prst="rect">
            <a:avLst/>
          </a:prstGeom>
        </p:spPr>
        <p:txBody>
          <a:bodyPr wrap="none">
            <a:spAutoFit/>
          </a:bodyPr>
          <a:lstStyle/>
          <a:p>
            <a:r>
              <a:rPr lang="ar-SA" sz="2000" b="1" dirty="0" smtClean="0">
                <a:solidFill>
                  <a:srgbClr val="7030A0"/>
                </a:solidFill>
              </a:rPr>
              <a:t>علل </a:t>
            </a:r>
            <a:endParaRPr lang="ar-SA" sz="2000" dirty="0">
              <a:solidFill>
                <a:srgbClr val="7030A0"/>
              </a:solidFill>
            </a:endParaRPr>
          </a:p>
        </p:txBody>
      </p:sp>
      <p:sp>
        <p:nvSpPr>
          <p:cNvPr id="10" name="Rectangle 9"/>
          <p:cNvSpPr/>
          <p:nvPr/>
        </p:nvSpPr>
        <p:spPr>
          <a:xfrm>
            <a:off x="1222420" y="2678668"/>
            <a:ext cx="6778580"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تبنت الحكومةالبريطانية الدعوة </a:t>
            </a:r>
            <a:r>
              <a:rPr lang="ar-SA" b="1" dirty="0">
                <a:solidFill>
                  <a:srgbClr val="00B0F0"/>
                </a:solidFill>
                <a:latin typeface="Sakkal Majalla" pitchFamily="2" charset="-78"/>
                <a:cs typeface="Sakkal Majalla" pitchFamily="2" charset="-78"/>
              </a:rPr>
              <a:t>إلى إقامة جامعة الدول العربية</a:t>
            </a:r>
            <a:r>
              <a:rPr lang="ar-SA" b="1" dirty="0"/>
              <a:t>.</a:t>
            </a:r>
            <a:endParaRPr lang="ar-SA" dirty="0"/>
          </a:p>
        </p:txBody>
      </p:sp>
      <p:sp>
        <p:nvSpPr>
          <p:cNvPr id="16" name="Rectangle 15"/>
          <p:cNvSpPr/>
          <p:nvPr/>
        </p:nvSpPr>
        <p:spPr>
          <a:xfrm>
            <a:off x="4724400" y="3733800"/>
            <a:ext cx="338586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تتخذ جامعة الدول العربية من القاهرة مقرا لها</a:t>
            </a:r>
            <a:endParaRPr lang="ar-SA" dirty="0"/>
          </a:p>
        </p:txBody>
      </p:sp>
      <p:sp>
        <p:nvSpPr>
          <p:cNvPr id="14" name="Rectangle 6"/>
          <p:cNvSpPr/>
          <p:nvPr/>
        </p:nvSpPr>
        <p:spPr>
          <a:xfrm>
            <a:off x="4419600" y="5181600"/>
            <a:ext cx="4084773" cy="369332"/>
          </a:xfrm>
          <a:prstGeom prst="rect">
            <a:avLst/>
          </a:prstGeom>
        </p:spPr>
        <p:txBody>
          <a:bodyPr wrap="none">
            <a:spAutoFit/>
          </a:bodyPr>
          <a:lstStyle/>
          <a:p>
            <a:r>
              <a:rPr lang="ar-SA" b="1" dirty="0" smtClean="0"/>
              <a:t>تسهم جامعة الدول العربية فى دعم هيئة الأمم المتحدة</a:t>
            </a:r>
            <a:endParaRPr lang="ar-SA" dirty="0"/>
          </a:p>
        </p:txBody>
      </p:sp>
      <p:sp>
        <p:nvSpPr>
          <p:cNvPr id="19" name="Rectangle 9"/>
          <p:cNvSpPr/>
          <p:nvPr/>
        </p:nvSpPr>
        <p:spPr>
          <a:xfrm rot="20716511">
            <a:off x="452826" y="48504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20651096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right)">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9" presetClass="entr" presetSubtype="10" fill="hold" grpId="1" nodeType="click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p:cTn id="77" dur="5000" fill="hold"/>
                                        <p:tgtEl>
                                          <p:spTgt spid="19"/>
                                        </p:tgtEl>
                                        <p:attrNameLst>
                                          <p:attrName>ppt_w</p:attrName>
                                        </p:attrNameLst>
                                      </p:cBhvr>
                                      <p:tavLst>
                                        <p:tav tm="0" fmla="#ppt_w*sin(2.5*pi*$)">
                                          <p:val>
                                            <p:fltVal val="0"/>
                                          </p:val>
                                        </p:tav>
                                        <p:tav tm="100000">
                                          <p:val>
                                            <p:fltVal val="1"/>
                                          </p:val>
                                        </p:tav>
                                      </p:tavLst>
                                    </p:anim>
                                    <p:anim calcmode="lin" valueType="num">
                                      <p:cBhvr>
                                        <p:cTn id="78" dur="5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p:bldP spid="8" grpId="0"/>
      <p:bldP spid="9" grpId="0" animBg="1"/>
      <p:bldP spid="11" grpId="0"/>
      <p:bldP spid="10" grpId="0"/>
      <p:bldP spid="16" grpId="0"/>
      <p:bldP spid="14" grpId="0"/>
      <p:bldP spid="19" grpId="0"/>
      <p:bldP spid="19"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304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5029200" y="304800"/>
            <a:ext cx="2651688" cy="579967"/>
          </a:xfrm>
          <a:prstGeom prst="rect">
            <a:avLst/>
          </a:prstGeom>
        </p:spPr>
        <p:txBody>
          <a:bodyPr wrap="none">
            <a:spAutoFit/>
          </a:bodyPr>
          <a:lstStyle/>
          <a:p>
            <a:pPr>
              <a:lnSpc>
                <a:spcPct val="150000"/>
              </a:lnSpc>
            </a:pPr>
            <a:r>
              <a:rPr lang="ar-SA" sz="2400" b="1" dirty="0" smtClean="0">
                <a:solidFill>
                  <a:srgbClr val="7030A0"/>
                </a:solidFill>
              </a:rPr>
              <a:t>اختار الاجابات </a:t>
            </a:r>
            <a:r>
              <a:rPr lang="ar-SA" sz="2400" b="1" dirty="0" smtClean="0">
                <a:solidFill>
                  <a:srgbClr val="7030A0"/>
                </a:solidFill>
              </a:rPr>
              <a:t>الصحيحة </a:t>
            </a:r>
            <a:endParaRPr lang="ar-SA" sz="2400" b="1" dirty="0">
              <a:solidFill>
                <a:srgbClr val="7030A0"/>
              </a:solidFill>
            </a:endParaRPr>
          </a:p>
        </p:txBody>
      </p:sp>
      <p:sp>
        <p:nvSpPr>
          <p:cNvPr id="6" name="Rectangle 5"/>
          <p:cNvSpPr/>
          <p:nvPr/>
        </p:nvSpPr>
        <p:spPr>
          <a:xfrm>
            <a:off x="1219200" y="1066759"/>
            <a:ext cx="7467600" cy="457241"/>
          </a:xfrm>
          <a:prstGeom prst="rect">
            <a:avLst/>
          </a:prstGeom>
        </p:spPr>
        <p:txBody>
          <a:bodyPr wrap="square">
            <a:spAutoFit/>
          </a:bodyPr>
          <a:lstStyle/>
          <a:p>
            <a:pPr algn="r" rtl="1">
              <a:lnSpc>
                <a:spcPct val="150000"/>
              </a:lnSpc>
            </a:pPr>
            <a:r>
              <a:rPr lang="ar-SA" b="1" dirty="0"/>
              <a:t>1- </a:t>
            </a:r>
            <a:r>
              <a:rPr lang="ar-SA" b="1" dirty="0" smtClean="0"/>
              <a:t>أنشأت جامعة الدول العربية قل هيئة الأمم المتحدة بنحو:</a:t>
            </a:r>
            <a:endParaRPr lang="en-US" dirty="0"/>
          </a:p>
        </p:txBody>
      </p:sp>
      <p:sp>
        <p:nvSpPr>
          <p:cNvPr id="7" name="Rectangle 6"/>
          <p:cNvSpPr/>
          <p:nvPr/>
        </p:nvSpPr>
        <p:spPr>
          <a:xfrm>
            <a:off x="1905000" y="2209759"/>
            <a:ext cx="6773839" cy="457241"/>
          </a:xfrm>
          <a:prstGeom prst="rect">
            <a:avLst/>
          </a:prstGeom>
          <a:noFill/>
        </p:spPr>
        <p:txBody>
          <a:bodyPr wrap="square">
            <a:spAutoFit/>
          </a:bodyPr>
          <a:lstStyle/>
          <a:p>
            <a:pPr algn="r" rtl="1">
              <a:lnSpc>
                <a:spcPct val="150000"/>
              </a:lnSpc>
            </a:pPr>
            <a:r>
              <a:rPr lang="ar-SA" b="1" dirty="0" smtClean="0"/>
              <a:t>2- الدول العربية </a:t>
            </a:r>
            <a:r>
              <a:rPr lang="ar-SA" b="1" dirty="0" err="1" smtClean="0"/>
              <a:t>المؤسة</a:t>
            </a:r>
            <a:r>
              <a:rPr lang="ar-SA" b="1" dirty="0" smtClean="0"/>
              <a:t> لجامعة هي</a:t>
            </a:r>
            <a:endParaRPr lang="en-US" dirty="0"/>
          </a:p>
        </p:txBody>
      </p:sp>
      <p:sp>
        <p:nvSpPr>
          <p:cNvPr id="8" name="Rectangle 7"/>
          <p:cNvSpPr/>
          <p:nvPr/>
        </p:nvSpPr>
        <p:spPr>
          <a:xfrm>
            <a:off x="1143000" y="3581400"/>
            <a:ext cx="7543800" cy="457241"/>
          </a:xfrm>
          <a:prstGeom prst="rect">
            <a:avLst/>
          </a:prstGeom>
        </p:spPr>
        <p:txBody>
          <a:bodyPr wrap="square">
            <a:spAutoFit/>
          </a:bodyPr>
          <a:lstStyle/>
          <a:p>
            <a:pPr algn="r" rtl="1">
              <a:lnSpc>
                <a:spcPct val="150000"/>
              </a:lnSpc>
            </a:pPr>
            <a:r>
              <a:rPr lang="ar-SA" b="1" dirty="0"/>
              <a:t>3- </a:t>
            </a:r>
            <a:r>
              <a:rPr lang="ar-SA" b="1" dirty="0" smtClean="0"/>
              <a:t>تعمل الجامعة على توثيق الصلات بين الدول العربية من خلال</a:t>
            </a:r>
            <a:endParaRPr lang="en-US" dirty="0"/>
          </a:p>
        </p:txBody>
      </p:sp>
      <p:sp>
        <p:nvSpPr>
          <p:cNvPr id="9" name="Rectangle 13"/>
          <p:cNvSpPr/>
          <p:nvPr/>
        </p:nvSpPr>
        <p:spPr>
          <a:xfrm>
            <a:off x="6553200" y="1676400"/>
            <a:ext cx="90922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ستة أشهر </a:t>
            </a:r>
            <a:endParaRPr lang="ar-SA" dirty="0"/>
          </a:p>
        </p:txBody>
      </p:sp>
      <p:sp>
        <p:nvSpPr>
          <p:cNvPr id="10" name="Rectangle 13"/>
          <p:cNvSpPr/>
          <p:nvPr/>
        </p:nvSpPr>
        <p:spPr>
          <a:xfrm>
            <a:off x="4191000" y="1676400"/>
            <a:ext cx="47641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سنة</a:t>
            </a:r>
            <a:endParaRPr lang="ar-SA" dirty="0"/>
          </a:p>
        </p:txBody>
      </p:sp>
      <p:sp>
        <p:nvSpPr>
          <p:cNvPr id="11" name="Rectangle 13"/>
          <p:cNvSpPr/>
          <p:nvPr/>
        </p:nvSpPr>
        <p:spPr>
          <a:xfrm>
            <a:off x="1144741" y="1676400"/>
            <a:ext cx="60785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سنتين</a:t>
            </a:r>
          </a:p>
        </p:txBody>
      </p:sp>
      <p:sp>
        <p:nvSpPr>
          <p:cNvPr id="12" name="Rectangle 13"/>
          <p:cNvSpPr/>
          <p:nvPr/>
        </p:nvSpPr>
        <p:spPr>
          <a:xfrm>
            <a:off x="1302809" y="2819400"/>
            <a:ext cx="67839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الجزائر</a:t>
            </a:r>
            <a:endParaRPr lang="ar-SA" dirty="0"/>
          </a:p>
        </p:txBody>
      </p:sp>
      <p:sp>
        <p:nvSpPr>
          <p:cNvPr id="13" name="Rectangle 13"/>
          <p:cNvSpPr/>
          <p:nvPr/>
        </p:nvSpPr>
        <p:spPr>
          <a:xfrm>
            <a:off x="4191000" y="2819400"/>
            <a:ext cx="53732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مصر</a:t>
            </a:r>
            <a:endParaRPr lang="ar-SA" dirty="0"/>
          </a:p>
        </p:txBody>
      </p:sp>
      <p:sp>
        <p:nvSpPr>
          <p:cNvPr id="14" name="Rectangle 13"/>
          <p:cNvSpPr/>
          <p:nvPr/>
        </p:nvSpPr>
        <p:spPr>
          <a:xfrm>
            <a:off x="6705600" y="2831068"/>
            <a:ext cx="187262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المملكه العربية السعودية</a:t>
            </a:r>
            <a:endParaRPr lang="ar-SA" dirty="0"/>
          </a:p>
        </p:txBody>
      </p:sp>
      <p:sp>
        <p:nvSpPr>
          <p:cNvPr id="16" name="Rectangle 13"/>
          <p:cNvSpPr/>
          <p:nvPr/>
        </p:nvSpPr>
        <p:spPr>
          <a:xfrm>
            <a:off x="6553200" y="4191000"/>
            <a:ext cx="215475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صون استقلال الدول العربية</a:t>
            </a:r>
            <a:endParaRPr lang="ar-SA" dirty="0"/>
          </a:p>
        </p:txBody>
      </p:sp>
      <p:sp>
        <p:nvSpPr>
          <p:cNvPr id="17" name="Rectangle 13"/>
          <p:cNvSpPr/>
          <p:nvPr/>
        </p:nvSpPr>
        <p:spPr>
          <a:xfrm>
            <a:off x="4298083" y="4191000"/>
            <a:ext cx="202651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تعزيز العمل العربي المشترك</a:t>
            </a:r>
            <a:endParaRPr lang="ar-SA" dirty="0"/>
          </a:p>
        </p:txBody>
      </p:sp>
      <p:sp>
        <p:nvSpPr>
          <p:cNvPr id="18" name="Rectangle 13"/>
          <p:cNvSpPr/>
          <p:nvPr/>
        </p:nvSpPr>
        <p:spPr>
          <a:xfrm>
            <a:off x="2286000" y="4191000"/>
            <a:ext cx="198163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تحقيق التكامل الاقتصادي</a:t>
            </a:r>
            <a:endParaRPr lang="ar-SA" dirty="0"/>
          </a:p>
        </p:txBody>
      </p:sp>
      <p:sp>
        <p:nvSpPr>
          <p:cNvPr id="19" name="Rectangle 13"/>
          <p:cNvSpPr/>
          <p:nvPr/>
        </p:nvSpPr>
        <p:spPr>
          <a:xfrm>
            <a:off x="86359" y="4191000"/>
            <a:ext cx="219964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تحقيق مفهوم الدفاع المشترك</a:t>
            </a:r>
            <a:endParaRPr lang="ar-SA" dirty="0"/>
          </a:p>
        </p:txBody>
      </p:sp>
      <p:sp>
        <p:nvSpPr>
          <p:cNvPr id="20" name="شكل بيضاوي 19"/>
          <p:cNvSpPr/>
          <p:nvPr/>
        </p:nvSpPr>
        <p:spPr>
          <a:xfrm>
            <a:off x="6324600" y="1676400"/>
            <a:ext cx="12954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2" name="شكل بيضاوي 21"/>
          <p:cNvSpPr/>
          <p:nvPr/>
        </p:nvSpPr>
        <p:spPr>
          <a:xfrm>
            <a:off x="6629400" y="2743200"/>
            <a:ext cx="19050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1" name="شكل بيضاوي 20"/>
          <p:cNvSpPr/>
          <p:nvPr/>
        </p:nvSpPr>
        <p:spPr>
          <a:xfrm>
            <a:off x="3810000" y="2819400"/>
            <a:ext cx="13716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pic>
        <p:nvPicPr>
          <p:cNvPr id="24" name="صورة 23" descr="5.jpg"/>
          <p:cNvPicPr>
            <a:picLocks noChangeAspect="1"/>
          </p:cNvPicPr>
          <p:nvPr/>
        </p:nvPicPr>
        <p:blipFill>
          <a:blip r:embed="rId2" cstate="print"/>
          <a:stretch>
            <a:fillRect/>
          </a:stretch>
        </p:blipFill>
        <p:spPr>
          <a:xfrm>
            <a:off x="228600" y="4572000"/>
            <a:ext cx="2143125" cy="2143125"/>
          </a:xfrm>
          <a:prstGeom prst="rect">
            <a:avLst/>
          </a:prstGeom>
        </p:spPr>
      </p:pic>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80">
                                          <p:stCondLst>
                                            <p:cond delay="0"/>
                                          </p:stCondLst>
                                        </p:cTn>
                                        <p:tgtEl>
                                          <p:spTgt spid="20"/>
                                        </p:tgtEl>
                                      </p:cBhvr>
                                    </p:animEffect>
                                    <p:anim calcmode="lin" valueType="num">
                                      <p:cBhvr>
                                        <p:cTn id="4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6" dur="26">
                                          <p:stCondLst>
                                            <p:cond delay="650"/>
                                          </p:stCondLst>
                                        </p:cTn>
                                        <p:tgtEl>
                                          <p:spTgt spid="20"/>
                                        </p:tgtEl>
                                      </p:cBhvr>
                                      <p:to x="100000" y="60000"/>
                                    </p:animScale>
                                    <p:animScale>
                                      <p:cBhvr>
                                        <p:cTn id="47" dur="166" decel="50000">
                                          <p:stCondLst>
                                            <p:cond delay="676"/>
                                          </p:stCondLst>
                                        </p:cTn>
                                        <p:tgtEl>
                                          <p:spTgt spid="20"/>
                                        </p:tgtEl>
                                      </p:cBhvr>
                                      <p:to x="100000" y="100000"/>
                                    </p:animScale>
                                    <p:animScale>
                                      <p:cBhvr>
                                        <p:cTn id="48" dur="26">
                                          <p:stCondLst>
                                            <p:cond delay="1312"/>
                                          </p:stCondLst>
                                        </p:cTn>
                                        <p:tgtEl>
                                          <p:spTgt spid="20"/>
                                        </p:tgtEl>
                                      </p:cBhvr>
                                      <p:to x="100000" y="80000"/>
                                    </p:animScale>
                                    <p:animScale>
                                      <p:cBhvr>
                                        <p:cTn id="49" dur="166" decel="50000">
                                          <p:stCondLst>
                                            <p:cond delay="1338"/>
                                          </p:stCondLst>
                                        </p:cTn>
                                        <p:tgtEl>
                                          <p:spTgt spid="20"/>
                                        </p:tgtEl>
                                      </p:cBhvr>
                                      <p:to x="100000" y="100000"/>
                                    </p:animScale>
                                    <p:animScale>
                                      <p:cBhvr>
                                        <p:cTn id="50" dur="26">
                                          <p:stCondLst>
                                            <p:cond delay="1642"/>
                                          </p:stCondLst>
                                        </p:cTn>
                                        <p:tgtEl>
                                          <p:spTgt spid="20"/>
                                        </p:tgtEl>
                                      </p:cBhvr>
                                      <p:to x="100000" y="90000"/>
                                    </p:animScale>
                                    <p:animScale>
                                      <p:cBhvr>
                                        <p:cTn id="51" dur="166" decel="50000">
                                          <p:stCondLst>
                                            <p:cond delay="1668"/>
                                          </p:stCondLst>
                                        </p:cTn>
                                        <p:tgtEl>
                                          <p:spTgt spid="20"/>
                                        </p:tgtEl>
                                      </p:cBhvr>
                                      <p:to x="100000" y="100000"/>
                                    </p:animScale>
                                    <p:animScale>
                                      <p:cBhvr>
                                        <p:cTn id="52" dur="26">
                                          <p:stCondLst>
                                            <p:cond delay="1808"/>
                                          </p:stCondLst>
                                        </p:cTn>
                                        <p:tgtEl>
                                          <p:spTgt spid="20"/>
                                        </p:tgtEl>
                                      </p:cBhvr>
                                      <p:to x="100000" y="95000"/>
                                    </p:animScale>
                                    <p:animScale>
                                      <p:cBhvr>
                                        <p:cTn id="53" dur="166" decel="50000">
                                          <p:stCondLst>
                                            <p:cond delay="1834"/>
                                          </p:stCondLst>
                                        </p:cTn>
                                        <p:tgtEl>
                                          <p:spTgt spid="2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 presetClass="entr" presetSubtype="3"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1+#ppt_w/2"/>
                                          </p:val>
                                        </p:tav>
                                        <p:tav tm="100000">
                                          <p:val>
                                            <p:strVal val="#ppt_x"/>
                                          </p:val>
                                        </p:tav>
                                      </p:tavLst>
                                    </p:anim>
                                    <p:anim calcmode="lin" valueType="num">
                                      <p:cBhvr additive="base">
                                        <p:cTn id="5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80">
                                          <p:stCondLst>
                                            <p:cond delay="0"/>
                                          </p:stCondLst>
                                        </p:cTn>
                                        <p:tgtEl>
                                          <p:spTgt spid="22"/>
                                        </p:tgtEl>
                                      </p:cBhvr>
                                    </p:animEffect>
                                    <p:anim calcmode="lin" valueType="num">
                                      <p:cBhvr>
                                        <p:cTn id="8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85" dur="26">
                                          <p:stCondLst>
                                            <p:cond delay="650"/>
                                          </p:stCondLst>
                                        </p:cTn>
                                        <p:tgtEl>
                                          <p:spTgt spid="22"/>
                                        </p:tgtEl>
                                      </p:cBhvr>
                                      <p:to x="100000" y="60000"/>
                                    </p:animScale>
                                    <p:animScale>
                                      <p:cBhvr>
                                        <p:cTn id="86" dur="166" decel="50000">
                                          <p:stCondLst>
                                            <p:cond delay="676"/>
                                          </p:stCondLst>
                                        </p:cTn>
                                        <p:tgtEl>
                                          <p:spTgt spid="22"/>
                                        </p:tgtEl>
                                      </p:cBhvr>
                                      <p:to x="100000" y="100000"/>
                                    </p:animScale>
                                    <p:animScale>
                                      <p:cBhvr>
                                        <p:cTn id="87" dur="26">
                                          <p:stCondLst>
                                            <p:cond delay="1312"/>
                                          </p:stCondLst>
                                        </p:cTn>
                                        <p:tgtEl>
                                          <p:spTgt spid="22"/>
                                        </p:tgtEl>
                                      </p:cBhvr>
                                      <p:to x="100000" y="80000"/>
                                    </p:animScale>
                                    <p:animScale>
                                      <p:cBhvr>
                                        <p:cTn id="88" dur="166" decel="50000">
                                          <p:stCondLst>
                                            <p:cond delay="1338"/>
                                          </p:stCondLst>
                                        </p:cTn>
                                        <p:tgtEl>
                                          <p:spTgt spid="22"/>
                                        </p:tgtEl>
                                      </p:cBhvr>
                                      <p:to x="100000" y="100000"/>
                                    </p:animScale>
                                    <p:animScale>
                                      <p:cBhvr>
                                        <p:cTn id="89" dur="26">
                                          <p:stCondLst>
                                            <p:cond delay="1642"/>
                                          </p:stCondLst>
                                        </p:cTn>
                                        <p:tgtEl>
                                          <p:spTgt spid="22"/>
                                        </p:tgtEl>
                                      </p:cBhvr>
                                      <p:to x="100000" y="90000"/>
                                    </p:animScale>
                                    <p:animScale>
                                      <p:cBhvr>
                                        <p:cTn id="90" dur="166" decel="50000">
                                          <p:stCondLst>
                                            <p:cond delay="1668"/>
                                          </p:stCondLst>
                                        </p:cTn>
                                        <p:tgtEl>
                                          <p:spTgt spid="22"/>
                                        </p:tgtEl>
                                      </p:cBhvr>
                                      <p:to x="100000" y="100000"/>
                                    </p:animScale>
                                    <p:animScale>
                                      <p:cBhvr>
                                        <p:cTn id="91" dur="26">
                                          <p:stCondLst>
                                            <p:cond delay="1808"/>
                                          </p:stCondLst>
                                        </p:cTn>
                                        <p:tgtEl>
                                          <p:spTgt spid="22"/>
                                        </p:tgtEl>
                                      </p:cBhvr>
                                      <p:to x="100000" y="95000"/>
                                    </p:animScale>
                                    <p:animScale>
                                      <p:cBhvr>
                                        <p:cTn id="92" dur="166" decel="50000">
                                          <p:stCondLst>
                                            <p:cond delay="1834"/>
                                          </p:stCondLst>
                                        </p:cTn>
                                        <p:tgtEl>
                                          <p:spTgt spid="22"/>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80">
                                          <p:stCondLst>
                                            <p:cond delay="0"/>
                                          </p:stCondLst>
                                        </p:cTn>
                                        <p:tgtEl>
                                          <p:spTgt spid="21"/>
                                        </p:tgtEl>
                                      </p:cBhvr>
                                    </p:animEffect>
                                    <p:anim calcmode="lin" valueType="num">
                                      <p:cBhvr>
                                        <p:cTn id="9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03" dur="26">
                                          <p:stCondLst>
                                            <p:cond delay="650"/>
                                          </p:stCondLst>
                                        </p:cTn>
                                        <p:tgtEl>
                                          <p:spTgt spid="21"/>
                                        </p:tgtEl>
                                      </p:cBhvr>
                                      <p:to x="100000" y="60000"/>
                                    </p:animScale>
                                    <p:animScale>
                                      <p:cBhvr>
                                        <p:cTn id="104" dur="166" decel="50000">
                                          <p:stCondLst>
                                            <p:cond delay="676"/>
                                          </p:stCondLst>
                                        </p:cTn>
                                        <p:tgtEl>
                                          <p:spTgt spid="21"/>
                                        </p:tgtEl>
                                      </p:cBhvr>
                                      <p:to x="100000" y="100000"/>
                                    </p:animScale>
                                    <p:animScale>
                                      <p:cBhvr>
                                        <p:cTn id="105" dur="26">
                                          <p:stCondLst>
                                            <p:cond delay="1312"/>
                                          </p:stCondLst>
                                        </p:cTn>
                                        <p:tgtEl>
                                          <p:spTgt spid="21"/>
                                        </p:tgtEl>
                                      </p:cBhvr>
                                      <p:to x="100000" y="80000"/>
                                    </p:animScale>
                                    <p:animScale>
                                      <p:cBhvr>
                                        <p:cTn id="106" dur="166" decel="50000">
                                          <p:stCondLst>
                                            <p:cond delay="1338"/>
                                          </p:stCondLst>
                                        </p:cTn>
                                        <p:tgtEl>
                                          <p:spTgt spid="21"/>
                                        </p:tgtEl>
                                      </p:cBhvr>
                                      <p:to x="100000" y="100000"/>
                                    </p:animScale>
                                    <p:animScale>
                                      <p:cBhvr>
                                        <p:cTn id="107" dur="26">
                                          <p:stCondLst>
                                            <p:cond delay="1642"/>
                                          </p:stCondLst>
                                        </p:cTn>
                                        <p:tgtEl>
                                          <p:spTgt spid="21"/>
                                        </p:tgtEl>
                                      </p:cBhvr>
                                      <p:to x="100000" y="90000"/>
                                    </p:animScale>
                                    <p:animScale>
                                      <p:cBhvr>
                                        <p:cTn id="108" dur="166" decel="50000">
                                          <p:stCondLst>
                                            <p:cond delay="1668"/>
                                          </p:stCondLst>
                                        </p:cTn>
                                        <p:tgtEl>
                                          <p:spTgt spid="21"/>
                                        </p:tgtEl>
                                      </p:cBhvr>
                                      <p:to x="100000" y="100000"/>
                                    </p:animScale>
                                    <p:animScale>
                                      <p:cBhvr>
                                        <p:cTn id="109" dur="26">
                                          <p:stCondLst>
                                            <p:cond delay="1808"/>
                                          </p:stCondLst>
                                        </p:cTn>
                                        <p:tgtEl>
                                          <p:spTgt spid="21"/>
                                        </p:tgtEl>
                                      </p:cBhvr>
                                      <p:to x="100000" y="95000"/>
                                    </p:animScale>
                                    <p:animScale>
                                      <p:cBhvr>
                                        <p:cTn id="110" dur="166" decel="50000">
                                          <p:stCondLst>
                                            <p:cond delay="1834"/>
                                          </p:stCondLst>
                                        </p:cTn>
                                        <p:tgtEl>
                                          <p:spTgt spid="21"/>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 presetClass="entr" presetSubtype="3" fill="hold" grpId="0" nodeType="clickEffect">
                                  <p:stCondLst>
                                    <p:cond delay="0"/>
                                  </p:stCondLst>
                                  <p:childTnLst>
                                    <p:set>
                                      <p:cBhvr>
                                        <p:cTn id="114" dur="1" fill="hold">
                                          <p:stCondLst>
                                            <p:cond delay="0"/>
                                          </p:stCondLst>
                                        </p:cTn>
                                        <p:tgtEl>
                                          <p:spTgt spid="8"/>
                                        </p:tgtEl>
                                        <p:attrNameLst>
                                          <p:attrName>style.visibility</p:attrName>
                                        </p:attrNameLst>
                                      </p:cBhvr>
                                      <p:to>
                                        <p:strVal val="visible"/>
                                      </p:to>
                                    </p:set>
                                    <p:anim calcmode="lin" valueType="num">
                                      <p:cBhvr additive="base">
                                        <p:cTn id="115" dur="500" fill="hold"/>
                                        <p:tgtEl>
                                          <p:spTgt spid="8"/>
                                        </p:tgtEl>
                                        <p:attrNameLst>
                                          <p:attrName>ppt_x</p:attrName>
                                        </p:attrNameLst>
                                      </p:cBhvr>
                                      <p:tavLst>
                                        <p:tav tm="0">
                                          <p:val>
                                            <p:strVal val="1+#ppt_w/2"/>
                                          </p:val>
                                        </p:tav>
                                        <p:tav tm="100000">
                                          <p:val>
                                            <p:strVal val="#ppt_x"/>
                                          </p:val>
                                        </p:tav>
                                      </p:tavLst>
                                    </p:anim>
                                    <p:anim calcmode="lin" valueType="num">
                                      <p:cBhvr additive="base">
                                        <p:cTn id="11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wipe(left)">
                                      <p:cBhvr>
                                        <p:cTn id="121" dur="500"/>
                                        <p:tgtEl>
                                          <p:spTgt spid="1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wipe(left)">
                                      <p:cBhvr>
                                        <p:cTn id="126" dur="500"/>
                                        <p:tgtEl>
                                          <p:spTgt spid="1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8"/>
                                        </p:tgtEl>
                                        <p:attrNameLst>
                                          <p:attrName>style.visibility</p:attrName>
                                        </p:attrNameLst>
                                      </p:cBhvr>
                                      <p:to>
                                        <p:strVal val="visible"/>
                                      </p:to>
                                    </p:set>
                                    <p:animEffect transition="in" filter="wipe(left)">
                                      <p:cBhvr>
                                        <p:cTn id="131" dur="500"/>
                                        <p:tgtEl>
                                          <p:spTgt spid="1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childTnLst>
                    </p:cTn>
                  </p:par>
                  <p:par>
                    <p:cTn id="137" fill="hold">
                      <p:stCondLst>
                        <p:cond delay="indefinite"/>
                      </p:stCondLst>
                      <p:childTnLst>
                        <p:par>
                          <p:cTn id="138" fill="hold">
                            <p:stCondLst>
                              <p:cond delay="0"/>
                            </p:stCondLst>
                            <p:childTnLst>
                              <p:par>
                                <p:cTn id="139" presetID="54" presetClass="entr" presetSubtype="0" accel="100000" fill="hold" nodeType="clickEffect">
                                  <p:stCondLst>
                                    <p:cond delay="0"/>
                                  </p:stCondLst>
                                  <p:childTnLst>
                                    <p:set>
                                      <p:cBhvr>
                                        <p:cTn id="140" dur="1" fill="hold">
                                          <p:stCondLst>
                                            <p:cond delay="0"/>
                                          </p:stCondLst>
                                        </p:cTn>
                                        <p:tgtEl>
                                          <p:spTgt spid="24"/>
                                        </p:tgtEl>
                                        <p:attrNameLst>
                                          <p:attrName>style.visibility</p:attrName>
                                        </p:attrNameLst>
                                      </p:cBhvr>
                                      <p:to>
                                        <p:strVal val="visible"/>
                                      </p:to>
                                    </p:set>
                                    <p:anim calcmode="lin" valueType="num">
                                      <p:cBhvr>
                                        <p:cTn id="141" dur="500" fill="hold"/>
                                        <p:tgtEl>
                                          <p:spTgt spid="24"/>
                                        </p:tgtEl>
                                        <p:attrNameLst>
                                          <p:attrName>ppt_w</p:attrName>
                                        </p:attrNameLst>
                                      </p:cBhvr>
                                      <p:tavLst>
                                        <p:tav tm="0">
                                          <p:val>
                                            <p:strVal val="#ppt_w*0.05"/>
                                          </p:val>
                                        </p:tav>
                                        <p:tav tm="100000">
                                          <p:val>
                                            <p:strVal val="#ppt_w"/>
                                          </p:val>
                                        </p:tav>
                                      </p:tavLst>
                                    </p:anim>
                                    <p:anim calcmode="lin" valueType="num">
                                      <p:cBhvr>
                                        <p:cTn id="142" dur="500" fill="hold"/>
                                        <p:tgtEl>
                                          <p:spTgt spid="24"/>
                                        </p:tgtEl>
                                        <p:attrNameLst>
                                          <p:attrName>ppt_h</p:attrName>
                                        </p:attrNameLst>
                                      </p:cBhvr>
                                      <p:tavLst>
                                        <p:tav tm="0">
                                          <p:val>
                                            <p:strVal val="#ppt_h"/>
                                          </p:val>
                                        </p:tav>
                                        <p:tav tm="100000">
                                          <p:val>
                                            <p:strVal val="#ppt_h"/>
                                          </p:val>
                                        </p:tav>
                                      </p:tavLst>
                                    </p:anim>
                                    <p:anim calcmode="lin" valueType="num">
                                      <p:cBhvr>
                                        <p:cTn id="143" dur="500" fill="hold"/>
                                        <p:tgtEl>
                                          <p:spTgt spid="24"/>
                                        </p:tgtEl>
                                        <p:attrNameLst>
                                          <p:attrName>ppt_x</p:attrName>
                                        </p:attrNameLst>
                                      </p:cBhvr>
                                      <p:tavLst>
                                        <p:tav tm="0">
                                          <p:val>
                                            <p:strVal val="#ppt_x-.2"/>
                                          </p:val>
                                        </p:tav>
                                        <p:tav tm="100000">
                                          <p:val>
                                            <p:strVal val="#ppt_x"/>
                                          </p:val>
                                        </p:tav>
                                      </p:tavLst>
                                    </p:anim>
                                    <p:anim calcmode="lin" valueType="num">
                                      <p:cBhvr>
                                        <p:cTn id="144" dur="500" fill="hold"/>
                                        <p:tgtEl>
                                          <p:spTgt spid="24"/>
                                        </p:tgtEl>
                                        <p:attrNameLst>
                                          <p:attrName>ppt_y</p:attrName>
                                        </p:attrNameLst>
                                      </p:cBhvr>
                                      <p:tavLst>
                                        <p:tav tm="0">
                                          <p:val>
                                            <p:strVal val="#ppt_y"/>
                                          </p:val>
                                        </p:tav>
                                        <p:tav tm="100000">
                                          <p:val>
                                            <p:strVal val="#ppt_y"/>
                                          </p:val>
                                        </p:tav>
                                      </p:tavLst>
                                    </p:anim>
                                    <p:animEffect transition="in" filter="fade">
                                      <p:cBhvr>
                                        <p:cTn id="145" dur="500"/>
                                        <p:tgtEl>
                                          <p:spTgt spid="24"/>
                                        </p:tgtEl>
                                      </p:cBhvr>
                                    </p:animEffect>
                                  </p:childTnLst>
                                </p:cTn>
                              </p:par>
                            </p:childTnLst>
                          </p:cTn>
                        </p:par>
                      </p:childTnLst>
                    </p:cTn>
                  </p:par>
                  <p:par>
                    <p:cTn id="146" fill="hold">
                      <p:stCondLst>
                        <p:cond delay="indefinite"/>
                      </p:stCondLst>
                      <p:childTnLst>
                        <p:par>
                          <p:cTn id="147" fill="hold">
                            <p:stCondLst>
                              <p:cond delay="0"/>
                            </p:stCondLst>
                            <p:childTnLst>
                              <p:par>
                                <p:cTn id="148" presetID="26" presetClass="entr" presetSubtype="0" fill="hold" nodeType="click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wipe(down)">
                                      <p:cBhvr>
                                        <p:cTn id="150" dur="580">
                                          <p:stCondLst>
                                            <p:cond delay="0"/>
                                          </p:stCondLst>
                                        </p:cTn>
                                        <p:tgtEl>
                                          <p:spTgt spid="24"/>
                                        </p:tgtEl>
                                      </p:cBhvr>
                                    </p:animEffect>
                                    <p:anim calcmode="lin" valueType="num">
                                      <p:cBhvr>
                                        <p:cTn id="151"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2"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53"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54"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55"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56" dur="26">
                                          <p:stCondLst>
                                            <p:cond delay="650"/>
                                          </p:stCondLst>
                                        </p:cTn>
                                        <p:tgtEl>
                                          <p:spTgt spid="24"/>
                                        </p:tgtEl>
                                      </p:cBhvr>
                                      <p:to x="100000" y="60000"/>
                                    </p:animScale>
                                    <p:animScale>
                                      <p:cBhvr>
                                        <p:cTn id="157" dur="166" decel="50000">
                                          <p:stCondLst>
                                            <p:cond delay="676"/>
                                          </p:stCondLst>
                                        </p:cTn>
                                        <p:tgtEl>
                                          <p:spTgt spid="24"/>
                                        </p:tgtEl>
                                      </p:cBhvr>
                                      <p:to x="100000" y="100000"/>
                                    </p:animScale>
                                    <p:animScale>
                                      <p:cBhvr>
                                        <p:cTn id="158" dur="26">
                                          <p:stCondLst>
                                            <p:cond delay="1312"/>
                                          </p:stCondLst>
                                        </p:cTn>
                                        <p:tgtEl>
                                          <p:spTgt spid="24"/>
                                        </p:tgtEl>
                                      </p:cBhvr>
                                      <p:to x="100000" y="80000"/>
                                    </p:animScale>
                                    <p:animScale>
                                      <p:cBhvr>
                                        <p:cTn id="159" dur="166" decel="50000">
                                          <p:stCondLst>
                                            <p:cond delay="1338"/>
                                          </p:stCondLst>
                                        </p:cTn>
                                        <p:tgtEl>
                                          <p:spTgt spid="24"/>
                                        </p:tgtEl>
                                      </p:cBhvr>
                                      <p:to x="100000" y="100000"/>
                                    </p:animScale>
                                    <p:animScale>
                                      <p:cBhvr>
                                        <p:cTn id="160" dur="26">
                                          <p:stCondLst>
                                            <p:cond delay="1642"/>
                                          </p:stCondLst>
                                        </p:cTn>
                                        <p:tgtEl>
                                          <p:spTgt spid="24"/>
                                        </p:tgtEl>
                                      </p:cBhvr>
                                      <p:to x="100000" y="90000"/>
                                    </p:animScale>
                                    <p:animScale>
                                      <p:cBhvr>
                                        <p:cTn id="161" dur="166" decel="50000">
                                          <p:stCondLst>
                                            <p:cond delay="1668"/>
                                          </p:stCondLst>
                                        </p:cTn>
                                        <p:tgtEl>
                                          <p:spTgt spid="24"/>
                                        </p:tgtEl>
                                      </p:cBhvr>
                                      <p:to x="100000" y="100000"/>
                                    </p:animScale>
                                    <p:animScale>
                                      <p:cBhvr>
                                        <p:cTn id="162" dur="26">
                                          <p:stCondLst>
                                            <p:cond delay="1808"/>
                                          </p:stCondLst>
                                        </p:cTn>
                                        <p:tgtEl>
                                          <p:spTgt spid="24"/>
                                        </p:tgtEl>
                                      </p:cBhvr>
                                      <p:to x="100000" y="95000"/>
                                    </p:animScale>
                                    <p:animScale>
                                      <p:cBhvr>
                                        <p:cTn id="163"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6" grpId="0"/>
      <p:bldP spid="17" grpId="0"/>
      <p:bldP spid="18" grpId="0"/>
      <p:bldP spid="19" grpId="0"/>
      <p:bldP spid="20" grpId="0" animBg="1"/>
      <p:bldP spid="22" grpId="0" animBg="1"/>
      <p:bldP spid="21"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70206"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828800" y="319087"/>
            <a:ext cx="517683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2640222" y="378768"/>
            <a:ext cx="38635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400" b="1" i="0" u="none" strike="noStrike" cap="none" normalizeH="0" baseline="0" dirty="0" smtClean="0">
                <a:ln>
                  <a:noFill/>
                </a:ln>
                <a:solidFill>
                  <a:srgbClr val="002060"/>
                </a:solidFill>
                <a:effectLst/>
                <a:latin typeface="Sultan bold"/>
                <a:ea typeface="Times New Roman" pitchFamily="18" charset="0"/>
                <a:cs typeface="Arial" pitchFamily="34" charset="0"/>
              </a:rPr>
              <a:t>ثانى</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رابطة العالم الإسلامى</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1295400"/>
            <a:ext cx="7891275" cy="461665"/>
          </a:xfrm>
          <a:prstGeom prst="rect">
            <a:avLst/>
          </a:prstGeom>
        </p:spPr>
        <p:txBody>
          <a:bodyPr wrap="square">
            <a:spAutoFit/>
          </a:bodyPr>
          <a:lstStyle/>
          <a:p>
            <a:pPr algn="r"/>
            <a:r>
              <a:rPr lang="ar-SA" sz="2400" b="1" dirty="0" smtClean="0">
                <a:solidFill>
                  <a:srgbClr val="7030A0"/>
                </a:solidFill>
              </a:rPr>
              <a:t>أعد كتابة </a:t>
            </a:r>
            <a:r>
              <a:rPr lang="ar-SA" sz="2400" b="1" dirty="0" smtClean="0">
                <a:solidFill>
                  <a:srgbClr val="7030A0"/>
                </a:solidFill>
              </a:rPr>
              <a:t>الجمل التالية لتصبح صحيحة وفقا لأهداف رابطة العالم الإسلامى</a:t>
            </a:r>
            <a:endParaRPr lang="ar-SA" sz="2400" b="1" dirty="0">
              <a:solidFill>
                <a:srgbClr val="7030A0"/>
              </a:solidFill>
            </a:endParaRPr>
          </a:p>
        </p:txBody>
      </p:sp>
      <p:sp>
        <p:nvSpPr>
          <p:cNvPr id="7" name="Rectangle 6"/>
          <p:cNvSpPr/>
          <p:nvPr/>
        </p:nvSpPr>
        <p:spPr>
          <a:xfrm>
            <a:off x="1828800" y="2057400"/>
            <a:ext cx="6904454" cy="369332"/>
          </a:xfrm>
          <a:prstGeom prst="rect">
            <a:avLst/>
          </a:prstGeom>
        </p:spPr>
        <p:txBody>
          <a:bodyPr wrap="none">
            <a:spAutoFit/>
          </a:bodyPr>
          <a:lstStyle/>
          <a:p>
            <a:pPr rtl="1"/>
            <a:r>
              <a:rPr lang="ar-SA" b="1" dirty="0"/>
              <a:t>1- </a:t>
            </a:r>
            <a:r>
              <a:rPr lang="ar-SA" b="1" dirty="0" smtClean="0"/>
              <a:t>تعمل الرابطة على رفع مستوي الوسائل الإعلامية من خلال المساهمة فى عمارة المساجد.</a:t>
            </a:r>
            <a:endParaRPr lang="en-US" dirty="0"/>
          </a:p>
        </p:txBody>
      </p:sp>
      <p:sp>
        <p:nvSpPr>
          <p:cNvPr id="8" name="Rectangle 7"/>
          <p:cNvSpPr/>
          <p:nvPr/>
        </p:nvSpPr>
        <p:spPr>
          <a:xfrm>
            <a:off x="228600" y="3256136"/>
            <a:ext cx="8460355" cy="369332"/>
          </a:xfrm>
          <a:prstGeom prst="rect">
            <a:avLst/>
          </a:prstGeom>
        </p:spPr>
        <p:txBody>
          <a:bodyPr wrap="square">
            <a:spAutoFit/>
          </a:bodyPr>
          <a:lstStyle/>
          <a:p>
            <a:pPr algn="r" rtl="1"/>
            <a:r>
              <a:rPr lang="ar-SA" b="1" dirty="0"/>
              <a:t>2- </a:t>
            </a:r>
            <a:r>
              <a:rPr lang="ar-SA" b="1" dirty="0" smtClean="0"/>
              <a:t>تأخذ الرابطة بمبدأ الشورى من خلال تقديم الإغاثة العاجلة للمسلمين المتضررين من الكوارث الطبيعية.</a:t>
            </a:r>
            <a:endParaRPr lang="en-US" dirty="0"/>
          </a:p>
        </p:txBody>
      </p:sp>
      <p:sp>
        <p:nvSpPr>
          <p:cNvPr id="12" name="Rectangle 11"/>
          <p:cNvSpPr/>
          <p:nvPr/>
        </p:nvSpPr>
        <p:spPr>
          <a:xfrm>
            <a:off x="1371600" y="2450068"/>
            <a:ext cx="671530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تعمل الرابطة على رفع مستوي الوسائل الإعلامية من خلال المساهمة فى دعم السلم والأمن العربي</a:t>
            </a:r>
          </a:p>
        </p:txBody>
      </p:sp>
      <p:sp>
        <p:nvSpPr>
          <p:cNvPr id="13" name="Rectangle 12"/>
          <p:cNvSpPr/>
          <p:nvPr/>
        </p:nvSpPr>
        <p:spPr>
          <a:xfrm>
            <a:off x="2362200" y="3745468"/>
            <a:ext cx="579838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تأخذ الرابطة الإغاثة العاجلة للمسلمين المتضررين من الحروب و الكوارث الطبيعية</a:t>
            </a:r>
            <a:r>
              <a:rPr lang="ar-SA" b="1" dirty="0" smtClean="0"/>
              <a:t>.</a:t>
            </a:r>
            <a:endParaRPr lang="ar-SA" dirty="0">
              <a:solidFill>
                <a:srgbClr val="0070C0"/>
              </a:solidFill>
            </a:endParaRPr>
          </a:p>
        </p:txBody>
      </p:sp>
    </p:spTree>
    <p:extLst>
      <p:ext uri="{BB962C8B-B14F-4D97-AF65-F5344CB8AC3E}">
        <p14:creationId xmlns:p14="http://schemas.microsoft.com/office/powerpoint/2010/main" val="27128553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7" grpId="0"/>
      <p:bldP spid="8" grpId="0"/>
      <p:bldP spid="12" grpId="0"/>
      <p:bldP spid="1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11151" y="304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6781800" y="457200"/>
            <a:ext cx="1066800" cy="400110"/>
          </a:xfrm>
          <a:prstGeom prst="rect">
            <a:avLst/>
          </a:prstGeom>
        </p:spPr>
        <p:txBody>
          <a:bodyPr wrap="square">
            <a:spAutoFit/>
          </a:bodyPr>
          <a:lstStyle/>
          <a:p>
            <a:pPr algn="r"/>
            <a:r>
              <a:rPr lang="ar-SA" sz="2000" b="1" dirty="0" smtClean="0">
                <a:solidFill>
                  <a:srgbClr val="7030A0"/>
                </a:solidFill>
              </a:rPr>
              <a:t>علل </a:t>
            </a:r>
            <a:endParaRPr lang="ar-SA" sz="2000" b="1" dirty="0">
              <a:solidFill>
                <a:srgbClr val="7030A0"/>
              </a:solidFill>
            </a:endParaRPr>
          </a:p>
        </p:txBody>
      </p:sp>
      <p:sp>
        <p:nvSpPr>
          <p:cNvPr id="4" name="Rectangle 3"/>
          <p:cNvSpPr/>
          <p:nvPr/>
        </p:nvSpPr>
        <p:spPr>
          <a:xfrm>
            <a:off x="2133600" y="1066800"/>
            <a:ext cx="6596300" cy="369332"/>
          </a:xfrm>
          <a:prstGeom prst="rect">
            <a:avLst/>
          </a:prstGeom>
        </p:spPr>
        <p:txBody>
          <a:bodyPr wrap="square">
            <a:spAutoFit/>
          </a:bodyPr>
          <a:lstStyle/>
          <a:p>
            <a:pPr algn="r" rtl="1"/>
            <a:r>
              <a:rPr lang="ar-SA" b="1" dirty="0" smtClean="0"/>
              <a:t>1- رابطة العالم الإسلامى عالمية العضوية</a:t>
            </a:r>
            <a:endParaRPr lang="en-US" dirty="0"/>
          </a:p>
        </p:txBody>
      </p:sp>
      <p:sp>
        <p:nvSpPr>
          <p:cNvPr id="5" name="Rectangle 4"/>
          <p:cNvSpPr/>
          <p:nvPr/>
        </p:nvSpPr>
        <p:spPr>
          <a:xfrm>
            <a:off x="5294344" y="2286000"/>
            <a:ext cx="3435556" cy="369332"/>
          </a:xfrm>
          <a:prstGeom prst="rect">
            <a:avLst/>
          </a:prstGeom>
        </p:spPr>
        <p:txBody>
          <a:bodyPr wrap="none">
            <a:spAutoFit/>
          </a:bodyPr>
          <a:lstStyle/>
          <a:p>
            <a:pPr algn="r" rtl="1"/>
            <a:r>
              <a:rPr lang="ar-SA" b="1" dirty="0"/>
              <a:t>2- </a:t>
            </a:r>
            <a:r>
              <a:rPr lang="ar-SA" b="1" dirty="0" smtClean="0"/>
              <a:t>نشر اللغة العربية بين الشعوب الاسلامية.</a:t>
            </a:r>
            <a:endParaRPr lang="en-US" dirty="0"/>
          </a:p>
        </p:txBody>
      </p:sp>
      <p:sp>
        <p:nvSpPr>
          <p:cNvPr id="10" name="Rectangle 9"/>
          <p:cNvSpPr/>
          <p:nvPr/>
        </p:nvSpPr>
        <p:spPr>
          <a:xfrm>
            <a:off x="4343400" y="1600200"/>
            <a:ext cx="349807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لأن لها أكثر من 34 مكتبا فى مختلف أنحاء العالم </a:t>
            </a:r>
            <a:endParaRPr lang="ar-SA" dirty="0"/>
          </a:p>
        </p:txBody>
      </p:sp>
      <p:sp>
        <p:nvSpPr>
          <p:cNvPr id="12" name="Rectangle 11"/>
          <p:cNvSpPr/>
          <p:nvPr/>
        </p:nvSpPr>
        <p:spPr>
          <a:xfrm>
            <a:off x="2590800" y="2743200"/>
            <a:ext cx="4950394"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لرفع مستوي تعليمهم فى أوساط الشعوب المسلمة العربية وغير العربية</a:t>
            </a:r>
            <a:endParaRPr lang="ar-SA" dirty="0"/>
          </a:p>
        </p:txBody>
      </p:sp>
    </p:spTree>
    <p:extLst>
      <p:ext uri="{BB962C8B-B14F-4D97-AF65-F5344CB8AC3E}">
        <p14:creationId xmlns:p14="http://schemas.microsoft.com/office/powerpoint/2010/main" val="34011548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down)">
                                      <p:cBhvr>
                                        <p:cTn id="27" dur="580">
                                          <p:stCondLst>
                                            <p:cond delay="0"/>
                                          </p:stCondLst>
                                        </p:cTn>
                                        <p:tgtEl>
                                          <p:spTgt spid="10">
                                            <p:txEl>
                                              <p:pRg st="0" end="0"/>
                                            </p:txEl>
                                          </p:spTgt>
                                        </p:tgtEl>
                                      </p:cBhvr>
                                    </p:animEffect>
                                    <p:anim calcmode="lin" valueType="num">
                                      <p:cBhvr>
                                        <p:cTn id="2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10">
                                            <p:txEl>
                                              <p:pRg st="0" end="0"/>
                                            </p:txEl>
                                          </p:spTgt>
                                        </p:tgtEl>
                                      </p:cBhvr>
                                      <p:to x="100000" y="60000"/>
                                    </p:animScale>
                                    <p:animScale>
                                      <p:cBhvr>
                                        <p:cTn id="34" dur="166" decel="50000">
                                          <p:stCondLst>
                                            <p:cond delay="676"/>
                                          </p:stCondLst>
                                        </p:cTn>
                                        <p:tgtEl>
                                          <p:spTgt spid="10">
                                            <p:txEl>
                                              <p:pRg st="0" end="0"/>
                                            </p:txEl>
                                          </p:spTgt>
                                        </p:tgtEl>
                                      </p:cBhvr>
                                      <p:to x="100000" y="100000"/>
                                    </p:animScale>
                                    <p:animScale>
                                      <p:cBhvr>
                                        <p:cTn id="35" dur="26">
                                          <p:stCondLst>
                                            <p:cond delay="1312"/>
                                          </p:stCondLst>
                                        </p:cTn>
                                        <p:tgtEl>
                                          <p:spTgt spid="10">
                                            <p:txEl>
                                              <p:pRg st="0" end="0"/>
                                            </p:txEl>
                                          </p:spTgt>
                                        </p:tgtEl>
                                      </p:cBhvr>
                                      <p:to x="100000" y="80000"/>
                                    </p:animScale>
                                    <p:animScale>
                                      <p:cBhvr>
                                        <p:cTn id="36" dur="166" decel="50000">
                                          <p:stCondLst>
                                            <p:cond delay="1338"/>
                                          </p:stCondLst>
                                        </p:cTn>
                                        <p:tgtEl>
                                          <p:spTgt spid="10">
                                            <p:txEl>
                                              <p:pRg st="0" end="0"/>
                                            </p:txEl>
                                          </p:spTgt>
                                        </p:tgtEl>
                                      </p:cBhvr>
                                      <p:to x="100000" y="100000"/>
                                    </p:animScale>
                                    <p:animScale>
                                      <p:cBhvr>
                                        <p:cTn id="37" dur="26">
                                          <p:stCondLst>
                                            <p:cond delay="1642"/>
                                          </p:stCondLst>
                                        </p:cTn>
                                        <p:tgtEl>
                                          <p:spTgt spid="10">
                                            <p:txEl>
                                              <p:pRg st="0" end="0"/>
                                            </p:txEl>
                                          </p:spTgt>
                                        </p:tgtEl>
                                      </p:cBhvr>
                                      <p:to x="100000" y="90000"/>
                                    </p:animScale>
                                    <p:animScale>
                                      <p:cBhvr>
                                        <p:cTn id="38" dur="166" decel="50000">
                                          <p:stCondLst>
                                            <p:cond delay="1668"/>
                                          </p:stCondLst>
                                        </p:cTn>
                                        <p:tgtEl>
                                          <p:spTgt spid="10">
                                            <p:txEl>
                                              <p:pRg st="0" end="0"/>
                                            </p:txEl>
                                          </p:spTgt>
                                        </p:tgtEl>
                                      </p:cBhvr>
                                      <p:to x="100000" y="100000"/>
                                    </p:animScale>
                                    <p:animScale>
                                      <p:cBhvr>
                                        <p:cTn id="39" dur="26">
                                          <p:stCondLst>
                                            <p:cond delay="1808"/>
                                          </p:stCondLst>
                                        </p:cTn>
                                        <p:tgtEl>
                                          <p:spTgt spid="10">
                                            <p:txEl>
                                              <p:pRg st="0" end="0"/>
                                            </p:txEl>
                                          </p:spTgt>
                                        </p:tgtEl>
                                      </p:cBhvr>
                                      <p:to x="100000" y="95000"/>
                                    </p:animScale>
                                    <p:animScale>
                                      <p:cBhvr>
                                        <p:cTn id="40" dur="166" decel="50000">
                                          <p:stCondLst>
                                            <p:cond delay="1834"/>
                                          </p:stCondLst>
                                        </p:cTn>
                                        <p:tgtEl>
                                          <p:spTgt spid="10">
                                            <p:txEl>
                                              <p:pRg st="0" end="0"/>
                                            </p:txEl>
                                          </p:spTgt>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80">
                                          <p:stCondLst>
                                            <p:cond delay="0"/>
                                          </p:stCondLst>
                                        </p:cTn>
                                        <p:tgtEl>
                                          <p:spTgt spid="12">
                                            <p:txEl>
                                              <p:pRg st="0" end="0"/>
                                            </p:txEl>
                                          </p:spTgt>
                                        </p:tgtEl>
                                      </p:cBhvr>
                                    </p:animEffect>
                                    <p:anim calcmode="lin" valueType="num">
                                      <p:cBhvr>
                                        <p:cTn id="46"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12">
                                            <p:txEl>
                                              <p:pRg st="0" end="0"/>
                                            </p:txEl>
                                          </p:spTgt>
                                        </p:tgtEl>
                                      </p:cBhvr>
                                      <p:to x="100000" y="60000"/>
                                    </p:animScale>
                                    <p:animScale>
                                      <p:cBhvr>
                                        <p:cTn id="52" dur="166" decel="50000">
                                          <p:stCondLst>
                                            <p:cond delay="676"/>
                                          </p:stCondLst>
                                        </p:cTn>
                                        <p:tgtEl>
                                          <p:spTgt spid="12">
                                            <p:txEl>
                                              <p:pRg st="0" end="0"/>
                                            </p:txEl>
                                          </p:spTgt>
                                        </p:tgtEl>
                                      </p:cBhvr>
                                      <p:to x="100000" y="100000"/>
                                    </p:animScale>
                                    <p:animScale>
                                      <p:cBhvr>
                                        <p:cTn id="53" dur="26">
                                          <p:stCondLst>
                                            <p:cond delay="1312"/>
                                          </p:stCondLst>
                                        </p:cTn>
                                        <p:tgtEl>
                                          <p:spTgt spid="12">
                                            <p:txEl>
                                              <p:pRg st="0" end="0"/>
                                            </p:txEl>
                                          </p:spTgt>
                                        </p:tgtEl>
                                      </p:cBhvr>
                                      <p:to x="100000" y="80000"/>
                                    </p:animScale>
                                    <p:animScale>
                                      <p:cBhvr>
                                        <p:cTn id="54" dur="166" decel="50000">
                                          <p:stCondLst>
                                            <p:cond delay="1338"/>
                                          </p:stCondLst>
                                        </p:cTn>
                                        <p:tgtEl>
                                          <p:spTgt spid="12">
                                            <p:txEl>
                                              <p:pRg st="0" end="0"/>
                                            </p:txEl>
                                          </p:spTgt>
                                        </p:tgtEl>
                                      </p:cBhvr>
                                      <p:to x="100000" y="100000"/>
                                    </p:animScale>
                                    <p:animScale>
                                      <p:cBhvr>
                                        <p:cTn id="55" dur="26">
                                          <p:stCondLst>
                                            <p:cond delay="1642"/>
                                          </p:stCondLst>
                                        </p:cTn>
                                        <p:tgtEl>
                                          <p:spTgt spid="12">
                                            <p:txEl>
                                              <p:pRg st="0" end="0"/>
                                            </p:txEl>
                                          </p:spTgt>
                                        </p:tgtEl>
                                      </p:cBhvr>
                                      <p:to x="100000" y="90000"/>
                                    </p:animScale>
                                    <p:animScale>
                                      <p:cBhvr>
                                        <p:cTn id="56" dur="166" decel="50000">
                                          <p:stCondLst>
                                            <p:cond delay="1668"/>
                                          </p:stCondLst>
                                        </p:cTn>
                                        <p:tgtEl>
                                          <p:spTgt spid="12">
                                            <p:txEl>
                                              <p:pRg st="0" end="0"/>
                                            </p:txEl>
                                          </p:spTgt>
                                        </p:tgtEl>
                                      </p:cBhvr>
                                      <p:to x="100000" y="100000"/>
                                    </p:animScale>
                                    <p:animScale>
                                      <p:cBhvr>
                                        <p:cTn id="57" dur="26">
                                          <p:stCondLst>
                                            <p:cond delay="1808"/>
                                          </p:stCondLst>
                                        </p:cTn>
                                        <p:tgtEl>
                                          <p:spTgt spid="12">
                                            <p:txEl>
                                              <p:pRg st="0" end="0"/>
                                            </p:txEl>
                                          </p:spTgt>
                                        </p:tgtEl>
                                      </p:cBhvr>
                                      <p:to x="100000" y="95000"/>
                                    </p:animScale>
                                    <p:animScale>
                                      <p:cBhvr>
                                        <p:cTn id="58" dur="166" decel="50000">
                                          <p:stCondLst>
                                            <p:cond delay="1834"/>
                                          </p:stCondLst>
                                        </p:cTn>
                                        <p:tgtEl>
                                          <p:spTgt spid="1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10" grpId="0" build="allAtOnce"/>
      <p:bldP spid="12" grpId="0" build="allAtOnce"/>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901226" y="38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5" name="Rectangle 4"/>
          <p:cNvSpPr/>
          <p:nvPr/>
        </p:nvSpPr>
        <p:spPr>
          <a:xfrm>
            <a:off x="5181600" y="457200"/>
            <a:ext cx="2574744" cy="461665"/>
          </a:xfrm>
          <a:prstGeom prst="rect">
            <a:avLst/>
          </a:prstGeom>
        </p:spPr>
        <p:txBody>
          <a:bodyPr wrap="none">
            <a:spAutoFit/>
          </a:bodyPr>
          <a:lstStyle/>
          <a:p>
            <a:r>
              <a:rPr lang="ar-SA" sz="2400" b="1" dirty="0" smtClean="0">
                <a:solidFill>
                  <a:srgbClr val="7030A0"/>
                </a:solidFill>
              </a:rPr>
              <a:t>اختار الاجابات </a:t>
            </a:r>
            <a:r>
              <a:rPr lang="ar-SA" sz="2400" b="1" dirty="0" smtClean="0">
                <a:solidFill>
                  <a:srgbClr val="7030A0"/>
                </a:solidFill>
              </a:rPr>
              <a:t>الصحيحة</a:t>
            </a:r>
            <a:endParaRPr lang="ar-SA" sz="2400" dirty="0">
              <a:solidFill>
                <a:srgbClr val="7030A0"/>
              </a:solidFill>
            </a:endParaRPr>
          </a:p>
        </p:txBody>
      </p:sp>
      <p:sp>
        <p:nvSpPr>
          <p:cNvPr id="10" name="Rectangle 9"/>
          <p:cNvSpPr/>
          <p:nvPr/>
        </p:nvSpPr>
        <p:spPr>
          <a:xfrm rot="20041682">
            <a:off x="963818" y="3587588"/>
            <a:ext cx="3025188" cy="923330"/>
          </a:xfrm>
          <a:prstGeom prst="rect">
            <a:avLst/>
          </a:prstGeom>
          <a:noFill/>
        </p:spPr>
        <p:txBody>
          <a:bodyPr wrap="none" lIns="91440" tIns="45720" rIns="91440" bIns="45720">
            <a:prstTxWarp prst="textTriangle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
        <p:nvSpPr>
          <p:cNvPr id="12" name="Rectangle 3"/>
          <p:cNvSpPr/>
          <p:nvPr/>
        </p:nvSpPr>
        <p:spPr>
          <a:xfrm>
            <a:off x="2133600" y="1066800"/>
            <a:ext cx="6596300" cy="369332"/>
          </a:xfrm>
          <a:prstGeom prst="rect">
            <a:avLst/>
          </a:prstGeom>
        </p:spPr>
        <p:txBody>
          <a:bodyPr wrap="square">
            <a:spAutoFit/>
          </a:bodyPr>
          <a:lstStyle/>
          <a:p>
            <a:pPr algn="r" rtl="1"/>
            <a:r>
              <a:rPr lang="ar-SA" b="1" dirty="0" smtClean="0"/>
              <a:t>1- قامت الرابطة بالتقريب بين منظمة مورو والحكومة فى</a:t>
            </a:r>
            <a:endParaRPr lang="en-US" dirty="0"/>
          </a:p>
        </p:txBody>
      </p:sp>
      <p:sp>
        <p:nvSpPr>
          <p:cNvPr id="13" name="Rectangle 4"/>
          <p:cNvSpPr/>
          <p:nvPr/>
        </p:nvSpPr>
        <p:spPr>
          <a:xfrm>
            <a:off x="5294344" y="4278868"/>
            <a:ext cx="3435556" cy="369332"/>
          </a:xfrm>
          <a:prstGeom prst="rect">
            <a:avLst/>
          </a:prstGeom>
        </p:spPr>
        <p:txBody>
          <a:bodyPr wrap="none">
            <a:spAutoFit/>
          </a:bodyPr>
          <a:lstStyle/>
          <a:p>
            <a:pPr algn="r" rtl="1"/>
            <a:r>
              <a:rPr lang="ar-SA" b="1" dirty="0"/>
              <a:t>2- </a:t>
            </a:r>
            <a:r>
              <a:rPr lang="ar-SA" b="1" dirty="0" smtClean="0"/>
              <a:t>نشر اللغة العربية بين الشعوب الاسلامية.</a:t>
            </a:r>
            <a:endParaRPr lang="en-US" dirty="0"/>
          </a:p>
        </p:txBody>
      </p:sp>
      <p:sp>
        <p:nvSpPr>
          <p:cNvPr id="14" name="Rectangle 9"/>
          <p:cNvSpPr/>
          <p:nvPr/>
        </p:nvSpPr>
        <p:spPr>
          <a:xfrm>
            <a:off x="5612178" y="1676400"/>
            <a:ext cx="633507"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اليابان</a:t>
            </a:r>
            <a:endParaRPr lang="ar-SA" dirty="0"/>
          </a:p>
        </p:txBody>
      </p:sp>
      <p:sp>
        <p:nvSpPr>
          <p:cNvPr id="16" name="Rectangle 9"/>
          <p:cNvSpPr/>
          <p:nvPr/>
        </p:nvSpPr>
        <p:spPr>
          <a:xfrm>
            <a:off x="5688378" y="2209800"/>
            <a:ext cx="62388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الصين</a:t>
            </a:r>
            <a:endParaRPr lang="ar-SA" dirty="0"/>
          </a:p>
        </p:txBody>
      </p:sp>
      <p:sp>
        <p:nvSpPr>
          <p:cNvPr id="17" name="Rectangle 9"/>
          <p:cNvSpPr/>
          <p:nvPr/>
        </p:nvSpPr>
        <p:spPr>
          <a:xfrm>
            <a:off x="5636085" y="2743200"/>
            <a:ext cx="659155"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الفلبين</a:t>
            </a:r>
            <a:endParaRPr lang="ar-SA" dirty="0"/>
          </a:p>
        </p:txBody>
      </p:sp>
      <p:sp>
        <p:nvSpPr>
          <p:cNvPr id="18" name="Rectangle 9"/>
          <p:cNvSpPr/>
          <p:nvPr/>
        </p:nvSpPr>
        <p:spPr>
          <a:xfrm>
            <a:off x="5562600" y="3288268"/>
            <a:ext cx="835485"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اندونيسيا</a:t>
            </a:r>
            <a:endParaRPr lang="ar-SA" dirty="0"/>
          </a:p>
        </p:txBody>
      </p:sp>
      <p:sp>
        <p:nvSpPr>
          <p:cNvPr id="19" name="Rectangle 11"/>
          <p:cNvSpPr/>
          <p:nvPr/>
        </p:nvSpPr>
        <p:spPr>
          <a:xfrm>
            <a:off x="5753610" y="4659868"/>
            <a:ext cx="63511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135 ه</a:t>
            </a:r>
            <a:endParaRPr lang="ar-SA" dirty="0"/>
          </a:p>
        </p:txBody>
      </p:sp>
      <p:sp>
        <p:nvSpPr>
          <p:cNvPr id="20" name="Rectangle 11"/>
          <p:cNvSpPr/>
          <p:nvPr/>
        </p:nvSpPr>
        <p:spPr>
          <a:xfrm>
            <a:off x="5829810" y="5193268"/>
            <a:ext cx="73289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1361 ه</a:t>
            </a:r>
            <a:endParaRPr lang="ar-SA" dirty="0"/>
          </a:p>
        </p:txBody>
      </p:sp>
      <p:sp>
        <p:nvSpPr>
          <p:cNvPr id="21" name="Rectangle 11"/>
          <p:cNvSpPr/>
          <p:nvPr/>
        </p:nvSpPr>
        <p:spPr>
          <a:xfrm>
            <a:off x="5791200" y="5726668"/>
            <a:ext cx="73289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1391 ه</a:t>
            </a:r>
            <a:endParaRPr lang="ar-SA" dirty="0"/>
          </a:p>
        </p:txBody>
      </p:sp>
      <p:sp>
        <p:nvSpPr>
          <p:cNvPr id="22" name="Rectangle 11"/>
          <p:cNvSpPr/>
          <p:nvPr/>
        </p:nvSpPr>
        <p:spPr>
          <a:xfrm>
            <a:off x="5867400" y="6260068"/>
            <a:ext cx="73770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1401 ه</a:t>
            </a:r>
            <a:endParaRPr lang="ar-SA" dirty="0"/>
          </a:p>
        </p:txBody>
      </p:sp>
    </p:spTree>
    <p:extLst>
      <p:ext uri="{BB962C8B-B14F-4D97-AF65-F5344CB8AC3E}">
        <p14:creationId xmlns:p14="http://schemas.microsoft.com/office/powerpoint/2010/main" val="1859251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righ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wipe(down)">
                                      <p:cBhvr>
                                        <p:cTn id="47" dur="580">
                                          <p:stCondLst>
                                            <p:cond delay="0"/>
                                          </p:stCondLst>
                                        </p:cTn>
                                        <p:tgtEl>
                                          <p:spTgt spid="14">
                                            <p:txEl>
                                              <p:pRg st="0" end="0"/>
                                            </p:txEl>
                                          </p:spTgt>
                                        </p:tgtEl>
                                      </p:cBhvr>
                                    </p:animEffect>
                                    <p:anim calcmode="lin" valueType="num">
                                      <p:cBhvr>
                                        <p:cTn id="48" dur="1822" tmFilter="0,0; 0.14,0.36; 0.43,0.73; 0.71,0.91; 1.0,1.0">
                                          <p:stCondLst>
                                            <p:cond delay="0"/>
                                          </p:stCondLst>
                                        </p:cTn>
                                        <p:tgtEl>
                                          <p:spTgt spid="14">
                                            <p:txEl>
                                              <p:pRg st="0" end="0"/>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4">
                                            <p:txEl>
                                              <p:pRg st="0" end="0"/>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4">
                                            <p:txEl>
                                              <p:pRg st="0" end="0"/>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4">
                                            <p:txEl>
                                              <p:pRg st="0" end="0"/>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4">
                                            <p:txEl>
                                              <p:pRg st="0" end="0"/>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14">
                                            <p:txEl>
                                              <p:pRg st="0" end="0"/>
                                            </p:txEl>
                                          </p:spTgt>
                                        </p:tgtEl>
                                      </p:cBhvr>
                                      <p:to x="100000" y="60000"/>
                                    </p:animScale>
                                    <p:animScale>
                                      <p:cBhvr>
                                        <p:cTn id="54" dur="166" decel="50000">
                                          <p:stCondLst>
                                            <p:cond delay="676"/>
                                          </p:stCondLst>
                                        </p:cTn>
                                        <p:tgtEl>
                                          <p:spTgt spid="14">
                                            <p:txEl>
                                              <p:pRg st="0" end="0"/>
                                            </p:txEl>
                                          </p:spTgt>
                                        </p:tgtEl>
                                      </p:cBhvr>
                                      <p:to x="100000" y="100000"/>
                                    </p:animScale>
                                    <p:animScale>
                                      <p:cBhvr>
                                        <p:cTn id="55" dur="26">
                                          <p:stCondLst>
                                            <p:cond delay="1312"/>
                                          </p:stCondLst>
                                        </p:cTn>
                                        <p:tgtEl>
                                          <p:spTgt spid="14">
                                            <p:txEl>
                                              <p:pRg st="0" end="0"/>
                                            </p:txEl>
                                          </p:spTgt>
                                        </p:tgtEl>
                                      </p:cBhvr>
                                      <p:to x="100000" y="80000"/>
                                    </p:animScale>
                                    <p:animScale>
                                      <p:cBhvr>
                                        <p:cTn id="56" dur="166" decel="50000">
                                          <p:stCondLst>
                                            <p:cond delay="1338"/>
                                          </p:stCondLst>
                                        </p:cTn>
                                        <p:tgtEl>
                                          <p:spTgt spid="14">
                                            <p:txEl>
                                              <p:pRg st="0" end="0"/>
                                            </p:txEl>
                                          </p:spTgt>
                                        </p:tgtEl>
                                      </p:cBhvr>
                                      <p:to x="100000" y="100000"/>
                                    </p:animScale>
                                    <p:animScale>
                                      <p:cBhvr>
                                        <p:cTn id="57" dur="26">
                                          <p:stCondLst>
                                            <p:cond delay="1642"/>
                                          </p:stCondLst>
                                        </p:cTn>
                                        <p:tgtEl>
                                          <p:spTgt spid="14">
                                            <p:txEl>
                                              <p:pRg st="0" end="0"/>
                                            </p:txEl>
                                          </p:spTgt>
                                        </p:tgtEl>
                                      </p:cBhvr>
                                      <p:to x="100000" y="90000"/>
                                    </p:animScale>
                                    <p:animScale>
                                      <p:cBhvr>
                                        <p:cTn id="58" dur="166" decel="50000">
                                          <p:stCondLst>
                                            <p:cond delay="1668"/>
                                          </p:stCondLst>
                                        </p:cTn>
                                        <p:tgtEl>
                                          <p:spTgt spid="14">
                                            <p:txEl>
                                              <p:pRg st="0" end="0"/>
                                            </p:txEl>
                                          </p:spTgt>
                                        </p:tgtEl>
                                      </p:cBhvr>
                                      <p:to x="100000" y="100000"/>
                                    </p:animScale>
                                    <p:animScale>
                                      <p:cBhvr>
                                        <p:cTn id="59" dur="26">
                                          <p:stCondLst>
                                            <p:cond delay="1808"/>
                                          </p:stCondLst>
                                        </p:cTn>
                                        <p:tgtEl>
                                          <p:spTgt spid="14">
                                            <p:txEl>
                                              <p:pRg st="0" end="0"/>
                                            </p:txEl>
                                          </p:spTgt>
                                        </p:tgtEl>
                                      </p:cBhvr>
                                      <p:to x="100000" y="95000"/>
                                    </p:animScale>
                                    <p:animScale>
                                      <p:cBhvr>
                                        <p:cTn id="60" dur="166" decel="50000">
                                          <p:stCondLst>
                                            <p:cond delay="1834"/>
                                          </p:stCondLst>
                                        </p:cTn>
                                        <p:tgtEl>
                                          <p:spTgt spid="14">
                                            <p:txEl>
                                              <p:pRg st="0" end="0"/>
                                            </p:txEl>
                                          </p:spTgt>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16">
                                            <p:txEl>
                                              <p:pRg st="0" end="0"/>
                                            </p:txEl>
                                          </p:spTgt>
                                        </p:tgtEl>
                                        <p:attrNameLst>
                                          <p:attrName>style.visibility</p:attrName>
                                        </p:attrNameLst>
                                      </p:cBhvr>
                                      <p:to>
                                        <p:strVal val="visible"/>
                                      </p:to>
                                    </p:set>
                                    <p:animEffect transition="in" filter="wipe(down)">
                                      <p:cBhvr>
                                        <p:cTn id="65" dur="580">
                                          <p:stCondLst>
                                            <p:cond delay="0"/>
                                          </p:stCondLst>
                                        </p:cTn>
                                        <p:tgtEl>
                                          <p:spTgt spid="16">
                                            <p:txEl>
                                              <p:pRg st="0" end="0"/>
                                            </p:txEl>
                                          </p:spTgt>
                                        </p:tgtEl>
                                      </p:cBhvr>
                                    </p:animEffect>
                                    <p:anim calcmode="lin" valueType="num">
                                      <p:cBhvr>
                                        <p:cTn id="66" dur="1822" tmFilter="0,0; 0.14,0.36; 0.43,0.73; 0.71,0.91; 1.0,1.0">
                                          <p:stCondLst>
                                            <p:cond delay="0"/>
                                          </p:stCondLst>
                                        </p:cTn>
                                        <p:tgtEl>
                                          <p:spTgt spid="16">
                                            <p:txEl>
                                              <p:pRg st="0" end="0"/>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6">
                                            <p:txEl>
                                              <p:pRg st="0" end="0"/>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6">
                                            <p:txEl>
                                              <p:pRg st="0" end="0"/>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6">
                                            <p:txEl>
                                              <p:pRg st="0" end="0"/>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6">
                                            <p:txEl>
                                              <p:pRg st="0" end="0"/>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16">
                                            <p:txEl>
                                              <p:pRg st="0" end="0"/>
                                            </p:txEl>
                                          </p:spTgt>
                                        </p:tgtEl>
                                      </p:cBhvr>
                                      <p:to x="100000" y="60000"/>
                                    </p:animScale>
                                    <p:animScale>
                                      <p:cBhvr>
                                        <p:cTn id="72" dur="166" decel="50000">
                                          <p:stCondLst>
                                            <p:cond delay="676"/>
                                          </p:stCondLst>
                                        </p:cTn>
                                        <p:tgtEl>
                                          <p:spTgt spid="16">
                                            <p:txEl>
                                              <p:pRg st="0" end="0"/>
                                            </p:txEl>
                                          </p:spTgt>
                                        </p:tgtEl>
                                      </p:cBhvr>
                                      <p:to x="100000" y="100000"/>
                                    </p:animScale>
                                    <p:animScale>
                                      <p:cBhvr>
                                        <p:cTn id="73" dur="26">
                                          <p:stCondLst>
                                            <p:cond delay="1312"/>
                                          </p:stCondLst>
                                        </p:cTn>
                                        <p:tgtEl>
                                          <p:spTgt spid="16">
                                            <p:txEl>
                                              <p:pRg st="0" end="0"/>
                                            </p:txEl>
                                          </p:spTgt>
                                        </p:tgtEl>
                                      </p:cBhvr>
                                      <p:to x="100000" y="80000"/>
                                    </p:animScale>
                                    <p:animScale>
                                      <p:cBhvr>
                                        <p:cTn id="74" dur="166" decel="50000">
                                          <p:stCondLst>
                                            <p:cond delay="1338"/>
                                          </p:stCondLst>
                                        </p:cTn>
                                        <p:tgtEl>
                                          <p:spTgt spid="16">
                                            <p:txEl>
                                              <p:pRg st="0" end="0"/>
                                            </p:txEl>
                                          </p:spTgt>
                                        </p:tgtEl>
                                      </p:cBhvr>
                                      <p:to x="100000" y="100000"/>
                                    </p:animScale>
                                    <p:animScale>
                                      <p:cBhvr>
                                        <p:cTn id="75" dur="26">
                                          <p:stCondLst>
                                            <p:cond delay="1642"/>
                                          </p:stCondLst>
                                        </p:cTn>
                                        <p:tgtEl>
                                          <p:spTgt spid="16">
                                            <p:txEl>
                                              <p:pRg st="0" end="0"/>
                                            </p:txEl>
                                          </p:spTgt>
                                        </p:tgtEl>
                                      </p:cBhvr>
                                      <p:to x="100000" y="90000"/>
                                    </p:animScale>
                                    <p:animScale>
                                      <p:cBhvr>
                                        <p:cTn id="76" dur="166" decel="50000">
                                          <p:stCondLst>
                                            <p:cond delay="1668"/>
                                          </p:stCondLst>
                                        </p:cTn>
                                        <p:tgtEl>
                                          <p:spTgt spid="16">
                                            <p:txEl>
                                              <p:pRg st="0" end="0"/>
                                            </p:txEl>
                                          </p:spTgt>
                                        </p:tgtEl>
                                      </p:cBhvr>
                                      <p:to x="100000" y="100000"/>
                                    </p:animScale>
                                    <p:animScale>
                                      <p:cBhvr>
                                        <p:cTn id="77" dur="26">
                                          <p:stCondLst>
                                            <p:cond delay="1808"/>
                                          </p:stCondLst>
                                        </p:cTn>
                                        <p:tgtEl>
                                          <p:spTgt spid="16">
                                            <p:txEl>
                                              <p:pRg st="0" end="0"/>
                                            </p:txEl>
                                          </p:spTgt>
                                        </p:tgtEl>
                                      </p:cBhvr>
                                      <p:to x="100000" y="95000"/>
                                    </p:animScale>
                                    <p:animScale>
                                      <p:cBhvr>
                                        <p:cTn id="78" dur="166" decel="50000">
                                          <p:stCondLst>
                                            <p:cond delay="1834"/>
                                          </p:stCondLst>
                                        </p:cTn>
                                        <p:tgtEl>
                                          <p:spTgt spid="16">
                                            <p:txEl>
                                              <p:pRg st="0" end="0"/>
                                            </p:txEl>
                                          </p:spTgt>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17">
                                            <p:txEl>
                                              <p:pRg st="0" end="0"/>
                                            </p:txEl>
                                          </p:spTgt>
                                        </p:tgtEl>
                                        <p:attrNameLst>
                                          <p:attrName>style.visibility</p:attrName>
                                        </p:attrNameLst>
                                      </p:cBhvr>
                                      <p:to>
                                        <p:strVal val="visible"/>
                                      </p:to>
                                    </p:set>
                                    <p:animEffect transition="in" filter="wipe(down)">
                                      <p:cBhvr>
                                        <p:cTn id="83" dur="580">
                                          <p:stCondLst>
                                            <p:cond delay="0"/>
                                          </p:stCondLst>
                                        </p:cTn>
                                        <p:tgtEl>
                                          <p:spTgt spid="17">
                                            <p:txEl>
                                              <p:pRg st="0" end="0"/>
                                            </p:txEl>
                                          </p:spTgt>
                                        </p:tgtEl>
                                      </p:cBhvr>
                                    </p:animEffect>
                                    <p:anim calcmode="lin" valueType="num">
                                      <p:cBhvr>
                                        <p:cTn id="84"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17">
                                            <p:txEl>
                                              <p:pRg st="0" end="0"/>
                                            </p:txEl>
                                          </p:spTgt>
                                        </p:tgtEl>
                                      </p:cBhvr>
                                      <p:to x="100000" y="60000"/>
                                    </p:animScale>
                                    <p:animScale>
                                      <p:cBhvr>
                                        <p:cTn id="90" dur="166" decel="50000">
                                          <p:stCondLst>
                                            <p:cond delay="676"/>
                                          </p:stCondLst>
                                        </p:cTn>
                                        <p:tgtEl>
                                          <p:spTgt spid="17">
                                            <p:txEl>
                                              <p:pRg st="0" end="0"/>
                                            </p:txEl>
                                          </p:spTgt>
                                        </p:tgtEl>
                                      </p:cBhvr>
                                      <p:to x="100000" y="100000"/>
                                    </p:animScale>
                                    <p:animScale>
                                      <p:cBhvr>
                                        <p:cTn id="91" dur="26">
                                          <p:stCondLst>
                                            <p:cond delay="1312"/>
                                          </p:stCondLst>
                                        </p:cTn>
                                        <p:tgtEl>
                                          <p:spTgt spid="17">
                                            <p:txEl>
                                              <p:pRg st="0" end="0"/>
                                            </p:txEl>
                                          </p:spTgt>
                                        </p:tgtEl>
                                      </p:cBhvr>
                                      <p:to x="100000" y="80000"/>
                                    </p:animScale>
                                    <p:animScale>
                                      <p:cBhvr>
                                        <p:cTn id="92" dur="166" decel="50000">
                                          <p:stCondLst>
                                            <p:cond delay="1338"/>
                                          </p:stCondLst>
                                        </p:cTn>
                                        <p:tgtEl>
                                          <p:spTgt spid="17">
                                            <p:txEl>
                                              <p:pRg st="0" end="0"/>
                                            </p:txEl>
                                          </p:spTgt>
                                        </p:tgtEl>
                                      </p:cBhvr>
                                      <p:to x="100000" y="100000"/>
                                    </p:animScale>
                                    <p:animScale>
                                      <p:cBhvr>
                                        <p:cTn id="93" dur="26">
                                          <p:stCondLst>
                                            <p:cond delay="1642"/>
                                          </p:stCondLst>
                                        </p:cTn>
                                        <p:tgtEl>
                                          <p:spTgt spid="17">
                                            <p:txEl>
                                              <p:pRg st="0" end="0"/>
                                            </p:txEl>
                                          </p:spTgt>
                                        </p:tgtEl>
                                      </p:cBhvr>
                                      <p:to x="100000" y="90000"/>
                                    </p:animScale>
                                    <p:animScale>
                                      <p:cBhvr>
                                        <p:cTn id="94" dur="166" decel="50000">
                                          <p:stCondLst>
                                            <p:cond delay="1668"/>
                                          </p:stCondLst>
                                        </p:cTn>
                                        <p:tgtEl>
                                          <p:spTgt spid="17">
                                            <p:txEl>
                                              <p:pRg st="0" end="0"/>
                                            </p:txEl>
                                          </p:spTgt>
                                        </p:tgtEl>
                                      </p:cBhvr>
                                      <p:to x="100000" y="100000"/>
                                    </p:animScale>
                                    <p:animScale>
                                      <p:cBhvr>
                                        <p:cTn id="95" dur="26">
                                          <p:stCondLst>
                                            <p:cond delay="1808"/>
                                          </p:stCondLst>
                                        </p:cTn>
                                        <p:tgtEl>
                                          <p:spTgt spid="17">
                                            <p:txEl>
                                              <p:pRg st="0" end="0"/>
                                            </p:txEl>
                                          </p:spTgt>
                                        </p:tgtEl>
                                      </p:cBhvr>
                                      <p:to x="100000" y="95000"/>
                                    </p:animScale>
                                    <p:animScale>
                                      <p:cBhvr>
                                        <p:cTn id="96" dur="166" decel="50000">
                                          <p:stCondLst>
                                            <p:cond delay="1834"/>
                                          </p:stCondLst>
                                        </p:cTn>
                                        <p:tgtEl>
                                          <p:spTgt spid="17">
                                            <p:txEl>
                                              <p:pRg st="0" end="0"/>
                                            </p:txEl>
                                          </p:spTgt>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grpId="0" nodeType="clickEffect">
                                  <p:stCondLst>
                                    <p:cond delay="0"/>
                                  </p:stCondLst>
                                  <p:childTnLst>
                                    <p:set>
                                      <p:cBhvr>
                                        <p:cTn id="100" dur="1" fill="hold">
                                          <p:stCondLst>
                                            <p:cond delay="0"/>
                                          </p:stCondLst>
                                        </p:cTn>
                                        <p:tgtEl>
                                          <p:spTgt spid="18">
                                            <p:txEl>
                                              <p:pRg st="0" end="0"/>
                                            </p:txEl>
                                          </p:spTgt>
                                        </p:tgtEl>
                                        <p:attrNameLst>
                                          <p:attrName>style.visibility</p:attrName>
                                        </p:attrNameLst>
                                      </p:cBhvr>
                                      <p:to>
                                        <p:strVal val="visible"/>
                                      </p:to>
                                    </p:set>
                                    <p:animEffect transition="in" filter="wipe(down)">
                                      <p:cBhvr>
                                        <p:cTn id="101" dur="580">
                                          <p:stCondLst>
                                            <p:cond delay="0"/>
                                          </p:stCondLst>
                                        </p:cTn>
                                        <p:tgtEl>
                                          <p:spTgt spid="18">
                                            <p:txEl>
                                              <p:pRg st="0" end="0"/>
                                            </p:txEl>
                                          </p:spTgt>
                                        </p:tgtEl>
                                      </p:cBhvr>
                                    </p:animEffect>
                                    <p:anim calcmode="lin" valueType="num">
                                      <p:cBhvr>
                                        <p:cTn id="102" dur="1822" tmFilter="0,0; 0.14,0.36; 0.43,0.73; 0.71,0.91; 1.0,1.0">
                                          <p:stCondLst>
                                            <p:cond delay="0"/>
                                          </p:stCondLst>
                                        </p:cTn>
                                        <p:tgtEl>
                                          <p:spTgt spid="18">
                                            <p:txEl>
                                              <p:pRg st="0" end="0"/>
                                            </p:txEl>
                                          </p:spTgt>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18">
                                            <p:txEl>
                                              <p:pRg st="0" end="0"/>
                                            </p:txEl>
                                          </p:spTgt>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18">
                                            <p:txEl>
                                              <p:pRg st="0" end="0"/>
                                            </p:txEl>
                                          </p:spTgt>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18">
                                            <p:txEl>
                                              <p:pRg st="0" end="0"/>
                                            </p:txEl>
                                          </p:spTgt>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18">
                                            <p:txEl>
                                              <p:pRg st="0" end="0"/>
                                            </p:txEl>
                                          </p:spTgt>
                                        </p:tgtEl>
                                        <p:attrNameLst>
                                          <p:attrName>ppt_y</p:attrName>
                                        </p:attrNameLst>
                                      </p:cBhvr>
                                      <p:tavLst>
                                        <p:tav tm="0" fmla="#ppt_y-sin(pi*$)/81">
                                          <p:val>
                                            <p:fltVal val="0"/>
                                          </p:val>
                                        </p:tav>
                                        <p:tav tm="100000">
                                          <p:val>
                                            <p:fltVal val="1"/>
                                          </p:val>
                                        </p:tav>
                                      </p:tavLst>
                                    </p:anim>
                                    <p:animScale>
                                      <p:cBhvr>
                                        <p:cTn id="107" dur="26">
                                          <p:stCondLst>
                                            <p:cond delay="650"/>
                                          </p:stCondLst>
                                        </p:cTn>
                                        <p:tgtEl>
                                          <p:spTgt spid="18">
                                            <p:txEl>
                                              <p:pRg st="0" end="0"/>
                                            </p:txEl>
                                          </p:spTgt>
                                        </p:tgtEl>
                                      </p:cBhvr>
                                      <p:to x="100000" y="60000"/>
                                    </p:animScale>
                                    <p:animScale>
                                      <p:cBhvr>
                                        <p:cTn id="108" dur="166" decel="50000">
                                          <p:stCondLst>
                                            <p:cond delay="676"/>
                                          </p:stCondLst>
                                        </p:cTn>
                                        <p:tgtEl>
                                          <p:spTgt spid="18">
                                            <p:txEl>
                                              <p:pRg st="0" end="0"/>
                                            </p:txEl>
                                          </p:spTgt>
                                        </p:tgtEl>
                                      </p:cBhvr>
                                      <p:to x="100000" y="100000"/>
                                    </p:animScale>
                                    <p:animScale>
                                      <p:cBhvr>
                                        <p:cTn id="109" dur="26">
                                          <p:stCondLst>
                                            <p:cond delay="1312"/>
                                          </p:stCondLst>
                                        </p:cTn>
                                        <p:tgtEl>
                                          <p:spTgt spid="18">
                                            <p:txEl>
                                              <p:pRg st="0" end="0"/>
                                            </p:txEl>
                                          </p:spTgt>
                                        </p:tgtEl>
                                      </p:cBhvr>
                                      <p:to x="100000" y="80000"/>
                                    </p:animScale>
                                    <p:animScale>
                                      <p:cBhvr>
                                        <p:cTn id="110" dur="166" decel="50000">
                                          <p:stCondLst>
                                            <p:cond delay="1338"/>
                                          </p:stCondLst>
                                        </p:cTn>
                                        <p:tgtEl>
                                          <p:spTgt spid="18">
                                            <p:txEl>
                                              <p:pRg st="0" end="0"/>
                                            </p:txEl>
                                          </p:spTgt>
                                        </p:tgtEl>
                                      </p:cBhvr>
                                      <p:to x="100000" y="100000"/>
                                    </p:animScale>
                                    <p:animScale>
                                      <p:cBhvr>
                                        <p:cTn id="111" dur="26">
                                          <p:stCondLst>
                                            <p:cond delay="1642"/>
                                          </p:stCondLst>
                                        </p:cTn>
                                        <p:tgtEl>
                                          <p:spTgt spid="18">
                                            <p:txEl>
                                              <p:pRg st="0" end="0"/>
                                            </p:txEl>
                                          </p:spTgt>
                                        </p:tgtEl>
                                      </p:cBhvr>
                                      <p:to x="100000" y="90000"/>
                                    </p:animScale>
                                    <p:animScale>
                                      <p:cBhvr>
                                        <p:cTn id="112" dur="166" decel="50000">
                                          <p:stCondLst>
                                            <p:cond delay="1668"/>
                                          </p:stCondLst>
                                        </p:cTn>
                                        <p:tgtEl>
                                          <p:spTgt spid="18">
                                            <p:txEl>
                                              <p:pRg st="0" end="0"/>
                                            </p:txEl>
                                          </p:spTgt>
                                        </p:tgtEl>
                                      </p:cBhvr>
                                      <p:to x="100000" y="100000"/>
                                    </p:animScale>
                                    <p:animScale>
                                      <p:cBhvr>
                                        <p:cTn id="113" dur="26">
                                          <p:stCondLst>
                                            <p:cond delay="1808"/>
                                          </p:stCondLst>
                                        </p:cTn>
                                        <p:tgtEl>
                                          <p:spTgt spid="18">
                                            <p:txEl>
                                              <p:pRg st="0" end="0"/>
                                            </p:txEl>
                                          </p:spTgt>
                                        </p:tgtEl>
                                      </p:cBhvr>
                                      <p:to x="100000" y="95000"/>
                                    </p:animScale>
                                    <p:animScale>
                                      <p:cBhvr>
                                        <p:cTn id="114" dur="166" decel="50000">
                                          <p:stCondLst>
                                            <p:cond delay="1834"/>
                                          </p:stCondLst>
                                        </p:cTn>
                                        <p:tgtEl>
                                          <p:spTgt spid="18">
                                            <p:txEl>
                                              <p:pRg st="0" end="0"/>
                                            </p:txEl>
                                          </p:spTgt>
                                        </p:tgtEl>
                                      </p:cBhvr>
                                      <p:to x="100000" y="100000"/>
                                    </p:animScale>
                                  </p:childTnLst>
                                </p:cTn>
                              </p:par>
                            </p:childTnLst>
                          </p:cTn>
                        </p:par>
                      </p:childTnLst>
                    </p:cTn>
                  </p:par>
                  <p:par>
                    <p:cTn id="115" fill="hold">
                      <p:stCondLst>
                        <p:cond delay="indefinite"/>
                      </p:stCondLst>
                      <p:childTnLst>
                        <p:par>
                          <p:cTn id="116" fill="hold">
                            <p:stCondLst>
                              <p:cond delay="0"/>
                            </p:stCondLst>
                            <p:childTnLst>
                              <p:par>
                                <p:cTn id="117" presetID="26" presetClass="entr" presetSubtype="0" fill="hold" grpId="0" nodeType="clickEffect">
                                  <p:stCondLst>
                                    <p:cond delay="0"/>
                                  </p:stCondLst>
                                  <p:childTnLst>
                                    <p:set>
                                      <p:cBhvr>
                                        <p:cTn id="118" dur="1" fill="hold">
                                          <p:stCondLst>
                                            <p:cond delay="0"/>
                                          </p:stCondLst>
                                        </p:cTn>
                                        <p:tgtEl>
                                          <p:spTgt spid="19">
                                            <p:txEl>
                                              <p:pRg st="0" end="0"/>
                                            </p:txEl>
                                          </p:spTgt>
                                        </p:tgtEl>
                                        <p:attrNameLst>
                                          <p:attrName>style.visibility</p:attrName>
                                        </p:attrNameLst>
                                      </p:cBhvr>
                                      <p:to>
                                        <p:strVal val="visible"/>
                                      </p:to>
                                    </p:set>
                                    <p:animEffect transition="in" filter="wipe(down)">
                                      <p:cBhvr>
                                        <p:cTn id="119" dur="580">
                                          <p:stCondLst>
                                            <p:cond delay="0"/>
                                          </p:stCondLst>
                                        </p:cTn>
                                        <p:tgtEl>
                                          <p:spTgt spid="19">
                                            <p:txEl>
                                              <p:pRg st="0" end="0"/>
                                            </p:txEl>
                                          </p:spTgt>
                                        </p:tgtEl>
                                      </p:cBhvr>
                                    </p:animEffect>
                                    <p:anim calcmode="lin" valueType="num">
                                      <p:cBhvr>
                                        <p:cTn id="120" dur="1822" tmFilter="0,0; 0.14,0.36; 0.43,0.73; 0.71,0.91; 1.0,1.0">
                                          <p:stCondLst>
                                            <p:cond delay="0"/>
                                          </p:stCondLst>
                                        </p:cTn>
                                        <p:tgtEl>
                                          <p:spTgt spid="19">
                                            <p:txEl>
                                              <p:pRg st="0" end="0"/>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9">
                                            <p:txEl>
                                              <p:pRg st="0" end="0"/>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9">
                                            <p:txEl>
                                              <p:pRg st="0" end="0"/>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9">
                                            <p:txEl>
                                              <p:pRg st="0" end="0"/>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9">
                                            <p:txEl>
                                              <p:pRg st="0" end="0"/>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19">
                                            <p:txEl>
                                              <p:pRg st="0" end="0"/>
                                            </p:txEl>
                                          </p:spTgt>
                                        </p:tgtEl>
                                      </p:cBhvr>
                                      <p:to x="100000" y="60000"/>
                                    </p:animScale>
                                    <p:animScale>
                                      <p:cBhvr>
                                        <p:cTn id="126" dur="166" decel="50000">
                                          <p:stCondLst>
                                            <p:cond delay="676"/>
                                          </p:stCondLst>
                                        </p:cTn>
                                        <p:tgtEl>
                                          <p:spTgt spid="19">
                                            <p:txEl>
                                              <p:pRg st="0" end="0"/>
                                            </p:txEl>
                                          </p:spTgt>
                                        </p:tgtEl>
                                      </p:cBhvr>
                                      <p:to x="100000" y="100000"/>
                                    </p:animScale>
                                    <p:animScale>
                                      <p:cBhvr>
                                        <p:cTn id="127" dur="26">
                                          <p:stCondLst>
                                            <p:cond delay="1312"/>
                                          </p:stCondLst>
                                        </p:cTn>
                                        <p:tgtEl>
                                          <p:spTgt spid="19">
                                            <p:txEl>
                                              <p:pRg st="0" end="0"/>
                                            </p:txEl>
                                          </p:spTgt>
                                        </p:tgtEl>
                                      </p:cBhvr>
                                      <p:to x="100000" y="80000"/>
                                    </p:animScale>
                                    <p:animScale>
                                      <p:cBhvr>
                                        <p:cTn id="128" dur="166" decel="50000">
                                          <p:stCondLst>
                                            <p:cond delay="1338"/>
                                          </p:stCondLst>
                                        </p:cTn>
                                        <p:tgtEl>
                                          <p:spTgt spid="19">
                                            <p:txEl>
                                              <p:pRg st="0" end="0"/>
                                            </p:txEl>
                                          </p:spTgt>
                                        </p:tgtEl>
                                      </p:cBhvr>
                                      <p:to x="100000" y="100000"/>
                                    </p:animScale>
                                    <p:animScale>
                                      <p:cBhvr>
                                        <p:cTn id="129" dur="26">
                                          <p:stCondLst>
                                            <p:cond delay="1642"/>
                                          </p:stCondLst>
                                        </p:cTn>
                                        <p:tgtEl>
                                          <p:spTgt spid="19">
                                            <p:txEl>
                                              <p:pRg st="0" end="0"/>
                                            </p:txEl>
                                          </p:spTgt>
                                        </p:tgtEl>
                                      </p:cBhvr>
                                      <p:to x="100000" y="90000"/>
                                    </p:animScale>
                                    <p:animScale>
                                      <p:cBhvr>
                                        <p:cTn id="130" dur="166" decel="50000">
                                          <p:stCondLst>
                                            <p:cond delay="1668"/>
                                          </p:stCondLst>
                                        </p:cTn>
                                        <p:tgtEl>
                                          <p:spTgt spid="19">
                                            <p:txEl>
                                              <p:pRg st="0" end="0"/>
                                            </p:txEl>
                                          </p:spTgt>
                                        </p:tgtEl>
                                      </p:cBhvr>
                                      <p:to x="100000" y="100000"/>
                                    </p:animScale>
                                    <p:animScale>
                                      <p:cBhvr>
                                        <p:cTn id="131" dur="26">
                                          <p:stCondLst>
                                            <p:cond delay="1808"/>
                                          </p:stCondLst>
                                        </p:cTn>
                                        <p:tgtEl>
                                          <p:spTgt spid="19">
                                            <p:txEl>
                                              <p:pRg st="0" end="0"/>
                                            </p:txEl>
                                          </p:spTgt>
                                        </p:tgtEl>
                                      </p:cBhvr>
                                      <p:to x="100000" y="95000"/>
                                    </p:animScale>
                                    <p:animScale>
                                      <p:cBhvr>
                                        <p:cTn id="132" dur="166" decel="50000">
                                          <p:stCondLst>
                                            <p:cond delay="1834"/>
                                          </p:stCondLst>
                                        </p:cTn>
                                        <p:tgtEl>
                                          <p:spTgt spid="19">
                                            <p:txEl>
                                              <p:pRg st="0" end="0"/>
                                            </p:txEl>
                                          </p:spTgt>
                                        </p:tgtEl>
                                      </p:cBhvr>
                                      <p:to x="100000" y="100000"/>
                                    </p:animScale>
                                  </p:childTnLst>
                                </p:cTn>
                              </p:par>
                            </p:childTnLst>
                          </p:cTn>
                        </p:par>
                      </p:childTnLst>
                    </p:cTn>
                  </p:par>
                  <p:par>
                    <p:cTn id="133" fill="hold">
                      <p:stCondLst>
                        <p:cond delay="indefinite"/>
                      </p:stCondLst>
                      <p:childTnLst>
                        <p:par>
                          <p:cTn id="134" fill="hold">
                            <p:stCondLst>
                              <p:cond delay="0"/>
                            </p:stCondLst>
                            <p:childTnLst>
                              <p:par>
                                <p:cTn id="135" presetID="26" presetClass="entr" presetSubtype="0" fill="hold" grpId="0" nodeType="clickEffect">
                                  <p:stCondLst>
                                    <p:cond delay="0"/>
                                  </p:stCondLst>
                                  <p:childTnLst>
                                    <p:set>
                                      <p:cBhvr>
                                        <p:cTn id="136" dur="1" fill="hold">
                                          <p:stCondLst>
                                            <p:cond delay="0"/>
                                          </p:stCondLst>
                                        </p:cTn>
                                        <p:tgtEl>
                                          <p:spTgt spid="20">
                                            <p:txEl>
                                              <p:pRg st="0" end="0"/>
                                            </p:txEl>
                                          </p:spTgt>
                                        </p:tgtEl>
                                        <p:attrNameLst>
                                          <p:attrName>style.visibility</p:attrName>
                                        </p:attrNameLst>
                                      </p:cBhvr>
                                      <p:to>
                                        <p:strVal val="visible"/>
                                      </p:to>
                                    </p:set>
                                    <p:animEffect transition="in" filter="wipe(down)">
                                      <p:cBhvr>
                                        <p:cTn id="137" dur="580">
                                          <p:stCondLst>
                                            <p:cond delay="0"/>
                                          </p:stCondLst>
                                        </p:cTn>
                                        <p:tgtEl>
                                          <p:spTgt spid="20">
                                            <p:txEl>
                                              <p:pRg st="0" end="0"/>
                                            </p:txEl>
                                          </p:spTgt>
                                        </p:tgtEl>
                                      </p:cBhvr>
                                    </p:animEffect>
                                    <p:anim calcmode="lin" valueType="num">
                                      <p:cBhvr>
                                        <p:cTn id="138"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143" dur="26">
                                          <p:stCondLst>
                                            <p:cond delay="650"/>
                                          </p:stCondLst>
                                        </p:cTn>
                                        <p:tgtEl>
                                          <p:spTgt spid="20">
                                            <p:txEl>
                                              <p:pRg st="0" end="0"/>
                                            </p:txEl>
                                          </p:spTgt>
                                        </p:tgtEl>
                                      </p:cBhvr>
                                      <p:to x="100000" y="60000"/>
                                    </p:animScale>
                                    <p:animScale>
                                      <p:cBhvr>
                                        <p:cTn id="144" dur="166" decel="50000">
                                          <p:stCondLst>
                                            <p:cond delay="676"/>
                                          </p:stCondLst>
                                        </p:cTn>
                                        <p:tgtEl>
                                          <p:spTgt spid="20">
                                            <p:txEl>
                                              <p:pRg st="0" end="0"/>
                                            </p:txEl>
                                          </p:spTgt>
                                        </p:tgtEl>
                                      </p:cBhvr>
                                      <p:to x="100000" y="100000"/>
                                    </p:animScale>
                                    <p:animScale>
                                      <p:cBhvr>
                                        <p:cTn id="145" dur="26">
                                          <p:stCondLst>
                                            <p:cond delay="1312"/>
                                          </p:stCondLst>
                                        </p:cTn>
                                        <p:tgtEl>
                                          <p:spTgt spid="20">
                                            <p:txEl>
                                              <p:pRg st="0" end="0"/>
                                            </p:txEl>
                                          </p:spTgt>
                                        </p:tgtEl>
                                      </p:cBhvr>
                                      <p:to x="100000" y="80000"/>
                                    </p:animScale>
                                    <p:animScale>
                                      <p:cBhvr>
                                        <p:cTn id="146" dur="166" decel="50000">
                                          <p:stCondLst>
                                            <p:cond delay="1338"/>
                                          </p:stCondLst>
                                        </p:cTn>
                                        <p:tgtEl>
                                          <p:spTgt spid="20">
                                            <p:txEl>
                                              <p:pRg st="0" end="0"/>
                                            </p:txEl>
                                          </p:spTgt>
                                        </p:tgtEl>
                                      </p:cBhvr>
                                      <p:to x="100000" y="100000"/>
                                    </p:animScale>
                                    <p:animScale>
                                      <p:cBhvr>
                                        <p:cTn id="147" dur="26">
                                          <p:stCondLst>
                                            <p:cond delay="1642"/>
                                          </p:stCondLst>
                                        </p:cTn>
                                        <p:tgtEl>
                                          <p:spTgt spid="20">
                                            <p:txEl>
                                              <p:pRg st="0" end="0"/>
                                            </p:txEl>
                                          </p:spTgt>
                                        </p:tgtEl>
                                      </p:cBhvr>
                                      <p:to x="100000" y="90000"/>
                                    </p:animScale>
                                    <p:animScale>
                                      <p:cBhvr>
                                        <p:cTn id="148" dur="166" decel="50000">
                                          <p:stCondLst>
                                            <p:cond delay="1668"/>
                                          </p:stCondLst>
                                        </p:cTn>
                                        <p:tgtEl>
                                          <p:spTgt spid="20">
                                            <p:txEl>
                                              <p:pRg st="0" end="0"/>
                                            </p:txEl>
                                          </p:spTgt>
                                        </p:tgtEl>
                                      </p:cBhvr>
                                      <p:to x="100000" y="100000"/>
                                    </p:animScale>
                                    <p:animScale>
                                      <p:cBhvr>
                                        <p:cTn id="149" dur="26">
                                          <p:stCondLst>
                                            <p:cond delay="1808"/>
                                          </p:stCondLst>
                                        </p:cTn>
                                        <p:tgtEl>
                                          <p:spTgt spid="20">
                                            <p:txEl>
                                              <p:pRg st="0" end="0"/>
                                            </p:txEl>
                                          </p:spTgt>
                                        </p:tgtEl>
                                      </p:cBhvr>
                                      <p:to x="100000" y="95000"/>
                                    </p:animScale>
                                    <p:animScale>
                                      <p:cBhvr>
                                        <p:cTn id="150" dur="166" decel="50000">
                                          <p:stCondLst>
                                            <p:cond delay="1834"/>
                                          </p:stCondLst>
                                        </p:cTn>
                                        <p:tgtEl>
                                          <p:spTgt spid="20">
                                            <p:txEl>
                                              <p:pRg st="0" end="0"/>
                                            </p:txEl>
                                          </p:spTgt>
                                        </p:tgtEl>
                                      </p:cBhvr>
                                      <p:to x="100000" y="100000"/>
                                    </p:animScale>
                                  </p:childTnLst>
                                </p:cTn>
                              </p:par>
                            </p:childTnLst>
                          </p:cTn>
                        </p:par>
                      </p:childTnLst>
                    </p:cTn>
                  </p:par>
                  <p:par>
                    <p:cTn id="151" fill="hold">
                      <p:stCondLst>
                        <p:cond delay="indefinite"/>
                      </p:stCondLst>
                      <p:childTnLst>
                        <p:par>
                          <p:cTn id="152" fill="hold">
                            <p:stCondLst>
                              <p:cond delay="0"/>
                            </p:stCondLst>
                            <p:childTnLst>
                              <p:par>
                                <p:cTn id="153" presetID="26" presetClass="entr" presetSubtype="0" fill="hold" grpId="0" nodeType="clickEffect">
                                  <p:stCondLst>
                                    <p:cond delay="0"/>
                                  </p:stCondLst>
                                  <p:childTnLst>
                                    <p:set>
                                      <p:cBhvr>
                                        <p:cTn id="154" dur="1" fill="hold">
                                          <p:stCondLst>
                                            <p:cond delay="0"/>
                                          </p:stCondLst>
                                        </p:cTn>
                                        <p:tgtEl>
                                          <p:spTgt spid="21">
                                            <p:txEl>
                                              <p:pRg st="0" end="0"/>
                                            </p:txEl>
                                          </p:spTgt>
                                        </p:tgtEl>
                                        <p:attrNameLst>
                                          <p:attrName>style.visibility</p:attrName>
                                        </p:attrNameLst>
                                      </p:cBhvr>
                                      <p:to>
                                        <p:strVal val="visible"/>
                                      </p:to>
                                    </p:set>
                                    <p:animEffect transition="in" filter="wipe(down)">
                                      <p:cBhvr>
                                        <p:cTn id="155" dur="580">
                                          <p:stCondLst>
                                            <p:cond delay="0"/>
                                          </p:stCondLst>
                                        </p:cTn>
                                        <p:tgtEl>
                                          <p:spTgt spid="21">
                                            <p:txEl>
                                              <p:pRg st="0" end="0"/>
                                            </p:txEl>
                                          </p:spTgt>
                                        </p:tgtEl>
                                      </p:cBhvr>
                                    </p:animEffect>
                                    <p:anim calcmode="lin" valueType="num">
                                      <p:cBhvr>
                                        <p:cTn id="156"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157"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158"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159"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160"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161" dur="26">
                                          <p:stCondLst>
                                            <p:cond delay="650"/>
                                          </p:stCondLst>
                                        </p:cTn>
                                        <p:tgtEl>
                                          <p:spTgt spid="21">
                                            <p:txEl>
                                              <p:pRg st="0" end="0"/>
                                            </p:txEl>
                                          </p:spTgt>
                                        </p:tgtEl>
                                      </p:cBhvr>
                                      <p:to x="100000" y="60000"/>
                                    </p:animScale>
                                    <p:animScale>
                                      <p:cBhvr>
                                        <p:cTn id="162" dur="166" decel="50000">
                                          <p:stCondLst>
                                            <p:cond delay="676"/>
                                          </p:stCondLst>
                                        </p:cTn>
                                        <p:tgtEl>
                                          <p:spTgt spid="21">
                                            <p:txEl>
                                              <p:pRg st="0" end="0"/>
                                            </p:txEl>
                                          </p:spTgt>
                                        </p:tgtEl>
                                      </p:cBhvr>
                                      <p:to x="100000" y="100000"/>
                                    </p:animScale>
                                    <p:animScale>
                                      <p:cBhvr>
                                        <p:cTn id="163" dur="26">
                                          <p:stCondLst>
                                            <p:cond delay="1312"/>
                                          </p:stCondLst>
                                        </p:cTn>
                                        <p:tgtEl>
                                          <p:spTgt spid="21">
                                            <p:txEl>
                                              <p:pRg st="0" end="0"/>
                                            </p:txEl>
                                          </p:spTgt>
                                        </p:tgtEl>
                                      </p:cBhvr>
                                      <p:to x="100000" y="80000"/>
                                    </p:animScale>
                                    <p:animScale>
                                      <p:cBhvr>
                                        <p:cTn id="164" dur="166" decel="50000">
                                          <p:stCondLst>
                                            <p:cond delay="1338"/>
                                          </p:stCondLst>
                                        </p:cTn>
                                        <p:tgtEl>
                                          <p:spTgt spid="21">
                                            <p:txEl>
                                              <p:pRg st="0" end="0"/>
                                            </p:txEl>
                                          </p:spTgt>
                                        </p:tgtEl>
                                      </p:cBhvr>
                                      <p:to x="100000" y="100000"/>
                                    </p:animScale>
                                    <p:animScale>
                                      <p:cBhvr>
                                        <p:cTn id="165" dur="26">
                                          <p:stCondLst>
                                            <p:cond delay="1642"/>
                                          </p:stCondLst>
                                        </p:cTn>
                                        <p:tgtEl>
                                          <p:spTgt spid="21">
                                            <p:txEl>
                                              <p:pRg st="0" end="0"/>
                                            </p:txEl>
                                          </p:spTgt>
                                        </p:tgtEl>
                                      </p:cBhvr>
                                      <p:to x="100000" y="90000"/>
                                    </p:animScale>
                                    <p:animScale>
                                      <p:cBhvr>
                                        <p:cTn id="166" dur="166" decel="50000">
                                          <p:stCondLst>
                                            <p:cond delay="1668"/>
                                          </p:stCondLst>
                                        </p:cTn>
                                        <p:tgtEl>
                                          <p:spTgt spid="21">
                                            <p:txEl>
                                              <p:pRg st="0" end="0"/>
                                            </p:txEl>
                                          </p:spTgt>
                                        </p:tgtEl>
                                      </p:cBhvr>
                                      <p:to x="100000" y="100000"/>
                                    </p:animScale>
                                    <p:animScale>
                                      <p:cBhvr>
                                        <p:cTn id="167" dur="26">
                                          <p:stCondLst>
                                            <p:cond delay="1808"/>
                                          </p:stCondLst>
                                        </p:cTn>
                                        <p:tgtEl>
                                          <p:spTgt spid="21">
                                            <p:txEl>
                                              <p:pRg st="0" end="0"/>
                                            </p:txEl>
                                          </p:spTgt>
                                        </p:tgtEl>
                                      </p:cBhvr>
                                      <p:to x="100000" y="95000"/>
                                    </p:animScale>
                                    <p:animScale>
                                      <p:cBhvr>
                                        <p:cTn id="168" dur="166" decel="50000">
                                          <p:stCondLst>
                                            <p:cond delay="1834"/>
                                          </p:stCondLst>
                                        </p:cTn>
                                        <p:tgtEl>
                                          <p:spTgt spid="21">
                                            <p:txEl>
                                              <p:pRg st="0" end="0"/>
                                            </p:txEl>
                                          </p:spTgt>
                                        </p:tgtEl>
                                      </p:cBhvr>
                                      <p:to x="100000" y="100000"/>
                                    </p:animScale>
                                  </p:childTnLst>
                                </p:cTn>
                              </p:par>
                            </p:childTnLst>
                          </p:cTn>
                        </p:par>
                      </p:childTnLst>
                    </p:cTn>
                  </p:par>
                  <p:par>
                    <p:cTn id="169" fill="hold">
                      <p:stCondLst>
                        <p:cond delay="indefinite"/>
                      </p:stCondLst>
                      <p:childTnLst>
                        <p:par>
                          <p:cTn id="170" fill="hold">
                            <p:stCondLst>
                              <p:cond delay="0"/>
                            </p:stCondLst>
                            <p:childTnLst>
                              <p:par>
                                <p:cTn id="171" presetID="26" presetClass="entr" presetSubtype="0" fill="hold" grpId="0" nodeType="clickEffect">
                                  <p:stCondLst>
                                    <p:cond delay="0"/>
                                  </p:stCondLst>
                                  <p:childTnLst>
                                    <p:set>
                                      <p:cBhvr>
                                        <p:cTn id="172" dur="1" fill="hold">
                                          <p:stCondLst>
                                            <p:cond delay="0"/>
                                          </p:stCondLst>
                                        </p:cTn>
                                        <p:tgtEl>
                                          <p:spTgt spid="22">
                                            <p:txEl>
                                              <p:pRg st="0" end="0"/>
                                            </p:txEl>
                                          </p:spTgt>
                                        </p:tgtEl>
                                        <p:attrNameLst>
                                          <p:attrName>style.visibility</p:attrName>
                                        </p:attrNameLst>
                                      </p:cBhvr>
                                      <p:to>
                                        <p:strVal val="visible"/>
                                      </p:to>
                                    </p:set>
                                    <p:animEffect transition="in" filter="wipe(down)">
                                      <p:cBhvr>
                                        <p:cTn id="173" dur="580">
                                          <p:stCondLst>
                                            <p:cond delay="0"/>
                                          </p:stCondLst>
                                        </p:cTn>
                                        <p:tgtEl>
                                          <p:spTgt spid="22">
                                            <p:txEl>
                                              <p:pRg st="0" end="0"/>
                                            </p:txEl>
                                          </p:spTgt>
                                        </p:tgtEl>
                                      </p:cBhvr>
                                    </p:animEffect>
                                    <p:anim calcmode="lin" valueType="num">
                                      <p:cBhvr>
                                        <p:cTn id="174" dur="1822" tmFilter="0,0; 0.14,0.36; 0.43,0.73; 0.71,0.91; 1.0,1.0">
                                          <p:stCondLst>
                                            <p:cond delay="0"/>
                                          </p:stCondLst>
                                        </p:cTn>
                                        <p:tgtEl>
                                          <p:spTgt spid="22">
                                            <p:txEl>
                                              <p:pRg st="0" end="0"/>
                                            </p:txEl>
                                          </p:spTgt>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22">
                                            <p:txEl>
                                              <p:pRg st="0" end="0"/>
                                            </p:txEl>
                                          </p:spTgt>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22">
                                            <p:txEl>
                                              <p:pRg st="0" end="0"/>
                                            </p:txEl>
                                          </p:spTgt>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22">
                                            <p:txEl>
                                              <p:pRg st="0" end="0"/>
                                            </p:txEl>
                                          </p:spTgt>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22">
                                            <p:txEl>
                                              <p:pRg st="0" end="0"/>
                                            </p:txEl>
                                          </p:spTgt>
                                        </p:tgtEl>
                                        <p:attrNameLst>
                                          <p:attrName>ppt_y</p:attrName>
                                        </p:attrNameLst>
                                      </p:cBhvr>
                                      <p:tavLst>
                                        <p:tav tm="0" fmla="#ppt_y-sin(pi*$)/81">
                                          <p:val>
                                            <p:fltVal val="0"/>
                                          </p:val>
                                        </p:tav>
                                        <p:tav tm="100000">
                                          <p:val>
                                            <p:fltVal val="1"/>
                                          </p:val>
                                        </p:tav>
                                      </p:tavLst>
                                    </p:anim>
                                    <p:animScale>
                                      <p:cBhvr>
                                        <p:cTn id="179" dur="26">
                                          <p:stCondLst>
                                            <p:cond delay="650"/>
                                          </p:stCondLst>
                                        </p:cTn>
                                        <p:tgtEl>
                                          <p:spTgt spid="22">
                                            <p:txEl>
                                              <p:pRg st="0" end="0"/>
                                            </p:txEl>
                                          </p:spTgt>
                                        </p:tgtEl>
                                      </p:cBhvr>
                                      <p:to x="100000" y="60000"/>
                                    </p:animScale>
                                    <p:animScale>
                                      <p:cBhvr>
                                        <p:cTn id="180" dur="166" decel="50000">
                                          <p:stCondLst>
                                            <p:cond delay="676"/>
                                          </p:stCondLst>
                                        </p:cTn>
                                        <p:tgtEl>
                                          <p:spTgt spid="22">
                                            <p:txEl>
                                              <p:pRg st="0" end="0"/>
                                            </p:txEl>
                                          </p:spTgt>
                                        </p:tgtEl>
                                      </p:cBhvr>
                                      <p:to x="100000" y="100000"/>
                                    </p:animScale>
                                    <p:animScale>
                                      <p:cBhvr>
                                        <p:cTn id="181" dur="26">
                                          <p:stCondLst>
                                            <p:cond delay="1312"/>
                                          </p:stCondLst>
                                        </p:cTn>
                                        <p:tgtEl>
                                          <p:spTgt spid="22">
                                            <p:txEl>
                                              <p:pRg st="0" end="0"/>
                                            </p:txEl>
                                          </p:spTgt>
                                        </p:tgtEl>
                                      </p:cBhvr>
                                      <p:to x="100000" y="80000"/>
                                    </p:animScale>
                                    <p:animScale>
                                      <p:cBhvr>
                                        <p:cTn id="182" dur="166" decel="50000">
                                          <p:stCondLst>
                                            <p:cond delay="1338"/>
                                          </p:stCondLst>
                                        </p:cTn>
                                        <p:tgtEl>
                                          <p:spTgt spid="22">
                                            <p:txEl>
                                              <p:pRg st="0" end="0"/>
                                            </p:txEl>
                                          </p:spTgt>
                                        </p:tgtEl>
                                      </p:cBhvr>
                                      <p:to x="100000" y="100000"/>
                                    </p:animScale>
                                    <p:animScale>
                                      <p:cBhvr>
                                        <p:cTn id="183" dur="26">
                                          <p:stCondLst>
                                            <p:cond delay="1642"/>
                                          </p:stCondLst>
                                        </p:cTn>
                                        <p:tgtEl>
                                          <p:spTgt spid="22">
                                            <p:txEl>
                                              <p:pRg st="0" end="0"/>
                                            </p:txEl>
                                          </p:spTgt>
                                        </p:tgtEl>
                                      </p:cBhvr>
                                      <p:to x="100000" y="90000"/>
                                    </p:animScale>
                                    <p:animScale>
                                      <p:cBhvr>
                                        <p:cTn id="184" dur="166" decel="50000">
                                          <p:stCondLst>
                                            <p:cond delay="1668"/>
                                          </p:stCondLst>
                                        </p:cTn>
                                        <p:tgtEl>
                                          <p:spTgt spid="22">
                                            <p:txEl>
                                              <p:pRg st="0" end="0"/>
                                            </p:txEl>
                                          </p:spTgt>
                                        </p:tgtEl>
                                      </p:cBhvr>
                                      <p:to x="100000" y="100000"/>
                                    </p:animScale>
                                    <p:animScale>
                                      <p:cBhvr>
                                        <p:cTn id="185" dur="26">
                                          <p:stCondLst>
                                            <p:cond delay="1808"/>
                                          </p:stCondLst>
                                        </p:cTn>
                                        <p:tgtEl>
                                          <p:spTgt spid="22">
                                            <p:txEl>
                                              <p:pRg st="0" end="0"/>
                                            </p:txEl>
                                          </p:spTgt>
                                        </p:tgtEl>
                                      </p:cBhvr>
                                      <p:to x="100000" y="95000"/>
                                    </p:animScale>
                                    <p:animScale>
                                      <p:cBhvr>
                                        <p:cTn id="186" dur="166" decel="50000">
                                          <p:stCondLst>
                                            <p:cond delay="1834"/>
                                          </p:stCondLst>
                                        </p:cTn>
                                        <p:tgtEl>
                                          <p:spTgt spid="2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2" grpId="0"/>
      <p:bldP spid="13" grpId="0"/>
      <p:bldP spid="14" grpId="0" build="allAtOnce"/>
      <p:bldP spid="16" grpId="0" build="allAtOnce"/>
      <p:bldP spid="17" grpId="0" build="allAtOnce"/>
      <p:bldP spid="18" grpId="0" build="allAtOnce"/>
      <p:bldP spid="19" grpId="0" build="allAtOnce"/>
      <p:bldP spid="20" grpId="0" build="allAtOnce"/>
      <p:bldP spid="21" grpId="0" build="allAtOnce"/>
      <p:bldP spid="22" grpId="0" build="allAtOnce"/>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
          <p:cNvSpPr>
            <a:spLocks noChangeArrowheads="1"/>
          </p:cNvSpPr>
          <p:nvPr/>
        </p:nvSpPr>
        <p:spPr bwMode="auto">
          <a:xfrm>
            <a:off x="1801018" y="381000"/>
            <a:ext cx="5541963"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11" name="Rectangle 3"/>
          <p:cNvSpPr>
            <a:spLocks noChangeArrowheads="1"/>
          </p:cNvSpPr>
          <p:nvPr/>
        </p:nvSpPr>
        <p:spPr bwMode="auto">
          <a:xfrm>
            <a:off x="2499157" y="454968"/>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الثالث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منظمة التعاون الإسلامى</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2" name="Flowchart: Multidocument 3"/>
          <p:cNvSpPr/>
          <p:nvPr/>
        </p:nvSpPr>
        <p:spPr>
          <a:xfrm>
            <a:off x="7901226" y="990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13" name="Rectangle 4"/>
          <p:cNvSpPr/>
          <p:nvPr/>
        </p:nvSpPr>
        <p:spPr>
          <a:xfrm>
            <a:off x="5181600" y="1066800"/>
            <a:ext cx="2574744" cy="461665"/>
          </a:xfrm>
          <a:prstGeom prst="rect">
            <a:avLst/>
          </a:prstGeom>
        </p:spPr>
        <p:txBody>
          <a:bodyPr wrap="none">
            <a:spAutoFit/>
          </a:bodyPr>
          <a:lstStyle/>
          <a:p>
            <a:r>
              <a:rPr lang="ar-SA" sz="2400" b="1" dirty="0" smtClean="0">
                <a:solidFill>
                  <a:srgbClr val="7030A0"/>
                </a:solidFill>
              </a:rPr>
              <a:t>اختار الاجابات </a:t>
            </a:r>
            <a:r>
              <a:rPr lang="ar-SA" sz="2400" b="1" dirty="0" smtClean="0">
                <a:solidFill>
                  <a:srgbClr val="7030A0"/>
                </a:solidFill>
              </a:rPr>
              <a:t>الصحيحة</a:t>
            </a:r>
            <a:endParaRPr lang="ar-SA" sz="2400" dirty="0">
              <a:solidFill>
                <a:srgbClr val="7030A0"/>
              </a:solidFill>
            </a:endParaRPr>
          </a:p>
        </p:txBody>
      </p:sp>
      <p:sp>
        <p:nvSpPr>
          <p:cNvPr id="14" name="Rectangle 3"/>
          <p:cNvSpPr/>
          <p:nvPr/>
        </p:nvSpPr>
        <p:spPr>
          <a:xfrm>
            <a:off x="2133600" y="1676400"/>
            <a:ext cx="6596300" cy="369332"/>
          </a:xfrm>
          <a:prstGeom prst="rect">
            <a:avLst/>
          </a:prstGeom>
        </p:spPr>
        <p:txBody>
          <a:bodyPr wrap="square">
            <a:spAutoFit/>
          </a:bodyPr>
          <a:lstStyle/>
          <a:p>
            <a:pPr algn="r" rtl="1"/>
            <a:r>
              <a:rPr lang="ar-SA" b="1" dirty="0" smtClean="0"/>
              <a:t>1- تهدف منظمة التعاون الإسلامى إلى</a:t>
            </a:r>
            <a:endParaRPr lang="en-US" dirty="0"/>
          </a:p>
        </p:txBody>
      </p:sp>
      <p:sp>
        <p:nvSpPr>
          <p:cNvPr id="15" name="Rectangle 4"/>
          <p:cNvSpPr/>
          <p:nvPr/>
        </p:nvSpPr>
        <p:spPr>
          <a:xfrm>
            <a:off x="6570334" y="4278868"/>
            <a:ext cx="2159566" cy="369332"/>
          </a:xfrm>
          <a:prstGeom prst="rect">
            <a:avLst/>
          </a:prstGeom>
        </p:spPr>
        <p:txBody>
          <a:bodyPr wrap="none">
            <a:spAutoFit/>
          </a:bodyPr>
          <a:lstStyle/>
          <a:p>
            <a:pPr algn="r" rtl="1"/>
            <a:r>
              <a:rPr lang="ar-SA" b="1" dirty="0"/>
              <a:t>2- </a:t>
            </a:r>
            <a:r>
              <a:rPr lang="ar-SA" b="1" dirty="0" smtClean="0"/>
              <a:t>مؤتمر القمة الإسلامي </a:t>
            </a:r>
            <a:endParaRPr lang="en-US" dirty="0"/>
          </a:p>
        </p:txBody>
      </p:sp>
      <p:sp>
        <p:nvSpPr>
          <p:cNvPr id="16" name="Rectangle 9"/>
          <p:cNvSpPr/>
          <p:nvPr/>
        </p:nvSpPr>
        <p:spPr>
          <a:xfrm>
            <a:off x="5612178" y="2069068"/>
            <a:ext cx="284084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الدفاع عن مصالح دول العالم الاسلامى</a:t>
            </a:r>
            <a:endParaRPr lang="ar-SA" dirty="0"/>
          </a:p>
        </p:txBody>
      </p:sp>
      <p:sp>
        <p:nvSpPr>
          <p:cNvPr id="17" name="Rectangle 9"/>
          <p:cNvSpPr/>
          <p:nvPr/>
        </p:nvSpPr>
        <p:spPr>
          <a:xfrm>
            <a:off x="5334000" y="2602468"/>
            <a:ext cx="178766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تعزيز التضامن الاسلامي</a:t>
            </a:r>
            <a:endParaRPr lang="ar-SA" dirty="0"/>
          </a:p>
        </p:txBody>
      </p:sp>
      <p:sp>
        <p:nvSpPr>
          <p:cNvPr id="18" name="Rectangle 9"/>
          <p:cNvSpPr/>
          <p:nvPr/>
        </p:nvSpPr>
        <p:spPr>
          <a:xfrm>
            <a:off x="4343400" y="3048000"/>
            <a:ext cx="2122697"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دعم وسائل الاعلام الاسلامية</a:t>
            </a:r>
            <a:endParaRPr lang="ar-SA" dirty="0"/>
          </a:p>
        </p:txBody>
      </p:sp>
      <p:sp>
        <p:nvSpPr>
          <p:cNvPr id="19" name="Rectangle 9"/>
          <p:cNvSpPr/>
          <p:nvPr/>
        </p:nvSpPr>
        <p:spPr>
          <a:xfrm>
            <a:off x="3657600" y="3505200"/>
            <a:ext cx="220925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دعم كفاح الشعب الفلسطيني</a:t>
            </a:r>
            <a:endParaRPr lang="ar-SA" dirty="0"/>
          </a:p>
        </p:txBody>
      </p:sp>
      <p:sp>
        <p:nvSpPr>
          <p:cNvPr id="20" name="Rectangle 11"/>
          <p:cNvSpPr/>
          <p:nvPr/>
        </p:nvSpPr>
        <p:spPr>
          <a:xfrm>
            <a:off x="6781800" y="4659868"/>
            <a:ext cx="159210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أعلى هيئة فى المنظمة</a:t>
            </a:r>
            <a:endParaRPr lang="ar-SA" dirty="0"/>
          </a:p>
        </p:txBody>
      </p:sp>
      <p:sp>
        <p:nvSpPr>
          <p:cNvPr id="21" name="Rectangle 11"/>
          <p:cNvSpPr/>
          <p:nvPr/>
        </p:nvSpPr>
        <p:spPr>
          <a:xfrm>
            <a:off x="4876800" y="5105400"/>
            <a:ext cx="305404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يضع السياسات الخاصة بسياسة المنظمة </a:t>
            </a:r>
            <a:endParaRPr lang="ar-SA" dirty="0"/>
          </a:p>
        </p:txBody>
      </p:sp>
      <p:sp>
        <p:nvSpPr>
          <p:cNvPr id="22" name="Rectangle 11"/>
          <p:cNvSpPr/>
          <p:nvPr/>
        </p:nvSpPr>
        <p:spPr>
          <a:xfrm>
            <a:off x="5791200" y="5562600"/>
            <a:ext cx="145264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يعقد مرة كل ثلاث </a:t>
            </a:r>
            <a:endParaRPr lang="ar-SA" dirty="0"/>
          </a:p>
        </p:txBody>
      </p:sp>
      <p:sp>
        <p:nvSpPr>
          <p:cNvPr id="23" name="Rectangle 11"/>
          <p:cNvSpPr/>
          <p:nvPr/>
        </p:nvSpPr>
        <p:spPr>
          <a:xfrm>
            <a:off x="4724400" y="6019800"/>
            <a:ext cx="188384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الجهاز التنظيمي للمنظمة</a:t>
            </a:r>
            <a:endParaRPr lang="ar-SA" dirty="0"/>
          </a:p>
        </p:txBody>
      </p:sp>
      <p:sp>
        <p:nvSpPr>
          <p:cNvPr id="24" name="Rectangle 9"/>
          <p:cNvSpPr/>
          <p:nvPr/>
        </p:nvSpPr>
        <p:spPr>
          <a:xfrm>
            <a:off x="2057400" y="3962400"/>
            <a:ext cx="311335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دراسة الأوضاع الاقتصادية للدول الإسلامية</a:t>
            </a:r>
            <a:endParaRPr lang="ar-SA" dirty="0"/>
          </a:p>
        </p:txBody>
      </p:sp>
      <p:sp>
        <p:nvSpPr>
          <p:cNvPr id="25" name="Rectangle 11"/>
          <p:cNvSpPr/>
          <p:nvPr/>
        </p:nvSpPr>
        <p:spPr>
          <a:xfrm>
            <a:off x="3526351" y="6412468"/>
            <a:ext cx="2026517"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يصادق على ميزانية المنظمة</a:t>
            </a:r>
            <a:endParaRPr lang="ar-SA" dirty="0"/>
          </a:p>
        </p:txBody>
      </p:sp>
      <p:sp>
        <p:nvSpPr>
          <p:cNvPr id="26" name="Rectangle 9"/>
          <p:cNvSpPr/>
          <p:nvPr/>
        </p:nvSpPr>
        <p:spPr>
          <a:xfrm rot="20041682">
            <a:off x="278019" y="1834988"/>
            <a:ext cx="3025188" cy="923330"/>
          </a:xfrm>
          <a:prstGeom prst="rect">
            <a:avLst/>
          </a:prstGeom>
          <a:noFill/>
        </p:spPr>
        <p:txBody>
          <a:bodyPr wrap="none" lIns="91440" tIns="45720" rIns="91440" bIns="45720">
            <a:prstTxWarp prst="textTriangle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حل جماعي</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0402126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wipe(down)">
                                      <p:cBhvr>
                                        <p:cTn id="34" dur="580">
                                          <p:stCondLst>
                                            <p:cond delay="0"/>
                                          </p:stCondLst>
                                        </p:cTn>
                                        <p:tgtEl>
                                          <p:spTgt spid="16">
                                            <p:txEl>
                                              <p:pRg st="0" end="0"/>
                                            </p:txEl>
                                          </p:spTgt>
                                        </p:tgtEl>
                                      </p:cBhvr>
                                    </p:animEffect>
                                    <p:anim calcmode="lin" valueType="num">
                                      <p:cBhvr>
                                        <p:cTn id="35" dur="1822" tmFilter="0,0; 0.14,0.36; 0.43,0.73; 0.71,0.91; 1.0,1.0">
                                          <p:stCondLst>
                                            <p:cond delay="0"/>
                                          </p:stCondLst>
                                        </p:cTn>
                                        <p:tgtEl>
                                          <p:spTgt spid="16">
                                            <p:txEl>
                                              <p:pRg st="0" end="0"/>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6">
                                            <p:txEl>
                                              <p:pRg st="0" end="0"/>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6">
                                            <p:txEl>
                                              <p:pRg st="0" end="0"/>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6">
                                            <p:txEl>
                                              <p:pRg st="0" end="0"/>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6">
                                            <p:txEl>
                                              <p:pRg st="0" end="0"/>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16">
                                            <p:txEl>
                                              <p:pRg st="0" end="0"/>
                                            </p:txEl>
                                          </p:spTgt>
                                        </p:tgtEl>
                                      </p:cBhvr>
                                      <p:to x="100000" y="60000"/>
                                    </p:animScale>
                                    <p:animScale>
                                      <p:cBhvr>
                                        <p:cTn id="41" dur="166" decel="50000">
                                          <p:stCondLst>
                                            <p:cond delay="676"/>
                                          </p:stCondLst>
                                        </p:cTn>
                                        <p:tgtEl>
                                          <p:spTgt spid="16">
                                            <p:txEl>
                                              <p:pRg st="0" end="0"/>
                                            </p:txEl>
                                          </p:spTgt>
                                        </p:tgtEl>
                                      </p:cBhvr>
                                      <p:to x="100000" y="100000"/>
                                    </p:animScale>
                                    <p:animScale>
                                      <p:cBhvr>
                                        <p:cTn id="42" dur="26">
                                          <p:stCondLst>
                                            <p:cond delay="1312"/>
                                          </p:stCondLst>
                                        </p:cTn>
                                        <p:tgtEl>
                                          <p:spTgt spid="16">
                                            <p:txEl>
                                              <p:pRg st="0" end="0"/>
                                            </p:txEl>
                                          </p:spTgt>
                                        </p:tgtEl>
                                      </p:cBhvr>
                                      <p:to x="100000" y="80000"/>
                                    </p:animScale>
                                    <p:animScale>
                                      <p:cBhvr>
                                        <p:cTn id="43" dur="166" decel="50000">
                                          <p:stCondLst>
                                            <p:cond delay="1338"/>
                                          </p:stCondLst>
                                        </p:cTn>
                                        <p:tgtEl>
                                          <p:spTgt spid="16">
                                            <p:txEl>
                                              <p:pRg st="0" end="0"/>
                                            </p:txEl>
                                          </p:spTgt>
                                        </p:tgtEl>
                                      </p:cBhvr>
                                      <p:to x="100000" y="100000"/>
                                    </p:animScale>
                                    <p:animScale>
                                      <p:cBhvr>
                                        <p:cTn id="44" dur="26">
                                          <p:stCondLst>
                                            <p:cond delay="1642"/>
                                          </p:stCondLst>
                                        </p:cTn>
                                        <p:tgtEl>
                                          <p:spTgt spid="16">
                                            <p:txEl>
                                              <p:pRg st="0" end="0"/>
                                            </p:txEl>
                                          </p:spTgt>
                                        </p:tgtEl>
                                      </p:cBhvr>
                                      <p:to x="100000" y="90000"/>
                                    </p:animScale>
                                    <p:animScale>
                                      <p:cBhvr>
                                        <p:cTn id="45" dur="166" decel="50000">
                                          <p:stCondLst>
                                            <p:cond delay="1668"/>
                                          </p:stCondLst>
                                        </p:cTn>
                                        <p:tgtEl>
                                          <p:spTgt spid="16">
                                            <p:txEl>
                                              <p:pRg st="0" end="0"/>
                                            </p:txEl>
                                          </p:spTgt>
                                        </p:tgtEl>
                                      </p:cBhvr>
                                      <p:to x="100000" y="100000"/>
                                    </p:animScale>
                                    <p:animScale>
                                      <p:cBhvr>
                                        <p:cTn id="46" dur="26">
                                          <p:stCondLst>
                                            <p:cond delay="1808"/>
                                          </p:stCondLst>
                                        </p:cTn>
                                        <p:tgtEl>
                                          <p:spTgt spid="16">
                                            <p:txEl>
                                              <p:pRg st="0" end="0"/>
                                            </p:txEl>
                                          </p:spTgt>
                                        </p:tgtEl>
                                      </p:cBhvr>
                                      <p:to x="100000" y="95000"/>
                                    </p:animScale>
                                    <p:animScale>
                                      <p:cBhvr>
                                        <p:cTn id="47" dur="166" decel="50000">
                                          <p:stCondLst>
                                            <p:cond delay="1834"/>
                                          </p:stCondLst>
                                        </p:cTn>
                                        <p:tgtEl>
                                          <p:spTgt spid="16">
                                            <p:txEl>
                                              <p:pRg st="0" end="0"/>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wipe(down)">
                                      <p:cBhvr>
                                        <p:cTn id="52" dur="580">
                                          <p:stCondLst>
                                            <p:cond delay="0"/>
                                          </p:stCondLst>
                                        </p:cTn>
                                        <p:tgtEl>
                                          <p:spTgt spid="17">
                                            <p:txEl>
                                              <p:pRg st="0" end="0"/>
                                            </p:txEl>
                                          </p:spTgt>
                                        </p:tgtEl>
                                      </p:cBhvr>
                                    </p:animEffect>
                                    <p:anim calcmode="lin" valueType="num">
                                      <p:cBhvr>
                                        <p:cTn id="53"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17">
                                            <p:txEl>
                                              <p:pRg st="0" end="0"/>
                                            </p:txEl>
                                          </p:spTgt>
                                        </p:tgtEl>
                                      </p:cBhvr>
                                      <p:to x="100000" y="60000"/>
                                    </p:animScale>
                                    <p:animScale>
                                      <p:cBhvr>
                                        <p:cTn id="59" dur="166" decel="50000">
                                          <p:stCondLst>
                                            <p:cond delay="676"/>
                                          </p:stCondLst>
                                        </p:cTn>
                                        <p:tgtEl>
                                          <p:spTgt spid="17">
                                            <p:txEl>
                                              <p:pRg st="0" end="0"/>
                                            </p:txEl>
                                          </p:spTgt>
                                        </p:tgtEl>
                                      </p:cBhvr>
                                      <p:to x="100000" y="100000"/>
                                    </p:animScale>
                                    <p:animScale>
                                      <p:cBhvr>
                                        <p:cTn id="60" dur="26">
                                          <p:stCondLst>
                                            <p:cond delay="1312"/>
                                          </p:stCondLst>
                                        </p:cTn>
                                        <p:tgtEl>
                                          <p:spTgt spid="17">
                                            <p:txEl>
                                              <p:pRg st="0" end="0"/>
                                            </p:txEl>
                                          </p:spTgt>
                                        </p:tgtEl>
                                      </p:cBhvr>
                                      <p:to x="100000" y="80000"/>
                                    </p:animScale>
                                    <p:animScale>
                                      <p:cBhvr>
                                        <p:cTn id="61" dur="166" decel="50000">
                                          <p:stCondLst>
                                            <p:cond delay="1338"/>
                                          </p:stCondLst>
                                        </p:cTn>
                                        <p:tgtEl>
                                          <p:spTgt spid="17">
                                            <p:txEl>
                                              <p:pRg st="0" end="0"/>
                                            </p:txEl>
                                          </p:spTgt>
                                        </p:tgtEl>
                                      </p:cBhvr>
                                      <p:to x="100000" y="100000"/>
                                    </p:animScale>
                                    <p:animScale>
                                      <p:cBhvr>
                                        <p:cTn id="62" dur="26">
                                          <p:stCondLst>
                                            <p:cond delay="1642"/>
                                          </p:stCondLst>
                                        </p:cTn>
                                        <p:tgtEl>
                                          <p:spTgt spid="17">
                                            <p:txEl>
                                              <p:pRg st="0" end="0"/>
                                            </p:txEl>
                                          </p:spTgt>
                                        </p:tgtEl>
                                      </p:cBhvr>
                                      <p:to x="100000" y="90000"/>
                                    </p:animScale>
                                    <p:animScale>
                                      <p:cBhvr>
                                        <p:cTn id="63" dur="166" decel="50000">
                                          <p:stCondLst>
                                            <p:cond delay="1668"/>
                                          </p:stCondLst>
                                        </p:cTn>
                                        <p:tgtEl>
                                          <p:spTgt spid="17">
                                            <p:txEl>
                                              <p:pRg st="0" end="0"/>
                                            </p:txEl>
                                          </p:spTgt>
                                        </p:tgtEl>
                                      </p:cBhvr>
                                      <p:to x="100000" y="100000"/>
                                    </p:animScale>
                                    <p:animScale>
                                      <p:cBhvr>
                                        <p:cTn id="64" dur="26">
                                          <p:stCondLst>
                                            <p:cond delay="1808"/>
                                          </p:stCondLst>
                                        </p:cTn>
                                        <p:tgtEl>
                                          <p:spTgt spid="17">
                                            <p:txEl>
                                              <p:pRg st="0" end="0"/>
                                            </p:txEl>
                                          </p:spTgt>
                                        </p:tgtEl>
                                      </p:cBhvr>
                                      <p:to x="100000" y="95000"/>
                                    </p:animScale>
                                    <p:animScale>
                                      <p:cBhvr>
                                        <p:cTn id="65" dur="166" decel="50000">
                                          <p:stCondLst>
                                            <p:cond delay="1834"/>
                                          </p:stCondLst>
                                        </p:cTn>
                                        <p:tgtEl>
                                          <p:spTgt spid="17">
                                            <p:txEl>
                                              <p:pRg st="0" end="0"/>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18">
                                            <p:txEl>
                                              <p:pRg st="0" end="0"/>
                                            </p:txEl>
                                          </p:spTgt>
                                        </p:tgtEl>
                                        <p:attrNameLst>
                                          <p:attrName>style.visibility</p:attrName>
                                        </p:attrNameLst>
                                      </p:cBhvr>
                                      <p:to>
                                        <p:strVal val="visible"/>
                                      </p:to>
                                    </p:set>
                                    <p:animEffect transition="in" filter="wipe(down)">
                                      <p:cBhvr>
                                        <p:cTn id="70" dur="580">
                                          <p:stCondLst>
                                            <p:cond delay="0"/>
                                          </p:stCondLst>
                                        </p:cTn>
                                        <p:tgtEl>
                                          <p:spTgt spid="18">
                                            <p:txEl>
                                              <p:pRg st="0" end="0"/>
                                            </p:txEl>
                                          </p:spTgt>
                                        </p:tgtEl>
                                      </p:cBhvr>
                                    </p:animEffect>
                                    <p:anim calcmode="lin" valueType="num">
                                      <p:cBhvr>
                                        <p:cTn id="71" dur="1822" tmFilter="0,0; 0.14,0.36; 0.43,0.73; 0.71,0.91; 1.0,1.0">
                                          <p:stCondLst>
                                            <p:cond delay="0"/>
                                          </p:stCondLst>
                                        </p:cTn>
                                        <p:tgtEl>
                                          <p:spTgt spid="18">
                                            <p:txEl>
                                              <p:pRg st="0" end="0"/>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18">
                                            <p:txEl>
                                              <p:pRg st="0" end="0"/>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18">
                                            <p:txEl>
                                              <p:pRg st="0" end="0"/>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18">
                                            <p:txEl>
                                              <p:pRg st="0" end="0"/>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18">
                                            <p:txEl>
                                              <p:pRg st="0" end="0"/>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18">
                                            <p:txEl>
                                              <p:pRg st="0" end="0"/>
                                            </p:txEl>
                                          </p:spTgt>
                                        </p:tgtEl>
                                      </p:cBhvr>
                                      <p:to x="100000" y="60000"/>
                                    </p:animScale>
                                    <p:animScale>
                                      <p:cBhvr>
                                        <p:cTn id="77" dur="166" decel="50000">
                                          <p:stCondLst>
                                            <p:cond delay="676"/>
                                          </p:stCondLst>
                                        </p:cTn>
                                        <p:tgtEl>
                                          <p:spTgt spid="18">
                                            <p:txEl>
                                              <p:pRg st="0" end="0"/>
                                            </p:txEl>
                                          </p:spTgt>
                                        </p:tgtEl>
                                      </p:cBhvr>
                                      <p:to x="100000" y="100000"/>
                                    </p:animScale>
                                    <p:animScale>
                                      <p:cBhvr>
                                        <p:cTn id="78" dur="26">
                                          <p:stCondLst>
                                            <p:cond delay="1312"/>
                                          </p:stCondLst>
                                        </p:cTn>
                                        <p:tgtEl>
                                          <p:spTgt spid="18">
                                            <p:txEl>
                                              <p:pRg st="0" end="0"/>
                                            </p:txEl>
                                          </p:spTgt>
                                        </p:tgtEl>
                                      </p:cBhvr>
                                      <p:to x="100000" y="80000"/>
                                    </p:animScale>
                                    <p:animScale>
                                      <p:cBhvr>
                                        <p:cTn id="79" dur="166" decel="50000">
                                          <p:stCondLst>
                                            <p:cond delay="1338"/>
                                          </p:stCondLst>
                                        </p:cTn>
                                        <p:tgtEl>
                                          <p:spTgt spid="18">
                                            <p:txEl>
                                              <p:pRg st="0" end="0"/>
                                            </p:txEl>
                                          </p:spTgt>
                                        </p:tgtEl>
                                      </p:cBhvr>
                                      <p:to x="100000" y="100000"/>
                                    </p:animScale>
                                    <p:animScale>
                                      <p:cBhvr>
                                        <p:cTn id="80" dur="26">
                                          <p:stCondLst>
                                            <p:cond delay="1642"/>
                                          </p:stCondLst>
                                        </p:cTn>
                                        <p:tgtEl>
                                          <p:spTgt spid="18">
                                            <p:txEl>
                                              <p:pRg st="0" end="0"/>
                                            </p:txEl>
                                          </p:spTgt>
                                        </p:tgtEl>
                                      </p:cBhvr>
                                      <p:to x="100000" y="90000"/>
                                    </p:animScale>
                                    <p:animScale>
                                      <p:cBhvr>
                                        <p:cTn id="81" dur="166" decel="50000">
                                          <p:stCondLst>
                                            <p:cond delay="1668"/>
                                          </p:stCondLst>
                                        </p:cTn>
                                        <p:tgtEl>
                                          <p:spTgt spid="18">
                                            <p:txEl>
                                              <p:pRg st="0" end="0"/>
                                            </p:txEl>
                                          </p:spTgt>
                                        </p:tgtEl>
                                      </p:cBhvr>
                                      <p:to x="100000" y="100000"/>
                                    </p:animScale>
                                    <p:animScale>
                                      <p:cBhvr>
                                        <p:cTn id="82" dur="26">
                                          <p:stCondLst>
                                            <p:cond delay="1808"/>
                                          </p:stCondLst>
                                        </p:cTn>
                                        <p:tgtEl>
                                          <p:spTgt spid="18">
                                            <p:txEl>
                                              <p:pRg st="0" end="0"/>
                                            </p:txEl>
                                          </p:spTgt>
                                        </p:tgtEl>
                                      </p:cBhvr>
                                      <p:to x="100000" y="95000"/>
                                    </p:animScale>
                                    <p:animScale>
                                      <p:cBhvr>
                                        <p:cTn id="83" dur="166" decel="50000">
                                          <p:stCondLst>
                                            <p:cond delay="1834"/>
                                          </p:stCondLst>
                                        </p:cTn>
                                        <p:tgtEl>
                                          <p:spTgt spid="18">
                                            <p:txEl>
                                              <p:pRg st="0" end="0"/>
                                            </p:txEl>
                                          </p:spTgt>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wipe(down)">
                                      <p:cBhvr>
                                        <p:cTn id="88" dur="580">
                                          <p:stCondLst>
                                            <p:cond delay="0"/>
                                          </p:stCondLst>
                                        </p:cTn>
                                        <p:tgtEl>
                                          <p:spTgt spid="19">
                                            <p:txEl>
                                              <p:pRg st="0" end="0"/>
                                            </p:txEl>
                                          </p:spTgt>
                                        </p:tgtEl>
                                      </p:cBhvr>
                                    </p:animEffect>
                                    <p:anim calcmode="lin" valueType="num">
                                      <p:cBhvr>
                                        <p:cTn id="89" dur="1822" tmFilter="0,0; 0.14,0.36; 0.43,0.73; 0.71,0.91; 1.0,1.0">
                                          <p:stCondLst>
                                            <p:cond delay="0"/>
                                          </p:stCondLst>
                                        </p:cTn>
                                        <p:tgtEl>
                                          <p:spTgt spid="19">
                                            <p:txEl>
                                              <p:pRg st="0" end="0"/>
                                            </p:txEl>
                                          </p:spTgt>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9">
                                            <p:txEl>
                                              <p:pRg st="0" end="0"/>
                                            </p:txEl>
                                          </p:spTgt>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9">
                                            <p:txEl>
                                              <p:pRg st="0" end="0"/>
                                            </p:txEl>
                                          </p:spTgt>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9">
                                            <p:txEl>
                                              <p:pRg st="0" end="0"/>
                                            </p:txEl>
                                          </p:spTgt>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9">
                                            <p:txEl>
                                              <p:pRg st="0" end="0"/>
                                            </p:txEl>
                                          </p:spTgt>
                                        </p:tgtEl>
                                        <p:attrNameLst>
                                          <p:attrName>ppt_y</p:attrName>
                                        </p:attrNameLst>
                                      </p:cBhvr>
                                      <p:tavLst>
                                        <p:tav tm="0" fmla="#ppt_y-sin(pi*$)/81">
                                          <p:val>
                                            <p:fltVal val="0"/>
                                          </p:val>
                                        </p:tav>
                                        <p:tav tm="100000">
                                          <p:val>
                                            <p:fltVal val="1"/>
                                          </p:val>
                                        </p:tav>
                                      </p:tavLst>
                                    </p:anim>
                                    <p:animScale>
                                      <p:cBhvr>
                                        <p:cTn id="94" dur="26">
                                          <p:stCondLst>
                                            <p:cond delay="650"/>
                                          </p:stCondLst>
                                        </p:cTn>
                                        <p:tgtEl>
                                          <p:spTgt spid="19">
                                            <p:txEl>
                                              <p:pRg st="0" end="0"/>
                                            </p:txEl>
                                          </p:spTgt>
                                        </p:tgtEl>
                                      </p:cBhvr>
                                      <p:to x="100000" y="60000"/>
                                    </p:animScale>
                                    <p:animScale>
                                      <p:cBhvr>
                                        <p:cTn id="95" dur="166" decel="50000">
                                          <p:stCondLst>
                                            <p:cond delay="676"/>
                                          </p:stCondLst>
                                        </p:cTn>
                                        <p:tgtEl>
                                          <p:spTgt spid="19">
                                            <p:txEl>
                                              <p:pRg st="0" end="0"/>
                                            </p:txEl>
                                          </p:spTgt>
                                        </p:tgtEl>
                                      </p:cBhvr>
                                      <p:to x="100000" y="100000"/>
                                    </p:animScale>
                                    <p:animScale>
                                      <p:cBhvr>
                                        <p:cTn id="96" dur="26">
                                          <p:stCondLst>
                                            <p:cond delay="1312"/>
                                          </p:stCondLst>
                                        </p:cTn>
                                        <p:tgtEl>
                                          <p:spTgt spid="19">
                                            <p:txEl>
                                              <p:pRg st="0" end="0"/>
                                            </p:txEl>
                                          </p:spTgt>
                                        </p:tgtEl>
                                      </p:cBhvr>
                                      <p:to x="100000" y="80000"/>
                                    </p:animScale>
                                    <p:animScale>
                                      <p:cBhvr>
                                        <p:cTn id="97" dur="166" decel="50000">
                                          <p:stCondLst>
                                            <p:cond delay="1338"/>
                                          </p:stCondLst>
                                        </p:cTn>
                                        <p:tgtEl>
                                          <p:spTgt spid="19">
                                            <p:txEl>
                                              <p:pRg st="0" end="0"/>
                                            </p:txEl>
                                          </p:spTgt>
                                        </p:tgtEl>
                                      </p:cBhvr>
                                      <p:to x="100000" y="100000"/>
                                    </p:animScale>
                                    <p:animScale>
                                      <p:cBhvr>
                                        <p:cTn id="98" dur="26">
                                          <p:stCondLst>
                                            <p:cond delay="1642"/>
                                          </p:stCondLst>
                                        </p:cTn>
                                        <p:tgtEl>
                                          <p:spTgt spid="19">
                                            <p:txEl>
                                              <p:pRg st="0" end="0"/>
                                            </p:txEl>
                                          </p:spTgt>
                                        </p:tgtEl>
                                      </p:cBhvr>
                                      <p:to x="100000" y="90000"/>
                                    </p:animScale>
                                    <p:animScale>
                                      <p:cBhvr>
                                        <p:cTn id="99" dur="166" decel="50000">
                                          <p:stCondLst>
                                            <p:cond delay="1668"/>
                                          </p:stCondLst>
                                        </p:cTn>
                                        <p:tgtEl>
                                          <p:spTgt spid="19">
                                            <p:txEl>
                                              <p:pRg st="0" end="0"/>
                                            </p:txEl>
                                          </p:spTgt>
                                        </p:tgtEl>
                                      </p:cBhvr>
                                      <p:to x="100000" y="100000"/>
                                    </p:animScale>
                                    <p:animScale>
                                      <p:cBhvr>
                                        <p:cTn id="100" dur="26">
                                          <p:stCondLst>
                                            <p:cond delay="1808"/>
                                          </p:stCondLst>
                                        </p:cTn>
                                        <p:tgtEl>
                                          <p:spTgt spid="19">
                                            <p:txEl>
                                              <p:pRg st="0" end="0"/>
                                            </p:txEl>
                                          </p:spTgt>
                                        </p:tgtEl>
                                      </p:cBhvr>
                                      <p:to x="100000" y="95000"/>
                                    </p:animScale>
                                    <p:animScale>
                                      <p:cBhvr>
                                        <p:cTn id="101" dur="166" decel="50000">
                                          <p:stCondLst>
                                            <p:cond delay="1834"/>
                                          </p:stCondLst>
                                        </p:cTn>
                                        <p:tgtEl>
                                          <p:spTgt spid="19">
                                            <p:txEl>
                                              <p:pRg st="0" end="0"/>
                                            </p:txEl>
                                          </p:spTgt>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24">
                                            <p:txEl>
                                              <p:pRg st="0" end="0"/>
                                            </p:txEl>
                                          </p:spTgt>
                                        </p:tgtEl>
                                        <p:attrNameLst>
                                          <p:attrName>style.visibility</p:attrName>
                                        </p:attrNameLst>
                                      </p:cBhvr>
                                      <p:to>
                                        <p:strVal val="visible"/>
                                      </p:to>
                                    </p:set>
                                    <p:animEffect transition="in" filter="wipe(down)">
                                      <p:cBhvr>
                                        <p:cTn id="106" dur="580">
                                          <p:stCondLst>
                                            <p:cond delay="0"/>
                                          </p:stCondLst>
                                        </p:cTn>
                                        <p:tgtEl>
                                          <p:spTgt spid="24">
                                            <p:txEl>
                                              <p:pRg st="0" end="0"/>
                                            </p:txEl>
                                          </p:spTgt>
                                        </p:tgtEl>
                                      </p:cBhvr>
                                    </p:animEffect>
                                    <p:anim calcmode="lin" valueType="num">
                                      <p:cBhvr>
                                        <p:cTn id="107" dur="1822" tmFilter="0,0; 0.14,0.36; 0.43,0.73; 0.71,0.91; 1.0,1.0">
                                          <p:stCondLst>
                                            <p:cond delay="0"/>
                                          </p:stCondLst>
                                        </p:cTn>
                                        <p:tgtEl>
                                          <p:spTgt spid="24">
                                            <p:txEl>
                                              <p:pRg st="0" end="0"/>
                                            </p:txEl>
                                          </p:spTgt>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24">
                                            <p:txEl>
                                              <p:pRg st="0" end="0"/>
                                            </p:txEl>
                                          </p:spTgt>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24">
                                            <p:txEl>
                                              <p:pRg st="0" end="0"/>
                                            </p:txEl>
                                          </p:spTgt>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24">
                                            <p:txEl>
                                              <p:pRg st="0" end="0"/>
                                            </p:txEl>
                                          </p:spTgt>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24">
                                            <p:txEl>
                                              <p:pRg st="0" end="0"/>
                                            </p:txEl>
                                          </p:spTgt>
                                        </p:tgtEl>
                                        <p:attrNameLst>
                                          <p:attrName>ppt_y</p:attrName>
                                        </p:attrNameLst>
                                      </p:cBhvr>
                                      <p:tavLst>
                                        <p:tav tm="0" fmla="#ppt_y-sin(pi*$)/81">
                                          <p:val>
                                            <p:fltVal val="0"/>
                                          </p:val>
                                        </p:tav>
                                        <p:tav tm="100000">
                                          <p:val>
                                            <p:fltVal val="1"/>
                                          </p:val>
                                        </p:tav>
                                      </p:tavLst>
                                    </p:anim>
                                    <p:animScale>
                                      <p:cBhvr>
                                        <p:cTn id="112" dur="26">
                                          <p:stCondLst>
                                            <p:cond delay="650"/>
                                          </p:stCondLst>
                                        </p:cTn>
                                        <p:tgtEl>
                                          <p:spTgt spid="24">
                                            <p:txEl>
                                              <p:pRg st="0" end="0"/>
                                            </p:txEl>
                                          </p:spTgt>
                                        </p:tgtEl>
                                      </p:cBhvr>
                                      <p:to x="100000" y="60000"/>
                                    </p:animScale>
                                    <p:animScale>
                                      <p:cBhvr>
                                        <p:cTn id="113" dur="166" decel="50000">
                                          <p:stCondLst>
                                            <p:cond delay="676"/>
                                          </p:stCondLst>
                                        </p:cTn>
                                        <p:tgtEl>
                                          <p:spTgt spid="24">
                                            <p:txEl>
                                              <p:pRg st="0" end="0"/>
                                            </p:txEl>
                                          </p:spTgt>
                                        </p:tgtEl>
                                      </p:cBhvr>
                                      <p:to x="100000" y="100000"/>
                                    </p:animScale>
                                    <p:animScale>
                                      <p:cBhvr>
                                        <p:cTn id="114" dur="26">
                                          <p:stCondLst>
                                            <p:cond delay="1312"/>
                                          </p:stCondLst>
                                        </p:cTn>
                                        <p:tgtEl>
                                          <p:spTgt spid="24">
                                            <p:txEl>
                                              <p:pRg st="0" end="0"/>
                                            </p:txEl>
                                          </p:spTgt>
                                        </p:tgtEl>
                                      </p:cBhvr>
                                      <p:to x="100000" y="80000"/>
                                    </p:animScale>
                                    <p:animScale>
                                      <p:cBhvr>
                                        <p:cTn id="115" dur="166" decel="50000">
                                          <p:stCondLst>
                                            <p:cond delay="1338"/>
                                          </p:stCondLst>
                                        </p:cTn>
                                        <p:tgtEl>
                                          <p:spTgt spid="24">
                                            <p:txEl>
                                              <p:pRg st="0" end="0"/>
                                            </p:txEl>
                                          </p:spTgt>
                                        </p:tgtEl>
                                      </p:cBhvr>
                                      <p:to x="100000" y="100000"/>
                                    </p:animScale>
                                    <p:animScale>
                                      <p:cBhvr>
                                        <p:cTn id="116" dur="26">
                                          <p:stCondLst>
                                            <p:cond delay="1642"/>
                                          </p:stCondLst>
                                        </p:cTn>
                                        <p:tgtEl>
                                          <p:spTgt spid="24">
                                            <p:txEl>
                                              <p:pRg st="0" end="0"/>
                                            </p:txEl>
                                          </p:spTgt>
                                        </p:tgtEl>
                                      </p:cBhvr>
                                      <p:to x="100000" y="90000"/>
                                    </p:animScale>
                                    <p:animScale>
                                      <p:cBhvr>
                                        <p:cTn id="117" dur="166" decel="50000">
                                          <p:stCondLst>
                                            <p:cond delay="1668"/>
                                          </p:stCondLst>
                                        </p:cTn>
                                        <p:tgtEl>
                                          <p:spTgt spid="24">
                                            <p:txEl>
                                              <p:pRg st="0" end="0"/>
                                            </p:txEl>
                                          </p:spTgt>
                                        </p:tgtEl>
                                      </p:cBhvr>
                                      <p:to x="100000" y="100000"/>
                                    </p:animScale>
                                    <p:animScale>
                                      <p:cBhvr>
                                        <p:cTn id="118" dur="26">
                                          <p:stCondLst>
                                            <p:cond delay="1808"/>
                                          </p:stCondLst>
                                        </p:cTn>
                                        <p:tgtEl>
                                          <p:spTgt spid="24">
                                            <p:txEl>
                                              <p:pRg st="0" end="0"/>
                                            </p:txEl>
                                          </p:spTgt>
                                        </p:tgtEl>
                                      </p:cBhvr>
                                      <p:to x="100000" y="95000"/>
                                    </p:animScale>
                                    <p:animScale>
                                      <p:cBhvr>
                                        <p:cTn id="119" dur="166" decel="50000">
                                          <p:stCondLst>
                                            <p:cond delay="1834"/>
                                          </p:stCondLst>
                                        </p:cTn>
                                        <p:tgtEl>
                                          <p:spTgt spid="24">
                                            <p:txEl>
                                              <p:pRg st="0" end="0"/>
                                            </p:txEl>
                                          </p:spTgt>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grpId="0" nodeType="clickEffect">
                                  <p:stCondLst>
                                    <p:cond delay="0"/>
                                  </p:stCondLst>
                                  <p:childTnLst>
                                    <p:set>
                                      <p:cBhvr>
                                        <p:cTn id="123" dur="1" fill="hold">
                                          <p:stCondLst>
                                            <p:cond delay="0"/>
                                          </p:stCondLst>
                                        </p:cTn>
                                        <p:tgtEl>
                                          <p:spTgt spid="15"/>
                                        </p:tgtEl>
                                        <p:attrNameLst>
                                          <p:attrName>style.visibility</p:attrName>
                                        </p:attrNameLst>
                                      </p:cBhvr>
                                      <p:to>
                                        <p:strVal val="visible"/>
                                      </p:to>
                                    </p:set>
                                    <p:animEffect transition="in" filter="wipe(right)">
                                      <p:cBhvr>
                                        <p:cTn id="124" dur="500"/>
                                        <p:tgtEl>
                                          <p:spTgt spid="15"/>
                                        </p:tgtEl>
                                      </p:cBhvr>
                                    </p:animEffect>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20">
                                            <p:txEl>
                                              <p:pRg st="0" end="0"/>
                                            </p:txEl>
                                          </p:spTgt>
                                        </p:tgtEl>
                                        <p:attrNameLst>
                                          <p:attrName>style.visibility</p:attrName>
                                        </p:attrNameLst>
                                      </p:cBhvr>
                                      <p:to>
                                        <p:strVal val="visible"/>
                                      </p:to>
                                    </p:set>
                                    <p:animEffect transition="in" filter="wipe(down)">
                                      <p:cBhvr>
                                        <p:cTn id="129" dur="580">
                                          <p:stCondLst>
                                            <p:cond delay="0"/>
                                          </p:stCondLst>
                                        </p:cTn>
                                        <p:tgtEl>
                                          <p:spTgt spid="20">
                                            <p:txEl>
                                              <p:pRg st="0" end="0"/>
                                            </p:txEl>
                                          </p:spTgt>
                                        </p:tgtEl>
                                      </p:cBhvr>
                                    </p:animEffect>
                                    <p:anim calcmode="lin" valueType="num">
                                      <p:cBhvr>
                                        <p:cTn id="130"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135" dur="26">
                                          <p:stCondLst>
                                            <p:cond delay="650"/>
                                          </p:stCondLst>
                                        </p:cTn>
                                        <p:tgtEl>
                                          <p:spTgt spid="20">
                                            <p:txEl>
                                              <p:pRg st="0" end="0"/>
                                            </p:txEl>
                                          </p:spTgt>
                                        </p:tgtEl>
                                      </p:cBhvr>
                                      <p:to x="100000" y="60000"/>
                                    </p:animScale>
                                    <p:animScale>
                                      <p:cBhvr>
                                        <p:cTn id="136" dur="166" decel="50000">
                                          <p:stCondLst>
                                            <p:cond delay="676"/>
                                          </p:stCondLst>
                                        </p:cTn>
                                        <p:tgtEl>
                                          <p:spTgt spid="20">
                                            <p:txEl>
                                              <p:pRg st="0" end="0"/>
                                            </p:txEl>
                                          </p:spTgt>
                                        </p:tgtEl>
                                      </p:cBhvr>
                                      <p:to x="100000" y="100000"/>
                                    </p:animScale>
                                    <p:animScale>
                                      <p:cBhvr>
                                        <p:cTn id="137" dur="26">
                                          <p:stCondLst>
                                            <p:cond delay="1312"/>
                                          </p:stCondLst>
                                        </p:cTn>
                                        <p:tgtEl>
                                          <p:spTgt spid="20">
                                            <p:txEl>
                                              <p:pRg st="0" end="0"/>
                                            </p:txEl>
                                          </p:spTgt>
                                        </p:tgtEl>
                                      </p:cBhvr>
                                      <p:to x="100000" y="80000"/>
                                    </p:animScale>
                                    <p:animScale>
                                      <p:cBhvr>
                                        <p:cTn id="138" dur="166" decel="50000">
                                          <p:stCondLst>
                                            <p:cond delay="1338"/>
                                          </p:stCondLst>
                                        </p:cTn>
                                        <p:tgtEl>
                                          <p:spTgt spid="20">
                                            <p:txEl>
                                              <p:pRg st="0" end="0"/>
                                            </p:txEl>
                                          </p:spTgt>
                                        </p:tgtEl>
                                      </p:cBhvr>
                                      <p:to x="100000" y="100000"/>
                                    </p:animScale>
                                    <p:animScale>
                                      <p:cBhvr>
                                        <p:cTn id="139" dur="26">
                                          <p:stCondLst>
                                            <p:cond delay="1642"/>
                                          </p:stCondLst>
                                        </p:cTn>
                                        <p:tgtEl>
                                          <p:spTgt spid="20">
                                            <p:txEl>
                                              <p:pRg st="0" end="0"/>
                                            </p:txEl>
                                          </p:spTgt>
                                        </p:tgtEl>
                                      </p:cBhvr>
                                      <p:to x="100000" y="90000"/>
                                    </p:animScale>
                                    <p:animScale>
                                      <p:cBhvr>
                                        <p:cTn id="140" dur="166" decel="50000">
                                          <p:stCondLst>
                                            <p:cond delay="1668"/>
                                          </p:stCondLst>
                                        </p:cTn>
                                        <p:tgtEl>
                                          <p:spTgt spid="20">
                                            <p:txEl>
                                              <p:pRg st="0" end="0"/>
                                            </p:txEl>
                                          </p:spTgt>
                                        </p:tgtEl>
                                      </p:cBhvr>
                                      <p:to x="100000" y="100000"/>
                                    </p:animScale>
                                    <p:animScale>
                                      <p:cBhvr>
                                        <p:cTn id="141" dur="26">
                                          <p:stCondLst>
                                            <p:cond delay="1808"/>
                                          </p:stCondLst>
                                        </p:cTn>
                                        <p:tgtEl>
                                          <p:spTgt spid="20">
                                            <p:txEl>
                                              <p:pRg st="0" end="0"/>
                                            </p:txEl>
                                          </p:spTgt>
                                        </p:tgtEl>
                                      </p:cBhvr>
                                      <p:to x="100000" y="95000"/>
                                    </p:animScale>
                                    <p:animScale>
                                      <p:cBhvr>
                                        <p:cTn id="142" dur="166" decel="50000">
                                          <p:stCondLst>
                                            <p:cond delay="1834"/>
                                          </p:stCondLst>
                                        </p:cTn>
                                        <p:tgtEl>
                                          <p:spTgt spid="20">
                                            <p:txEl>
                                              <p:pRg st="0" end="0"/>
                                            </p:txEl>
                                          </p:spTgt>
                                        </p:tgtEl>
                                      </p:cBhvr>
                                      <p:to x="100000" y="100000"/>
                                    </p:animScale>
                                  </p:childTnLst>
                                </p:cTn>
                              </p:par>
                            </p:childTnLst>
                          </p:cTn>
                        </p:par>
                      </p:childTnLst>
                    </p:cTn>
                  </p:par>
                  <p:par>
                    <p:cTn id="143" fill="hold">
                      <p:stCondLst>
                        <p:cond delay="indefinite"/>
                      </p:stCondLst>
                      <p:childTnLst>
                        <p:par>
                          <p:cTn id="144" fill="hold">
                            <p:stCondLst>
                              <p:cond delay="0"/>
                            </p:stCondLst>
                            <p:childTnLst>
                              <p:par>
                                <p:cTn id="145" presetID="26" presetClass="entr" presetSubtype="0" fill="hold" grpId="0" nodeType="clickEffect">
                                  <p:stCondLst>
                                    <p:cond delay="0"/>
                                  </p:stCondLst>
                                  <p:childTnLst>
                                    <p:set>
                                      <p:cBhvr>
                                        <p:cTn id="146" dur="1" fill="hold">
                                          <p:stCondLst>
                                            <p:cond delay="0"/>
                                          </p:stCondLst>
                                        </p:cTn>
                                        <p:tgtEl>
                                          <p:spTgt spid="21">
                                            <p:txEl>
                                              <p:pRg st="0" end="0"/>
                                            </p:txEl>
                                          </p:spTgt>
                                        </p:tgtEl>
                                        <p:attrNameLst>
                                          <p:attrName>style.visibility</p:attrName>
                                        </p:attrNameLst>
                                      </p:cBhvr>
                                      <p:to>
                                        <p:strVal val="visible"/>
                                      </p:to>
                                    </p:set>
                                    <p:animEffect transition="in" filter="wipe(down)">
                                      <p:cBhvr>
                                        <p:cTn id="147" dur="580">
                                          <p:stCondLst>
                                            <p:cond delay="0"/>
                                          </p:stCondLst>
                                        </p:cTn>
                                        <p:tgtEl>
                                          <p:spTgt spid="21">
                                            <p:txEl>
                                              <p:pRg st="0" end="0"/>
                                            </p:txEl>
                                          </p:spTgt>
                                        </p:tgtEl>
                                      </p:cBhvr>
                                    </p:animEffect>
                                    <p:anim calcmode="lin" valueType="num">
                                      <p:cBhvr>
                                        <p:cTn id="148"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149"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150"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151"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152"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153" dur="26">
                                          <p:stCondLst>
                                            <p:cond delay="650"/>
                                          </p:stCondLst>
                                        </p:cTn>
                                        <p:tgtEl>
                                          <p:spTgt spid="21">
                                            <p:txEl>
                                              <p:pRg st="0" end="0"/>
                                            </p:txEl>
                                          </p:spTgt>
                                        </p:tgtEl>
                                      </p:cBhvr>
                                      <p:to x="100000" y="60000"/>
                                    </p:animScale>
                                    <p:animScale>
                                      <p:cBhvr>
                                        <p:cTn id="154" dur="166" decel="50000">
                                          <p:stCondLst>
                                            <p:cond delay="676"/>
                                          </p:stCondLst>
                                        </p:cTn>
                                        <p:tgtEl>
                                          <p:spTgt spid="21">
                                            <p:txEl>
                                              <p:pRg st="0" end="0"/>
                                            </p:txEl>
                                          </p:spTgt>
                                        </p:tgtEl>
                                      </p:cBhvr>
                                      <p:to x="100000" y="100000"/>
                                    </p:animScale>
                                    <p:animScale>
                                      <p:cBhvr>
                                        <p:cTn id="155" dur="26">
                                          <p:stCondLst>
                                            <p:cond delay="1312"/>
                                          </p:stCondLst>
                                        </p:cTn>
                                        <p:tgtEl>
                                          <p:spTgt spid="21">
                                            <p:txEl>
                                              <p:pRg st="0" end="0"/>
                                            </p:txEl>
                                          </p:spTgt>
                                        </p:tgtEl>
                                      </p:cBhvr>
                                      <p:to x="100000" y="80000"/>
                                    </p:animScale>
                                    <p:animScale>
                                      <p:cBhvr>
                                        <p:cTn id="156" dur="166" decel="50000">
                                          <p:stCondLst>
                                            <p:cond delay="1338"/>
                                          </p:stCondLst>
                                        </p:cTn>
                                        <p:tgtEl>
                                          <p:spTgt spid="21">
                                            <p:txEl>
                                              <p:pRg st="0" end="0"/>
                                            </p:txEl>
                                          </p:spTgt>
                                        </p:tgtEl>
                                      </p:cBhvr>
                                      <p:to x="100000" y="100000"/>
                                    </p:animScale>
                                    <p:animScale>
                                      <p:cBhvr>
                                        <p:cTn id="157" dur="26">
                                          <p:stCondLst>
                                            <p:cond delay="1642"/>
                                          </p:stCondLst>
                                        </p:cTn>
                                        <p:tgtEl>
                                          <p:spTgt spid="21">
                                            <p:txEl>
                                              <p:pRg st="0" end="0"/>
                                            </p:txEl>
                                          </p:spTgt>
                                        </p:tgtEl>
                                      </p:cBhvr>
                                      <p:to x="100000" y="90000"/>
                                    </p:animScale>
                                    <p:animScale>
                                      <p:cBhvr>
                                        <p:cTn id="158" dur="166" decel="50000">
                                          <p:stCondLst>
                                            <p:cond delay="1668"/>
                                          </p:stCondLst>
                                        </p:cTn>
                                        <p:tgtEl>
                                          <p:spTgt spid="21">
                                            <p:txEl>
                                              <p:pRg st="0" end="0"/>
                                            </p:txEl>
                                          </p:spTgt>
                                        </p:tgtEl>
                                      </p:cBhvr>
                                      <p:to x="100000" y="100000"/>
                                    </p:animScale>
                                    <p:animScale>
                                      <p:cBhvr>
                                        <p:cTn id="159" dur="26">
                                          <p:stCondLst>
                                            <p:cond delay="1808"/>
                                          </p:stCondLst>
                                        </p:cTn>
                                        <p:tgtEl>
                                          <p:spTgt spid="21">
                                            <p:txEl>
                                              <p:pRg st="0" end="0"/>
                                            </p:txEl>
                                          </p:spTgt>
                                        </p:tgtEl>
                                      </p:cBhvr>
                                      <p:to x="100000" y="95000"/>
                                    </p:animScale>
                                    <p:animScale>
                                      <p:cBhvr>
                                        <p:cTn id="160" dur="166" decel="50000">
                                          <p:stCondLst>
                                            <p:cond delay="1834"/>
                                          </p:stCondLst>
                                        </p:cTn>
                                        <p:tgtEl>
                                          <p:spTgt spid="21">
                                            <p:txEl>
                                              <p:pRg st="0" end="0"/>
                                            </p:txEl>
                                          </p:spTgt>
                                        </p:tgtEl>
                                      </p:cBhvr>
                                      <p:to x="100000" y="100000"/>
                                    </p:animScale>
                                  </p:childTnLst>
                                </p:cTn>
                              </p:par>
                            </p:childTnLst>
                          </p:cTn>
                        </p:par>
                      </p:childTnLst>
                    </p:cTn>
                  </p:par>
                  <p:par>
                    <p:cTn id="161" fill="hold">
                      <p:stCondLst>
                        <p:cond delay="indefinite"/>
                      </p:stCondLst>
                      <p:childTnLst>
                        <p:par>
                          <p:cTn id="162" fill="hold">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22">
                                            <p:txEl>
                                              <p:pRg st="0" end="0"/>
                                            </p:txEl>
                                          </p:spTgt>
                                        </p:tgtEl>
                                        <p:attrNameLst>
                                          <p:attrName>style.visibility</p:attrName>
                                        </p:attrNameLst>
                                      </p:cBhvr>
                                      <p:to>
                                        <p:strVal val="visible"/>
                                      </p:to>
                                    </p:set>
                                    <p:animEffect transition="in" filter="wipe(down)">
                                      <p:cBhvr>
                                        <p:cTn id="165" dur="580">
                                          <p:stCondLst>
                                            <p:cond delay="0"/>
                                          </p:stCondLst>
                                        </p:cTn>
                                        <p:tgtEl>
                                          <p:spTgt spid="22">
                                            <p:txEl>
                                              <p:pRg st="0" end="0"/>
                                            </p:txEl>
                                          </p:spTgt>
                                        </p:tgtEl>
                                      </p:cBhvr>
                                    </p:animEffect>
                                    <p:anim calcmode="lin" valueType="num">
                                      <p:cBhvr>
                                        <p:cTn id="166" dur="1822" tmFilter="0,0; 0.14,0.36; 0.43,0.73; 0.71,0.91; 1.0,1.0">
                                          <p:stCondLst>
                                            <p:cond delay="0"/>
                                          </p:stCondLst>
                                        </p:cTn>
                                        <p:tgtEl>
                                          <p:spTgt spid="22">
                                            <p:txEl>
                                              <p:pRg st="0" end="0"/>
                                            </p:txEl>
                                          </p:spTgt>
                                        </p:tgtEl>
                                        <p:attrNameLst>
                                          <p:attrName>ppt_x</p:attrName>
                                        </p:attrNameLst>
                                      </p:cBhvr>
                                      <p:tavLst>
                                        <p:tav tm="0">
                                          <p:val>
                                            <p:strVal val="#ppt_x-0.25"/>
                                          </p:val>
                                        </p:tav>
                                        <p:tav tm="100000">
                                          <p:val>
                                            <p:strVal val="#ppt_x"/>
                                          </p:val>
                                        </p:tav>
                                      </p:tavLst>
                                    </p:anim>
                                    <p:anim calcmode="lin" valueType="num">
                                      <p:cBhvr>
                                        <p:cTn id="167" dur="664" tmFilter="0.0,0.0; 0.25,0.07; 0.50,0.2; 0.75,0.467; 1.0,1.0">
                                          <p:stCondLst>
                                            <p:cond delay="0"/>
                                          </p:stCondLst>
                                        </p:cTn>
                                        <p:tgtEl>
                                          <p:spTgt spid="22">
                                            <p:txEl>
                                              <p:pRg st="0" end="0"/>
                                            </p:txEl>
                                          </p:spTgt>
                                        </p:tgtEl>
                                        <p:attrNameLst>
                                          <p:attrName>ppt_y</p:attrName>
                                        </p:attrNameLst>
                                      </p:cBhvr>
                                      <p:tavLst>
                                        <p:tav tm="0" fmla="#ppt_y-sin(pi*$)/3">
                                          <p:val>
                                            <p:fltVal val="0.5"/>
                                          </p:val>
                                        </p:tav>
                                        <p:tav tm="100000">
                                          <p:val>
                                            <p:fltVal val="1"/>
                                          </p:val>
                                        </p:tav>
                                      </p:tavLst>
                                    </p:anim>
                                    <p:anim calcmode="lin" valueType="num">
                                      <p:cBhvr>
                                        <p:cTn id="168" dur="664" tmFilter="0, 0; 0.125,0.2665; 0.25,0.4; 0.375,0.465; 0.5,0.5;  0.625,0.535; 0.75,0.6; 0.875,0.7335; 1,1">
                                          <p:stCondLst>
                                            <p:cond delay="664"/>
                                          </p:stCondLst>
                                        </p:cTn>
                                        <p:tgtEl>
                                          <p:spTgt spid="22">
                                            <p:txEl>
                                              <p:pRg st="0" end="0"/>
                                            </p:txEl>
                                          </p:spTgt>
                                        </p:tgtEl>
                                        <p:attrNameLst>
                                          <p:attrName>ppt_y</p:attrName>
                                        </p:attrNameLst>
                                      </p:cBhvr>
                                      <p:tavLst>
                                        <p:tav tm="0" fmla="#ppt_y-sin(pi*$)/9">
                                          <p:val>
                                            <p:fltVal val="0"/>
                                          </p:val>
                                        </p:tav>
                                        <p:tav tm="100000">
                                          <p:val>
                                            <p:fltVal val="1"/>
                                          </p:val>
                                        </p:tav>
                                      </p:tavLst>
                                    </p:anim>
                                    <p:anim calcmode="lin" valueType="num">
                                      <p:cBhvr>
                                        <p:cTn id="169" dur="332" tmFilter="0, 0; 0.125,0.2665; 0.25,0.4; 0.375,0.465; 0.5,0.5;  0.625,0.535; 0.75,0.6; 0.875,0.7335; 1,1">
                                          <p:stCondLst>
                                            <p:cond delay="1324"/>
                                          </p:stCondLst>
                                        </p:cTn>
                                        <p:tgtEl>
                                          <p:spTgt spid="22">
                                            <p:txEl>
                                              <p:pRg st="0" end="0"/>
                                            </p:txEl>
                                          </p:spTgt>
                                        </p:tgtEl>
                                        <p:attrNameLst>
                                          <p:attrName>ppt_y</p:attrName>
                                        </p:attrNameLst>
                                      </p:cBhvr>
                                      <p:tavLst>
                                        <p:tav tm="0" fmla="#ppt_y-sin(pi*$)/27">
                                          <p:val>
                                            <p:fltVal val="0"/>
                                          </p:val>
                                        </p:tav>
                                        <p:tav tm="100000">
                                          <p:val>
                                            <p:fltVal val="1"/>
                                          </p:val>
                                        </p:tav>
                                      </p:tavLst>
                                    </p:anim>
                                    <p:anim calcmode="lin" valueType="num">
                                      <p:cBhvr>
                                        <p:cTn id="170" dur="164" tmFilter="0, 0; 0.125,0.2665; 0.25,0.4; 0.375,0.465; 0.5,0.5;  0.625,0.535; 0.75,0.6; 0.875,0.7335; 1,1">
                                          <p:stCondLst>
                                            <p:cond delay="1656"/>
                                          </p:stCondLst>
                                        </p:cTn>
                                        <p:tgtEl>
                                          <p:spTgt spid="22">
                                            <p:txEl>
                                              <p:pRg st="0" end="0"/>
                                            </p:txEl>
                                          </p:spTgt>
                                        </p:tgtEl>
                                        <p:attrNameLst>
                                          <p:attrName>ppt_y</p:attrName>
                                        </p:attrNameLst>
                                      </p:cBhvr>
                                      <p:tavLst>
                                        <p:tav tm="0" fmla="#ppt_y-sin(pi*$)/81">
                                          <p:val>
                                            <p:fltVal val="0"/>
                                          </p:val>
                                        </p:tav>
                                        <p:tav tm="100000">
                                          <p:val>
                                            <p:fltVal val="1"/>
                                          </p:val>
                                        </p:tav>
                                      </p:tavLst>
                                    </p:anim>
                                    <p:animScale>
                                      <p:cBhvr>
                                        <p:cTn id="171" dur="26">
                                          <p:stCondLst>
                                            <p:cond delay="650"/>
                                          </p:stCondLst>
                                        </p:cTn>
                                        <p:tgtEl>
                                          <p:spTgt spid="22">
                                            <p:txEl>
                                              <p:pRg st="0" end="0"/>
                                            </p:txEl>
                                          </p:spTgt>
                                        </p:tgtEl>
                                      </p:cBhvr>
                                      <p:to x="100000" y="60000"/>
                                    </p:animScale>
                                    <p:animScale>
                                      <p:cBhvr>
                                        <p:cTn id="172" dur="166" decel="50000">
                                          <p:stCondLst>
                                            <p:cond delay="676"/>
                                          </p:stCondLst>
                                        </p:cTn>
                                        <p:tgtEl>
                                          <p:spTgt spid="22">
                                            <p:txEl>
                                              <p:pRg st="0" end="0"/>
                                            </p:txEl>
                                          </p:spTgt>
                                        </p:tgtEl>
                                      </p:cBhvr>
                                      <p:to x="100000" y="100000"/>
                                    </p:animScale>
                                    <p:animScale>
                                      <p:cBhvr>
                                        <p:cTn id="173" dur="26">
                                          <p:stCondLst>
                                            <p:cond delay="1312"/>
                                          </p:stCondLst>
                                        </p:cTn>
                                        <p:tgtEl>
                                          <p:spTgt spid="22">
                                            <p:txEl>
                                              <p:pRg st="0" end="0"/>
                                            </p:txEl>
                                          </p:spTgt>
                                        </p:tgtEl>
                                      </p:cBhvr>
                                      <p:to x="100000" y="80000"/>
                                    </p:animScale>
                                    <p:animScale>
                                      <p:cBhvr>
                                        <p:cTn id="174" dur="166" decel="50000">
                                          <p:stCondLst>
                                            <p:cond delay="1338"/>
                                          </p:stCondLst>
                                        </p:cTn>
                                        <p:tgtEl>
                                          <p:spTgt spid="22">
                                            <p:txEl>
                                              <p:pRg st="0" end="0"/>
                                            </p:txEl>
                                          </p:spTgt>
                                        </p:tgtEl>
                                      </p:cBhvr>
                                      <p:to x="100000" y="100000"/>
                                    </p:animScale>
                                    <p:animScale>
                                      <p:cBhvr>
                                        <p:cTn id="175" dur="26">
                                          <p:stCondLst>
                                            <p:cond delay="1642"/>
                                          </p:stCondLst>
                                        </p:cTn>
                                        <p:tgtEl>
                                          <p:spTgt spid="22">
                                            <p:txEl>
                                              <p:pRg st="0" end="0"/>
                                            </p:txEl>
                                          </p:spTgt>
                                        </p:tgtEl>
                                      </p:cBhvr>
                                      <p:to x="100000" y="90000"/>
                                    </p:animScale>
                                    <p:animScale>
                                      <p:cBhvr>
                                        <p:cTn id="176" dur="166" decel="50000">
                                          <p:stCondLst>
                                            <p:cond delay="1668"/>
                                          </p:stCondLst>
                                        </p:cTn>
                                        <p:tgtEl>
                                          <p:spTgt spid="22">
                                            <p:txEl>
                                              <p:pRg st="0" end="0"/>
                                            </p:txEl>
                                          </p:spTgt>
                                        </p:tgtEl>
                                      </p:cBhvr>
                                      <p:to x="100000" y="100000"/>
                                    </p:animScale>
                                    <p:animScale>
                                      <p:cBhvr>
                                        <p:cTn id="177" dur="26">
                                          <p:stCondLst>
                                            <p:cond delay="1808"/>
                                          </p:stCondLst>
                                        </p:cTn>
                                        <p:tgtEl>
                                          <p:spTgt spid="22">
                                            <p:txEl>
                                              <p:pRg st="0" end="0"/>
                                            </p:txEl>
                                          </p:spTgt>
                                        </p:tgtEl>
                                      </p:cBhvr>
                                      <p:to x="100000" y="95000"/>
                                    </p:animScale>
                                    <p:animScale>
                                      <p:cBhvr>
                                        <p:cTn id="178" dur="166" decel="50000">
                                          <p:stCondLst>
                                            <p:cond delay="1834"/>
                                          </p:stCondLst>
                                        </p:cTn>
                                        <p:tgtEl>
                                          <p:spTgt spid="22">
                                            <p:txEl>
                                              <p:pRg st="0" end="0"/>
                                            </p:txEl>
                                          </p:spTgt>
                                        </p:tgtEl>
                                      </p:cBhvr>
                                      <p:to x="100000" y="100000"/>
                                    </p:animScale>
                                  </p:childTnLst>
                                </p:cTn>
                              </p:par>
                            </p:childTnLst>
                          </p:cTn>
                        </p:par>
                      </p:childTnLst>
                    </p:cTn>
                  </p:par>
                  <p:par>
                    <p:cTn id="179" fill="hold">
                      <p:stCondLst>
                        <p:cond delay="indefinite"/>
                      </p:stCondLst>
                      <p:childTnLst>
                        <p:par>
                          <p:cTn id="180" fill="hold">
                            <p:stCondLst>
                              <p:cond delay="0"/>
                            </p:stCondLst>
                            <p:childTnLst>
                              <p:par>
                                <p:cTn id="181" presetID="26" presetClass="entr" presetSubtype="0" fill="hold" grpId="0" nodeType="clickEffect">
                                  <p:stCondLst>
                                    <p:cond delay="0"/>
                                  </p:stCondLst>
                                  <p:childTnLst>
                                    <p:set>
                                      <p:cBhvr>
                                        <p:cTn id="182" dur="1" fill="hold">
                                          <p:stCondLst>
                                            <p:cond delay="0"/>
                                          </p:stCondLst>
                                        </p:cTn>
                                        <p:tgtEl>
                                          <p:spTgt spid="23">
                                            <p:txEl>
                                              <p:pRg st="0" end="0"/>
                                            </p:txEl>
                                          </p:spTgt>
                                        </p:tgtEl>
                                        <p:attrNameLst>
                                          <p:attrName>style.visibility</p:attrName>
                                        </p:attrNameLst>
                                      </p:cBhvr>
                                      <p:to>
                                        <p:strVal val="visible"/>
                                      </p:to>
                                    </p:set>
                                    <p:animEffect transition="in" filter="wipe(down)">
                                      <p:cBhvr>
                                        <p:cTn id="183" dur="580">
                                          <p:stCondLst>
                                            <p:cond delay="0"/>
                                          </p:stCondLst>
                                        </p:cTn>
                                        <p:tgtEl>
                                          <p:spTgt spid="23">
                                            <p:txEl>
                                              <p:pRg st="0" end="0"/>
                                            </p:txEl>
                                          </p:spTgt>
                                        </p:tgtEl>
                                      </p:cBhvr>
                                    </p:animEffect>
                                    <p:anim calcmode="lin" valueType="num">
                                      <p:cBhvr>
                                        <p:cTn id="184"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189" dur="26">
                                          <p:stCondLst>
                                            <p:cond delay="650"/>
                                          </p:stCondLst>
                                        </p:cTn>
                                        <p:tgtEl>
                                          <p:spTgt spid="23">
                                            <p:txEl>
                                              <p:pRg st="0" end="0"/>
                                            </p:txEl>
                                          </p:spTgt>
                                        </p:tgtEl>
                                      </p:cBhvr>
                                      <p:to x="100000" y="60000"/>
                                    </p:animScale>
                                    <p:animScale>
                                      <p:cBhvr>
                                        <p:cTn id="190" dur="166" decel="50000">
                                          <p:stCondLst>
                                            <p:cond delay="676"/>
                                          </p:stCondLst>
                                        </p:cTn>
                                        <p:tgtEl>
                                          <p:spTgt spid="23">
                                            <p:txEl>
                                              <p:pRg st="0" end="0"/>
                                            </p:txEl>
                                          </p:spTgt>
                                        </p:tgtEl>
                                      </p:cBhvr>
                                      <p:to x="100000" y="100000"/>
                                    </p:animScale>
                                    <p:animScale>
                                      <p:cBhvr>
                                        <p:cTn id="191" dur="26">
                                          <p:stCondLst>
                                            <p:cond delay="1312"/>
                                          </p:stCondLst>
                                        </p:cTn>
                                        <p:tgtEl>
                                          <p:spTgt spid="23">
                                            <p:txEl>
                                              <p:pRg st="0" end="0"/>
                                            </p:txEl>
                                          </p:spTgt>
                                        </p:tgtEl>
                                      </p:cBhvr>
                                      <p:to x="100000" y="80000"/>
                                    </p:animScale>
                                    <p:animScale>
                                      <p:cBhvr>
                                        <p:cTn id="192" dur="166" decel="50000">
                                          <p:stCondLst>
                                            <p:cond delay="1338"/>
                                          </p:stCondLst>
                                        </p:cTn>
                                        <p:tgtEl>
                                          <p:spTgt spid="23">
                                            <p:txEl>
                                              <p:pRg st="0" end="0"/>
                                            </p:txEl>
                                          </p:spTgt>
                                        </p:tgtEl>
                                      </p:cBhvr>
                                      <p:to x="100000" y="100000"/>
                                    </p:animScale>
                                    <p:animScale>
                                      <p:cBhvr>
                                        <p:cTn id="193" dur="26">
                                          <p:stCondLst>
                                            <p:cond delay="1642"/>
                                          </p:stCondLst>
                                        </p:cTn>
                                        <p:tgtEl>
                                          <p:spTgt spid="23">
                                            <p:txEl>
                                              <p:pRg st="0" end="0"/>
                                            </p:txEl>
                                          </p:spTgt>
                                        </p:tgtEl>
                                      </p:cBhvr>
                                      <p:to x="100000" y="90000"/>
                                    </p:animScale>
                                    <p:animScale>
                                      <p:cBhvr>
                                        <p:cTn id="194" dur="166" decel="50000">
                                          <p:stCondLst>
                                            <p:cond delay="1668"/>
                                          </p:stCondLst>
                                        </p:cTn>
                                        <p:tgtEl>
                                          <p:spTgt spid="23">
                                            <p:txEl>
                                              <p:pRg st="0" end="0"/>
                                            </p:txEl>
                                          </p:spTgt>
                                        </p:tgtEl>
                                      </p:cBhvr>
                                      <p:to x="100000" y="100000"/>
                                    </p:animScale>
                                    <p:animScale>
                                      <p:cBhvr>
                                        <p:cTn id="195" dur="26">
                                          <p:stCondLst>
                                            <p:cond delay="1808"/>
                                          </p:stCondLst>
                                        </p:cTn>
                                        <p:tgtEl>
                                          <p:spTgt spid="23">
                                            <p:txEl>
                                              <p:pRg st="0" end="0"/>
                                            </p:txEl>
                                          </p:spTgt>
                                        </p:tgtEl>
                                      </p:cBhvr>
                                      <p:to x="100000" y="95000"/>
                                    </p:animScale>
                                    <p:animScale>
                                      <p:cBhvr>
                                        <p:cTn id="196" dur="166" decel="50000">
                                          <p:stCondLst>
                                            <p:cond delay="1834"/>
                                          </p:stCondLst>
                                        </p:cTn>
                                        <p:tgtEl>
                                          <p:spTgt spid="23">
                                            <p:txEl>
                                              <p:pRg st="0" end="0"/>
                                            </p:txEl>
                                          </p:spTgt>
                                        </p:tgtEl>
                                      </p:cBhvr>
                                      <p:to x="100000" y="100000"/>
                                    </p:animScale>
                                  </p:childTnLst>
                                </p:cTn>
                              </p:par>
                            </p:childTnLst>
                          </p:cTn>
                        </p:par>
                      </p:childTnLst>
                    </p:cTn>
                  </p:par>
                  <p:par>
                    <p:cTn id="197" fill="hold">
                      <p:stCondLst>
                        <p:cond delay="indefinite"/>
                      </p:stCondLst>
                      <p:childTnLst>
                        <p:par>
                          <p:cTn id="198" fill="hold">
                            <p:stCondLst>
                              <p:cond delay="0"/>
                            </p:stCondLst>
                            <p:childTnLst>
                              <p:par>
                                <p:cTn id="199" presetID="26" presetClass="entr" presetSubtype="0" fill="hold" grpId="0" nodeType="clickEffect">
                                  <p:stCondLst>
                                    <p:cond delay="0"/>
                                  </p:stCondLst>
                                  <p:childTnLst>
                                    <p:set>
                                      <p:cBhvr>
                                        <p:cTn id="200" dur="1" fill="hold">
                                          <p:stCondLst>
                                            <p:cond delay="0"/>
                                          </p:stCondLst>
                                        </p:cTn>
                                        <p:tgtEl>
                                          <p:spTgt spid="25">
                                            <p:txEl>
                                              <p:pRg st="0" end="0"/>
                                            </p:txEl>
                                          </p:spTgt>
                                        </p:tgtEl>
                                        <p:attrNameLst>
                                          <p:attrName>style.visibility</p:attrName>
                                        </p:attrNameLst>
                                      </p:cBhvr>
                                      <p:to>
                                        <p:strVal val="visible"/>
                                      </p:to>
                                    </p:set>
                                    <p:animEffect transition="in" filter="wipe(down)">
                                      <p:cBhvr>
                                        <p:cTn id="201" dur="580">
                                          <p:stCondLst>
                                            <p:cond delay="0"/>
                                          </p:stCondLst>
                                        </p:cTn>
                                        <p:tgtEl>
                                          <p:spTgt spid="25">
                                            <p:txEl>
                                              <p:pRg st="0" end="0"/>
                                            </p:txEl>
                                          </p:spTgt>
                                        </p:tgtEl>
                                      </p:cBhvr>
                                    </p:animEffect>
                                    <p:anim calcmode="lin" valueType="num">
                                      <p:cBhvr>
                                        <p:cTn id="202"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25">
                                            <p:txEl>
                                              <p:pRg st="0" end="0"/>
                                            </p:txEl>
                                          </p:spTgt>
                                        </p:tgtEl>
                                      </p:cBhvr>
                                      <p:to x="100000" y="60000"/>
                                    </p:animScale>
                                    <p:animScale>
                                      <p:cBhvr>
                                        <p:cTn id="208" dur="166" decel="50000">
                                          <p:stCondLst>
                                            <p:cond delay="676"/>
                                          </p:stCondLst>
                                        </p:cTn>
                                        <p:tgtEl>
                                          <p:spTgt spid="25">
                                            <p:txEl>
                                              <p:pRg st="0" end="0"/>
                                            </p:txEl>
                                          </p:spTgt>
                                        </p:tgtEl>
                                      </p:cBhvr>
                                      <p:to x="100000" y="100000"/>
                                    </p:animScale>
                                    <p:animScale>
                                      <p:cBhvr>
                                        <p:cTn id="209" dur="26">
                                          <p:stCondLst>
                                            <p:cond delay="1312"/>
                                          </p:stCondLst>
                                        </p:cTn>
                                        <p:tgtEl>
                                          <p:spTgt spid="25">
                                            <p:txEl>
                                              <p:pRg st="0" end="0"/>
                                            </p:txEl>
                                          </p:spTgt>
                                        </p:tgtEl>
                                      </p:cBhvr>
                                      <p:to x="100000" y="80000"/>
                                    </p:animScale>
                                    <p:animScale>
                                      <p:cBhvr>
                                        <p:cTn id="210" dur="166" decel="50000">
                                          <p:stCondLst>
                                            <p:cond delay="1338"/>
                                          </p:stCondLst>
                                        </p:cTn>
                                        <p:tgtEl>
                                          <p:spTgt spid="25">
                                            <p:txEl>
                                              <p:pRg st="0" end="0"/>
                                            </p:txEl>
                                          </p:spTgt>
                                        </p:tgtEl>
                                      </p:cBhvr>
                                      <p:to x="100000" y="100000"/>
                                    </p:animScale>
                                    <p:animScale>
                                      <p:cBhvr>
                                        <p:cTn id="211" dur="26">
                                          <p:stCondLst>
                                            <p:cond delay="1642"/>
                                          </p:stCondLst>
                                        </p:cTn>
                                        <p:tgtEl>
                                          <p:spTgt spid="25">
                                            <p:txEl>
                                              <p:pRg st="0" end="0"/>
                                            </p:txEl>
                                          </p:spTgt>
                                        </p:tgtEl>
                                      </p:cBhvr>
                                      <p:to x="100000" y="90000"/>
                                    </p:animScale>
                                    <p:animScale>
                                      <p:cBhvr>
                                        <p:cTn id="212" dur="166" decel="50000">
                                          <p:stCondLst>
                                            <p:cond delay="1668"/>
                                          </p:stCondLst>
                                        </p:cTn>
                                        <p:tgtEl>
                                          <p:spTgt spid="25">
                                            <p:txEl>
                                              <p:pRg st="0" end="0"/>
                                            </p:txEl>
                                          </p:spTgt>
                                        </p:tgtEl>
                                      </p:cBhvr>
                                      <p:to x="100000" y="100000"/>
                                    </p:animScale>
                                    <p:animScale>
                                      <p:cBhvr>
                                        <p:cTn id="213" dur="26">
                                          <p:stCondLst>
                                            <p:cond delay="1808"/>
                                          </p:stCondLst>
                                        </p:cTn>
                                        <p:tgtEl>
                                          <p:spTgt spid="25">
                                            <p:txEl>
                                              <p:pRg st="0" end="0"/>
                                            </p:txEl>
                                          </p:spTgt>
                                        </p:tgtEl>
                                      </p:cBhvr>
                                      <p:to x="100000" y="95000"/>
                                    </p:animScale>
                                    <p:animScale>
                                      <p:cBhvr>
                                        <p:cTn id="214" dur="166" decel="50000">
                                          <p:stCondLst>
                                            <p:cond delay="1834"/>
                                          </p:stCondLst>
                                        </p:cTn>
                                        <p:tgtEl>
                                          <p:spTgt spid="25">
                                            <p:txEl>
                                              <p:pRg st="0" end="0"/>
                                            </p:txEl>
                                          </p:spTgt>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26" presetClass="entr" presetSubtype="0" fill="hold" grpId="0" nodeType="clickEffect">
                                  <p:stCondLst>
                                    <p:cond delay="0"/>
                                  </p:stCondLst>
                                  <p:childTnLst>
                                    <p:set>
                                      <p:cBhvr>
                                        <p:cTn id="218" dur="1" fill="hold">
                                          <p:stCondLst>
                                            <p:cond delay="0"/>
                                          </p:stCondLst>
                                        </p:cTn>
                                        <p:tgtEl>
                                          <p:spTgt spid="26"/>
                                        </p:tgtEl>
                                        <p:attrNameLst>
                                          <p:attrName>style.visibility</p:attrName>
                                        </p:attrNameLst>
                                      </p:cBhvr>
                                      <p:to>
                                        <p:strVal val="visible"/>
                                      </p:to>
                                    </p:set>
                                    <p:animEffect transition="in" filter="wipe(down)">
                                      <p:cBhvr>
                                        <p:cTn id="219" dur="580">
                                          <p:stCondLst>
                                            <p:cond delay="0"/>
                                          </p:stCondLst>
                                        </p:cTn>
                                        <p:tgtEl>
                                          <p:spTgt spid="26"/>
                                        </p:tgtEl>
                                      </p:cBhvr>
                                    </p:animEffect>
                                    <p:anim calcmode="lin" valueType="num">
                                      <p:cBhvr>
                                        <p:cTn id="22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25" dur="26">
                                          <p:stCondLst>
                                            <p:cond delay="650"/>
                                          </p:stCondLst>
                                        </p:cTn>
                                        <p:tgtEl>
                                          <p:spTgt spid="26"/>
                                        </p:tgtEl>
                                      </p:cBhvr>
                                      <p:to x="100000" y="60000"/>
                                    </p:animScale>
                                    <p:animScale>
                                      <p:cBhvr>
                                        <p:cTn id="226" dur="166" decel="50000">
                                          <p:stCondLst>
                                            <p:cond delay="676"/>
                                          </p:stCondLst>
                                        </p:cTn>
                                        <p:tgtEl>
                                          <p:spTgt spid="26"/>
                                        </p:tgtEl>
                                      </p:cBhvr>
                                      <p:to x="100000" y="100000"/>
                                    </p:animScale>
                                    <p:animScale>
                                      <p:cBhvr>
                                        <p:cTn id="227" dur="26">
                                          <p:stCondLst>
                                            <p:cond delay="1312"/>
                                          </p:stCondLst>
                                        </p:cTn>
                                        <p:tgtEl>
                                          <p:spTgt spid="26"/>
                                        </p:tgtEl>
                                      </p:cBhvr>
                                      <p:to x="100000" y="80000"/>
                                    </p:animScale>
                                    <p:animScale>
                                      <p:cBhvr>
                                        <p:cTn id="228" dur="166" decel="50000">
                                          <p:stCondLst>
                                            <p:cond delay="1338"/>
                                          </p:stCondLst>
                                        </p:cTn>
                                        <p:tgtEl>
                                          <p:spTgt spid="26"/>
                                        </p:tgtEl>
                                      </p:cBhvr>
                                      <p:to x="100000" y="100000"/>
                                    </p:animScale>
                                    <p:animScale>
                                      <p:cBhvr>
                                        <p:cTn id="229" dur="26">
                                          <p:stCondLst>
                                            <p:cond delay="1642"/>
                                          </p:stCondLst>
                                        </p:cTn>
                                        <p:tgtEl>
                                          <p:spTgt spid="26"/>
                                        </p:tgtEl>
                                      </p:cBhvr>
                                      <p:to x="100000" y="90000"/>
                                    </p:animScale>
                                    <p:animScale>
                                      <p:cBhvr>
                                        <p:cTn id="230" dur="166" decel="50000">
                                          <p:stCondLst>
                                            <p:cond delay="1668"/>
                                          </p:stCondLst>
                                        </p:cTn>
                                        <p:tgtEl>
                                          <p:spTgt spid="26"/>
                                        </p:tgtEl>
                                      </p:cBhvr>
                                      <p:to x="100000" y="100000"/>
                                    </p:animScale>
                                    <p:animScale>
                                      <p:cBhvr>
                                        <p:cTn id="231" dur="26">
                                          <p:stCondLst>
                                            <p:cond delay="1808"/>
                                          </p:stCondLst>
                                        </p:cTn>
                                        <p:tgtEl>
                                          <p:spTgt spid="26"/>
                                        </p:tgtEl>
                                      </p:cBhvr>
                                      <p:to x="100000" y="95000"/>
                                    </p:animScale>
                                    <p:animScale>
                                      <p:cBhvr>
                                        <p:cTn id="232"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p:bldP spid="16" grpId="0" build="allAtOnce"/>
      <p:bldP spid="17" grpId="0" build="allAtOnce"/>
      <p:bldP spid="18" grpId="0" build="allAtOnce"/>
      <p:bldP spid="19" grpId="0" build="allAtOnce"/>
      <p:bldP spid="20" grpId="0" build="allAtOnce"/>
      <p:bldP spid="21" grpId="0" build="allAtOnce"/>
      <p:bldP spid="22" grpId="0" build="allAtOnce"/>
      <p:bldP spid="23" grpId="0" build="allAtOnce"/>
      <p:bldP spid="24" grpId="0" build="allAtOnce"/>
      <p:bldP spid="25" grpId="0" build="allAtOnce"/>
      <p:bldP spid="2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8923" y="188268"/>
            <a:ext cx="1609736" cy="461665"/>
          </a:xfrm>
          <a:prstGeom prst="rect">
            <a:avLst/>
          </a:prstGeom>
        </p:spPr>
        <p:txBody>
          <a:bodyPr wrap="none">
            <a:spAutoFit/>
          </a:bodyPr>
          <a:lstStyle/>
          <a:p>
            <a:pPr rtl="1"/>
            <a:r>
              <a:rPr lang="ar-SA" sz="2400" b="1" dirty="0" smtClean="0">
                <a:solidFill>
                  <a:srgbClr val="7030A0"/>
                </a:solidFill>
              </a:rPr>
              <a:t>علل  </a:t>
            </a:r>
            <a:r>
              <a:rPr lang="ar-SA" sz="2400" b="1" dirty="0">
                <a:solidFill>
                  <a:srgbClr val="7030A0"/>
                </a:solidFill>
              </a:rPr>
              <a:t>ما يلى  :</a:t>
            </a:r>
            <a:endParaRPr lang="en-US" sz="2400" b="1" dirty="0">
              <a:solidFill>
                <a:srgbClr val="7030A0"/>
              </a:solidFill>
            </a:endParaRPr>
          </a:p>
        </p:txBody>
      </p:sp>
      <p:sp>
        <p:nvSpPr>
          <p:cNvPr id="3" name="Flowchart: Multidocument 2"/>
          <p:cNvSpPr/>
          <p:nvPr/>
        </p:nvSpPr>
        <p:spPr>
          <a:xfrm>
            <a:off x="7944251" y="152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4" name="Rectangle 3"/>
          <p:cNvSpPr/>
          <p:nvPr/>
        </p:nvSpPr>
        <p:spPr>
          <a:xfrm>
            <a:off x="5932520" y="1102668"/>
            <a:ext cx="2754280" cy="369332"/>
          </a:xfrm>
          <a:prstGeom prst="rect">
            <a:avLst/>
          </a:prstGeom>
        </p:spPr>
        <p:txBody>
          <a:bodyPr wrap="none">
            <a:spAutoFit/>
          </a:bodyPr>
          <a:lstStyle/>
          <a:p>
            <a:pPr rtl="1"/>
            <a:r>
              <a:rPr lang="ar-SA" b="1" dirty="0"/>
              <a:t>1- إنشاء منظمة التعاون الإسلامى.</a:t>
            </a:r>
            <a:endParaRPr lang="en-US" dirty="0"/>
          </a:p>
        </p:txBody>
      </p:sp>
      <p:sp>
        <p:nvSpPr>
          <p:cNvPr id="5" name="Rectangle 4"/>
          <p:cNvSpPr/>
          <p:nvPr/>
        </p:nvSpPr>
        <p:spPr>
          <a:xfrm>
            <a:off x="2743200" y="2245668"/>
            <a:ext cx="5943600" cy="369332"/>
          </a:xfrm>
          <a:prstGeom prst="rect">
            <a:avLst/>
          </a:prstGeom>
        </p:spPr>
        <p:txBody>
          <a:bodyPr wrap="square">
            <a:spAutoFit/>
          </a:bodyPr>
          <a:lstStyle/>
          <a:p>
            <a:pPr algn="r" rtl="1"/>
            <a:r>
              <a:rPr lang="ar-SA" b="1" dirty="0"/>
              <a:t>2- </a:t>
            </a:r>
            <a:r>
              <a:rPr lang="ar-SA" b="1" dirty="0" smtClean="0"/>
              <a:t>عقد </a:t>
            </a:r>
            <a:r>
              <a:rPr lang="ar-SA" b="1" dirty="0"/>
              <a:t>المؤتمر الإسلامى لوزراء </a:t>
            </a:r>
            <a:r>
              <a:rPr lang="ar-SA" b="1" dirty="0" smtClean="0"/>
              <a:t>الخارجية.</a:t>
            </a:r>
            <a:endParaRPr lang="en-US" dirty="0"/>
          </a:p>
        </p:txBody>
      </p:sp>
      <p:sp>
        <p:nvSpPr>
          <p:cNvPr id="6" name="Rectangle 5"/>
          <p:cNvSpPr/>
          <p:nvPr/>
        </p:nvSpPr>
        <p:spPr>
          <a:xfrm>
            <a:off x="1524000" y="3276600"/>
            <a:ext cx="7239000" cy="369332"/>
          </a:xfrm>
          <a:prstGeom prst="rect">
            <a:avLst/>
          </a:prstGeom>
        </p:spPr>
        <p:txBody>
          <a:bodyPr wrap="square">
            <a:spAutoFit/>
          </a:bodyPr>
          <a:lstStyle/>
          <a:p>
            <a:pPr algn="r" rtl="1"/>
            <a:r>
              <a:rPr lang="ar-SA" b="1" dirty="0" smtClean="0"/>
              <a:t>3- عقد مؤتمر قمة إسلامى.</a:t>
            </a:r>
            <a:endParaRPr lang="en-US" dirty="0"/>
          </a:p>
        </p:txBody>
      </p:sp>
      <p:sp>
        <p:nvSpPr>
          <p:cNvPr id="11" name="Rectangle 10"/>
          <p:cNvSpPr/>
          <p:nvPr/>
        </p:nvSpPr>
        <p:spPr>
          <a:xfrm>
            <a:off x="4688430" y="1600200"/>
            <a:ext cx="262123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ردا على جريمة حريق المسجد الاقصى</a:t>
            </a:r>
            <a:endParaRPr lang="ar-SA" dirty="0">
              <a:solidFill>
                <a:srgbClr val="0070C0"/>
              </a:solidFill>
            </a:endParaRPr>
          </a:p>
        </p:txBody>
      </p:sp>
      <p:sp>
        <p:nvSpPr>
          <p:cNvPr id="12" name="Rectangle 11"/>
          <p:cNvSpPr/>
          <p:nvPr/>
        </p:nvSpPr>
        <p:spPr>
          <a:xfrm>
            <a:off x="1981200" y="2743200"/>
            <a:ext cx="590738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لتنفيذ السياسات العامة واتخاذ قرارات ذات مصلحة مشتركة تناسب أهداف المنظمة</a:t>
            </a:r>
            <a:endParaRPr lang="ar-SA" dirty="0">
              <a:solidFill>
                <a:srgbClr val="0070C0"/>
              </a:solidFill>
            </a:endParaRPr>
          </a:p>
        </p:txBody>
      </p:sp>
      <p:sp>
        <p:nvSpPr>
          <p:cNvPr id="13" name="Rectangle 12"/>
          <p:cNvSpPr/>
          <p:nvPr/>
        </p:nvSpPr>
        <p:spPr>
          <a:xfrm>
            <a:off x="381000" y="3697069"/>
            <a:ext cx="7366829" cy="646331"/>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لوضع الاستراتيجية الخاصة بالسياسة والعمل والإسلاميين ويعقد بغرض بحث القضايا  التى تكتسى أهمية حيوية ورسم سياسة المنظمة</a:t>
            </a:r>
            <a:endParaRPr lang="ar-SA" dirty="0">
              <a:solidFill>
                <a:srgbClr val="0070C0"/>
              </a:solidFill>
            </a:endParaRPr>
          </a:p>
        </p:txBody>
      </p:sp>
    </p:spTree>
    <p:extLst>
      <p:ext uri="{BB962C8B-B14F-4D97-AF65-F5344CB8AC3E}">
        <p14:creationId xmlns:p14="http://schemas.microsoft.com/office/powerpoint/2010/main" val="39430122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righ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p:bldP spid="11" grpId="0"/>
      <p:bldP spid="12" grpId="0"/>
      <p:bldP spid="1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
          <p:cNvSpPr>
            <a:spLocks noChangeArrowheads="1"/>
          </p:cNvSpPr>
          <p:nvPr/>
        </p:nvSpPr>
        <p:spPr bwMode="auto">
          <a:xfrm>
            <a:off x="1801018" y="381000"/>
            <a:ext cx="5541963"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11" name="Rectangle 3"/>
          <p:cNvSpPr>
            <a:spLocks noChangeArrowheads="1"/>
          </p:cNvSpPr>
          <p:nvPr/>
        </p:nvSpPr>
        <p:spPr bwMode="auto">
          <a:xfrm>
            <a:off x="1899635" y="454968"/>
            <a:ext cx="53447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rtl="1" fontAlgn="base">
              <a:spcBef>
                <a:spcPct val="0"/>
              </a:spcBef>
              <a:spcAft>
                <a:spcPct val="0"/>
              </a:spcAft>
            </a:pPr>
            <a:r>
              <a:rPr lang="ar-EG" sz="2400" b="1" dirty="0" smtClean="0">
                <a:solidFill>
                  <a:srgbClr val="002060"/>
                </a:solidFill>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رابع</a:t>
            </a:r>
            <a:r>
              <a:rPr lang="ar-EG" sz="2400" b="1" dirty="0" smtClean="0">
                <a:solidFill>
                  <a:srgbClr val="002060"/>
                </a:solidFill>
                <a:latin typeface="Sultan bold"/>
                <a:ea typeface="Times New Roman" pitchFamily="18" charset="0"/>
                <a:cs typeface="Arial" pitchFamily="34" charset="0"/>
              </a:rPr>
              <a:t> :</a:t>
            </a:r>
            <a:r>
              <a:rPr lang="ar-EG" sz="2400" b="1" dirty="0" smtClean="0">
                <a:solidFill>
                  <a:srgbClr val="000000"/>
                </a:solidFill>
                <a:latin typeface="Sultan bold"/>
                <a:ea typeface="Times New Roman" pitchFamily="18" charset="0"/>
                <a:cs typeface="Arial" pitchFamily="34" charset="0"/>
              </a:rPr>
              <a:t> </a:t>
            </a:r>
            <a:r>
              <a:rPr lang="ar-EG" sz="2400" b="1" dirty="0" smtClean="0">
                <a:solidFill>
                  <a:srgbClr val="FF0000"/>
                </a:solidFill>
                <a:latin typeface="Sultan bold"/>
                <a:ea typeface="Times New Roman" pitchFamily="18" charset="0"/>
                <a:cs typeface="Arial" pitchFamily="34" charset="0"/>
              </a:rPr>
              <a:t>منظمة الدول المصدرة للنفط </a:t>
            </a:r>
            <a:r>
              <a:rPr lang="ar-SA" sz="2400" b="1" dirty="0" smtClean="0">
                <a:solidFill>
                  <a:srgbClr val="FF0000"/>
                </a:solidFill>
                <a:latin typeface="Sultan bold"/>
                <a:ea typeface="Times New Roman" pitchFamily="18" charset="0"/>
                <a:cs typeface="Arial" pitchFamily="34" charset="0"/>
              </a:rPr>
              <a:t> </a:t>
            </a:r>
            <a:r>
              <a:rPr lang="ar-EG" sz="2400" b="1" dirty="0" smtClean="0">
                <a:solidFill>
                  <a:srgbClr val="FF0000"/>
                </a:solidFill>
                <a:latin typeface="Sultan bold"/>
                <a:ea typeface="Times New Roman" pitchFamily="18" charset="0"/>
                <a:cs typeface="Arial" pitchFamily="34" charset="0"/>
              </a:rPr>
              <a:t>(</a:t>
            </a:r>
            <a:r>
              <a:rPr lang="ar-EG" sz="2400" b="1" dirty="0" smtClean="0">
                <a:solidFill>
                  <a:srgbClr val="FF0000"/>
                </a:solidFill>
                <a:latin typeface="Sultan bold"/>
                <a:ea typeface="Times New Roman" pitchFamily="18" charset="0"/>
                <a:cs typeface="Arial" pitchFamily="34" charset="0"/>
              </a:rPr>
              <a:t>أوبك)</a:t>
            </a:r>
            <a:endParaRPr lang="ar-EG" sz="2400" b="1" dirty="0" smtClean="0">
              <a:latin typeface="Arial" pitchFamily="34" charset="0"/>
              <a:cs typeface="Arial" pitchFamily="34" charset="0"/>
            </a:endParaRPr>
          </a:p>
        </p:txBody>
      </p:sp>
      <p:sp>
        <p:nvSpPr>
          <p:cNvPr id="12" name="Flowchart: Multidocument 3"/>
          <p:cNvSpPr/>
          <p:nvPr/>
        </p:nvSpPr>
        <p:spPr>
          <a:xfrm>
            <a:off x="7901226" y="990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13" name="Rectangle 4"/>
          <p:cNvSpPr/>
          <p:nvPr/>
        </p:nvSpPr>
        <p:spPr>
          <a:xfrm>
            <a:off x="5181600" y="1066800"/>
            <a:ext cx="2574744" cy="461665"/>
          </a:xfrm>
          <a:prstGeom prst="rect">
            <a:avLst/>
          </a:prstGeom>
        </p:spPr>
        <p:txBody>
          <a:bodyPr wrap="none">
            <a:spAutoFit/>
          </a:bodyPr>
          <a:lstStyle/>
          <a:p>
            <a:r>
              <a:rPr lang="ar-SA" sz="2400" b="1" dirty="0" smtClean="0">
                <a:solidFill>
                  <a:srgbClr val="7030A0"/>
                </a:solidFill>
              </a:rPr>
              <a:t>اختار الاجابات </a:t>
            </a:r>
            <a:r>
              <a:rPr lang="ar-SA" sz="2400" b="1" dirty="0" smtClean="0">
                <a:solidFill>
                  <a:srgbClr val="7030A0"/>
                </a:solidFill>
              </a:rPr>
              <a:t>الصحيحة</a:t>
            </a:r>
            <a:endParaRPr lang="ar-SA" sz="2400" dirty="0">
              <a:solidFill>
                <a:srgbClr val="7030A0"/>
              </a:solidFill>
            </a:endParaRPr>
          </a:p>
        </p:txBody>
      </p:sp>
      <p:sp>
        <p:nvSpPr>
          <p:cNvPr id="14" name="Rectangle 3"/>
          <p:cNvSpPr/>
          <p:nvPr/>
        </p:nvSpPr>
        <p:spPr>
          <a:xfrm>
            <a:off x="2133600" y="1676400"/>
            <a:ext cx="6596300" cy="369332"/>
          </a:xfrm>
          <a:prstGeom prst="rect">
            <a:avLst/>
          </a:prstGeom>
        </p:spPr>
        <p:txBody>
          <a:bodyPr wrap="square">
            <a:spAutoFit/>
          </a:bodyPr>
          <a:lstStyle/>
          <a:p>
            <a:pPr algn="r" rtl="1"/>
            <a:r>
              <a:rPr lang="ar-SA" b="1" dirty="0" smtClean="0"/>
              <a:t>1- تضم منظمة أوبك دولا شتي من قارات العالم الآتية</a:t>
            </a:r>
            <a:endParaRPr lang="en-US" dirty="0"/>
          </a:p>
        </p:txBody>
      </p:sp>
      <p:sp>
        <p:nvSpPr>
          <p:cNvPr id="15" name="Rectangle 4"/>
          <p:cNvSpPr/>
          <p:nvPr/>
        </p:nvSpPr>
        <p:spPr>
          <a:xfrm>
            <a:off x="3880496" y="4278868"/>
            <a:ext cx="4849404" cy="369332"/>
          </a:xfrm>
          <a:prstGeom prst="rect">
            <a:avLst/>
          </a:prstGeom>
        </p:spPr>
        <p:txBody>
          <a:bodyPr wrap="none">
            <a:spAutoFit/>
          </a:bodyPr>
          <a:lstStyle/>
          <a:p>
            <a:pPr algn="r" rtl="1"/>
            <a:r>
              <a:rPr lang="ar-SA" b="1" dirty="0"/>
              <a:t>2- </a:t>
            </a:r>
            <a:r>
              <a:rPr lang="ar-SA" b="1" dirty="0" smtClean="0"/>
              <a:t>الدول التى حضرت الاجتماع الأول لمنظمة أوبك فى بغداد هى</a:t>
            </a:r>
            <a:endParaRPr lang="en-US" dirty="0"/>
          </a:p>
        </p:txBody>
      </p:sp>
      <p:sp>
        <p:nvSpPr>
          <p:cNvPr id="16" name="Rectangle 9"/>
          <p:cNvSpPr/>
          <p:nvPr/>
        </p:nvSpPr>
        <p:spPr>
          <a:xfrm>
            <a:off x="7848600" y="2286000"/>
            <a:ext cx="494046"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آسيا</a:t>
            </a:r>
            <a:endParaRPr lang="ar-SA" dirty="0"/>
          </a:p>
        </p:txBody>
      </p:sp>
      <p:sp>
        <p:nvSpPr>
          <p:cNvPr id="17" name="Rectangle 9"/>
          <p:cNvSpPr/>
          <p:nvPr/>
        </p:nvSpPr>
        <p:spPr>
          <a:xfrm>
            <a:off x="6781800" y="2667000"/>
            <a:ext cx="56618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أوروبا</a:t>
            </a:r>
            <a:endParaRPr lang="ar-SA" dirty="0"/>
          </a:p>
        </p:txBody>
      </p:sp>
      <p:sp>
        <p:nvSpPr>
          <p:cNvPr id="18" name="Rectangle 9"/>
          <p:cNvSpPr/>
          <p:nvPr/>
        </p:nvSpPr>
        <p:spPr>
          <a:xfrm>
            <a:off x="5562600" y="3124200"/>
            <a:ext cx="65114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إفريقيا</a:t>
            </a:r>
            <a:endParaRPr lang="ar-SA" dirty="0"/>
          </a:p>
        </p:txBody>
      </p:sp>
      <p:sp>
        <p:nvSpPr>
          <p:cNvPr id="19" name="Rectangle 9"/>
          <p:cNvSpPr/>
          <p:nvPr/>
        </p:nvSpPr>
        <p:spPr>
          <a:xfrm>
            <a:off x="3657600" y="3505200"/>
            <a:ext cx="1181734"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أمريكا اللاتينية</a:t>
            </a:r>
            <a:endParaRPr lang="ar-SA" dirty="0"/>
          </a:p>
        </p:txBody>
      </p:sp>
      <p:sp>
        <p:nvSpPr>
          <p:cNvPr id="20" name="Rectangle 11"/>
          <p:cNvSpPr/>
          <p:nvPr/>
        </p:nvSpPr>
        <p:spPr>
          <a:xfrm>
            <a:off x="6781800" y="4736068"/>
            <a:ext cx="187262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المملكه العربية السعودية</a:t>
            </a:r>
            <a:endParaRPr lang="ar-SA" dirty="0"/>
          </a:p>
        </p:txBody>
      </p:sp>
      <p:sp>
        <p:nvSpPr>
          <p:cNvPr id="21" name="Rectangle 11"/>
          <p:cNvSpPr/>
          <p:nvPr/>
        </p:nvSpPr>
        <p:spPr>
          <a:xfrm>
            <a:off x="6629400" y="5257800"/>
            <a:ext cx="52290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إيران</a:t>
            </a:r>
            <a:endParaRPr lang="ar-SA" dirty="0"/>
          </a:p>
        </p:txBody>
      </p:sp>
      <p:sp>
        <p:nvSpPr>
          <p:cNvPr id="22" name="Rectangle 11"/>
          <p:cNvSpPr/>
          <p:nvPr/>
        </p:nvSpPr>
        <p:spPr>
          <a:xfrm>
            <a:off x="5791200" y="5715000"/>
            <a:ext cx="63030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العراق</a:t>
            </a:r>
            <a:endParaRPr lang="ar-SA" dirty="0"/>
          </a:p>
        </p:txBody>
      </p:sp>
      <p:sp>
        <p:nvSpPr>
          <p:cNvPr id="23" name="Rectangle 11"/>
          <p:cNvSpPr/>
          <p:nvPr/>
        </p:nvSpPr>
        <p:spPr>
          <a:xfrm>
            <a:off x="4724400" y="6019800"/>
            <a:ext cx="73609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الكويت </a:t>
            </a:r>
            <a:endParaRPr lang="ar-SA" dirty="0"/>
          </a:p>
        </p:txBody>
      </p:sp>
      <p:sp>
        <p:nvSpPr>
          <p:cNvPr id="24" name="Rectangle 9"/>
          <p:cNvSpPr/>
          <p:nvPr/>
        </p:nvSpPr>
        <p:spPr>
          <a:xfrm>
            <a:off x="2057400" y="3962400"/>
            <a:ext cx="1229824"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أمريكا الشمالية</a:t>
            </a:r>
            <a:endParaRPr lang="ar-SA" dirty="0"/>
          </a:p>
        </p:txBody>
      </p:sp>
      <p:sp>
        <p:nvSpPr>
          <p:cNvPr id="25" name="Rectangle 11"/>
          <p:cNvSpPr/>
          <p:nvPr/>
        </p:nvSpPr>
        <p:spPr>
          <a:xfrm>
            <a:off x="3766857" y="6324600"/>
            <a:ext cx="65274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فنزويلا</a:t>
            </a:r>
            <a:endParaRPr lang="ar-SA" dirty="0"/>
          </a:p>
        </p:txBody>
      </p:sp>
      <p:sp>
        <p:nvSpPr>
          <p:cNvPr id="28" name="مستطيل 27"/>
          <p:cNvSpPr/>
          <p:nvPr/>
        </p:nvSpPr>
        <p:spPr>
          <a:xfrm>
            <a:off x="7543800" y="22098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0" name="مستطيل 29"/>
          <p:cNvSpPr/>
          <p:nvPr/>
        </p:nvSpPr>
        <p:spPr>
          <a:xfrm>
            <a:off x="5410200" y="304800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مستطيل 30"/>
          <p:cNvSpPr/>
          <p:nvPr/>
        </p:nvSpPr>
        <p:spPr>
          <a:xfrm>
            <a:off x="3581400" y="3429000"/>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6" name="صورة 35" descr="5.jpg"/>
          <p:cNvPicPr>
            <a:picLocks noChangeAspect="1"/>
          </p:cNvPicPr>
          <p:nvPr/>
        </p:nvPicPr>
        <p:blipFill>
          <a:blip r:embed="rId2" cstate="print"/>
          <a:stretch>
            <a:fillRect/>
          </a:stretch>
        </p:blipFill>
        <p:spPr>
          <a:xfrm>
            <a:off x="228600" y="4572000"/>
            <a:ext cx="2143125" cy="2143125"/>
          </a:xfrm>
          <a:prstGeom prst="rect">
            <a:avLst/>
          </a:prstGeom>
        </p:spPr>
      </p:pic>
    </p:spTree>
    <p:extLst>
      <p:ext uri="{BB962C8B-B14F-4D97-AF65-F5344CB8AC3E}">
        <p14:creationId xmlns:p14="http://schemas.microsoft.com/office/powerpoint/2010/main" val="10402126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wipe(down)">
                                      <p:cBhvr>
                                        <p:cTn id="34" dur="580">
                                          <p:stCondLst>
                                            <p:cond delay="0"/>
                                          </p:stCondLst>
                                        </p:cTn>
                                        <p:tgtEl>
                                          <p:spTgt spid="16">
                                            <p:txEl>
                                              <p:pRg st="0" end="0"/>
                                            </p:txEl>
                                          </p:spTgt>
                                        </p:tgtEl>
                                      </p:cBhvr>
                                    </p:animEffect>
                                    <p:anim calcmode="lin" valueType="num">
                                      <p:cBhvr>
                                        <p:cTn id="35" dur="1822" tmFilter="0,0; 0.14,0.36; 0.43,0.73; 0.71,0.91; 1.0,1.0">
                                          <p:stCondLst>
                                            <p:cond delay="0"/>
                                          </p:stCondLst>
                                        </p:cTn>
                                        <p:tgtEl>
                                          <p:spTgt spid="16">
                                            <p:txEl>
                                              <p:pRg st="0" end="0"/>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6">
                                            <p:txEl>
                                              <p:pRg st="0" end="0"/>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6">
                                            <p:txEl>
                                              <p:pRg st="0" end="0"/>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6">
                                            <p:txEl>
                                              <p:pRg st="0" end="0"/>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6">
                                            <p:txEl>
                                              <p:pRg st="0" end="0"/>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16">
                                            <p:txEl>
                                              <p:pRg st="0" end="0"/>
                                            </p:txEl>
                                          </p:spTgt>
                                        </p:tgtEl>
                                      </p:cBhvr>
                                      <p:to x="100000" y="60000"/>
                                    </p:animScale>
                                    <p:animScale>
                                      <p:cBhvr>
                                        <p:cTn id="41" dur="166" decel="50000">
                                          <p:stCondLst>
                                            <p:cond delay="676"/>
                                          </p:stCondLst>
                                        </p:cTn>
                                        <p:tgtEl>
                                          <p:spTgt spid="16">
                                            <p:txEl>
                                              <p:pRg st="0" end="0"/>
                                            </p:txEl>
                                          </p:spTgt>
                                        </p:tgtEl>
                                      </p:cBhvr>
                                      <p:to x="100000" y="100000"/>
                                    </p:animScale>
                                    <p:animScale>
                                      <p:cBhvr>
                                        <p:cTn id="42" dur="26">
                                          <p:stCondLst>
                                            <p:cond delay="1312"/>
                                          </p:stCondLst>
                                        </p:cTn>
                                        <p:tgtEl>
                                          <p:spTgt spid="16">
                                            <p:txEl>
                                              <p:pRg st="0" end="0"/>
                                            </p:txEl>
                                          </p:spTgt>
                                        </p:tgtEl>
                                      </p:cBhvr>
                                      <p:to x="100000" y="80000"/>
                                    </p:animScale>
                                    <p:animScale>
                                      <p:cBhvr>
                                        <p:cTn id="43" dur="166" decel="50000">
                                          <p:stCondLst>
                                            <p:cond delay="1338"/>
                                          </p:stCondLst>
                                        </p:cTn>
                                        <p:tgtEl>
                                          <p:spTgt spid="16">
                                            <p:txEl>
                                              <p:pRg st="0" end="0"/>
                                            </p:txEl>
                                          </p:spTgt>
                                        </p:tgtEl>
                                      </p:cBhvr>
                                      <p:to x="100000" y="100000"/>
                                    </p:animScale>
                                    <p:animScale>
                                      <p:cBhvr>
                                        <p:cTn id="44" dur="26">
                                          <p:stCondLst>
                                            <p:cond delay="1642"/>
                                          </p:stCondLst>
                                        </p:cTn>
                                        <p:tgtEl>
                                          <p:spTgt spid="16">
                                            <p:txEl>
                                              <p:pRg st="0" end="0"/>
                                            </p:txEl>
                                          </p:spTgt>
                                        </p:tgtEl>
                                      </p:cBhvr>
                                      <p:to x="100000" y="90000"/>
                                    </p:animScale>
                                    <p:animScale>
                                      <p:cBhvr>
                                        <p:cTn id="45" dur="166" decel="50000">
                                          <p:stCondLst>
                                            <p:cond delay="1668"/>
                                          </p:stCondLst>
                                        </p:cTn>
                                        <p:tgtEl>
                                          <p:spTgt spid="16">
                                            <p:txEl>
                                              <p:pRg st="0" end="0"/>
                                            </p:txEl>
                                          </p:spTgt>
                                        </p:tgtEl>
                                      </p:cBhvr>
                                      <p:to x="100000" y="100000"/>
                                    </p:animScale>
                                    <p:animScale>
                                      <p:cBhvr>
                                        <p:cTn id="46" dur="26">
                                          <p:stCondLst>
                                            <p:cond delay="1808"/>
                                          </p:stCondLst>
                                        </p:cTn>
                                        <p:tgtEl>
                                          <p:spTgt spid="16">
                                            <p:txEl>
                                              <p:pRg st="0" end="0"/>
                                            </p:txEl>
                                          </p:spTgt>
                                        </p:tgtEl>
                                      </p:cBhvr>
                                      <p:to x="100000" y="95000"/>
                                    </p:animScale>
                                    <p:animScale>
                                      <p:cBhvr>
                                        <p:cTn id="47" dur="166" decel="50000">
                                          <p:stCondLst>
                                            <p:cond delay="1834"/>
                                          </p:stCondLst>
                                        </p:cTn>
                                        <p:tgtEl>
                                          <p:spTgt spid="16">
                                            <p:txEl>
                                              <p:pRg st="0" end="0"/>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wipe(down)">
                                      <p:cBhvr>
                                        <p:cTn id="52" dur="580">
                                          <p:stCondLst>
                                            <p:cond delay="0"/>
                                          </p:stCondLst>
                                        </p:cTn>
                                        <p:tgtEl>
                                          <p:spTgt spid="17">
                                            <p:txEl>
                                              <p:pRg st="0" end="0"/>
                                            </p:txEl>
                                          </p:spTgt>
                                        </p:tgtEl>
                                      </p:cBhvr>
                                    </p:animEffect>
                                    <p:anim calcmode="lin" valueType="num">
                                      <p:cBhvr>
                                        <p:cTn id="53"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17">
                                            <p:txEl>
                                              <p:pRg st="0" end="0"/>
                                            </p:txEl>
                                          </p:spTgt>
                                        </p:tgtEl>
                                      </p:cBhvr>
                                      <p:to x="100000" y="60000"/>
                                    </p:animScale>
                                    <p:animScale>
                                      <p:cBhvr>
                                        <p:cTn id="59" dur="166" decel="50000">
                                          <p:stCondLst>
                                            <p:cond delay="676"/>
                                          </p:stCondLst>
                                        </p:cTn>
                                        <p:tgtEl>
                                          <p:spTgt spid="17">
                                            <p:txEl>
                                              <p:pRg st="0" end="0"/>
                                            </p:txEl>
                                          </p:spTgt>
                                        </p:tgtEl>
                                      </p:cBhvr>
                                      <p:to x="100000" y="100000"/>
                                    </p:animScale>
                                    <p:animScale>
                                      <p:cBhvr>
                                        <p:cTn id="60" dur="26">
                                          <p:stCondLst>
                                            <p:cond delay="1312"/>
                                          </p:stCondLst>
                                        </p:cTn>
                                        <p:tgtEl>
                                          <p:spTgt spid="17">
                                            <p:txEl>
                                              <p:pRg st="0" end="0"/>
                                            </p:txEl>
                                          </p:spTgt>
                                        </p:tgtEl>
                                      </p:cBhvr>
                                      <p:to x="100000" y="80000"/>
                                    </p:animScale>
                                    <p:animScale>
                                      <p:cBhvr>
                                        <p:cTn id="61" dur="166" decel="50000">
                                          <p:stCondLst>
                                            <p:cond delay="1338"/>
                                          </p:stCondLst>
                                        </p:cTn>
                                        <p:tgtEl>
                                          <p:spTgt spid="17">
                                            <p:txEl>
                                              <p:pRg st="0" end="0"/>
                                            </p:txEl>
                                          </p:spTgt>
                                        </p:tgtEl>
                                      </p:cBhvr>
                                      <p:to x="100000" y="100000"/>
                                    </p:animScale>
                                    <p:animScale>
                                      <p:cBhvr>
                                        <p:cTn id="62" dur="26">
                                          <p:stCondLst>
                                            <p:cond delay="1642"/>
                                          </p:stCondLst>
                                        </p:cTn>
                                        <p:tgtEl>
                                          <p:spTgt spid="17">
                                            <p:txEl>
                                              <p:pRg st="0" end="0"/>
                                            </p:txEl>
                                          </p:spTgt>
                                        </p:tgtEl>
                                      </p:cBhvr>
                                      <p:to x="100000" y="90000"/>
                                    </p:animScale>
                                    <p:animScale>
                                      <p:cBhvr>
                                        <p:cTn id="63" dur="166" decel="50000">
                                          <p:stCondLst>
                                            <p:cond delay="1668"/>
                                          </p:stCondLst>
                                        </p:cTn>
                                        <p:tgtEl>
                                          <p:spTgt spid="17">
                                            <p:txEl>
                                              <p:pRg st="0" end="0"/>
                                            </p:txEl>
                                          </p:spTgt>
                                        </p:tgtEl>
                                      </p:cBhvr>
                                      <p:to x="100000" y="100000"/>
                                    </p:animScale>
                                    <p:animScale>
                                      <p:cBhvr>
                                        <p:cTn id="64" dur="26">
                                          <p:stCondLst>
                                            <p:cond delay="1808"/>
                                          </p:stCondLst>
                                        </p:cTn>
                                        <p:tgtEl>
                                          <p:spTgt spid="17">
                                            <p:txEl>
                                              <p:pRg st="0" end="0"/>
                                            </p:txEl>
                                          </p:spTgt>
                                        </p:tgtEl>
                                      </p:cBhvr>
                                      <p:to x="100000" y="95000"/>
                                    </p:animScale>
                                    <p:animScale>
                                      <p:cBhvr>
                                        <p:cTn id="65" dur="166" decel="50000">
                                          <p:stCondLst>
                                            <p:cond delay="1834"/>
                                          </p:stCondLst>
                                        </p:cTn>
                                        <p:tgtEl>
                                          <p:spTgt spid="17">
                                            <p:txEl>
                                              <p:pRg st="0" end="0"/>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18">
                                            <p:txEl>
                                              <p:pRg st="0" end="0"/>
                                            </p:txEl>
                                          </p:spTgt>
                                        </p:tgtEl>
                                        <p:attrNameLst>
                                          <p:attrName>style.visibility</p:attrName>
                                        </p:attrNameLst>
                                      </p:cBhvr>
                                      <p:to>
                                        <p:strVal val="visible"/>
                                      </p:to>
                                    </p:set>
                                    <p:animEffect transition="in" filter="wipe(down)">
                                      <p:cBhvr>
                                        <p:cTn id="70" dur="580">
                                          <p:stCondLst>
                                            <p:cond delay="0"/>
                                          </p:stCondLst>
                                        </p:cTn>
                                        <p:tgtEl>
                                          <p:spTgt spid="18">
                                            <p:txEl>
                                              <p:pRg st="0" end="0"/>
                                            </p:txEl>
                                          </p:spTgt>
                                        </p:tgtEl>
                                      </p:cBhvr>
                                    </p:animEffect>
                                    <p:anim calcmode="lin" valueType="num">
                                      <p:cBhvr>
                                        <p:cTn id="71" dur="1822" tmFilter="0,0; 0.14,0.36; 0.43,0.73; 0.71,0.91; 1.0,1.0">
                                          <p:stCondLst>
                                            <p:cond delay="0"/>
                                          </p:stCondLst>
                                        </p:cTn>
                                        <p:tgtEl>
                                          <p:spTgt spid="18">
                                            <p:txEl>
                                              <p:pRg st="0" end="0"/>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18">
                                            <p:txEl>
                                              <p:pRg st="0" end="0"/>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18">
                                            <p:txEl>
                                              <p:pRg st="0" end="0"/>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18">
                                            <p:txEl>
                                              <p:pRg st="0" end="0"/>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18">
                                            <p:txEl>
                                              <p:pRg st="0" end="0"/>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18">
                                            <p:txEl>
                                              <p:pRg st="0" end="0"/>
                                            </p:txEl>
                                          </p:spTgt>
                                        </p:tgtEl>
                                      </p:cBhvr>
                                      <p:to x="100000" y="60000"/>
                                    </p:animScale>
                                    <p:animScale>
                                      <p:cBhvr>
                                        <p:cTn id="77" dur="166" decel="50000">
                                          <p:stCondLst>
                                            <p:cond delay="676"/>
                                          </p:stCondLst>
                                        </p:cTn>
                                        <p:tgtEl>
                                          <p:spTgt spid="18">
                                            <p:txEl>
                                              <p:pRg st="0" end="0"/>
                                            </p:txEl>
                                          </p:spTgt>
                                        </p:tgtEl>
                                      </p:cBhvr>
                                      <p:to x="100000" y="100000"/>
                                    </p:animScale>
                                    <p:animScale>
                                      <p:cBhvr>
                                        <p:cTn id="78" dur="26">
                                          <p:stCondLst>
                                            <p:cond delay="1312"/>
                                          </p:stCondLst>
                                        </p:cTn>
                                        <p:tgtEl>
                                          <p:spTgt spid="18">
                                            <p:txEl>
                                              <p:pRg st="0" end="0"/>
                                            </p:txEl>
                                          </p:spTgt>
                                        </p:tgtEl>
                                      </p:cBhvr>
                                      <p:to x="100000" y="80000"/>
                                    </p:animScale>
                                    <p:animScale>
                                      <p:cBhvr>
                                        <p:cTn id="79" dur="166" decel="50000">
                                          <p:stCondLst>
                                            <p:cond delay="1338"/>
                                          </p:stCondLst>
                                        </p:cTn>
                                        <p:tgtEl>
                                          <p:spTgt spid="18">
                                            <p:txEl>
                                              <p:pRg st="0" end="0"/>
                                            </p:txEl>
                                          </p:spTgt>
                                        </p:tgtEl>
                                      </p:cBhvr>
                                      <p:to x="100000" y="100000"/>
                                    </p:animScale>
                                    <p:animScale>
                                      <p:cBhvr>
                                        <p:cTn id="80" dur="26">
                                          <p:stCondLst>
                                            <p:cond delay="1642"/>
                                          </p:stCondLst>
                                        </p:cTn>
                                        <p:tgtEl>
                                          <p:spTgt spid="18">
                                            <p:txEl>
                                              <p:pRg st="0" end="0"/>
                                            </p:txEl>
                                          </p:spTgt>
                                        </p:tgtEl>
                                      </p:cBhvr>
                                      <p:to x="100000" y="90000"/>
                                    </p:animScale>
                                    <p:animScale>
                                      <p:cBhvr>
                                        <p:cTn id="81" dur="166" decel="50000">
                                          <p:stCondLst>
                                            <p:cond delay="1668"/>
                                          </p:stCondLst>
                                        </p:cTn>
                                        <p:tgtEl>
                                          <p:spTgt spid="18">
                                            <p:txEl>
                                              <p:pRg st="0" end="0"/>
                                            </p:txEl>
                                          </p:spTgt>
                                        </p:tgtEl>
                                      </p:cBhvr>
                                      <p:to x="100000" y="100000"/>
                                    </p:animScale>
                                    <p:animScale>
                                      <p:cBhvr>
                                        <p:cTn id="82" dur="26">
                                          <p:stCondLst>
                                            <p:cond delay="1808"/>
                                          </p:stCondLst>
                                        </p:cTn>
                                        <p:tgtEl>
                                          <p:spTgt spid="18">
                                            <p:txEl>
                                              <p:pRg st="0" end="0"/>
                                            </p:txEl>
                                          </p:spTgt>
                                        </p:tgtEl>
                                      </p:cBhvr>
                                      <p:to x="100000" y="95000"/>
                                    </p:animScale>
                                    <p:animScale>
                                      <p:cBhvr>
                                        <p:cTn id="83" dur="166" decel="50000">
                                          <p:stCondLst>
                                            <p:cond delay="1834"/>
                                          </p:stCondLst>
                                        </p:cTn>
                                        <p:tgtEl>
                                          <p:spTgt spid="18">
                                            <p:txEl>
                                              <p:pRg st="0" end="0"/>
                                            </p:txEl>
                                          </p:spTgt>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wipe(down)">
                                      <p:cBhvr>
                                        <p:cTn id="88" dur="580">
                                          <p:stCondLst>
                                            <p:cond delay="0"/>
                                          </p:stCondLst>
                                        </p:cTn>
                                        <p:tgtEl>
                                          <p:spTgt spid="19">
                                            <p:txEl>
                                              <p:pRg st="0" end="0"/>
                                            </p:txEl>
                                          </p:spTgt>
                                        </p:tgtEl>
                                      </p:cBhvr>
                                    </p:animEffect>
                                    <p:anim calcmode="lin" valueType="num">
                                      <p:cBhvr>
                                        <p:cTn id="89" dur="1822" tmFilter="0,0; 0.14,0.36; 0.43,0.73; 0.71,0.91; 1.0,1.0">
                                          <p:stCondLst>
                                            <p:cond delay="0"/>
                                          </p:stCondLst>
                                        </p:cTn>
                                        <p:tgtEl>
                                          <p:spTgt spid="19">
                                            <p:txEl>
                                              <p:pRg st="0" end="0"/>
                                            </p:txEl>
                                          </p:spTgt>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9">
                                            <p:txEl>
                                              <p:pRg st="0" end="0"/>
                                            </p:txEl>
                                          </p:spTgt>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9">
                                            <p:txEl>
                                              <p:pRg st="0" end="0"/>
                                            </p:txEl>
                                          </p:spTgt>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9">
                                            <p:txEl>
                                              <p:pRg st="0" end="0"/>
                                            </p:txEl>
                                          </p:spTgt>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9">
                                            <p:txEl>
                                              <p:pRg st="0" end="0"/>
                                            </p:txEl>
                                          </p:spTgt>
                                        </p:tgtEl>
                                        <p:attrNameLst>
                                          <p:attrName>ppt_y</p:attrName>
                                        </p:attrNameLst>
                                      </p:cBhvr>
                                      <p:tavLst>
                                        <p:tav tm="0" fmla="#ppt_y-sin(pi*$)/81">
                                          <p:val>
                                            <p:fltVal val="0"/>
                                          </p:val>
                                        </p:tav>
                                        <p:tav tm="100000">
                                          <p:val>
                                            <p:fltVal val="1"/>
                                          </p:val>
                                        </p:tav>
                                      </p:tavLst>
                                    </p:anim>
                                    <p:animScale>
                                      <p:cBhvr>
                                        <p:cTn id="94" dur="26">
                                          <p:stCondLst>
                                            <p:cond delay="650"/>
                                          </p:stCondLst>
                                        </p:cTn>
                                        <p:tgtEl>
                                          <p:spTgt spid="19">
                                            <p:txEl>
                                              <p:pRg st="0" end="0"/>
                                            </p:txEl>
                                          </p:spTgt>
                                        </p:tgtEl>
                                      </p:cBhvr>
                                      <p:to x="100000" y="60000"/>
                                    </p:animScale>
                                    <p:animScale>
                                      <p:cBhvr>
                                        <p:cTn id="95" dur="166" decel="50000">
                                          <p:stCondLst>
                                            <p:cond delay="676"/>
                                          </p:stCondLst>
                                        </p:cTn>
                                        <p:tgtEl>
                                          <p:spTgt spid="19">
                                            <p:txEl>
                                              <p:pRg st="0" end="0"/>
                                            </p:txEl>
                                          </p:spTgt>
                                        </p:tgtEl>
                                      </p:cBhvr>
                                      <p:to x="100000" y="100000"/>
                                    </p:animScale>
                                    <p:animScale>
                                      <p:cBhvr>
                                        <p:cTn id="96" dur="26">
                                          <p:stCondLst>
                                            <p:cond delay="1312"/>
                                          </p:stCondLst>
                                        </p:cTn>
                                        <p:tgtEl>
                                          <p:spTgt spid="19">
                                            <p:txEl>
                                              <p:pRg st="0" end="0"/>
                                            </p:txEl>
                                          </p:spTgt>
                                        </p:tgtEl>
                                      </p:cBhvr>
                                      <p:to x="100000" y="80000"/>
                                    </p:animScale>
                                    <p:animScale>
                                      <p:cBhvr>
                                        <p:cTn id="97" dur="166" decel="50000">
                                          <p:stCondLst>
                                            <p:cond delay="1338"/>
                                          </p:stCondLst>
                                        </p:cTn>
                                        <p:tgtEl>
                                          <p:spTgt spid="19">
                                            <p:txEl>
                                              <p:pRg st="0" end="0"/>
                                            </p:txEl>
                                          </p:spTgt>
                                        </p:tgtEl>
                                      </p:cBhvr>
                                      <p:to x="100000" y="100000"/>
                                    </p:animScale>
                                    <p:animScale>
                                      <p:cBhvr>
                                        <p:cTn id="98" dur="26">
                                          <p:stCondLst>
                                            <p:cond delay="1642"/>
                                          </p:stCondLst>
                                        </p:cTn>
                                        <p:tgtEl>
                                          <p:spTgt spid="19">
                                            <p:txEl>
                                              <p:pRg st="0" end="0"/>
                                            </p:txEl>
                                          </p:spTgt>
                                        </p:tgtEl>
                                      </p:cBhvr>
                                      <p:to x="100000" y="90000"/>
                                    </p:animScale>
                                    <p:animScale>
                                      <p:cBhvr>
                                        <p:cTn id="99" dur="166" decel="50000">
                                          <p:stCondLst>
                                            <p:cond delay="1668"/>
                                          </p:stCondLst>
                                        </p:cTn>
                                        <p:tgtEl>
                                          <p:spTgt spid="19">
                                            <p:txEl>
                                              <p:pRg st="0" end="0"/>
                                            </p:txEl>
                                          </p:spTgt>
                                        </p:tgtEl>
                                      </p:cBhvr>
                                      <p:to x="100000" y="100000"/>
                                    </p:animScale>
                                    <p:animScale>
                                      <p:cBhvr>
                                        <p:cTn id="100" dur="26">
                                          <p:stCondLst>
                                            <p:cond delay="1808"/>
                                          </p:stCondLst>
                                        </p:cTn>
                                        <p:tgtEl>
                                          <p:spTgt spid="19">
                                            <p:txEl>
                                              <p:pRg st="0" end="0"/>
                                            </p:txEl>
                                          </p:spTgt>
                                        </p:tgtEl>
                                      </p:cBhvr>
                                      <p:to x="100000" y="95000"/>
                                    </p:animScale>
                                    <p:animScale>
                                      <p:cBhvr>
                                        <p:cTn id="101" dur="166" decel="50000">
                                          <p:stCondLst>
                                            <p:cond delay="1834"/>
                                          </p:stCondLst>
                                        </p:cTn>
                                        <p:tgtEl>
                                          <p:spTgt spid="19">
                                            <p:txEl>
                                              <p:pRg st="0" end="0"/>
                                            </p:txEl>
                                          </p:spTgt>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24">
                                            <p:txEl>
                                              <p:pRg st="0" end="0"/>
                                            </p:txEl>
                                          </p:spTgt>
                                        </p:tgtEl>
                                        <p:attrNameLst>
                                          <p:attrName>style.visibility</p:attrName>
                                        </p:attrNameLst>
                                      </p:cBhvr>
                                      <p:to>
                                        <p:strVal val="visible"/>
                                      </p:to>
                                    </p:set>
                                    <p:animEffect transition="in" filter="wipe(down)">
                                      <p:cBhvr>
                                        <p:cTn id="106" dur="580">
                                          <p:stCondLst>
                                            <p:cond delay="0"/>
                                          </p:stCondLst>
                                        </p:cTn>
                                        <p:tgtEl>
                                          <p:spTgt spid="24">
                                            <p:txEl>
                                              <p:pRg st="0" end="0"/>
                                            </p:txEl>
                                          </p:spTgt>
                                        </p:tgtEl>
                                      </p:cBhvr>
                                    </p:animEffect>
                                    <p:anim calcmode="lin" valueType="num">
                                      <p:cBhvr>
                                        <p:cTn id="107" dur="1822" tmFilter="0,0; 0.14,0.36; 0.43,0.73; 0.71,0.91; 1.0,1.0">
                                          <p:stCondLst>
                                            <p:cond delay="0"/>
                                          </p:stCondLst>
                                        </p:cTn>
                                        <p:tgtEl>
                                          <p:spTgt spid="24">
                                            <p:txEl>
                                              <p:pRg st="0" end="0"/>
                                            </p:txEl>
                                          </p:spTgt>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24">
                                            <p:txEl>
                                              <p:pRg st="0" end="0"/>
                                            </p:txEl>
                                          </p:spTgt>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24">
                                            <p:txEl>
                                              <p:pRg st="0" end="0"/>
                                            </p:txEl>
                                          </p:spTgt>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24">
                                            <p:txEl>
                                              <p:pRg st="0" end="0"/>
                                            </p:txEl>
                                          </p:spTgt>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24">
                                            <p:txEl>
                                              <p:pRg st="0" end="0"/>
                                            </p:txEl>
                                          </p:spTgt>
                                        </p:tgtEl>
                                        <p:attrNameLst>
                                          <p:attrName>ppt_y</p:attrName>
                                        </p:attrNameLst>
                                      </p:cBhvr>
                                      <p:tavLst>
                                        <p:tav tm="0" fmla="#ppt_y-sin(pi*$)/81">
                                          <p:val>
                                            <p:fltVal val="0"/>
                                          </p:val>
                                        </p:tav>
                                        <p:tav tm="100000">
                                          <p:val>
                                            <p:fltVal val="1"/>
                                          </p:val>
                                        </p:tav>
                                      </p:tavLst>
                                    </p:anim>
                                    <p:animScale>
                                      <p:cBhvr>
                                        <p:cTn id="112" dur="26">
                                          <p:stCondLst>
                                            <p:cond delay="650"/>
                                          </p:stCondLst>
                                        </p:cTn>
                                        <p:tgtEl>
                                          <p:spTgt spid="24">
                                            <p:txEl>
                                              <p:pRg st="0" end="0"/>
                                            </p:txEl>
                                          </p:spTgt>
                                        </p:tgtEl>
                                      </p:cBhvr>
                                      <p:to x="100000" y="60000"/>
                                    </p:animScale>
                                    <p:animScale>
                                      <p:cBhvr>
                                        <p:cTn id="113" dur="166" decel="50000">
                                          <p:stCondLst>
                                            <p:cond delay="676"/>
                                          </p:stCondLst>
                                        </p:cTn>
                                        <p:tgtEl>
                                          <p:spTgt spid="24">
                                            <p:txEl>
                                              <p:pRg st="0" end="0"/>
                                            </p:txEl>
                                          </p:spTgt>
                                        </p:tgtEl>
                                      </p:cBhvr>
                                      <p:to x="100000" y="100000"/>
                                    </p:animScale>
                                    <p:animScale>
                                      <p:cBhvr>
                                        <p:cTn id="114" dur="26">
                                          <p:stCondLst>
                                            <p:cond delay="1312"/>
                                          </p:stCondLst>
                                        </p:cTn>
                                        <p:tgtEl>
                                          <p:spTgt spid="24">
                                            <p:txEl>
                                              <p:pRg st="0" end="0"/>
                                            </p:txEl>
                                          </p:spTgt>
                                        </p:tgtEl>
                                      </p:cBhvr>
                                      <p:to x="100000" y="80000"/>
                                    </p:animScale>
                                    <p:animScale>
                                      <p:cBhvr>
                                        <p:cTn id="115" dur="166" decel="50000">
                                          <p:stCondLst>
                                            <p:cond delay="1338"/>
                                          </p:stCondLst>
                                        </p:cTn>
                                        <p:tgtEl>
                                          <p:spTgt spid="24">
                                            <p:txEl>
                                              <p:pRg st="0" end="0"/>
                                            </p:txEl>
                                          </p:spTgt>
                                        </p:tgtEl>
                                      </p:cBhvr>
                                      <p:to x="100000" y="100000"/>
                                    </p:animScale>
                                    <p:animScale>
                                      <p:cBhvr>
                                        <p:cTn id="116" dur="26">
                                          <p:stCondLst>
                                            <p:cond delay="1642"/>
                                          </p:stCondLst>
                                        </p:cTn>
                                        <p:tgtEl>
                                          <p:spTgt spid="24">
                                            <p:txEl>
                                              <p:pRg st="0" end="0"/>
                                            </p:txEl>
                                          </p:spTgt>
                                        </p:tgtEl>
                                      </p:cBhvr>
                                      <p:to x="100000" y="90000"/>
                                    </p:animScale>
                                    <p:animScale>
                                      <p:cBhvr>
                                        <p:cTn id="117" dur="166" decel="50000">
                                          <p:stCondLst>
                                            <p:cond delay="1668"/>
                                          </p:stCondLst>
                                        </p:cTn>
                                        <p:tgtEl>
                                          <p:spTgt spid="24">
                                            <p:txEl>
                                              <p:pRg st="0" end="0"/>
                                            </p:txEl>
                                          </p:spTgt>
                                        </p:tgtEl>
                                      </p:cBhvr>
                                      <p:to x="100000" y="100000"/>
                                    </p:animScale>
                                    <p:animScale>
                                      <p:cBhvr>
                                        <p:cTn id="118" dur="26">
                                          <p:stCondLst>
                                            <p:cond delay="1808"/>
                                          </p:stCondLst>
                                        </p:cTn>
                                        <p:tgtEl>
                                          <p:spTgt spid="24">
                                            <p:txEl>
                                              <p:pRg st="0" end="0"/>
                                            </p:txEl>
                                          </p:spTgt>
                                        </p:tgtEl>
                                      </p:cBhvr>
                                      <p:to x="100000" y="95000"/>
                                    </p:animScale>
                                    <p:animScale>
                                      <p:cBhvr>
                                        <p:cTn id="119" dur="166" decel="50000">
                                          <p:stCondLst>
                                            <p:cond delay="1834"/>
                                          </p:stCondLst>
                                        </p:cTn>
                                        <p:tgtEl>
                                          <p:spTgt spid="24">
                                            <p:txEl>
                                              <p:pRg st="0" end="0"/>
                                            </p:txEl>
                                          </p:spTgt>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checkerboard(across)">
                                      <p:cBhvr>
                                        <p:cTn id="124" dur="500"/>
                                        <p:tgtEl>
                                          <p:spTgt spid="28"/>
                                        </p:tgtEl>
                                      </p:cBhvr>
                                    </p:animEffect>
                                  </p:childTnLst>
                                </p:cTn>
                              </p:par>
                              <p:par>
                                <p:cTn id="125" presetID="5" presetClass="entr" presetSubtype="1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checkerboard(across)">
                                      <p:cBhvr>
                                        <p:cTn id="127" dur="500"/>
                                        <p:tgtEl>
                                          <p:spTgt spid="30"/>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checkerboard(across)">
                                      <p:cBhvr>
                                        <p:cTn id="130" dur="500"/>
                                        <p:tgtEl>
                                          <p:spTgt spid="3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2" fill="hold" grpId="0" nodeType="click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right)">
                                      <p:cBhvr>
                                        <p:cTn id="135" dur="500"/>
                                        <p:tgtEl>
                                          <p:spTgt spid="15"/>
                                        </p:tgtEl>
                                      </p:cBhvr>
                                    </p:animEffect>
                                  </p:childTnLst>
                                </p:cTn>
                              </p:par>
                            </p:childTnLst>
                          </p:cTn>
                        </p:par>
                      </p:childTnLst>
                    </p:cTn>
                  </p:par>
                  <p:par>
                    <p:cTn id="136" fill="hold">
                      <p:stCondLst>
                        <p:cond delay="indefinite"/>
                      </p:stCondLst>
                      <p:childTnLst>
                        <p:par>
                          <p:cTn id="137" fill="hold">
                            <p:stCondLst>
                              <p:cond delay="0"/>
                            </p:stCondLst>
                            <p:childTnLst>
                              <p:par>
                                <p:cTn id="138" presetID="26" presetClass="entr" presetSubtype="0" fill="hold" grpId="0" nodeType="clickEffect">
                                  <p:stCondLst>
                                    <p:cond delay="0"/>
                                  </p:stCondLst>
                                  <p:childTnLst>
                                    <p:set>
                                      <p:cBhvr>
                                        <p:cTn id="139" dur="1" fill="hold">
                                          <p:stCondLst>
                                            <p:cond delay="0"/>
                                          </p:stCondLst>
                                        </p:cTn>
                                        <p:tgtEl>
                                          <p:spTgt spid="20">
                                            <p:txEl>
                                              <p:pRg st="0" end="0"/>
                                            </p:txEl>
                                          </p:spTgt>
                                        </p:tgtEl>
                                        <p:attrNameLst>
                                          <p:attrName>style.visibility</p:attrName>
                                        </p:attrNameLst>
                                      </p:cBhvr>
                                      <p:to>
                                        <p:strVal val="visible"/>
                                      </p:to>
                                    </p:set>
                                    <p:animEffect transition="in" filter="wipe(down)">
                                      <p:cBhvr>
                                        <p:cTn id="140" dur="580">
                                          <p:stCondLst>
                                            <p:cond delay="0"/>
                                          </p:stCondLst>
                                        </p:cTn>
                                        <p:tgtEl>
                                          <p:spTgt spid="20">
                                            <p:txEl>
                                              <p:pRg st="0" end="0"/>
                                            </p:txEl>
                                          </p:spTgt>
                                        </p:tgtEl>
                                      </p:cBhvr>
                                    </p:animEffect>
                                    <p:anim calcmode="lin" valueType="num">
                                      <p:cBhvr>
                                        <p:cTn id="141"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20">
                                            <p:txEl>
                                              <p:pRg st="0" end="0"/>
                                            </p:txEl>
                                          </p:spTgt>
                                        </p:tgtEl>
                                      </p:cBhvr>
                                      <p:to x="100000" y="60000"/>
                                    </p:animScale>
                                    <p:animScale>
                                      <p:cBhvr>
                                        <p:cTn id="147" dur="166" decel="50000">
                                          <p:stCondLst>
                                            <p:cond delay="676"/>
                                          </p:stCondLst>
                                        </p:cTn>
                                        <p:tgtEl>
                                          <p:spTgt spid="20">
                                            <p:txEl>
                                              <p:pRg st="0" end="0"/>
                                            </p:txEl>
                                          </p:spTgt>
                                        </p:tgtEl>
                                      </p:cBhvr>
                                      <p:to x="100000" y="100000"/>
                                    </p:animScale>
                                    <p:animScale>
                                      <p:cBhvr>
                                        <p:cTn id="148" dur="26">
                                          <p:stCondLst>
                                            <p:cond delay="1312"/>
                                          </p:stCondLst>
                                        </p:cTn>
                                        <p:tgtEl>
                                          <p:spTgt spid="20">
                                            <p:txEl>
                                              <p:pRg st="0" end="0"/>
                                            </p:txEl>
                                          </p:spTgt>
                                        </p:tgtEl>
                                      </p:cBhvr>
                                      <p:to x="100000" y="80000"/>
                                    </p:animScale>
                                    <p:animScale>
                                      <p:cBhvr>
                                        <p:cTn id="149" dur="166" decel="50000">
                                          <p:stCondLst>
                                            <p:cond delay="1338"/>
                                          </p:stCondLst>
                                        </p:cTn>
                                        <p:tgtEl>
                                          <p:spTgt spid="20">
                                            <p:txEl>
                                              <p:pRg st="0" end="0"/>
                                            </p:txEl>
                                          </p:spTgt>
                                        </p:tgtEl>
                                      </p:cBhvr>
                                      <p:to x="100000" y="100000"/>
                                    </p:animScale>
                                    <p:animScale>
                                      <p:cBhvr>
                                        <p:cTn id="150" dur="26">
                                          <p:stCondLst>
                                            <p:cond delay="1642"/>
                                          </p:stCondLst>
                                        </p:cTn>
                                        <p:tgtEl>
                                          <p:spTgt spid="20">
                                            <p:txEl>
                                              <p:pRg st="0" end="0"/>
                                            </p:txEl>
                                          </p:spTgt>
                                        </p:tgtEl>
                                      </p:cBhvr>
                                      <p:to x="100000" y="90000"/>
                                    </p:animScale>
                                    <p:animScale>
                                      <p:cBhvr>
                                        <p:cTn id="151" dur="166" decel="50000">
                                          <p:stCondLst>
                                            <p:cond delay="1668"/>
                                          </p:stCondLst>
                                        </p:cTn>
                                        <p:tgtEl>
                                          <p:spTgt spid="20">
                                            <p:txEl>
                                              <p:pRg st="0" end="0"/>
                                            </p:txEl>
                                          </p:spTgt>
                                        </p:tgtEl>
                                      </p:cBhvr>
                                      <p:to x="100000" y="100000"/>
                                    </p:animScale>
                                    <p:animScale>
                                      <p:cBhvr>
                                        <p:cTn id="152" dur="26">
                                          <p:stCondLst>
                                            <p:cond delay="1808"/>
                                          </p:stCondLst>
                                        </p:cTn>
                                        <p:tgtEl>
                                          <p:spTgt spid="20">
                                            <p:txEl>
                                              <p:pRg st="0" end="0"/>
                                            </p:txEl>
                                          </p:spTgt>
                                        </p:tgtEl>
                                      </p:cBhvr>
                                      <p:to x="100000" y="95000"/>
                                    </p:animScale>
                                    <p:animScale>
                                      <p:cBhvr>
                                        <p:cTn id="153" dur="166" decel="50000">
                                          <p:stCondLst>
                                            <p:cond delay="1834"/>
                                          </p:stCondLst>
                                        </p:cTn>
                                        <p:tgtEl>
                                          <p:spTgt spid="20">
                                            <p:txEl>
                                              <p:pRg st="0" end="0"/>
                                            </p:txEl>
                                          </p:spTgt>
                                        </p:tgtEl>
                                      </p:cBhvr>
                                      <p:to x="100000" y="100000"/>
                                    </p:animScale>
                                  </p:childTnLst>
                                </p:cTn>
                              </p:par>
                            </p:childTnLst>
                          </p:cTn>
                        </p:par>
                      </p:childTnLst>
                    </p:cTn>
                  </p:par>
                  <p:par>
                    <p:cTn id="154" fill="hold">
                      <p:stCondLst>
                        <p:cond delay="indefinite"/>
                      </p:stCondLst>
                      <p:childTnLst>
                        <p:par>
                          <p:cTn id="155" fill="hold">
                            <p:stCondLst>
                              <p:cond delay="0"/>
                            </p:stCondLst>
                            <p:childTnLst>
                              <p:par>
                                <p:cTn id="156" presetID="26" presetClass="entr" presetSubtype="0" fill="hold" grpId="0" nodeType="clickEffect">
                                  <p:stCondLst>
                                    <p:cond delay="0"/>
                                  </p:stCondLst>
                                  <p:childTnLst>
                                    <p:set>
                                      <p:cBhvr>
                                        <p:cTn id="157" dur="1" fill="hold">
                                          <p:stCondLst>
                                            <p:cond delay="0"/>
                                          </p:stCondLst>
                                        </p:cTn>
                                        <p:tgtEl>
                                          <p:spTgt spid="21">
                                            <p:txEl>
                                              <p:pRg st="0" end="0"/>
                                            </p:txEl>
                                          </p:spTgt>
                                        </p:tgtEl>
                                        <p:attrNameLst>
                                          <p:attrName>style.visibility</p:attrName>
                                        </p:attrNameLst>
                                      </p:cBhvr>
                                      <p:to>
                                        <p:strVal val="visible"/>
                                      </p:to>
                                    </p:set>
                                    <p:animEffect transition="in" filter="wipe(down)">
                                      <p:cBhvr>
                                        <p:cTn id="158" dur="580">
                                          <p:stCondLst>
                                            <p:cond delay="0"/>
                                          </p:stCondLst>
                                        </p:cTn>
                                        <p:tgtEl>
                                          <p:spTgt spid="21">
                                            <p:txEl>
                                              <p:pRg st="0" end="0"/>
                                            </p:txEl>
                                          </p:spTgt>
                                        </p:tgtEl>
                                      </p:cBhvr>
                                    </p:animEffect>
                                    <p:anim calcmode="lin" valueType="num">
                                      <p:cBhvr>
                                        <p:cTn id="159"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164" dur="26">
                                          <p:stCondLst>
                                            <p:cond delay="650"/>
                                          </p:stCondLst>
                                        </p:cTn>
                                        <p:tgtEl>
                                          <p:spTgt spid="21">
                                            <p:txEl>
                                              <p:pRg st="0" end="0"/>
                                            </p:txEl>
                                          </p:spTgt>
                                        </p:tgtEl>
                                      </p:cBhvr>
                                      <p:to x="100000" y="60000"/>
                                    </p:animScale>
                                    <p:animScale>
                                      <p:cBhvr>
                                        <p:cTn id="165" dur="166" decel="50000">
                                          <p:stCondLst>
                                            <p:cond delay="676"/>
                                          </p:stCondLst>
                                        </p:cTn>
                                        <p:tgtEl>
                                          <p:spTgt spid="21">
                                            <p:txEl>
                                              <p:pRg st="0" end="0"/>
                                            </p:txEl>
                                          </p:spTgt>
                                        </p:tgtEl>
                                      </p:cBhvr>
                                      <p:to x="100000" y="100000"/>
                                    </p:animScale>
                                    <p:animScale>
                                      <p:cBhvr>
                                        <p:cTn id="166" dur="26">
                                          <p:stCondLst>
                                            <p:cond delay="1312"/>
                                          </p:stCondLst>
                                        </p:cTn>
                                        <p:tgtEl>
                                          <p:spTgt spid="21">
                                            <p:txEl>
                                              <p:pRg st="0" end="0"/>
                                            </p:txEl>
                                          </p:spTgt>
                                        </p:tgtEl>
                                      </p:cBhvr>
                                      <p:to x="100000" y="80000"/>
                                    </p:animScale>
                                    <p:animScale>
                                      <p:cBhvr>
                                        <p:cTn id="167" dur="166" decel="50000">
                                          <p:stCondLst>
                                            <p:cond delay="1338"/>
                                          </p:stCondLst>
                                        </p:cTn>
                                        <p:tgtEl>
                                          <p:spTgt spid="21">
                                            <p:txEl>
                                              <p:pRg st="0" end="0"/>
                                            </p:txEl>
                                          </p:spTgt>
                                        </p:tgtEl>
                                      </p:cBhvr>
                                      <p:to x="100000" y="100000"/>
                                    </p:animScale>
                                    <p:animScale>
                                      <p:cBhvr>
                                        <p:cTn id="168" dur="26">
                                          <p:stCondLst>
                                            <p:cond delay="1642"/>
                                          </p:stCondLst>
                                        </p:cTn>
                                        <p:tgtEl>
                                          <p:spTgt spid="21">
                                            <p:txEl>
                                              <p:pRg st="0" end="0"/>
                                            </p:txEl>
                                          </p:spTgt>
                                        </p:tgtEl>
                                      </p:cBhvr>
                                      <p:to x="100000" y="90000"/>
                                    </p:animScale>
                                    <p:animScale>
                                      <p:cBhvr>
                                        <p:cTn id="169" dur="166" decel="50000">
                                          <p:stCondLst>
                                            <p:cond delay="1668"/>
                                          </p:stCondLst>
                                        </p:cTn>
                                        <p:tgtEl>
                                          <p:spTgt spid="21">
                                            <p:txEl>
                                              <p:pRg st="0" end="0"/>
                                            </p:txEl>
                                          </p:spTgt>
                                        </p:tgtEl>
                                      </p:cBhvr>
                                      <p:to x="100000" y="100000"/>
                                    </p:animScale>
                                    <p:animScale>
                                      <p:cBhvr>
                                        <p:cTn id="170" dur="26">
                                          <p:stCondLst>
                                            <p:cond delay="1808"/>
                                          </p:stCondLst>
                                        </p:cTn>
                                        <p:tgtEl>
                                          <p:spTgt spid="21">
                                            <p:txEl>
                                              <p:pRg st="0" end="0"/>
                                            </p:txEl>
                                          </p:spTgt>
                                        </p:tgtEl>
                                      </p:cBhvr>
                                      <p:to x="100000" y="95000"/>
                                    </p:animScale>
                                    <p:animScale>
                                      <p:cBhvr>
                                        <p:cTn id="171" dur="166" decel="50000">
                                          <p:stCondLst>
                                            <p:cond delay="1834"/>
                                          </p:stCondLst>
                                        </p:cTn>
                                        <p:tgtEl>
                                          <p:spTgt spid="21">
                                            <p:txEl>
                                              <p:pRg st="0" end="0"/>
                                            </p:txEl>
                                          </p:spTgt>
                                        </p:tgtEl>
                                      </p:cBhvr>
                                      <p:to x="100000" y="100000"/>
                                    </p:animScale>
                                  </p:childTnLst>
                                </p:cTn>
                              </p:par>
                            </p:childTnLst>
                          </p:cTn>
                        </p:par>
                      </p:childTnLst>
                    </p:cTn>
                  </p:par>
                  <p:par>
                    <p:cTn id="172" fill="hold">
                      <p:stCondLst>
                        <p:cond delay="indefinite"/>
                      </p:stCondLst>
                      <p:childTnLst>
                        <p:par>
                          <p:cTn id="173" fill="hold">
                            <p:stCondLst>
                              <p:cond delay="0"/>
                            </p:stCondLst>
                            <p:childTnLst>
                              <p:par>
                                <p:cTn id="174" presetID="26" presetClass="entr" presetSubtype="0" fill="hold" grpId="0" nodeType="clickEffect">
                                  <p:stCondLst>
                                    <p:cond delay="0"/>
                                  </p:stCondLst>
                                  <p:childTnLst>
                                    <p:set>
                                      <p:cBhvr>
                                        <p:cTn id="175" dur="1" fill="hold">
                                          <p:stCondLst>
                                            <p:cond delay="0"/>
                                          </p:stCondLst>
                                        </p:cTn>
                                        <p:tgtEl>
                                          <p:spTgt spid="22">
                                            <p:txEl>
                                              <p:pRg st="0" end="0"/>
                                            </p:txEl>
                                          </p:spTgt>
                                        </p:tgtEl>
                                        <p:attrNameLst>
                                          <p:attrName>style.visibility</p:attrName>
                                        </p:attrNameLst>
                                      </p:cBhvr>
                                      <p:to>
                                        <p:strVal val="visible"/>
                                      </p:to>
                                    </p:set>
                                    <p:animEffect transition="in" filter="wipe(down)">
                                      <p:cBhvr>
                                        <p:cTn id="176" dur="580">
                                          <p:stCondLst>
                                            <p:cond delay="0"/>
                                          </p:stCondLst>
                                        </p:cTn>
                                        <p:tgtEl>
                                          <p:spTgt spid="22">
                                            <p:txEl>
                                              <p:pRg st="0" end="0"/>
                                            </p:txEl>
                                          </p:spTgt>
                                        </p:tgtEl>
                                      </p:cBhvr>
                                    </p:animEffect>
                                    <p:anim calcmode="lin" valueType="num">
                                      <p:cBhvr>
                                        <p:cTn id="177" dur="1822" tmFilter="0,0; 0.14,0.36; 0.43,0.73; 0.71,0.91; 1.0,1.0">
                                          <p:stCondLst>
                                            <p:cond delay="0"/>
                                          </p:stCondLst>
                                        </p:cTn>
                                        <p:tgtEl>
                                          <p:spTgt spid="22">
                                            <p:txEl>
                                              <p:pRg st="0" end="0"/>
                                            </p:txEl>
                                          </p:spTgt>
                                        </p:tgtEl>
                                        <p:attrNameLst>
                                          <p:attrName>ppt_x</p:attrName>
                                        </p:attrNameLst>
                                      </p:cBhvr>
                                      <p:tavLst>
                                        <p:tav tm="0">
                                          <p:val>
                                            <p:strVal val="#ppt_x-0.25"/>
                                          </p:val>
                                        </p:tav>
                                        <p:tav tm="100000">
                                          <p:val>
                                            <p:strVal val="#ppt_x"/>
                                          </p:val>
                                        </p:tav>
                                      </p:tavLst>
                                    </p:anim>
                                    <p:anim calcmode="lin" valueType="num">
                                      <p:cBhvr>
                                        <p:cTn id="178" dur="664" tmFilter="0.0,0.0; 0.25,0.07; 0.50,0.2; 0.75,0.467; 1.0,1.0">
                                          <p:stCondLst>
                                            <p:cond delay="0"/>
                                          </p:stCondLst>
                                        </p:cTn>
                                        <p:tgtEl>
                                          <p:spTgt spid="22">
                                            <p:txEl>
                                              <p:pRg st="0" end="0"/>
                                            </p:txEl>
                                          </p:spTgt>
                                        </p:tgtEl>
                                        <p:attrNameLst>
                                          <p:attrName>ppt_y</p:attrName>
                                        </p:attrNameLst>
                                      </p:cBhvr>
                                      <p:tavLst>
                                        <p:tav tm="0" fmla="#ppt_y-sin(pi*$)/3">
                                          <p:val>
                                            <p:fltVal val="0.5"/>
                                          </p:val>
                                        </p:tav>
                                        <p:tav tm="100000">
                                          <p:val>
                                            <p:fltVal val="1"/>
                                          </p:val>
                                        </p:tav>
                                      </p:tavLst>
                                    </p:anim>
                                    <p:anim calcmode="lin" valueType="num">
                                      <p:cBhvr>
                                        <p:cTn id="179" dur="664" tmFilter="0, 0; 0.125,0.2665; 0.25,0.4; 0.375,0.465; 0.5,0.5;  0.625,0.535; 0.75,0.6; 0.875,0.7335; 1,1">
                                          <p:stCondLst>
                                            <p:cond delay="664"/>
                                          </p:stCondLst>
                                        </p:cTn>
                                        <p:tgtEl>
                                          <p:spTgt spid="22">
                                            <p:txEl>
                                              <p:pRg st="0" end="0"/>
                                            </p:txEl>
                                          </p:spTgt>
                                        </p:tgtEl>
                                        <p:attrNameLst>
                                          <p:attrName>ppt_y</p:attrName>
                                        </p:attrNameLst>
                                      </p:cBhvr>
                                      <p:tavLst>
                                        <p:tav tm="0" fmla="#ppt_y-sin(pi*$)/9">
                                          <p:val>
                                            <p:fltVal val="0"/>
                                          </p:val>
                                        </p:tav>
                                        <p:tav tm="100000">
                                          <p:val>
                                            <p:fltVal val="1"/>
                                          </p:val>
                                        </p:tav>
                                      </p:tavLst>
                                    </p:anim>
                                    <p:anim calcmode="lin" valueType="num">
                                      <p:cBhvr>
                                        <p:cTn id="180" dur="332" tmFilter="0, 0; 0.125,0.2665; 0.25,0.4; 0.375,0.465; 0.5,0.5;  0.625,0.535; 0.75,0.6; 0.875,0.7335; 1,1">
                                          <p:stCondLst>
                                            <p:cond delay="1324"/>
                                          </p:stCondLst>
                                        </p:cTn>
                                        <p:tgtEl>
                                          <p:spTgt spid="22">
                                            <p:txEl>
                                              <p:pRg st="0" end="0"/>
                                            </p:txEl>
                                          </p:spTgt>
                                        </p:tgtEl>
                                        <p:attrNameLst>
                                          <p:attrName>ppt_y</p:attrName>
                                        </p:attrNameLst>
                                      </p:cBhvr>
                                      <p:tavLst>
                                        <p:tav tm="0" fmla="#ppt_y-sin(pi*$)/27">
                                          <p:val>
                                            <p:fltVal val="0"/>
                                          </p:val>
                                        </p:tav>
                                        <p:tav tm="100000">
                                          <p:val>
                                            <p:fltVal val="1"/>
                                          </p:val>
                                        </p:tav>
                                      </p:tavLst>
                                    </p:anim>
                                    <p:anim calcmode="lin" valueType="num">
                                      <p:cBhvr>
                                        <p:cTn id="181" dur="164" tmFilter="0, 0; 0.125,0.2665; 0.25,0.4; 0.375,0.465; 0.5,0.5;  0.625,0.535; 0.75,0.6; 0.875,0.7335; 1,1">
                                          <p:stCondLst>
                                            <p:cond delay="1656"/>
                                          </p:stCondLst>
                                        </p:cTn>
                                        <p:tgtEl>
                                          <p:spTgt spid="22">
                                            <p:txEl>
                                              <p:pRg st="0" end="0"/>
                                            </p:txEl>
                                          </p:spTgt>
                                        </p:tgtEl>
                                        <p:attrNameLst>
                                          <p:attrName>ppt_y</p:attrName>
                                        </p:attrNameLst>
                                      </p:cBhvr>
                                      <p:tavLst>
                                        <p:tav tm="0" fmla="#ppt_y-sin(pi*$)/81">
                                          <p:val>
                                            <p:fltVal val="0"/>
                                          </p:val>
                                        </p:tav>
                                        <p:tav tm="100000">
                                          <p:val>
                                            <p:fltVal val="1"/>
                                          </p:val>
                                        </p:tav>
                                      </p:tavLst>
                                    </p:anim>
                                    <p:animScale>
                                      <p:cBhvr>
                                        <p:cTn id="182" dur="26">
                                          <p:stCondLst>
                                            <p:cond delay="650"/>
                                          </p:stCondLst>
                                        </p:cTn>
                                        <p:tgtEl>
                                          <p:spTgt spid="22">
                                            <p:txEl>
                                              <p:pRg st="0" end="0"/>
                                            </p:txEl>
                                          </p:spTgt>
                                        </p:tgtEl>
                                      </p:cBhvr>
                                      <p:to x="100000" y="60000"/>
                                    </p:animScale>
                                    <p:animScale>
                                      <p:cBhvr>
                                        <p:cTn id="183" dur="166" decel="50000">
                                          <p:stCondLst>
                                            <p:cond delay="676"/>
                                          </p:stCondLst>
                                        </p:cTn>
                                        <p:tgtEl>
                                          <p:spTgt spid="22">
                                            <p:txEl>
                                              <p:pRg st="0" end="0"/>
                                            </p:txEl>
                                          </p:spTgt>
                                        </p:tgtEl>
                                      </p:cBhvr>
                                      <p:to x="100000" y="100000"/>
                                    </p:animScale>
                                    <p:animScale>
                                      <p:cBhvr>
                                        <p:cTn id="184" dur="26">
                                          <p:stCondLst>
                                            <p:cond delay="1312"/>
                                          </p:stCondLst>
                                        </p:cTn>
                                        <p:tgtEl>
                                          <p:spTgt spid="22">
                                            <p:txEl>
                                              <p:pRg st="0" end="0"/>
                                            </p:txEl>
                                          </p:spTgt>
                                        </p:tgtEl>
                                      </p:cBhvr>
                                      <p:to x="100000" y="80000"/>
                                    </p:animScale>
                                    <p:animScale>
                                      <p:cBhvr>
                                        <p:cTn id="185" dur="166" decel="50000">
                                          <p:stCondLst>
                                            <p:cond delay="1338"/>
                                          </p:stCondLst>
                                        </p:cTn>
                                        <p:tgtEl>
                                          <p:spTgt spid="22">
                                            <p:txEl>
                                              <p:pRg st="0" end="0"/>
                                            </p:txEl>
                                          </p:spTgt>
                                        </p:tgtEl>
                                      </p:cBhvr>
                                      <p:to x="100000" y="100000"/>
                                    </p:animScale>
                                    <p:animScale>
                                      <p:cBhvr>
                                        <p:cTn id="186" dur="26">
                                          <p:stCondLst>
                                            <p:cond delay="1642"/>
                                          </p:stCondLst>
                                        </p:cTn>
                                        <p:tgtEl>
                                          <p:spTgt spid="22">
                                            <p:txEl>
                                              <p:pRg st="0" end="0"/>
                                            </p:txEl>
                                          </p:spTgt>
                                        </p:tgtEl>
                                      </p:cBhvr>
                                      <p:to x="100000" y="90000"/>
                                    </p:animScale>
                                    <p:animScale>
                                      <p:cBhvr>
                                        <p:cTn id="187" dur="166" decel="50000">
                                          <p:stCondLst>
                                            <p:cond delay="1668"/>
                                          </p:stCondLst>
                                        </p:cTn>
                                        <p:tgtEl>
                                          <p:spTgt spid="22">
                                            <p:txEl>
                                              <p:pRg st="0" end="0"/>
                                            </p:txEl>
                                          </p:spTgt>
                                        </p:tgtEl>
                                      </p:cBhvr>
                                      <p:to x="100000" y="100000"/>
                                    </p:animScale>
                                    <p:animScale>
                                      <p:cBhvr>
                                        <p:cTn id="188" dur="26">
                                          <p:stCondLst>
                                            <p:cond delay="1808"/>
                                          </p:stCondLst>
                                        </p:cTn>
                                        <p:tgtEl>
                                          <p:spTgt spid="22">
                                            <p:txEl>
                                              <p:pRg st="0" end="0"/>
                                            </p:txEl>
                                          </p:spTgt>
                                        </p:tgtEl>
                                      </p:cBhvr>
                                      <p:to x="100000" y="95000"/>
                                    </p:animScale>
                                    <p:animScale>
                                      <p:cBhvr>
                                        <p:cTn id="189" dur="166" decel="50000">
                                          <p:stCondLst>
                                            <p:cond delay="1834"/>
                                          </p:stCondLst>
                                        </p:cTn>
                                        <p:tgtEl>
                                          <p:spTgt spid="22">
                                            <p:txEl>
                                              <p:pRg st="0" end="0"/>
                                            </p:txEl>
                                          </p:spTgt>
                                        </p:tgtEl>
                                      </p:cBhvr>
                                      <p:to x="100000" y="100000"/>
                                    </p:animScale>
                                  </p:childTnLst>
                                </p:cTn>
                              </p:par>
                            </p:childTnLst>
                          </p:cTn>
                        </p:par>
                      </p:childTnLst>
                    </p:cTn>
                  </p:par>
                  <p:par>
                    <p:cTn id="190" fill="hold">
                      <p:stCondLst>
                        <p:cond delay="indefinite"/>
                      </p:stCondLst>
                      <p:childTnLst>
                        <p:par>
                          <p:cTn id="191" fill="hold">
                            <p:stCondLst>
                              <p:cond delay="0"/>
                            </p:stCondLst>
                            <p:childTnLst>
                              <p:par>
                                <p:cTn id="192" presetID="26" presetClass="entr" presetSubtype="0" fill="hold" grpId="0" nodeType="clickEffect">
                                  <p:stCondLst>
                                    <p:cond delay="0"/>
                                  </p:stCondLst>
                                  <p:childTnLst>
                                    <p:set>
                                      <p:cBhvr>
                                        <p:cTn id="193" dur="1" fill="hold">
                                          <p:stCondLst>
                                            <p:cond delay="0"/>
                                          </p:stCondLst>
                                        </p:cTn>
                                        <p:tgtEl>
                                          <p:spTgt spid="23">
                                            <p:txEl>
                                              <p:pRg st="0" end="0"/>
                                            </p:txEl>
                                          </p:spTgt>
                                        </p:tgtEl>
                                        <p:attrNameLst>
                                          <p:attrName>style.visibility</p:attrName>
                                        </p:attrNameLst>
                                      </p:cBhvr>
                                      <p:to>
                                        <p:strVal val="visible"/>
                                      </p:to>
                                    </p:set>
                                    <p:animEffect transition="in" filter="wipe(down)">
                                      <p:cBhvr>
                                        <p:cTn id="194" dur="580">
                                          <p:stCondLst>
                                            <p:cond delay="0"/>
                                          </p:stCondLst>
                                        </p:cTn>
                                        <p:tgtEl>
                                          <p:spTgt spid="23">
                                            <p:txEl>
                                              <p:pRg st="0" end="0"/>
                                            </p:txEl>
                                          </p:spTgt>
                                        </p:tgtEl>
                                      </p:cBhvr>
                                    </p:animEffect>
                                    <p:anim calcmode="lin" valueType="num">
                                      <p:cBhvr>
                                        <p:cTn id="195"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196"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197"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198"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199"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200" dur="26">
                                          <p:stCondLst>
                                            <p:cond delay="650"/>
                                          </p:stCondLst>
                                        </p:cTn>
                                        <p:tgtEl>
                                          <p:spTgt spid="23">
                                            <p:txEl>
                                              <p:pRg st="0" end="0"/>
                                            </p:txEl>
                                          </p:spTgt>
                                        </p:tgtEl>
                                      </p:cBhvr>
                                      <p:to x="100000" y="60000"/>
                                    </p:animScale>
                                    <p:animScale>
                                      <p:cBhvr>
                                        <p:cTn id="201" dur="166" decel="50000">
                                          <p:stCondLst>
                                            <p:cond delay="676"/>
                                          </p:stCondLst>
                                        </p:cTn>
                                        <p:tgtEl>
                                          <p:spTgt spid="23">
                                            <p:txEl>
                                              <p:pRg st="0" end="0"/>
                                            </p:txEl>
                                          </p:spTgt>
                                        </p:tgtEl>
                                      </p:cBhvr>
                                      <p:to x="100000" y="100000"/>
                                    </p:animScale>
                                    <p:animScale>
                                      <p:cBhvr>
                                        <p:cTn id="202" dur="26">
                                          <p:stCondLst>
                                            <p:cond delay="1312"/>
                                          </p:stCondLst>
                                        </p:cTn>
                                        <p:tgtEl>
                                          <p:spTgt spid="23">
                                            <p:txEl>
                                              <p:pRg st="0" end="0"/>
                                            </p:txEl>
                                          </p:spTgt>
                                        </p:tgtEl>
                                      </p:cBhvr>
                                      <p:to x="100000" y="80000"/>
                                    </p:animScale>
                                    <p:animScale>
                                      <p:cBhvr>
                                        <p:cTn id="203" dur="166" decel="50000">
                                          <p:stCondLst>
                                            <p:cond delay="1338"/>
                                          </p:stCondLst>
                                        </p:cTn>
                                        <p:tgtEl>
                                          <p:spTgt spid="23">
                                            <p:txEl>
                                              <p:pRg st="0" end="0"/>
                                            </p:txEl>
                                          </p:spTgt>
                                        </p:tgtEl>
                                      </p:cBhvr>
                                      <p:to x="100000" y="100000"/>
                                    </p:animScale>
                                    <p:animScale>
                                      <p:cBhvr>
                                        <p:cTn id="204" dur="26">
                                          <p:stCondLst>
                                            <p:cond delay="1642"/>
                                          </p:stCondLst>
                                        </p:cTn>
                                        <p:tgtEl>
                                          <p:spTgt spid="23">
                                            <p:txEl>
                                              <p:pRg st="0" end="0"/>
                                            </p:txEl>
                                          </p:spTgt>
                                        </p:tgtEl>
                                      </p:cBhvr>
                                      <p:to x="100000" y="90000"/>
                                    </p:animScale>
                                    <p:animScale>
                                      <p:cBhvr>
                                        <p:cTn id="205" dur="166" decel="50000">
                                          <p:stCondLst>
                                            <p:cond delay="1668"/>
                                          </p:stCondLst>
                                        </p:cTn>
                                        <p:tgtEl>
                                          <p:spTgt spid="23">
                                            <p:txEl>
                                              <p:pRg st="0" end="0"/>
                                            </p:txEl>
                                          </p:spTgt>
                                        </p:tgtEl>
                                      </p:cBhvr>
                                      <p:to x="100000" y="100000"/>
                                    </p:animScale>
                                    <p:animScale>
                                      <p:cBhvr>
                                        <p:cTn id="206" dur="26">
                                          <p:stCondLst>
                                            <p:cond delay="1808"/>
                                          </p:stCondLst>
                                        </p:cTn>
                                        <p:tgtEl>
                                          <p:spTgt spid="23">
                                            <p:txEl>
                                              <p:pRg st="0" end="0"/>
                                            </p:txEl>
                                          </p:spTgt>
                                        </p:tgtEl>
                                      </p:cBhvr>
                                      <p:to x="100000" y="95000"/>
                                    </p:animScale>
                                    <p:animScale>
                                      <p:cBhvr>
                                        <p:cTn id="207" dur="166" decel="50000">
                                          <p:stCondLst>
                                            <p:cond delay="1834"/>
                                          </p:stCondLst>
                                        </p:cTn>
                                        <p:tgtEl>
                                          <p:spTgt spid="23">
                                            <p:txEl>
                                              <p:pRg st="0" end="0"/>
                                            </p:txEl>
                                          </p:spTgt>
                                        </p:tgtEl>
                                      </p:cBhvr>
                                      <p:to x="100000" y="100000"/>
                                    </p:animScale>
                                  </p:childTnLst>
                                </p:cTn>
                              </p:par>
                            </p:childTnLst>
                          </p:cTn>
                        </p:par>
                      </p:childTnLst>
                    </p:cTn>
                  </p:par>
                  <p:par>
                    <p:cTn id="208" fill="hold">
                      <p:stCondLst>
                        <p:cond delay="indefinite"/>
                      </p:stCondLst>
                      <p:childTnLst>
                        <p:par>
                          <p:cTn id="209" fill="hold">
                            <p:stCondLst>
                              <p:cond delay="0"/>
                            </p:stCondLst>
                            <p:childTnLst>
                              <p:par>
                                <p:cTn id="210" presetID="26" presetClass="entr" presetSubtype="0" fill="hold" grpId="0" nodeType="clickEffect">
                                  <p:stCondLst>
                                    <p:cond delay="0"/>
                                  </p:stCondLst>
                                  <p:childTnLst>
                                    <p:set>
                                      <p:cBhvr>
                                        <p:cTn id="211" dur="1" fill="hold">
                                          <p:stCondLst>
                                            <p:cond delay="0"/>
                                          </p:stCondLst>
                                        </p:cTn>
                                        <p:tgtEl>
                                          <p:spTgt spid="25">
                                            <p:txEl>
                                              <p:pRg st="0" end="0"/>
                                            </p:txEl>
                                          </p:spTgt>
                                        </p:tgtEl>
                                        <p:attrNameLst>
                                          <p:attrName>style.visibility</p:attrName>
                                        </p:attrNameLst>
                                      </p:cBhvr>
                                      <p:to>
                                        <p:strVal val="visible"/>
                                      </p:to>
                                    </p:set>
                                    <p:animEffect transition="in" filter="wipe(down)">
                                      <p:cBhvr>
                                        <p:cTn id="212" dur="580">
                                          <p:stCondLst>
                                            <p:cond delay="0"/>
                                          </p:stCondLst>
                                        </p:cTn>
                                        <p:tgtEl>
                                          <p:spTgt spid="25">
                                            <p:txEl>
                                              <p:pRg st="0" end="0"/>
                                            </p:txEl>
                                          </p:spTgt>
                                        </p:tgtEl>
                                      </p:cBhvr>
                                    </p:animEffect>
                                    <p:anim calcmode="lin" valueType="num">
                                      <p:cBhvr>
                                        <p:cTn id="213"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214"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215"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216"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217"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218" dur="26">
                                          <p:stCondLst>
                                            <p:cond delay="650"/>
                                          </p:stCondLst>
                                        </p:cTn>
                                        <p:tgtEl>
                                          <p:spTgt spid="25">
                                            <p:txEl>
                                              <p:pRg st="0" end="0"/>
                                            </p:txEl>
                                          </p:spTgt>
                                        </p:tgtEl>
                                      </p:cBhvr>
                                      <p:to x="100000" y="60000"/>
                                    </p:animScale>
                                    <p:animScale>
                                      <p:cBhvr>
                                        <p:cTn id="219" dur="166" decel="50000">
                                          <p:stCondLst>
                                            <p:cond delay="676"/>
                                          </p:stCondLst>
                                        </p:cTn>
                                        <p:tgtEl>
                                          <p:spTgt spid="25">
                                            <p:txEl>
                                              <p:pRg st="0" end="0"/>
                                            </p:txEl>
                                          </p:spTgt>
                                        </p:tgtEl>
                                      </p:cBhvr>
                                      <p:to x="100000" y="100000"/>
                                    </p:animScale>
                                    <p:animScale>
                                      <p:cBhvr>
                                        <p:cTn id="220" dur="26">
                                          <p:stCondLst>
                                            <p:cond delay="1312"/>
                                          </p:stCondLst>
                                        </p:cTn>
                                        <p:tgtEl>
                                          <p:spTgt spid="25">
                                            <p:txEl>
                                              <p:pRg st="0" end="0"/>
                                            </p:txEl>
                                          </p:spTgt>
                                        </p:tgtEl>
                                      </p:cBhvr>
                                      <p:to x="100000" y="80000"/>
                                    </p:animScale>
                                    <p:animScale>
                                      <p:cBhvr>
                                        <p:cTn id="221" dur="166" decel="50000">
                                          <p:stCondLst>
                                            <p:cond delay="1338"/>
                                          </p:stCondLst>
                                        </p:cTn>
                                        <p:tgtEl>
                                          <p:spTgt spid="25">
                                            <p:txEl>
                                              <p:pRg st="0" end="0"/>
                                            </p:txEl>
                                          </p:spTgt>
                                        </p:tgtEl>
                                      </p:cBhvr>
                                      <p:to x="100000" y="100000"/>
                                    </p:animScale>
                                    <p:animScale>
                                      <p:cBhvr>
                                        <p:cTn id="222" dur="26">
                                          <p:stCondLst>
                                            <p:cond delay="1642"/>
                                          </p:stCondLst>
                                        </p:cTn>
                                        <p:tgtEl>
                                          <p:spTgt spid="25">
                                            <p:txEl>
                                              <p:pRg st="0" end="0"/>
                                            </p:txEl>
                                          </p:spTgt>
                                        </p:tgtEl>
                                      </p:cBhvr>
                                      <p:to x="100000" y="90000"/>
                                    </p:animScale>
                                    <p:animScale>
                                      <p:cBhvr>
                                        <p:cTn id="223" dur="166" decel="50000">
                                          <p:stCondLst>
                                            <p:cond delay="1668"/>
                                          </p:stCondLst>
                                        </p:cTn>
                                        <p:tgtEl>
                                          <p:spTgt spid="25">
                                            <p:txEl>
                                              <p:pRg st="0" end="0"/>
                                            </p:txEl>
                                          </p:spTgt>
                                        </p:tgtEl>
                                      </p:cBhvr>
                                      <p:to x="100000" y="100000"/>
                                    </p:animScale>
                                    <p:animScale>
                                      <p:cBhvr>
                                        <p:cTn id="224" dur="26">
                                          <p:stCondLst>
                                            <p:cond delay="1808"/>
                                          </p:stCondLst>
                                        </p:cTn>
                                        <p:tgtEl>
                                          <p:spTgt spid="25">
                                            <p:txEl>
                                              <p:pRg st="0" end="0"/>
                                            </p:txEl>
                                          </p:spTgt>
                                        </p:tgtEl>
                                      </p:cBhvr>
                                      <p:to x="100000" y="95000"/>
                                    </p:animScale>
                                    <p:animScale>
                                      <p:cBhvr>
                                        <p:cTn id="225" dur="166" decel="50000">
                                          <p:stCondLst>
                                            <p:cond delay="1834"/>
                                          </p:stCondLst>
                                        </p:cTn>
                                        <p:tgtEl>
                                          <p:spTgt spid="25">
                                            <p:txEl>
                                              <p:pRg st="0" end="0"/>
                                            </p:txEl>
                                          </p:spTgt>
                                        </p:tgtEl>
                                      </p:cBhvr>
                                      <p:to x="100000" y="100000"/>
                                    </p:animScale>
                                  </p:childTnLst>
                                </p:cTn>
                              </p:par>
                            </p:childTnLst>
                          </p:cTn>
                        </p:par>
                      </p:childTnLst>
                    </p:cTn>
                  </p:par>
                  <p:par>
                    <p:cTn id="226" fill="hold">
                      <p:stCondLst>
                        <p:cond delay="indefinite"/>
                      </p:stCondLst>
                      <p:childTnLst>
                        <p:par>
                          <p:cTn id="227" fill="hold">
                            <p:stCondLst>
                              <p:cond delay="0"/>
                            </p:stCondLst>
                            <p:childTnLst>
                              <p:par>
                                <p:cTn id="228" presetID="54" presetClass="entr" presetSubtype="0" accel="100000" fill="hold" nodeType="clickEffect">
                                  <p:stCondLst>
                                    <p:cond delay="0"/>
                                  </p:stCondLst>
                                  <p:childTnLst>
                                    <p:set>
                                      <p:cBhvr>
                                        <p:cTn id="229" dur="1" fill="hold">
                                          <p:stCondLst>
                                            <p:cond delay="0"/>
                                          </p:stCondLst>
                                        </p:cTn>
                                        <p:tgtEl>
                                          <p:spTgt spid="36"/>
                                        </p:tgtEl>
                                        <p:attrNameLst>
                                          <p:attrName>style.visibility</p:attrName>
                                        </p:attrNameLst>
                                      </p:cBhvr>
                                      <p:to>
                                        <p:strVal val="visible"/>
                                      </p:to>
                                    </p:set>
                                    <p:anim calcmode="lin" valueType="num">
                                      <p:cBhvr>
                                        <p:cTn id="230" dur="500" fill="hold"/>
                                        <p:tgtEl>
                                          <p:spTgt spid="36"/>
                                        </p:tgtEl>
                                        <p:attrNameLst>
                                          <p:attrName>ppt_w</p:attrName>
                                        </p:attrNameLst>
                                      </p:cBhvr>
                                      <p:tavLst>
                                        <p:tav tm="0">
                                          <p:val>
                                            <p:strVal val="#ppt_w*0.05"/>
                                          </p:val>
                                        </p:tav>
                                        <p:tav tm="100000">
                                          <p:val>
                                            <p:strVal val="#ppt_w"/>
                                          </p:val>
                                        </p:tav>
                                      </p:tavLst>
                                    </p:anim>
                                    <p:anim calcmode="lin" valueType="num">
                                      <p:cBhvr>
                                        <p:cTn id="231" dur="500" fill="hold"/>
                                        <p:tgtEl>
                                          <p:spTgt spid="36"/>
                                        </p:tgtEl>
                                        <p:attrNameLst>
                                          <p:attrName>ppt_h</p:attrName>
                                        </p:attrNameLst>
                                      </p:cBhvr>
                                      <p:tavLst>
                                        <p:tav tm="0">
                                          <p:val>
                                            <p:strVal val="#ppt_h"/>
                                          </p:val>
                                        </p:tav>
                                        <p:tav tm="100000">
                                          <p:val>
                                            <p:strVal val="#ppt_h"/>
                                          </p:val>
                                        </p:tav>
                                      </p:tavLst>
                                    </p:anim>
                                    <p:anim calcmode="lin" valueType="num">
                                      <p:cBhvr>
                                        <p:cTn id="232" dur="500" fill="hold"/>
                                        <p:tgtEl>
                                          <p:spTgt spid="36"/>
                                        </p:tgtEl>
                                        <p:attrNameLst>
                                          <p:attrName>ppt_x</p:attrName>
                                        </p:attrNameLst>
                                      </p:cBhvr>
                                      <p:tavLst>
                                        <p:tav tm="0">
                                          <p:val>
                                            <p:strVal val="#ppt_x-.2"/>
                                          </p:val>
                                        </p:tav>
                                        <p:tav tm="100000">
                                          <p:val>
                                            <p:strVal val="#ppt_x"/>
                                          </p:val>
                                        </p:tav>
                                      </p:tavLst>
                                    </p:anim>
                                    <p:anim calcmode="lin" valueType="num">
                                      <p:cBhvr>
                                        <p:cTn id="233" dur="500" fill="hold"/>
                                        <p:tgtEl>
                                          <p:spTgt spid="36"/>
                                        </p:tgtEl>
                                        <p:attrNameLst>
                                          <p:attrName>ppt_y</p:attrName>
                                        </p:attrNameLst>
                                      </p:cBhvr>
                                      <p:tavLst>
                                        <p:tav tm="0">
                                          <p:val>
                                            <p:strVal val="#ppt_y"/>
                                          </p:val>
                                        </p:tav>
                                        <p:tav tm="100000">
                                          <p:val>
                                            <p:strVal val="#ppt_y"/>
                                          </p:val>
                                        </p:tav>
                                      </p:tavLst>
                                    </p:anim>
                                    <p:animEffect transition="in" filter="fade">
                                      <p:cBhvr>
                                        <p:cTn id="234" dur="500"/>
                                        <p:tgtEl>
                                          <p:spTgt spid="36"/>
                                        </p:tgtEl>
                                      </p:cBhvr>
                                    </p:animEffect>
                                  </p:childTnLst>
                                </p:cTn>
                              </p:par>
                            </p:childTnLst>
                          </p:cTn>
                        </p:par>
                      </p:childTnLst>
                    </p:cTn>
                  </p:par>
                  <p:par>
                    <p:cTn id="235" fill="hold">
                      <p:stCondLst>
                        <p:cond delay="indefinite"/>
                      </p:stCondLst>
                      <p:childTnLst>
                        <p:par>
                          <p:cTn id="236" fill="hold">
                            <p:stCondLst>
                              <p:cond delay="0"/>
                            </p:stCondLst>
                            <p:childTnLst>
                              <p:par>
                                <p:cTn id="237" presetID="26" presetClass="entr" presetSubtype="0" fill="hold" nodeType="clickEffect">
                                  <p:stCondLst>
                                    <p:cond delay="0"/>
                                  </p:stCondLst>
                                  <p:childTnLst>
                                    <p:set>
                                      <p:cBhvr>
                                        <p:cTn id="238" dur="1" fill="hold">
                                          <p:stCondLst>
                                            <p:cond delay="0"/>
                                          </p:stCondLst>
                                        </p:cTn>
                                        <p:tgtEl>
                                          <p:spTgt spid="36"/>
                                        </p:tgtEl>
                                        <p:attrNameLst>
                                          <p:attrName>style.visibility</p:attrName>
                                        </p:attrNameLst>
                                      </p:cBhvr>
                                      <p:to>
                                        <p:strVal val="visible"/>
                                      </p:to>
                                    </p:set>
                                    <p:animEffect transition="in" filter="wipe(down)">
                                      <p:cBhvr>
                                        <p:cTn id="239" dur="580">
                                          <p:stCondLst>
                                            <p:cond delay="0"/>
                                          </p:stCondLst>
                                        </p:cTn>
                                        <p:tgtEl>
                                          <p:spTgt spid="36"/>
                                        </p:tgtEl>
                                      </p:cBhvr>
                                    </p:animEffect>
                                    <p:anim calcmode="lin" valueType="num">
                                      <p:cBhvr>
                                        <p:cTn id="24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24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24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24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24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245" dur="26">
                                          <p:stCondLst>
                                            <p:cond delay="650"/>
                                          </p:stCondLst>
                                        </p:cTn>
                                        <p:tgtEl>
                                          <p:spTgt spid="36"/>
                                        </p:tgtEl>
                                      </p:cBhvr>
                                      <p:to x="100000" y="60000"/>
                                    </p:animScale>
                                    <p:animScale>
                                      <p:cBhvr>
                                        <p:cTn id="246" dur="166" decel="50000">
                                          <p:stCondLst>
                                            <p:cond delay="676"/>
                                          </p:stCondLst>
                                        </p:cTn>
                                        <p:tgtEl>
                                          <p:spTgt spid="36"/>
                                        </p:tgtEl>
                                      </p:cBhvr>
                                      <p:to x="100000" y="100000"/>
                                    </p:animScale>
                                    <p:animScale>
                                      <p:cBhvr>
                                        <p:cTn id="247" dur="26">
                                          <p:stCondLst>
                                            <p:cond delay="1312"/>
                                          </p:stCondLst>
                                        </p:cTn>
                                        <p:tgtEl>
                                          <p:spTgt spid="36"/>
                                        </p:tgtEl>
                                      </p:cBhvr>
                                      <p:to x="100000" y="80000"/>
                                    </p:animScale>
                                    <p:animScale>
                                      <p:cBhvr>
                                        <p:cTn id="248" dur="166" decel="50000">
                                          <p:stCondLst>
                                            <p:cond delay="1338"/>
                                          </p:stCondLst>
                                        </p:cTn>
                                        <p:tgtEl>
                                          <p:spTgt spid="36"/>
                                        </p:tgtEl>
                                      </p:cBhvr>
                                      <p:to x="100000" y="100000"/>
                                    </p:animScale>
                                    <p:animScale>
                                      <p:cBhvr>
                                        <p:cTn id="249" dur="26">
                                          <p:stCondLst>
                                            <p:cond delay="1642"/>
                                          </p:stCondLst>
                                        </p:cTn>
                                        <p:tgtEl>
                                          <p:spTgt spid="36"/>
                                        </p:tgtEl>
                                      </p:cBhvr>
                                      <p:to x="100000" y="90000"/>
                                    </p:animScale>
                                    <p:animScale>
                                      <p:cBhvr>
                                        <p:cTn id="250" dur="166" decel="50000">
                                          <p:stCondLst>
                                            <p:cond delay="1668"/>
                                          </p:stCondLst>
                                        </p:cTn>
                                        <p:tgtEl>
                                          <p:spTgt spid="36"/>
                                        </p:tgtEl>
                                      </p:cBhvr>
                                      <p:to x="100000" y="100000"/>
                                    </p:animScale>
                                    <p:animScale>
                                      <p:cBhvr>
                                        <p:cTn id="251" dur="26">
                                          <p:stCondLst>
                                            <p:cond delay="1808"/>
                                          </p:stCondLst>
                                        </p:cTn>
                                        <p:tgtEl>
                                          <p:spTgt spid="36"/>
                                        </p:tgtEl>
                                      </p:cBhvr>
                                      <p:to x="100000" y="95000"/>
                                    </p:animScale>
                                    <p:animScale>
                                      <p:cBhvr>
                                        <p:cTn id="252" dur="166" decel="50000">
                                          <p:stCondLst>
                                            <p:cond delay="1834"/>
                                          </p:stCondLst>
                                        </p:cTn>
                                        <p:tgtEl>
                                          <p:spTgt spid="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p:bldP spid="16" grpId="0" build="allAtOnce"/>
      <p:bldP spid="17" grpId="0" build="allAtOnce"/>
      <p:bldP spid="18" grpId="0" build="allAtOnce"/>
      <p:bldP spid="19" grpId="0" build="allAtOnce"/>
      <p:bldP spid="20" grpId="0" build="allAtOnce"/>
      <p:bldP spid="21" grpId="0" build="allAtOnce"/>
      <p:bldP spid="22" grpId="0" build="allAtOnce"/>
      <p:bldP spid="23" grpId="0" build="allAtOnce"/>
      <p:bldP spid="24" grpId="0" build="allAtOnce"/>
      <p:bldP spid="25" grpId="0" build="allAtOnce"/>
      <p:bldP spid="28" grpId="0" animBg="1"/>
      <p:bldP spid="30" grpId="0" animBg="1"/>
      <p:bldP spid="3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94209" y="254605"/>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5" name="Rectangle 4"/>
          <p:cNvSpPr/>
          <p:nvPr/>
        </p:nvSpPr>
        <p:spPr>
          <a:xfrm>
            <a:off x="6379160" y="326340"/>
            <a:ext cx="1609736" cy="461665"/>
          </a:xfrm>
          <a:prstGeom prst="rect">
            <a:avLst/>
          </a:prstGeom>
        </p:spPr>
        <p:txBody>
          <a:bodyPr wrap="none">
            <a:spAutoFit/>
          </a:bodyPr>
          <a:lstStyle/>
          <a:p>
            <a:pPr rtl="1"/>
            <a:r>
              <a:rPr lang="ar-SA" sz="2400" b="1" dirty="0" smtClean="0">
                <a:solidFill>
                  <a:srgbClr val="7030A0"/>
                </a:solidFill>
              </a:rPr>
              <a:t>علل  </a:t>
            </a:r>
            <a:r>
              <a:rPr lang="ar-SA" sz="2400" b="1" dirty="0">
                <a:solidFill>
                  <a:srgbClr val="7030A0"/>
                </a:solidFill>
              </a:rPr>
              <a:t>ما يلى  :</a:t>
            </a:r>
            <a:endParaRPr lang="en-US" sz="2400" b="1" dirty="0">
              <a:solidFill>
                <a:srgbClr val="7030A0"/>
              </a:solidFill>
            </a:endParaRPr>
          </a:p>
        </p:txBody>
      </p:sp>
      <p:sp>
        <p:nvSpPr>
          <p:cNvPr id="6" name="Rectangle 5"/>
          <p:cNvSpPr/>
          <p:nvPr/>
        </p:nvSpPr>
        <p:spPr>
          <a:xfrm>
            <a:off x="6820829" y="1075800"/>
            <a:ext cx="1851789" cy="369332"/>
          </a:xfrm>
          <a:prstGeom prst="rect">
            <a:avLst/>
          </a:prstGeom>
        </p:spPr>
        <p:txBody>
          <a:bodyPr wrap="none">
            <a:spAutoFit/>
          </a:bodyPr>
          <a:lstStyle/>
          <a:p>
            <a:pPr rtl="1"/>
            <a:r>
              <a:rPr lang="ar-SA" b="1" dirty="0"/>
              <a:t>1- إنشاء منظمة أوبك.</a:t>
            </a:r>
            <a:endParaRPr lang="en-US" dirty="0"/>
          </a:p>
        </p:txBody>
      </p:sp>
      <p:sp>
        <p:nvSpPr>
          <p:cNvPr id="7" name="Rectangle 6"/>
          <p:cNvSpPr/>
          <p:nvPr/>
        </p:nvSpPr>
        <p:spPr>
          <a:xfrm>
            <a:off x="1407459" y="2398915"/>
            <a:ext cx="7265159" cy="369332"/>
          </a:xfrm>
          <a:prstGeom prst="rect">
            <a:avLst/>
          </a:prstGeom>
        </p:spPr>
        <p:txBody>
          <a:bodyPr wrap="square">
            <a:spAutoFit/>
          </a:bodyPr>
          <a:lstStyle/>
          <a:p>
            <a:pPr algn="r" rtl="1"/>
            <a:r>
              <a:rPr lang="ar-SA" b="1" dirty="0"/>
              <a:t>2- </a:t>
            </a:r>
            <a:r>
              <a:rPr lang="ar-SA" b="1" dirty="0" smtClean="0"/>
              <a:t>استقرار أسعار النفط هدف تسعي منظمة أوبك لتحقيقه.</a:t>
            </a:r>
            <a:endParaRPr lang="en-US" dirty="0"/>
          </a:p>
        </p:txBody>
      </p:sp>
      <p:sp>
        <p:nvSpPr>
          <p:cNvPr id="9" name="Rectangle 8"/>
          <p:cNvSpPr/>
          <p:nvPr/>
        </p:nvSpPr>
        <p:spPr>
          <a:xfrm>
            <a:off x="5533915" y="1629798"/>
            <a:ext cx="202010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نتيجة لارتفاع اسعار النفط </a:t>
            </a:r>
            <a:endParaRPr lang="ar-SA" dirty="0"/>
          </a:p>
        </p:txBody>
      </p:sp>
      <p:sp>
        <p:nvSpPr>
          <p:cNvPr id="10" name="Rectangle 9"/>
          <p:cNvSpPr/>
          <p:nvPr/>
        </p:nvSpPr>
        <p:spPr>
          <a:xfrm>
            <a:off x="914400" y="2971800"/>
            <a:ext cx="6836323" cy="646331"/>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لأن ارتفاع أسعار النفط يؤدى الى ارتفاع كثير من السلع الاستهلاكية مما يؤدي الى التضخم واختلال التوازن الاقتصادي</a:t>
            </a:r>
            <a:endParaRPr lang="ar-SA" dirty="0"/>
          </a:p>
        </p:txBody>
      </p:sp>
    </p:spTree>
    <p:extLst>
      <p:ext uri="{BB962C8B-B14F-4D97-AF65-F5344CB8AC3E}">
        <p14:creationId xmlns:p14="http://schemas.microsoft.com/office/powerpoint/2010/main" val="22870283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24799" y="304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7086600" y="304800"/>
            <a:ext cx="925253" cy="523220"/>
          </a:xfrm>
          <a:prstGeom prst="rect">
            <a:avLst/>
          </a:prstGeom>
        </p:spPr>
        <p:txBody>
          <a:bodyPr wrap="none">
            <a:spAutoFit/>
          </a:bodyPr>
          <a:lstStyle/>
          <a:p>
            <a:r>
              <a:rPr lang="ar-SA" sz="2800" b="1" dirty="0" smtClean="0">
                <a:solidFill>
                  <a:srgbClr val="7030A0"/>
                </a:solidFill>
              </a:rPr>
              <a:t>علل  </a:t>
            </a:r>
            <a:r>
              <a:rPr lang="ar-SA" sz="2800" b="1" dirty="0">
                <a:solidFill>
                  <a:srgbClr val="7030A0"/>
                </a:solidFill>
              </a:rPr>
              <a:t>:</a:t>
            </a:r>
          </a:p>
        </p:txBody>
      </p:sp>
      <p:sp>
        <p:nvSpPr>
          <p:cNvPr id="4" name="Rectangle 3"/>
          <p:cNvSpPr/>
          <p:nvPr/>
        </p:nvSpPr>
        <p:spPr>
          <a:xfrm>
            <a:off x="2514600" y="1524000"/>
            <a:ext cx="6196291" cy="369332"/>
          </a:xfrm>
          <a:prstGeom prst="rect">
            <a:avLst/>
          </a:prstGeom>
        </p:spPr>
        <p:txBody>
          <a:bodyPr wrap="square">
            <a:spAutoFit/>
          </a:bodyPr>
          <a:lstStyle/>
          <a:p>
            <a:pPr algn="r" rtl="1"/>
            <a:r>
              <a:rPr lang="ar-SA" b="1" dirty="0"/>
              <a:t>1- استمرار هاجر فى سعيها الدؤوب مترددة بين الصفا والمروة.</a:t>
            </a:r>
            <a:endParaRPr lang="en-US" dirty="0"/>
          </a:p>
        </p:txBody>
      </p:sp>
      <p:sp>
        <p:nvSpPr>
          <p:cNvPr id="5" name="Rectangle 4"/>
          <p:cNvSpPr/>
          <p:nvPr/>
        </p:nvSpPr>
        <p:spPr>
          <a:xfrm>
            <a:off x="2438400" y="2743200"/>
            <a:ext cx="6305148" cy="369332"/>
          </a:xfrm>
          <a:prstGeom prst="rect">
            <a:avLst/>
          </a:prstGeom>
        </p:spPr>
        <p:txBody>
          <a:bodyPr wrap="square">
            <a:spAutoFit/>
          </a:bodyPr>
          <a:lstStyle/>
          <a:p>
            <a:pPr algn="r" rtl="1"/>
            <a:r>
              <a:rPr lang="ar-SA" b="1" dirty="0" smtClean="0"/>
              <a:t>2- أصدر قوم  إبراهيم الحكم بمعاقبته  إما بالقتل أو التحريق </a:t>
            </a:r>
            <a:r>
              <a:rPr lang="ar-SA" b="1" dirty="0"/>
              <a:t>بالنار.</a:t>
            </a:r>
            <a:endParaRPr lang="en-US" dirty="0"/>
          </a:p>
        </p:txBody>
      </p:sp>
      <p:sp>
        <p:nvSpPr>
          <p:cNvPr id="6" name="Rectangle 5"/>
          <p:cNvSpPr/>
          <p:nvPr/>
        </p:nvSpPr>
        <p:spPr>
          <a:xfrm>
            <a:off x="914400" y="4050268"/>
            <a:ext cx="7829148" cy="369332"/>
          </a:xfrm>
          <a:prstGeom prst="rect">
            <a:avLst/>
          </a:prstGeom>
        </p:spPr>
        <p:txBody>
          <a:bodyPr wrap="square">
            <a:spAutoFit/>
          </a:bodyPr>
          <a:lstStyle/>
          <a:p>
            <a:pPr algn="r" rtl="1"/>
            <a:r>
              <a:rPr lang="ar-SA" b="1" dirty="0"/>
              <a:t>3- انصراف أذهان قومه إبراهيم مباشرة إلى إبراهيم عليه السلام بأنه المتهم الأول بتحطيم أصنامهم. </a:t>
            </a:r>
            <a:endParaRPr lang="en-US" dirty="0"/>
          </a:p>
        </p:txBody>
      </p:sp>
      <p:sp>
        <p:nvSpPr>
          <p:cNvPr id="7" name="Rectangle 6"/>
          <p:cNvSpPr/>
          <p:nvPr/>
        </p:nvSpPr>
        <p:spPr>
          <a:xfrm>
            <a:off x="5333968" y="1981200"/>
            <a:ext cx="1447832"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لعلها تجد ماءآ</a:t>
            </a:r>
            <a:endParaRPr lang="ar-SA" sz="2400" dirty="0">
              <a:solidFill>
                <a:srgbClr val="00B0F0"/>
              </a:solidFill>
            </a:endParaRPr>
          </a:p>
        </p:txBody>
      </p:sp>
      <p:sp>
        <p:nvSpPr>
          <p:cNvPr id="8" name="Rectangle 7"/>
          <p:cNvSpPr/>
          <p:nvPr/>
        </p:nvSpPr>
        <p:spPr>
          <a:xfrm>
            <a:off x="5147374" y="3276600"/>
            <a:ext cx="1643399"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إمعانآ فى التفشي</a:t>
            </a:r>
            <a:endParaRPr lang="ar-SA" sz="2400" dirty="0">
              <a:solidFill>
                <a:srgbClr val="00B0F0"/>
              </a:solidFill>
            </a:endParaRPr>
          </a:p>
        </p:txBody>
      </p:sp>
      <p:sp>
        <p:nvSpPr>
          <p:cNvPr id="9" name="Rectangle 8"/>
          <p:cNvSpPr/>
          <p:nvPr/>
        </p:nvSpPr>
        <p:spPr>
          <a:xfrm>
            <a:off x="4359707" y="4439987"/>
            <a:ext cx="2462534"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لأنه كان يذكر آلهتهم بسوء</a:t>
            </a:r>
            <a:endParaRPr lang="ar-SA" sz="2400" dirty="0">
              <a:solidFill>
                <a:srgbClr val="00B0F0"/>
              </a:solidFill>
            </a:endParaRPr>
          </a:p>
        </p:txBody>
      </p:sp>
    </p:spTree>
    <p:extLst>
      <p:ext uri="{BB962C8B-B14F-4D97-AF65-F5344CB8AC3E}">
        <p14:creationId xmlns:p14="http://schemas.microsoft.com/office/powerpoint/2010/main" val="10902748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800" y="228600"/>
            <a:ext cx="3954929" cy="461665"/>
          </a:xfrm>
          <a:prstGeom prst="rect">
            <a:avLst/>
          </a:prstGeom>
        </p:spPr>
        <p:txBody>
          <a:bodyPr wrap="none">
            <a:spAutoFit/>
          </a:bodyPr>
          <a:lstStyle/>
          <a:p>
            <a:pPr rtl="1"/>
            <a:r>
              <a:rPr lang="ar-SA" sz="2400" b="1" dirty="0" smtClean="0">
                <a:solidFill>
                  <a:srgbClr val="7030A0"/>
                </a:solidFill>
              </a:rPr>
              <a:t>أعد كتابة </a:t>
            </a:r>
            <a:r>
              <a:rPr lang="ar-SA" sz="2400" b="1" dirty="0" smtClean="0">
                <a:solidFill>
                  <a:srgbClr val="7030A0"/>
                </a:solidFill>
              </a:rPr>
              <a:t>الجمل التالية لتصبح صحيحة</a:t>
            </a:r>
            <a:endParaRPr lang="en-US" sz="2400" b="1" dirty="0">
              <a:solidFill>
                <a:srgbClr val="7030A0"/>
              </a:solidFill>
            </a:endParaRPr>
          </a:p>
        </p:txBody>
      </p:sp>
      <p:sp>
        <p:nvSpPr>
          <p:cNvPr id="3" name="Flowchart: Multidocument 2"/>
          <p:cNvSpPr/>
          <p:nvPr/>
        </p:nvSpPr>
        <p:spPr>
          <a:xfrm>
            <a:off x="7944251" y="152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4" name="Rectangle 3"/>
          <p:cNvSpPr/>
          <p:nvPr/>
        </p:nvSpPr>
        <p:spPr>
          <a:xfrm>
            <a:off x="5867400" y="1102668"/>
            <a:ext cx="3002745" cy="369332"/>
          </a:xfrm>
          <a:prstGeom prst="rect">
            <a:avLst/>
          </a:prstGeom>
        </p:spPr>
        <p:txBody>
          <a:bodyPr wrap="none">
            <a:spAutoFit/>
          </a:bodyPr>
          <a:lstStyle/>
          <a:p>
            <a:pPr rtl="1"/>
            <a:r>
              <a:rPr lang="ar-SA" b="1" dirty="0"/>
              <a:t>1- </a:t>
            </a:r>
            <a:r>
              <a:rPr lang="ar-SA" b="1" dirty="0" smtClean="0"/>
              <a:t>تأسست منظمة أوبك سنة 1970 م</a:t>
            </a:r>
            <a:endParaRPr lang="en-US" dirty="0"/>
          </a:p>
        </p:txBody>
      </p:sp>
      <p:sp>
        <p:nvSpPr>
          <p:cNvPr id="5" name="Rectangle 4"/>
          <p:cNvSpPr/>
          <p:nvPr/>
        </p:nvSpPr>
        <p:spPr>
          <a:xfrm>
            <a:off x="2743200" y="2245668"/>
            <a:ext cx="5943600" cy="369332"/>
          </a:xfrm>
          <a:prstGeom prst="rect">
            <a:avLst/>
          </a:prstGeom>
        </p:spPr>
        <p:txBody>
          <a:bodyPr wrap="square">
            <a:spAutoFit/>
          </a:bodyPr>
          <a:lstStyle/>
          <a:p>
            <a:pPr algn="r" rtl="1"/>
            <a:r>
              <a:rPr lang="ar-SA" b="1" dirty="0"/>
              <a:t>2- </a:t>
            </a:r>
            <a:r>
              <a:rPr lang="ar-SA" b="1" dirty="0" smtClean="0"/>
              <a:t>عدد الدول الأعضاء فى المنظمة ثلاث عشرة دولة</a:t>
            </a:r>
            <a:endParaRPr lang="en-US" dirty="0"/>
          </a:p>
        </p:txBody>
      </p:sp>
      <p:sp>
        <p:nvSpPr>
          <p:cNvPr id="6" name="Rectangle 5"/>
          <p:cNvSpPr/>
          <p:nvPr/>
        </p:nvSpPr>
        <p:spPr>
          <a:xfrm>
            <a:off x="1524000" y="3276600"/>
            <a:ext cx="7239000" cy="369332"/>
          </a:xfrm>
          <a:prstGeom prst="rect">
            <a:avLst/>
          </a:prstGeom>
        </p:spPr>
        <p:txBody>
          <a:bodyPr wrap="square">
            <a:spAutoFit/>
          </a:bodyPr>
          <a:lstStyle/>
          <a:p>
            <a:pPr algn="r" rtl="1"/>
            <a:r>
              <a:rPr lang="ar-SA" b="1" dirty="0" smtClean="0"/>
              <a:t>3- ينتج أعضاء المنظمة مجتمعين نحو 60% من نفط العالم.</a:t>
            </a:r>
            <a:endParaRPr lang="en-US" dirty="0"/>
          </a:p>
        </p:txBody>
      </p:sp>
      <p:sp>
        <p:nvSpPr>
          <p:cNvPr id="11" name="Rectangle 10"/>
          <p:cNvSpPr/>
          <p:nvPr/>
        </p:nvSpPr>
        <p:spPr>
          <a:xfrm>
            <a:off x="4688430" y="1600200"/>
            <a:ext cx="2579552" cy="369332"/>
          </a:xfrm>
          <a:prstGeom prst="rect">
            <a:avLst/>
          </a:prstGeom>
        </p:spPr>
        <p:txBody>
          <a:bodyPr wrap="none">
            <a:spAutoFit/>
          </a:bodyPr>
          <a:lstStyle/>
          <a:p>
            <a:pPr rtl="1"/>
            <a:r>
              <a:rPr lang="ar-SA" b="1" dirty="0" smtClean="0">
                <a:solidFill>
                  <a:srgbClr val="0070C0"/>
                </a:solidFill>
                <a:latin typeface="Sakkal Majalla" pitchFamily="2" charset="-78"/>
                <a:cs typeface="Sakkal Majalla" pitchFamily="2" charset="-78"/>
              </a:rPr>
              <a:t> تأسست منظمة أوبك سنة 1960 م</a:t>
            </a:r>
            <a:endParaRPr lang="en-US" b="1" dirty="0" smtClean="0">
              <a:solidFill>
                <a:srgbClr val="0070C0"/>
              </a:solidFill>
              <a:latin typeface="Sakkal Majalla" pitchFamily="2" charset="-78"/>
              <a:cs typeface="Sakkal Majalla" pitchFamily="2" charset="-78"/>
            </a:endParaRPr>
          </a:p>
        </p:txBody>
      </p:sp>
      <p:sp>
        <p:nvSpPr>
          <p:cNvPr id="12" name="Rectangle 11"/>
          <p:cNvSpPr/>
          <p:nvPr/>
        </p:nvSpPr>
        <p:spPr>
          <a:xfrm>
            <a:off x="3848328" y="2743200"/>
            <a:ext cx="340029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عدد الدول الأعضاء فى المنظمة اثنتي عشرة دولة</a:t>
            </a:r>
            <a:endParaRPr lang="ar-SA" b="1" dirty="0">
              <a:solidFill>
                <a:srgbClr val="0070C0"/>
              </a:solidFill>
              <a:latin typeface="Sakkal Majalla" pitchFamily="2" charset="-78"/>
              <a:cs typeface="Sakkal Majalla" pitchFamily="2" charset="-78"/>
            </a:endParaRPr>
          </a:p>
        </p:txBody>
      </p:sp>
      <p:sp>
        <p:nvSpPr>
          <p:cNvPr id="13" name="Rectangle 12"/>
          <p:cNvSpPr/>
          <p:nvPr/>
        </p:nvSpPr>
        <p:spPr>
          <a:xfrm>
            <a:off x="381000" y="3697069"/>
            <a:ext cx="7366829" cy="369332"/>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ينتج أعضاء المنظمة مجتمعين نحو  </a:t>
            </a:r>
            <a:r>
              <a:rPr lang="ar-SA" b="1" dirty="0" err="1" smtClean="0">
                <a:solidFill>
                  <a:srgbClr val="0070C0"/>
                </a:solidFill>
                <a:latin typeface="Sakkal Majalla" pitchFamily="2" charset="-78"/>
                <a:cs typeface="Sakkal Majalla" pitchFamily="2" charset="-78"/>
              </a:rPr>
              <a:t>44 </a:t>
            </a:r>
            <a:r>
              <a:rPr lang="ar-SA" b="1" dirty="0" smtClean="0">
                <a:solidFill>
                  <a:srgbClr val="0070C0"/>
                </a:solidFill>
                <a:latin typeface="Sakkal Majalla" pitchFamily="2" charset="-78"/>
                <a:cs typeface="Sakkal Majalla" pitchFamily="2" charset="-78"/>
              </a:rPr>
              <a:t>% من نفط العالم</a:t>
            </a:r>
            <a:r>
              <a:rPr lang="ar-SA" b="1" dirty="0" smtClean="0"/>
              <a:t>.</a:t>
            </a:r>
            <a:endParaRPr lang="ar-SA" dirty="0">
              <a:solidFill>
                <a:srgbClr val="0070C0"/>
              </a:solidFill>
            </a:endParaRPr>
          </a:p>
        </p:txBody>
      </p:sp>
    </p:spTree>
    <p:extLst>
      <p:ext uri="{BB962C8B-B14F-4D97-AF65-F5344CB8AC3E}">
        <p14:creationId xmlns:p14="http://schemas.microsoft.com/office/powerpoint/2010/main" val="39430122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righ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p:bldP spid="11" grpId="0"/>
      <p:bldP spid="12" grpId="0"/>
      <p:bldP spid="1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noChangeArrowheads="1"/>
          </p:cNvSpPr>
          <p:nvPr/>
        </p:nvSpPr>
        <p:spPr bwMode="auto">
          <a:xfrm>
            <a:off x="2057400" y="0"/>
            <a:ext cx="4818063" cy="725487"/>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2646633" y="150168"/>
            <a:ext cx="38507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الخامس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 هيئة الأمم المتحدة</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20" name="Flowchart: Multidocument 3"/>
          <p:cNvSpPr/>
          <p:nvPr/>
        </p:nvSpPr>
        <p:spPr>
          <a:xfrm>
            <a:off x="7901226"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21" name="Rectangle 4"/>
          <p:cNvSpPr/>
          <p:nvPr/>
        </p:nvSpPr>
        <p:spPr>
          <a:xfrm>
            <a:off x="5105400" y="681335"/>
            <a:ext cx="2574744" cy="461665"/>
          </a:xfrm>
          <a:prstGeom prst="rect">
            <a:avLst/>
          </a:prstGeom>
        </p:spPr>
        <p:txBody>
          <a:bodyPr wrap="none">
            <a:spAutoFit/>
          </a:bodyPr>
          <a:lstStyle/>
          <a:p>
            <a:r>
              <a:rPr lang="ar-SA" sz="2400" b="1" dirty="0" smtClean="0">
                <a:solidFill>
                  <a:srgbClr val="7030A0"/>
                </a:solidFill>
              </a:rPr>
              <a:t>اختار الاجابات </a:t>
            </a:r>
            <a:r>
              <a:rPr lang="ar-SA" sz="2400" b="1" dirty="0" smtClean="0">
                <a:solidFill>
                  <a:srgbClr val="7030A0"/>
                </a:solidFill>
              </a:rPr>
              <a:t>الصحيحة</a:t>
            </a:r>
            <a:endParaRPr lang="ar-SA" sz="2400" dirty="0">
              <a:solidFill>
                <a:srgbClr val="7030A0"/>
              </a:solidFill>
            </a:endParaRPr>
          </a:p>
        </p:txBody>
      </p:sp>
      <p:sp>
        <p:nvSpPr>
          <p:cNvPr id="22" name="Rectangle 3"/>
          <p:cNvSpPr/>
          <p:nvPr/>
        </p:nvSpPr>
        <p:spPr>
          <a:xfrm>
            <a:off x="2057400" y="1219200"/>
            <a:ext cx="6596300" cy="369332"/>
          </a:xfrm>
          <a:prstGeom prst="rect">
            <a:avLst/>
          </a:prstGeom>
        </p:spPr>
        <p:txBody>
          <a:bodyPr wrap="square">
            <a:spAutoFit/>
          </a:bodyPr>
          <a:lstStyle/>
          <a:p>
            <a:pPr algn="r" rtl="1"/>
            <a:r>
              <a:rPr lang="ar-SA" b="1" dirty="0" smtClean="0"/>
              <a:t>1- مما يناسب مقاصد هيئة الامم المتحدة</a:t>
            </a:r>
            <a:endParaRPr lang="en-US" dirty="0"/>
          </a:p>
        </p:txBody>
      </p:sp>
      <p:sp>
        <p:nvSpPr>
          <p:cNvPr id="23" name="Rectangle 4"/>
          <p:cNvSpPr/>
          <p:nvPr/>
        </p:nvSpPr>
        <p:spPr>
          <a:xfrm>
            <a:off x="3415626" y="4126468"/>
            <a:ext cx="5314275" cy="369332"/>
          </a:xfrm>
          <a:prstGeom prst="rect">
            <a:avLst/>
          </a:prstGeom>
        </p:spPr>
        <p:txBody>
          <a:bodyPr wrap="none">
            <a:spAutoFit/>
          </a:bodyPr>
          <a:lstStyle/>
          <a:p>
            <a:pPr algn="r" rtl="1"/>
            <a:r>
              <a:rPr lang="ar-SA" b="1" dirty="0"/>
              <a:t>2- </a:t>
            </a:r>
            <a:r>
              <a:rPr lang="ar-SA" b="1" dirty="0" smtClean="0"/>
              <a:t>جميع الدول الأعضاء فى الأمم المتحدة لها صوت واحد وممثله فيها</a:t>
            </a:r>
            <a:endParaRPr lang="en-US" dirty="0"/>
          </a:p>
        </p:txBody>
      </p:sp>
      <p:sp>
        <p:nvSpPr>
          <p:cNvPr id="24" name="Rectangle 9"/>
          <p:cNvSpPr/>
          <p:nvPr/>
        </p:nvSpPr>
        <p:spPr>
          <a:xfrm>
            <a:off x="6477000" y="1676400"/>
            <a:ext cx="2212465"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منح الشعوب حق تقرير المصير</a:t>
            </a:r>
            <a:endParaRPr lang="ar-SA" dirty="0"/>
          </a:p>
        </p:txBody>
      </p:sp>
      <p:sp>
        <p:nvSpPr>
          <p:cNvPr id="25" name="Rectangle 9"/>
          <p:cNvSpPr/>
          <p:nvPr/>
        </p:nvSpPr>
        <p:spPr>
          <a:xfrm>
            <a:off x="5773879" y="2133600"/>
            <a:ext cx="192232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نبذ الاحتلال بكافة أشكاله</a:t>
            </a:r>
            <a:endParaRPr lang="ar-SA" dirty="0"/>
          </a:p>
        </p:txBody>
      </p:sp>
      <p:sp>
        <p:nvSpPr>
          <p:cNvPr id="26" name="Rectangle 9"/>
          <p:cNvSpPr/>
          <p:nvPr/>
        </p:nvSpPr>
        <p:spPr>
          <a:xfrm>
            <a:off x="5260230" y="2590800"/>
            <a:ext cx="152157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قمع أعمال العدوان</a:t>
            </a:r>
            <a:endParaRPr lang="ar-SA" dirty="0"/>
          </a:p>
        </p:txBody>
      </p:sp>
      <p:sp>
        <p:nvSpPr>
          <p:cNvPr id="27" name="Rectangle 9"/>
          <p:cNvSpPr/>
          <p:nvPr/>
        </p:nvSpPr>
        <p:spPr>
          <a:xfrm>
            <a:off x="4953000" y="3124200"/>
            <a:ext cx="118974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محاربة الارهاب</a:t>
            </a:r>
            <a:endParaRPr lang="ar-SA" dirty="0"/>
          </a:p>
        </p:txBody>
      </p:sp>
      <p:sp>
        <p:nvSpPr>
          <p:cNvPr id="28" name="Rectangle 11"/>
          <p:cNvSpPr/>
          <p:nvPr/>
        </p:nvSpPr>
        <p:spPr>
          <a:xfrm>
            <a:off x="6781800" y="4583668"/>
            <a:ext cx="123944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الجمعية العامة</a:t>
            </a:r>
            <a:endParaRPr lang="ar-SA" dirty="0"/>
          </a:p>
        </p:txBody>
      </p:sp>
      <p:sp>
        <p:nvSpPr>
          <p:cNvPr id="29" name="Rectangle 11"/>
          <p:cNvSpPr/>
          <p:nvPr/>
        </p:nvSpPr>
        <p:spPr>
          <a:xfrm>
            <a:off x="6629400" y="5105400"/>
            <a:ext cx="101983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مجلس الأمن</a:t>
            </a:r>
            <a:endParaRPr lang="ar-SA" dirty="0"/>
          </a:p>
        </p:txBody>
      </p:sp>
      <p:sp>
        <p:nvSpPr>
          <p:cNvPr id="30" name="Rectangle 11"/>
          <p:cNvSpPr/>
          <p:nvPr/>
        </p:nvSpPr>
        <p:spPr>
          <a:xfrm>
            <a:off x="5791200" y="5486400"/>
            <a:ext cx="1471878"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المجلس الاقتصادي</a:t>
            </a:r>
            <a:endParaRPr lang="ar-SA" dirty="0"/>
          </a:p>
        </p:txBody>
      </p:sp>
      <p:sp>
        <p:nvSpPr>
          <p:cNvPr id="31" name="Rectangle 11"/>
          <p:cNvSpPr/>
          <p:nvPr/>
        </p:nvSpPr>
        <p:spPr>
          <a:xfrm>
            <a:off x="5257800" y="5867400"/>
            <a:ext cx="124425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مجلس الوصاية</a:t>
            </a:r>
            <a:endParaRPr lang="ar-SA" dirty="0"/>
          </a:p>
        </p:txBody>
      </p:sp>
      <p:sp>
        <p:nvSpPr>
          <p:cNvPr id="32" name="Rectangle 9"/>
          <p:cNvSpPr/>
          <p:nvPr/>
        </p:nvSpPr>
        <p:spPr>
          <a:xfrm>
            <a:off x="2895600" y="3581400"/>
            <a:ext cx="2651688"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فرض الإدارة السياسية على الشعوب</a:t>
            </a:r>
            <a:endParaRPr lang="ar-SA" dirty="0"/>
          </a:p>
        </p:txBody>
      </p:sp>
      <p:sp>
        <p:nvSpPr>
          <p:cNvPr id="33" name="Rectangle 11"/>
          <p:cNvSpPr/>
          <p:nvPr/>
        </p:nvSpPr>
        <p:spPr>
          <a:xfrm>
            <a:off x="4038600" y="6248400"/>
            <a:ext cx="168668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محكمة العدل الدولية</a:t>
            </a:r>
            <a:endParaRPr lang="ar-SA" dirty="0"/>
          </a:p>
        </p:txBody>
      </p:sp>
      <p:pic>
        <p:nvPicPr>
          <p:cNvPr id="37" name="صورة 36" descr="5.jpg"/>
          <p:cNvPicPr>
            <a:picLocks noChangeAspect="1"/>
          </p:cNvPicPr>
          <p:nvPr/>
        </p:nvPicPr>
        <p:blipFill>
          <a:blip r:embed="rId2" cstate="print"/>
          <a:stretch>
            <a:fillRect/>
          </a:stretch>
        </p:blipFill>
        <p:spPr>
          <a:xfrm>
            <a:off x="228600" y="3048000"/>
            <a:ext cx="2143125" cy="2143125"/>
          </a:xfrm>
          <a:prstGeom prst="rect">
            <a:avLst/>
          </a:prstGeom>
        </p:spPr>
      </p:pic>
    </p:spTree>
    <p:extLst>
      <p:ext uri="{BB962C8B-B14F-4D97-AF65-F5344CB8AC3E}">
        <p14:creationId xmlns:p14="http://schemas.microsoft.com/office/powerpoint/2010/main" val="10075429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wipe(down)">
                                      <p:cBhvr>
                                        <p:cTn id="36" dur="580">
                                          <p:stCondLst>
                                            <p:cond delay="0"/>
                                          </p:stCondLst>
                                        </p:cTn>
                                        <p:tgtEl>
                                          <p:spTgt spid="24">
                                            <p:txEl>
                                              <p:pRg st="0" end="0"/>
                                            </p:txEl>
                                          </p:spTgt>
                                        </p:tgtEl>
                                      </p:cBhvr>
                                    </p:animEffect>
                                    <p:anim calcmode="lin" valueType="num">
                                      <p:cBhvr>
                                        <p:cTn id="37" dur="1822" tmFilter="0,0; 0.14,0.36; 0.43,0.73; 0.71,0.91; 1.0,1.0">
                                          <p:stCondLst>
                                            <p:cond delay="0"/>
                                          </p:stCondLst>
                                        </p:cTn>
                                        <p:tgtEl>
                                          <p:spTgt spid="24">
                                            <p:txEl>
                                              <p:pRg st="0" end="0"/>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4">
                                            <p:txEl>
                                              <p:pRg st="0" end="0"/>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4">
                                            <p:txEl>
                                              <p:pRg st="0" end="0"/>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4">
                                            <p:txEl>
                                              <p:pRg st="0" end="0"/>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4">
                                            <p:txEl>
                                              <p:pRg st="0" end="0"/>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24">
                                            <p:txEl>
                                              <p:pRg st="0" end="0"/>
                                            </p:txEl>
                                          </p:spTgt>
                                        </p:tgtEl>
                                      </p:cBhvr>
                                      <p:to x="100000" y="60000"/>
                                    </p:animScale>
                                    <p:animScale>
                                      <p:cBhvr>
                                        <p:cTn id="43" dur="166" decel="50000">
                                          <p:stCondLst>
                                            <p:cond delay="676"/>
                                          </p:stCondLst>
                                        </p:cTn>
                                        <p:tgtEl>
                                          <p:spTgt spid="24">
                                            <p:txEl>
                                              <p:pRg st="0" end="0"/>
                                            </p:txEl>
                                          </p:spTgt>
                                        </p:tgtEl>
                                      </p:cBhvr>
                                      <p:to x="100000" y="100000"/>
                                    </p:animScale>
                                    <p:animScale>
                                      <p:cBhvr>
                                        <p:cTn id="44" dur="26">
                                          <p:stCondLst>
                                            <p:cond delay="1312"/>
                                          </p:stCondLst>
                                        </p:cTn>
                                        <p:tgtEl>
                                          <p:spTgt spid="24">
                                            <p:txEl>
                                              <p:pRg st="0" end="0"/>
                                            </p:txEl>
                                          </p:spTgt>
                                        </p:tgtEl>
                                      </p:cBhvr>
                                      <p:to x="100000" y="80000"/>
                                    </p:animScale>
                                    <p:animScale>
                                      <p:cBhvr>
                                        <p:cTn id="45" dur="166" decel="50000">
                                          <p:stCondLst>
                                            <p:cond delay="1338"/>
                                          </p:stCondLst>
                                        </p:cTn>
                                        <p:tgtEl>
                                          <p:spTgt spid="24">
                                            <p:txEl>
                                              <p:pRg st="0" end="0"/>
                                            </p:txEl>
                                          </p:spTgt>
                                        </p:tgtEl>
                                      </p:cBhvr>
                                      <p:to x="100000" y="100000"/>
                                    </p:animScale>
                                    <p:animScale>
                                      <p:cBhvr>
                                        <p:cTn id="46" dur="26">
                                          <p:stCondLst>
                                            <p:cond delay="1642"/>
                                          </p:stCondLst>
                                        </p:cTn>
                                        <p:tgtEl>
                                          <p:spTgt spid="24">
                                            <p:txEl>
                                              <p:pRg st="0" end="0"/>
                                            </p:txEl>
                                          </p:spTgt>
                                        </p:tgtEl>
                                      </p:cBhvr>
                                      <p:to x="100000" y="90000"/>
                                    </p:animScale>
                                    <p:animScale>
                                      <p:cBhvr>
                                        <p:cTn id="47" dur="166" decel="50000">
                                          <p:stCondLst>
                                            <p:cond delay="1668"/>
                                          </p:stCondLst>
                                        </p:cTn>
                                        <p:tgtEl>
                                          <p:spTgt spid="24">
                                            <p:txEl>
                                              <p:pRg st="0" end="0"/>
                                            </p:txEl>
                                          </p:spTgt>
                                        </p:tgtEl>
                                      </p:cBhvr>
                                      <p:to x="100000" y="100000"/>
                                    </p:animScale>
                                    <p:animScale>
                                      <p:cBhvr>
                                        <p:cTn id="48" dur="26">
                                          <p:stCondLst>
                                            <p:cond delay="1808"/>
                                          </p:stCondLst>
                                        </p:cTn>
                                        <p:tgtEl>
                                          <p:spTgt spid="24">
                                            <p:txEl>
                                              <p:pRg st="0" end="0"/>
                                            </p:txEl>
                                          </p:spTgt>
                                        </p:tgtEl>
                                      </p:cBhvr>
                                      <p:to x="100000" y="95000"/>
                                    </p:animScale>
                                    <p:animScale>
                                      <p:cBhvr>
                                        <p:cTn id="49" dur="166" decel="50000">
                                          <p:stCondLst>
                                            <p:cond delay="1834"/>
                                          </p:stCondLst>
                                        </p:cTn>
                                        <p:tgtEl>
                                          <p:spTgt spid="24">
                                            <p:txEl>
                                              <p:pRg st="0" end="0"/>
                                            </p:txEl>
                                          </p:spTgt>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25">
                                            <p:txEl>
                                              <p:pRg st="0" end="0"/>
                                            </p:txEl>
                                          </p:spTgt>
                                        </p:tgtEl>
                                        <p:attrNameLst>
                                          <p:attrName>style.visibility</p:attrName>
                                        </p:attrNameLst>
                                      </p:cBhvr>
                                      <p:to>
                                        <p:strVal val="visible"/>
                                      </p:to>
                                    </p:set>
                                    <p:animEffect transition="in" filter="wipe(down)">
                                      <p:cBhvr>
                                        <p:cTn id="54" dur="580">
                                          <p:stCondLst>
                                            <p:cond delay="0"/>
                                          </p:stCondLst>
                                        </p:cTn>
                                        <p:tgtEl>
                                          <p:spTgt spid="25">
                                            <p:txEl>
                                              <p:pRg st="0" end="0"/>
                                            </p:txEl>
                                          </p:spTgt>
                                        </p:tgtEl>
                                      </p:cBhvr>
                                    </p:animEffect>
                                    <p:anim calcmode="lin" valueType="num">
                                      <p:cBhvr>
                                        <p:cTn id="55"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25">
                                            <p:txEl>
                                              <p:pRg st="0" end="0"/>
                                            </p:txEl>
                                          </p:spTgt>
                                        </p:tgtEl>
                                      </p:cBhvr>
                                      <p:to x="100000" y="60000"/>
                                    </p:animScale>
                                    <p:animScale>
                                      <p:cBhvr>
                                        <p:cTn id="61" dur="166" decel="50000">
                                          <p:stCondLst>
                                            <p:cond delay="676"/>
                                          </p:stCondLst>
                                        </p:cTn>
                                        <p:tgtEl>
                                          <p:spTgt spid="25">
                                            <p:txEl>
                                              <p:pRg st="0" end="0"/>
                                            </p:txEl>
                                          </p:spTgt>
                                        </p:tgtEl>
                                      </p:cBhvr>
                                      <p:to x="100000" y="100000"/>
                                    </p:animScale>
                                    <p:animScale>
                                      <p:cBhvr>
                                        <p:cTn id="62" dur="26">
                                          <p:stCondLst>
                                            <p:cond delay="1312"/>
                                          </p:stCondLst>
                                        </p:cTn>
                                        <p:tgtEl>
                                          <p:spTgt spid="25">
                                            <p:txEl>
                                              <p:pRg st="0" end="0"/>
                                            </p:txEl>
                                          </p:spTgt>
                                        </p:tgtEl>
                                      </p:cBhvr>
                                      <p:to x="100000" y="80000"/>
                                    </p:animScale>
                                    <p:animScale>
                                      <p:cBhvr>
                                        <p:cTn id="63" dur="166" decel="50000">
                                          <p:stCondLst>
                                            <p:cond delay="1338"/>
                                          </p:stCondLst>
                                        </p:cTn>
                                        <p:tgtEl>
                                          <p:spTgt spid="25">
                                            <p:txEl>
                                              <p:pRg st="0" end="0"/>
                                            </p:txEl>
                                          </p:spTgt>
                                        </p:tgtEl>
                                      </p:cBhvr>
                                      <p:to x="100000" y="100000"/>
                                    </p:animScale>
                                    <p:animScale>
                                      <p:cBhvr>
                                        <p:cTn id="64" dur="26">
                                          <p:stCondLst>
                                            <p:cond delay="1642"/>
                                          </p:stCondLst>
                                        </p:cTn>
                                        <p:tgtEl>
                                          <p:spTgt spid="25">
                                            <p:txEl>
                                              <p:pRg st="0" end="0"/>
                                            </p:txEl>
                                          </p:spTgt>
                                        </p:tgtEl>
                                      </p:cBhvr>
                                      <p:to x="100000" y="90000"/>
                                    </p:animScale>
                                    <p:animScale>
                                      <p:cBhvr>
                                        <p:cTn id="65" dur="166" decel="50000">
                                          <p:stCondLst>
                                            <p:cond delay="1668"/>
                                          </p:stCondLst>
                                        </p:cTn>
                                        <p:tgtEl>
                                          <p:spTgt spid="25">
                                            <p:txEl>
                                              <p:pRg st="0" end="0"/>
                                            </p:txEl>
                                          </p:spTgt>
                                        </p:tgtEl>
                                      </p:cBhvr>
                                      <p:to x="100000" y="100000"/>
                                    </p:animScale>
                                    <p:animScale>
                                      <p:cBhvr>
                                        <p:cTn id="66" dur="26">
                                          <p:stCondLst>
                                            <p:cond delay="1808"/>
                                          </p:stCondLst>
                                        </p:cTn>
                                        <p:tgtEl>
                                          <p:spTgt spid="25">
                                            <p:txEl>
                                              <p:pRg st="0" end="0"/>
                                            </p:txEl>
                                          </p:spTgt>
                                        </p:tgtEl>
                                      </p:cBhvr>
                                      <p:to x="100000" y="95000"/>
                                    </p:animScale>
                                    <p:animScale>
                                      <p:cBhvr>
                                        <p:cTn id="67" dur="166" decel="50000">
                                          <p:stCondLst>
                                            <p:cond delay="1834"/>
                                          </p:stCondLst>
                                        </p:cTn>
                                        <p:tgtEl>
                                          <p:spTgt spid="25">
                                            <p:txEl>
                                              <p:pRg st="0" end="0"/>
                                            </p:txEl>
                                          </p:spTgt>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26">
                                            <p:txEl>
                                              <p:pRg st="0" end="0"/>
                                            </p:txEl>
                                          </p:spTgt>
                                        </p:tgtEl>
                                        <p:attrNameLst>
                                          <p:attrName>style.visibility</p:attrName>
                                        </p:attrNameLst>
                                      </p:cBhvr>
                                      <p:to>
                                        <p:strVal val="visible"/>
                                      </p:to>
                                    </p:set>
                                    <p:animEffect transition="in" filter="wipe(down)">
                                      <p:cBhvr>
                                        <p:cTn id="72" dur="580">
                                          <p:stCondLst>
                                            <p:cond delay="0"/>
                                          </p:stCondLst>
                                        </p:cTn>
                                        <p:tgtEl>
                                          <p:spTgt spid="26">
                                            <p:txEl>
                                              <p:pRg st="0" end="0"/>
                                            </p:txEl>
                                          </p:spTgt>
                                        </p:tgtEl>
                                      </p:cBhvr>
                                    </p:animEffect>
                                    <p:anim calcmode="lin" valueType="num">
                                      <p:cBhvr>
                                        <p:cTn id="73" dur="1822" tmFilter="0,0; 0.14,0.36; 0.43,0.73; 0.71,0.91; 1.0,1.0">
                                          <p:stCondLst>
                                            <p:cond delay="0"/>
                                          </p:stCondLst>
                                        </p:cTn>
                                        <p:tgtEl>
                                          <p:spTgt spid="26">
                                            <p:txEl>
                                              <p:pRg st="0" end="0"/>
                                            </p:txEl>
                                          </p:spTgt>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6">
                                            <p:txEl>
                                              <p:pRg st="0" end="0"/>
                                            </p:txEl>
                                          </p:spTgt>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6">
                                            <p:txEl>
                                              <p:pRg st="0" end="0"/>
                                            </p:txEl>
                                          </p:spTgt>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6">
                                            <p:txEl>
                                              <p:pRg st="0" end="0"/>
                                            </p:txEl>
                                          </p:spTgt>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6">
                                            <p:txEl>
                                              <p:pRg st="0" end="0"/>
                                            </p:txEl>
                                          </p:spTgt>
                                        </p:tgtEl>
                                        <p:attrNameLst>
                                          <p:attrName>ppt_y</p:attrName>
                                        </p:attrNameLst>
                                      </p:cBhvr>
                                      <p:tavLst>
                                        <p:tav tm="0" fmla="#ppt_y-sin(pi*$)/81">
                                          <p:val>
                                            <p:fltVal val="0"/>
                                          </p:val>
                                        </p:tav>
                                        <p:tav tm="100000">
                                          <p:val>
                                            <p:fltVal val="1"/>
                                          </p:val>
                                        </p:tav>
                                      </p:tavLst>
                                    </p:anim>
                                    <p:animScale>
                                      <p:cBhvr>
                                        <p:cTn id="78" dur="26">
                                          <p:stCondLst>
                                            <p:cond delay="650"/>
                                          </p:stCondLst>
                                        </p:cTn>
                                        <p:tgtEl>
                                          <p:spTgt spid="26">
                                            <p:txEl>
                                              <p:pRg st="0" end="0"/>
                                            </p:txEl>
                                          </p:spTgt>
                                        </p:tgtEl>
                                      </p:cBhvr>
                                      <p:to x="100000" y="60000"/>
                                    </p:animScale>
                                    <p:animScale>
                                      <p:cBhvr>
                                        <p:cTn id="79" dur="166" decel="50000">
                                          <p:stCondLst>
                                            <p:cond delay="676"/>
                                          </p:stCondLst>
                                        </p:cTn>
                                        <p:tgtEl>
                                          <p:spTgt spid="26">
                                            <p:txEl>
                                              <p:pRg st="0" end="0"/>
                                            </p:txEl>
                                          </p:spTgt>
                                        </p:tgtEl>
                                      </p:cBhvr>
                                      <p:to x="100000" y="100000"/>
                                    </p:animScale>
                                    <p:animScale>
                                      <p:cBhvr>
                                        <p:cTn id="80" dur="26">
                                          <p:stCondLst>
                                            <p:cond delay="1312"/>
                                          </p:stCondLst>
                                        </p:cTn>
                                        <p:tgtEl>
                                          <p:spTgt spid="26">
                                            <p:txEl>
                                              <p:pRg st="0" end="0"/>
                                            </p:txEl>
                                          </p:spTgt>
                                        </p:tgtEl>
                                      </p:cBhvr>
                                      <p:to x="100000" y="80000"/>
                                    </p:animScale>
                                    <p:animScale>
                                      <p:cBhvr>
                                        <p:cTn id="81" dur="166" decel="50000">
                                          <p:stCondLst>
                                            <p:cond delay="1338"/>
                                          </p:stCondLst>
                                        </p:cTn>
                                        <p:tgtEl>
                                          <p:spTgt spid="26">
                                            <p:txEl>
                                              <p:pRg st="0" end="0"/>
                                            </p:txEl>
                                          </p:spTgt>
                                        </p:tgtEl>
                                      </p:cBhvr>
                                      <p:to x="100000" y="100000"/>
                                    </p:animScale>
                                    <p:animScale>
                                      <p:cBhvr>
                                        <p:cTn id="82" dur="26">
                                          <p:stCondLst>
                                            <p:cond delay="1642"/>
                                          </p:stCondLst>
                                        </p:cTn>
                                        <p:tgtEl>
                                          <p:spTgt spid="26">
                                            <p:txEl>
                                              <p:pRg st="0" end="0"/>
                                            </p:txEl>
                                          </p:spTgt>
                                        </p:tgtEl>
                                      </p:cBhvr>
                                      <p:to x="100000" y="90000"/>
                                    </p:animScale>
                                    <p:animScale>
                                      <p:cBhvr>
                                        <p:cTn id="83" dur="166" decel="50000">
                                          <p:stCondLst>
                                            <p:cond delay="1668"/>
                                          </p:stCondLst>
                                        </p:cTn>
                                        <p:tgtEl>
                                          <p:spTgt spid="26">
                                            <p:txEl>
                                              <p:pRg st="0" end="0"/>
                                            </p:txEl>
                                          </p:spTgt>
                                        </p:tgtEl>
                                      </p:cBhvr>
                                      <p:to x="100000" y="100000"/>
                                    </p:animScale>
                                    <p:animScale>
                                      <p:cBhvr>
                                        <p:cTn id="84" dur="26">
                                          <p:stCondLst>
                                            <p:cond delay="1808"/>
                                          </p:stCondLst>
                                        </p:cTn>
                                        <p:tgtEl>
                                          <p:spTgt spid="26">
                                            <p:txEl>
                                              <p:pRg st="0" end="0"/>
                                            </p:txEl>
                                          </p:spTgt>
                                        </p:tgtEl>
                                      </p:cBhvr>
                                      <p:to x="100000" y="95000"/>
                                    </p:animScale>
                                    <p:animScale>
                                      <p:cBhvr>
                                        <p:cTn id="85" dur="166" decel="50000">
                                          <p:stCondLst>
                                            <p:cond delay="1834"/>
                                          </p:stCondLst>
                                        </p:cTn>
                                        <p:tgtEl>
                                          <p:spTgt spid="26">
                                            <p:txEl>
                                              <p:pRg st="0" end="0"/>
                                            </p:txEl>
                                          </p:spTgt>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7">
                                            <p:txEl>
                                              <p:pRg st="0" end="0"/>
                                            </p:txEl>
                                          </p:spTgt>
                                        </p:tgtEl>
                                        <p:attrNameLst>
                                          <p:attrName>style.visibility</p:attrName>
                                        </p:attrNameLst>
                                      </p:cBhvr>
                                      <p:to>
                                        <p:strVal val="visible"/>
                                      </p:to>
                                    </p:set>
                                    <p:animEffect transition="in" filter="wipe(down)">
                                      <p:cBhvr>
                                        <p:cTn id="90" dur="580">
                                          <p:stCondLst>
                                            <p:cond delay="0"/>
                                          </p:stCondLst>
                                        </p:cTn>
                                        <p:tgtEl>
                                          <p:spTgt spid="27">
                                            <p:txEl>
                                              <p:pRg st="0" end="0"/>
                                            </p:txEl>
                                          </p:spTgt>
                                        </p:tgtEl>
                                      </p:cBhvr>
                                    </p:animEffect>
                                    <p:anim calcmode="lin" valueType="num">
                                      <p:cBhvr>
                                        <p:cTn id="91"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96" dur="26">
                                          <p:stCondLst>
                                            <p:cond delay="650"/>
                                          </p:stCondLst>
                                        </p:cTn>
                                        <p:tgtEl>
                                          <p:spTgt spid="27">
                                            <p:txEl>
                                              <p:pRg st="0" end="0"/>
                                            </p:txEl>
                                          </p:spTgt>
                                        </p:tgtEl>
                                      </p:cBhvr>
                                      <p:to x="100000" y="60000"/>
                                    </p:animScale>
                                    <p:animScale>
                                      <p:cBhvr>
                                        <p:cTn id="97" dur="166" decel="50000">
                                          <p:stCondLst>
                                            <p:cond delay="676"/>
                                          </p:stCondLst>
                                        </p:cTn>
                                        <p:tgtEl>
                                          <p:spTgt spid="27">
                                            <p:txEl>
                                              <p:pRg st="0" end="0"/>
                                            </p:txEl>
                                          </p:spTgt>
                                        </p:tgtEl>
                                      </p:cBhvr>
                                      <p:to x="100000" y="100000"/>
                                    </p:animScale>
                                    <p:animScale>
                                      <p:cBhvr>
                                        <p:cTn id="98" dur="26">
                                          <p:stCondLst>
                                            <p:cond delay="1312"/>
                                          </p:stCondLst>
                                        </p:cTn>
                                        <p:tgtEl>
                                          <p:spTgt spid="27">
                                            <p:txEl>
                                              <p:pRg st="0" end="0"/>
                                            </p:txEl>
                                          </p:spTgt>
                                        </p:tgtEl>
                                      </p:cBhvr>
                                      <p:to x="100000" y="80000"/>
                                    </p:animScale>
                                    <p:animScale>
                                      <p:cBhvr>
                                        <p:cTn id="99" dur="166" decel="50000">
                                          <p:stCondLst>
                                            <p:cond delay="1338"/>
                                          </p:stCondLst>
                                        </p:cTn>
                                        <p:tgtEl>
                                          <p:spTgt spid="27">
                                            <p:txEl>
                                              <p:pRg st="0" end="0"/>
                                            </p:txEl>
                                          </p:spTgt>
                                        </p:tgtEl>
                                      </p:cBhvr>
                                      <p:to x="100000" y="100000"/>
                                    </p:animScale>
                                    <p:animScale>
                                      <p:cBhvr>
                                        <p:cTn id="100" dur="26">
                                          <p:stCondLst>
                                            <p:cond delay="1642"/>
                                          </p:stCondLst>
                                        </p:cTn>
                                        <p:tgtEl>
                                          <p:spTgt spid="27">
                                            <p:txEl>
                                              <p:pRg st="0" end="0"/>
                                            </p:txEl>
                                          </p:spTgt>
                                        </p:tgtEl>
                                      </p:cBhvr>
                                      <p:to x="100000" y="90000"/>
                                    </p:animScale>
                                    <p:animScale>
                                      <p:cBhvr>
                                        <p:cTn id="101" dur="166" decel="50000">
                                          <p:stCondLst>
                                            <p:cond delay="1668"/>
                                          </p:stCondLst>
                                        </p:cTn>
                                        <p:tgtEl>
                                          <p:spTgt spid="27">
                                            <p:txEl>
                                              <p:pRg st="0" end="0"/>
                                            </p:txEl>
                                          </p:spTgt>
                                        </p:tgtEl>
                                      </p:cBhvr>
                                      <p:to x="100000" y="100000"/>
                                    </p:animScale>
                                    <p:animScale>
                                      <p:cBhvr>
                                        <p:cTn id="102" dur="26">
                                          <p:stCondLst>
                                            <p:cond delay="1808"/>
                                          </p:stCondLst>
                                        </p:cTn>
                                        <p:tgtEl>
                                          <p:spTgt spid="27">
                                            <p:txEl>
                                              <p:pRg st="0" end="0"/>
                                            </p:txEl>
                                          </p:spTgt>
                                        </p:tgtEl>
                                      </p:cBhvr>
                                      <p:to x="100000" y="95000"/>
                                    </p:animScale>
                                    <p:animScale>
                                      <p:cBhvr>
                                        <p:cTn id="103" dur="166" decel="50000">
                                          <p:stCondLst>
                                            <p:cond delay="1834"/>
                                          </p:stCondLst>
                                        </p:cTn>
                                        <p:tgtEl>
                                          <p:spTgt spid="27">
                                            <p:txEl>
                                              <p:pRg st="0" end="0"/>
                                            </p:txEl>
                                          </p:spTgt>
                                        </p:tgtEl>
                                      </p:cBhvr>
                                      <p:to x="100000" y="100000"/>
                                    </p:animScale>
                                  </p:childTnLst>
                                </p:cTn>
                              </p:par>
                            </p:childTnLst>
                          </p:cTn>
                        </p:par>
                      </p:childTnLst>
                    </p:cTn>
                  </p:par>
                  <p:par>
                    <p:cTn id="104" fill="hold">
                      <p:stCondLst>
                        <p:cond delay="indefinite"/>
                      </p:stCondLst>
                      <p:childTnLst>
                        <p:par>
                          <p:cTn id="105" fill="hold">
                            <p:stCondLst>
                              <p:cond delay="0"/>
                            </p:stCondLst>
                            <p:childTnLst>
                              <p:par>
                                <p:cTn id="106" presetID="26" presetClass="entr" presetSubtype="0" fill="hold" grpId="0" nodeType="clickEffect">
                                  <p:stCondLst>
                                    <p:cond delay="0"/>
                                  </p:stCondLst>
                                  <p:childTnLst>
                                    <p:set>
                                      <p:cBhvr>
                                        <p:cTn id="107" dur="1" fill="hold">
                                          <p:stCondLst>
                                            <p:cond delay="0"/>
                                          </p:stCondLst>
                                        </p:cTn>
                                        <p:tgtEl>
                                          <p:spTgt spid="32">
                                            <p:txEl>
                                              <p:pRg st="0" end="0"/>
                                            </p:txEl>
                                          </p:spTgt>
                                        </p:tgtEl>
                                        <p:attrNameLst>
                                          <p:attrName>style.visibility</p:attrName>
                                        </p:attrNameLst>
                                      </p:cBhvr>
                                      <p:to>
                                        <p:strVal val="visible"/>
                                      </p:to>
                                    </p:set>
                                    <p:animEffect transition="in" filter="wipe(down)">
                                      <p:cBhvr>
                                        <p:cTn id="108" dur="580">
                                          <p:stCondLst>
                                            <p:cond delay="0"/>
                                          </p:stCondLst>
                                        </p:cTn>
                                        <p:tgtEl>
                                          <p:spTgt spid="32">
                                            <p:txEl>
                                              <p:pRg st="0" end="0"/>
                                            </p:txEl>
                                          </p:spTgt>
                                        </p:tgtEl>
                                      </p:cBhvr>
                                    </p:animEffect>
                                    <p:anim calcmode="lin" valueType="num">
                                      <p:cBhvr>
                                        <p:cTn id="109" dur="1822" tmFilter="0,0; 0.14,0.36; 0.43,0.73; 0.71,0.91; 1.0,1.0">
                                          <p:stCondLst>
                                            <p:cond delay="0"/>
                                          </p:stCondLst>
                                        </p:cTn>
                                        <p:tgtEl>
                                          <p:spTgt spid="32">
                                            <p:txEl>
                                              <p:pRg st="0" end="0"/>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2">
                                            <p:txEl>
                                              <p:pRg st="0" end="0"/>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2">
                                            <p:txEl>
                                              <p:pRg st="0" end="0"/>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2">
                                            <p:txEl>
                                              <p:pRg st="0" end="0"/>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2">
                                            <p:txEl>
                                              <p:pRg st="0" end="0"/>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2">
                                            <p:txEl>
                                              <p:pRg st="0" end="0"/>
                                            </p:txEl>
                                          </p:spTgt>
                                        </p:tgtEl>
                                      </p:cBhvr>
                                      <p:to x="100000" y="60000"/>
                                    </p:animScale>
                                    <p:animScale>
                                      <p:cBhvr>
                                        <p:cTn id="115" dur="166" decel="50000">
                                          <p:stCondLst>
                                            <p:cond delay="676"/>
                                          </p:stCondLst>
                                        </p:cTn>
                                        <p:tgtEl>
                                          <p:spTgt spid="32">
                                            <p:txEl>
                                              <p:pRg st="0" end="0"/>
                                            </p:txEl>
                                          </p:spTgt>
                                        </p:tgtEl>
                                      </p:cBhvr>
                                      <p:to x="100000" y="100000"/>
                                    </p:animScale>
                                    <p:animScale>
                                      <p:cBhvr>
                                        <p:cTn id="116" dur="26">
                                          <p:stCondLst>
                                            <p:cond delay="1312"/>
                                          </p:stCondLst>
                                        </p:cTn>
                                        <p:tgtEl>
                                          <p:spTgt spid="32">
                                            <p:txEl>
                                              <p:pRg st="0" end="0"/>
                                            </p:txEl>
                                          </p:spTgt>
                                        </p:tgtEl>
                                      </p:cBhvr>
                                      <p:to x="100000" y="80000"/>
                                    </p:animScale>
                                    <p:animScale>
                                      <p:cBhvr>
                                        <p:cTn id="117" dur="166" decel="50000">
                                          <p:stCondLst>
                                            <p:cond delay="1338"/>
                                          </p:stCondLst>
                                        </p:cTn>
                                        <p:tgtEl>
                                          <p:spTgt spid="32">
                                            <p:txEl>
                                              <p:pRg st="0" end="0"/>
                                            </p:txEl>
                                          </p:spTgt>
                                        </p:tgtEl>
                                      </p:cBhvr>
                                      <p:to x="100000" y="100000"/>
                                    </p:animScale>
                                    <p:animScale>
                                      <p:cBhvr>
                                        <p:cTn id="118" dur="26">
                                          <p:stCondLst>
                                            <p:cond delay="1642"/>
                                          </p:stCondLst>
                                        </p:cTn>
                                        <p:tgtEl>
                                          <p:spTgt spid="32">
                                            <p:txEl>
                                              <p:pRg st="0" end="0"/>
                                            </p:txEl>
                                          </p:spTgt>
                                        </p:tgtEl>
                                      </p:cBhvr>
                                      <p:to x="100000" y="90000"/>
                                    </p:animScale>
                                    <p:animScale>
                                      <p:cBhvr>
                                        <p:cTn id="119" dur="166" decel="50000">
                                          <p:stCondLst>
                                            <p:cond delay="1668"/>
                                          </p:stCondLst>
                                        </p:cTn>
                                        <p:tgtEl>
                                          <p:spTgt spid="32">
                                            <p:txEl>
                                              <p:pRg st="0" end="0"/>
                                            </p:txEl>
                                          </p:spTgt>
                                        </p:tgtEl>
                                      </p:cBhvr>
                                      <p:to x="100000" y="100000"/>
                                    </p:animScale>
                                    <p:animScale>
                                      <p:cBhvr>
                                        <p:cTn id="120" dur="26">
                                          <p:stCondLst>
                                            <p:cond delay="1808"/>
                                          </p:stCondLst>
                                        </p:cTn>
                                        <p:tgtEl>
                                          <p:spTgt spid="32">
                                            <p:txEl>
                                              <p:pRg st="0" end="0"/>
                                            </p:txEl>
                                          </p:spTgt>
                                        </p:tgtEl>
                                      </p:cBhvr>
                                      <p:to x="100000" y="95000"/>
                                    </p:animScale>
                                    <p:animScale>
                                      <p:cBhvr>
                                        <p:cTn id="121" dur="166" decel="50000">
                                          <p:stCondLst>
                                            <p:cond delay="1834"/>
                                          </p:stCondLst>
                                        </p:cTn>
                                        <p:tgtEl>
                                          <p:spTgt spid="32">
                                            <p:txEl>
                                              <p:pRg st="0" end="0"/>
                                            </p:txEl>
                                          </p:spTgt>
                                        </p:tgtEl>
                                      </p:cBhvr>
                                      <p:to x="100000" y="100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2" fill="hold" grpId="0" nodeType="clickEffect">
                                  <p:stCondLst>
                                    <p:cond delay="0"/>
                                  </p:stCondLst>
                                  <p:childTnLst>
                                    <p:set>
                                      <p:cBhvr>
                                        <p:cTn id="125" dur="1" fill="hold">
                                          <p:stCondLst>
                                            <p:cond delay="0"/>
                                          </p:stCondLst>
                                        </p:cTn>
                                        <p:tgtEl>
                                          <p:spTgt spid="23"/>
                                        </p:tgtEl>
                                        <p:attrNameLst>
                                          <p:attrName>style.visibility</p:attrName>
                                        </p:attrNameLst>
                                      </p:cBhvr>
                                      <p:to>
                                        <p:strVal val="visible"/>
                                      </p:to>
                                    </p:set>
                                    <p:animEffect transition="in" filter="wipe(right)">
                                      <p:cBhvr>
                                        <p:cTn id="126" dur="500"/>
                                        <p:tgtEl>
                                          <p:spTgt spid="23"/>
                                        </p:tgtEl>
                                      </p:cBhvr>
                                    </p:animEffect>
                                  </p:childTnLst>
                                </p:cTn>
                              </p:par>
                            </p:childTnLst>
                          </p:cTn>
                        </p:par>
                      </p:childTnLst>
                    </p:cTn>
                  </p:par>
                  <p:par>
                    <p:cTn id="127" fill="hold">
                      <p:stCondLst>
                        <p:cond delay="indefinite"/>
                      </p:stCondLst>
                      <p:childTnLst>
                        <p:par>
                          <p:cTn id="128" fill="hold">
                            <p:stCondLst>
                              <p:cond delay="0"/>
                            </p:stCondLst>
                            <p:childTnLst>
                              <p:par>
                                <p:cTn id="129" presetID="26" presetClass="entr" presetSubtype="0" fill="hold" grpId="0" nodeType="clickEffect">
                                  <p:stCondLst>
                                    <p:cond delay="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wipe(down)">
                                      <p:cBhvr>
                                        <p:cTn id="131" dur="580">
                                          <p:stCondLst>
                                            <p:cond delay="0"/>
                                          </p:stCondLst>
                                        </p:cTn>
                                        <p:tgtEl>
                                          <p:spTgt spid="28">
                                            <p:txEl>
                                              <p:pRg st="0" end="0"/>
                                            </p:txEl>
                                          </p:spTgt>
                                        </p:tgtEl>
                                      </p:cBhvr>
                                    </p:animEffect>
                                    <p:anim calcmode="lin" valueType="num">
                                      <p:cBhvr>
                                        <p:cTn id="132" dur="1822" tmFilter="0,0; 0.14,0.36; 0.43,0.73; 0.71,0.91; 1.0,1.0">
                                          <p:stCondLst>
                                            <p:cond delay="0"/>
                                          </p:stCondLst>
                                        </p:cTn>
                                        <p:tgtEl>
                                          <p:spTgt spid="28">
                                            <p:txEl>
                                              <p:pRg st="0" end="0"/>
                                            </p:txEl>
                                          </p:spTgt>
                                        </p:tgtEl>
                                        <p:attrNameLst>
                                          <p:attrName>ppt_x</p:attrName>
                                        </p:attrNameLst>
                                      </p:cBhvr>
                                      <p:tavLst>
                                        <p:tav tm="0">
                                          <p:val>
                                            <p:strVal val="#ppt_x-0.25"/>
                                          </p:val>
                                        </p:tav>
                                        <p:tav tm="100000">
                                          <p:val>
                                            <p:strVal val="#ppt_x"/>
                                          </p:val>
                                        </p:tav>
                                      </p:tavLst>
                                    </p:anim>
                                    <p:anim calcmode="lin" valueType="num">
                                      <p:cBhvr>
                                        <p:cTn id="133" dur="664" tmFilter="0.0,0.0; 0.25,0.07; 0.50,0.2; 0.75,0.467; 1.0,1.0">
                                          <p:stCondLst>
                                            <p:cond delay="0"/>
                                          </p:stCondLst>
                                        </p:cTn>
                                        <p:tgtEl>
                                          <p:spTgt spid="28">
                                            <p:txEl>
                                              <p:pRg st="0" end="0"/>
                                            </p:txEl>
                                          </p:spTgt>
                                        </p:tgtEl>
                                        <p:attrNameLst>
                                          <p:attrName>ppt_y</p:attrName>
                                        </p:attrNameLst>
                                      </p:cBhvr>
                                      <p:tavLst>
                                        <p:tav tm="0" fmla="#ppt_y-sin(pi*$)/3">
                                          <p:val>
                                            <p:fltVal val="0.5"/>
                                          </p:val>
                                        </p:tav>
                                        <p:tav tm="100000">
                                          <p:val>
                                            <p:fltVal val="1"/>
                                          </p:val>
                                        </p:tav>
                                      </p:tavLst>
                                    </p:anim>
                                    <p:anim calcmode="lin" valueType="num">
                                      <p:cBhvr>
                                        <p:cTn id="134" dur="664" tmFilter="0, 0; 0.125,0.2665; 0.25,0.4; 0.375,0.465; 0.5,0.5;  0.625,0.535; 0.75,0.6; 0.875,0.7335; 1,1">
                                          <p:stCondLst>
                                            <p:cond delay="664"/>
                                          </p:stCondLst>
                                        </p:cTn>
                                        <p:tgtEl>
                                          <p:spTgt spid="28">
                                            <p:txEl>
                                              <p:pRg st="0" end="0"/>
                                            </p:txEl>
                                          </p:spTgt>
                                        </p:tgtEl>
                                        <p:attrNameLst>
                                          <p:attrName>ppt_y</p:attrName>
                                        </p:attrNameLst>
                                      </p:cBhvr>
                                      <p:tavLst>
                                        <p:tav tm="0" fmla="#ppt_y-sin(pi*$)/9">
                                          <p:val>
                                            <p:fltVal val="0"/>
                                          </p:val>
                                        </p:tav>
                                        <p:tav tm="100000">
                                          <p:val>
                                            <p:fltVal val="1"/>
                                          </p:val>
                                        </p:tav>
                                      </p:tavLst>
                                    </p:anim>
                                    <p:anim calcmode="lin" valueType="num">
                                      <p:cBhvr>
                                        <p:cTn id="135" dur="332" tmFilter="0, 0; 0.125,0.2665; 0.25,0.4; 0.375,0.465; 0.5,0.5;  0.625,0.535; 0.75,0.6; 0.875,0.7335; 1,1">
                                          <p:stCondLst>
                                            <p:cond delay="1324"/>
                                          </p:stCondLst>
                                        </p:cTn>
                                        <p:tgtEl>
                                          <p:spTgt spid="28">
                                            <p:txEl>
                                              <p:pRg st="0" end="0"/>
                                            </p:txEl>
                                          </p:spTgt>
                                        </p:tgtEl>
                                        <p:attrNameLst>
                                          <p:attrName>ppt_y</p:attrName>
                                        </p:attrNameLst>
                                      </p:cBhvr>
                                      <p:tavLst>
                                        <p:tav tm="0" fmla="#ppt_y-sin(pi*$)/27">
                                          <p:val>
                                            <p:fltVal val="0"/>
                                          </p:val>
                                        </p:tav>
                                        <p:tav tm="100000">
                                          <p:val>
                                            <p:fltVal val="1"/>
                                          </p:val>
                                        </p:tav>
                                      </p:tavLst>
                                    </p:anim>
                                    <p:anim calcmode="lin" valueType="num">
                                      <p:cBhvr>
                                        <p:cTn id="136" dur="164" tmFilter="0, 0; 0.125,0.2665; 0.25,0.4; 0.375,0.465; 0.5,0.5;  0.625,0.535; 0.75,0.6; 0.875,0.7335; 1,1">
                                          <p:stCondLst>
                                            <p:cond delay="1656"/>
                                          </p:stCondLst>
                                        </p:cTn>
                                        <p:tgtEl>
                                          <p:spTgt spid="28">
                                            <p:txEl>
                                              <p:pRg st="0" end="0"/>
                                            </p:txEl>
                                          </p:spTgt>
                                        </p:tgtEl>
                                        <p:attrNameLst>
                                          <p:attrName>ppt_y</p:attrName>
                                        </p:attrNameLst>
                                      </p:cBhvr>
                                      <p:tavLst>
                                        <p:tav tm="0" fmla="#ppt_y-sin(pi*$)/81">
                                          <p:val>
                                            <p:fltVal val="0"/>
                                          </p:val>
                                        </p:tav>
                                        <p:tav tm="100000">
                                          <p:val>
                                            <p:fltVal val="1"/>
                                          </p:val>
                                        </p:tav>
                                      </p:tavLst>
                                    </p:anim>
                                    <p:animScale>
                                      <p:cBhvr>
                                        <p:cTn id="137" dur="26">
                                          <p:stCondLst>
                                            <p:cond delay="650"/>
                                          </p:stCondLst>
                                        </p:cTn>
                                        <p:tgtEl>
                                          <p:spTgt spid="28">
                                            <p:txEl>
                                              <p:pRg st="0" end="0"/>
                                            </p:txEl>
                                          </p:spTgt>
                                        </p:tgtEl>
                                      </p:cBhvr>
                                      <p:to x="100000" y="60000"/>
                                    </p:animScale>
                                    <p:animScale>
                                      <p:cBhvr>
                                        <p:cTn id="138" dur="166" decel="50000">
                                          <p:stCondLst>
                                            <p:cond delay="676"/>
                                          </p:stCondLst>
                                        </p:cTn>
                                        <p:tgtEl>
                                          <p:spTgt spid="28">
                                            <p:txEl>
                                              <p:pRg st="0" end="0"/>
                                            </p:txEl>
                                          </p:spTgt>
                                        </p:tgtEl>
                                      </p:cBhvr>
                                      <p:to x="100000" y="100000"/>
                                    </p:animScale>
                                    <p:animScale>
                                      <p:cBhvr>
                                        <p:cTn id="139" dur="26">
                                          <p:stCondLst>
                                            <p:cond delay="1312"/>
                                          </p:stCondLst>
                                        </p:cTn>
                                        <p:tgtEl>
                                          <p:spTgt spid="28">
                                            <p:txEl>
                                              <p:pRg st="0" end="0"/>
                                            </p:txEl>
                                          </p:spTgt>
                                        </p:tgtEl>
                                      </p:cBhvr>
                                      <p:to x="100000" y="80000"/>
                                    </p:animScale>
                                    <p:animScale>
                                      <p:cBhvr>
                                        <p:cTn id="140" dur="166" decel="50000">
                                          <p:stCondLst>
                                            <p:cond delay="1338"/>
                                          </p:stCondLst>
                                        </p:cTn>
                                        <p:tgtEl>
                                          <p:spTgt spid="28">
                                            <p:txEl>
                                              <p:pRg st="0" end="0"/>
                                            </p:txEl>
                                          </p:spTgt>
                                        </p:tgtEl>
                                      </p:cBhvr>
                                      <p:to x="100000" y="100000"/>
                                    </p:animScale>
                                    <p:animScale>
                                      <p:cBhvr>
                                        <p:cTn id="141" dur="26">
                                          <p:stCondLst>
                                            <p:cond delay="1642"/>
                                          </p:stCondLst>
                                        </p:cTn>
                                        <p:tgtEl>
                                          <p:spTgt spid="28">
                                            <p:txEl>
                                              <p:pRg st="0" end="0"/>
                                            </p:txEl>
                                          </p:spTgt>
                                        </p:tgtEl>
                                      </p:cBhvr>
                                      <p:to x="100000" y="90000"/>
                                    </p:animScale>
                                    <p:animScale>
                                      <p:cBhvr>
                                        <p:cTn id="142" dur="166" decel="50000">
                                          <p:stCondLst>
                                            <p:cond delay="1668"/>
                                          </p:stCondLst>
                                        </p:cTn>
                                        <p:tgtEl>
                                          <p:spTgt spid="28">
                                            <p:txEl>
                                              <p:pRg st="0" end="0"/>
                                            </p:txEl>
                                          </p:spTgt>
                                        </p:tgtEl>
                                      </p:cBhvr>
                                      <p:to x="100000" y="100000"/>
                                    </p:animScale>
                                    <p:animScale>
                                      <p:cBhvr>
                                        <p:cTn id="143" dur="26">
                                          <p:stCondLst>
                                            <p:cond delay="1808"/>
                                          </p:stCondLst>
                                        </p:cTn>
                                        <p:tgtEl>
                                          <p:spTgt spid="28">
                                            <p:txEl>
                                              <p:pRg st="0" end="0"/>
                                            </p:txEl>
                                          </p:spTgt>
                                        </p:tgtEl>
                                      </p:cBhvr>
                                      <p:to x="100000" y="95000"/>
                                    </p:animScale>
                                    <p:animScale>
                                      <p:cBhvr>
                                        <p:cTn id="144" dur="166" decel="50000">
                                          <p:stCondLst>
                                            <p:cond delay="1834"/>
                                          </p:stCondLst>
                                        </p:cTn>
                                        <p:tgtEl>
                                          <p:spTgt spid="28">
                                            <p:txEl>
                                              <p:pRg st="0" end="0"/>
                                            </p:txEl>
                                          </p:spTgt>
                                        </p:tgtEl>
                                      </p:cBhvr>
                                      <p:to x="100000" y="100000"/>
                                    </p:animScale>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grpId="0" nodeType="clickEffect">
                                  <p:stCondLst>
                                    <p:cond delay="0"/>
                                  </p:stCondLst>
                                  <p:childTnLst>
                                    <p:set>
                                      <p:cBhvr>
                                        <p:cTn id="148" dur="1" fill="hold">
                                          <p:stCondLst>
                                            <p:cond delay="0"/>
                                          </p:stCondLst>
                                        </p:cTn>
                                        <p:tgtEl>
                                          <p:spTgt spid="29">
                                            <p:txEl>
                                              <p:pRg st="0" end="0"/>
                                            </p:txEl>
                                          </p:spTgt>
                                        </p:tgtEl>
                                        <p:attrNameLst>
                                          <p:attrName>style.visibility</p:attrName>
                                        </p:attrNameLst>
                                      </p:cBhvr>
                                      <p:to>
                                        <p:strVal val="visible"/>
                                      </p:to>
                                    </p:set>
                                    <p:animEffect transition="in" filter="wipe(down)">
                                      <p:cBhvr>
                                        <p:cTn id="149" dur="580">
                                          <p:stCondLst>
                                            <p:cond delay="0"/>
                                          </p:stCondLst>
                                        </p:cTn>
                                        <p:tgtEl>
                                          <p:spTgt spid="29">
                                            <p:txEl>
                                              <p:pRg st="0" end="0"/>
                                            </p:txEl>
                                          </p:spTgt>
                                        </p:tgtEl>
                                      </p:cBhvr>
                                    </p:animEffect>
                                    <p:anim calcmode="lin" valueType="num">
                                      <p:cBhvr>
                                        <p:cTn id="150" dur="1822" tmFilter="0,0; 0.14,0.36; 0.43,0.73; 0.71,0.91; 1.0,1.0">
                                          <p:stCondLst>
                                            <p:cond delay="0"/>
                                          </p:stCondLst>
                                        </p:cTn>
                                        <p:tgtEl>
                                          <p:spTgt spid="29">
                                            <p:txEl>
                                              <p:pRg st="0" end="0"/>
                                            </p:txEl>
                                          </p:spTgt>
                                        </p:tgtEl>
                                        <p:attrNameLst>
                                          <p:attrName>ppt_x</p:attrName>
                                        </p:attrNameLst>
                                      </p:cBhvr>
                                      <p:tavLst>
                                        <p:tav tm="0">
                                          <p:val>
                                            <p:strVal val="#ppt_x-0.25"/>
                                          </p:val>
                                        </p:tav>
                                        <p:tav tm="100000">
                                          <p:val>
                                            <p:strVal val="#ppt_x"/>
                                          </p:val>
                                        </p:tav>
                                      </p:tavLst>
                                    </p:anim>
                                    <p:anim calcmode="lin" valueType="num">
                                      <p:cBhvr>
                                        <p:cTn id="151" dur="664" tmFilter="0.0,0.0; 0.25,0.07; 0.50,0.2; 0.75,0.467; 1.0,1.0">
                                          <p:stCondLst>
                                            <p:cond delay="0"/>
                                          </p:stCondLst>
                                        </p:cTn>
                                        <p:tgtEl>
                                          <p:spTgt spid="29">
                                            <p:txEl>
                                              <p:pRg st="0" end="0"/>
                                            </p:txEl>
                                          </p:spTgt>
                                        </p:tgtEl>
                                        <p:attrNameLst>
                                          <p:attrName>ppt_y</p:attrName>
                                        </p:attrNameLst>
                                      </p:cBhvr>
                                      <p:tavLst>
                                        <p:tav tm="0" fmla="#ppt_y-sin(pi*$)/3">
                                          <p:val>
                                            <p:fltVal val="0.5"/>
                                          </p:val>
                                        </p:tav>
                                        <p:tav tm="100000">
                                          <p:val>
                                            <p:fltVal val="1"/>
                                          </p:val>
                                        </p:tav>
                                      </p:tavLst>
                                    </p:anim>
                                    <p:anim calcmode="lin" valueType="num">
                                      <p:cBhvr>
                                        <p:cTn id="152" dur="664" tmFilter="0, 0; 0.125,0.2665; 0.25,0.4; 0.375,0.465; 0.5,0.5;  0.625,0.535; 0.75,0.6; 0.875,0.7335; 1,1">
                                          <p:stCondLst>
                                            <p:cond delay="664"/>
                                          </p:stCondLst>
                                        </p:cTn>
                                        <p:tgtEl>
                                          <p:spTgt spid="29">
                                            <p:txEl>
                                              <p:pRg st="0" end="0"/>
                                            </p:txEl>
                                          </p:spTgt>
                                        </p:tgtEl>
                                        <p:attrNameLst>
                                          <p:attrName>ppt_y</p:attrName>
                                        </p:attrNameLst>
                                      </p:cBhvr>
                                      <p:tavLst>
                                        <p:tav tm="0" fmla="#ppt_y-sin(pi*$)/9">
                                          <p:val>
                                            <p:fltVal val="0"/>
                                          </p:val>
                                        </p:tav>
                                        <p:tav tm="100000">
                                          <p:val>
                                            <p:fltVal val="1"/>
                                          </p:val>
                                        </p:tav>
                                      </p:tavLst>
                                    </p:anim>
                                    <p:anim calcmode="lin" valueType="num">
                                      <p:cBhvr>
                                        <p:cTn id="153" dur="332" tmFilter="0, 0; 0.125,0.2665; 0.25,0.4; 0.375,0.465; 0.5,0.5;  0.625,0.535; 0.75,0.6; 0.875,0.7335; 1,1">
                                          <p:stCondLst>
                                            <p:cond delay="1324"/>
                                          </p:stCondLst>
                                        </p:cTn>
                                        <p:tgtEl>
                                          <p:spTgt spid="29">
                                            <p:txEl>
                                              <p:pRg st="0" end="0"/>
                                            </p:txEl>
                                          </p:spTgt>
                                        </p:tgtEl>
                                        <p:attrNameLst>
                                          <p:attrName>ppt_y</p:attrName>
                                        </p:attrNameLst>
                                      </p:cBhvr>
                                      <p:tavLst>
                                        <p:tav tm="0" fmla="#ppt_y-sin(pi*$)/27">
                                          <p:val>
                                            <p:fltVal val="0"/>
                                          </p:val>
                                        </p:tav>
                                        <p:tav tm="100000">
                                          <p:val>
                                            <p:fltVal val="1"/>
                                          </p:val>
                                        </p:tav>
                                      </p:tavLst>
                                    </p:anim>
                                    <p:anim calcmode="lin" valueType="num">
                                      <p:cBhvr>
                                        <p:cTn id="154" dur="164" tmFilter="0, 0; 0.125,0.2665; 0.25,0.4; 0.375,0.465; 0.5,0.5;  0.625,0.535; 0.75,0.6; 0.875,0.7335; 1,1">
                                          <p:stCondLst>
                                            <p:cond delay="1656"/>
                                          </p:stCondLst>
                                        </p:cTn>
                                        <p:tgtEl>
                                          <p:spTgt spid="29">
                                            <p:txEl>
                                              <p:pRg st="0" end="0"/>
                                            </p:txEl>
                                          </p:spTgt>
                                        </p:tgtEl>
                                        <p:attrNameLst>
                                          <p:attrName>ppt_y</p:attrName>
                                        </p:attrNameLst>
                                      </p:cBhvr>
                                      <p:tavLst>
                                        <p:tav tm="0" fmla="#ppt_y-sin(pi*$)/81">
                                          <p:val>
                                            <p:fltVal val="0"/>
                                          </p:val>
                                        </p:tav>
                                        <p:tav tm="100000">
                                          <p:val>
                                            <p:fltVal val="1"/>
                                          </p:val>
                                        </p:tav>
                                      </p:tavLst>
                                    </p:anim>
                                    <p:animScale>
                                      <p:cBhvr>
                                        <p:cTn id="155" dur="26">
                                          <p:stCondLst>
                                            <p:cond delay="650"/>
                                          </p:stCondLst>
                                        </p:cTn>
                                        <p:tgtEl>
                                          <p:spTgt spid="29">
                                            <p:txEl>
                                              <p:pRg st="0" end="0"/>
                                            </p:txEl>
                                          </p:spTgt>
                                        </p:tgtEl>
                                      </p:cBhvr>
                                      <p:to x="100000" y="60000"/>
                                    </p:animScale>
                                    <p:animScale>
                                      <p:cBhvr>
                                        <p:cTn id="156" dur="166" decel="50000">
                                          <p:stCondLst>
                                            <p:cond delay="676"/>
                                          </p:stCondLst>
                                        </p:cTn>
                                        <p:tgtEl>
                                          <p:spTgt spid="29">
                                            <p:txEl>
                                              <p:pRg st="0" end="0"/>
                                            </p:txEl>
                                          </p:spTgt>
                                        </p:tgtEl>
                                      </p:cBhvr>
                                      <p:to x="100000" y="100000"/>
                                    </p:animScale>
                                    <p:animScale>
                                      <p:cBhvr>
                                        <p:cTn id="157" dur="26">
                                          <p:stCondLst>
                                            <p:cond delay="1312"/>
                                          </p:stCondLst>
                                        </p:cTn>
                                        <p:tgtEl>
                                          <p:spTgt spid="29">
                                            <p:txEl>
                                              <p:pRg st="0" end="0"/>
                                            </p:txEl>
                                          </p:spTgt>
                                        </p:tgtEl>
                                      </p:cBhvr>
                                      <p:to x="100000" y="80000"/>
                                    </p:animScale>
                                    <p:animScale>
                                      <p:cBhvr>
                                        <p:cTn id="158" dur="166" decel="50000">
                                          <p:stCondLst>
                                            <p:cond delay="1338"/>
                                          </p:stCondLst>
                                        </p:cTn>
                                        <p:tgtEl>
                                          <p:spTgt spid="29">
                                            <p:txEl>
                                              <p:pRg st="0" end="0"/>
                                            </p:txEl>
                                          </p:spTgt>
                                        </p:tgtEl>
                                      </p:cBhvr>
                                      <p:to x="100000" y="100000"/>
                                    </p:animScale>
                                    <p:animScale>
                                      <p:cBhvr>
                                        <p:cTn id="159" dur="26">
                                          <p:stCondLst>
                                            <p:cond delay="1642"/>
                                          </p:stCondLst>
                                        </p:cTn>
                                        <p:tgtEl>
                                          <p:spTgt spid="29">
                                            <p:txEl>
                                              <p:pRg st="0" end="0"/>
                                            </p:txEl>
                                          </p:spTgt>
                                        </p:tgtEl>
                                      </p:cBhvr>
                                      <p:to x="100000" y="90000"/>
                                    </p:animScale>
                                    <p:animScale>
                                      <p:cBhvr>
                                        <p:cTn id="160" dur="166" decel="50000">
                                          <p:stCondLst>
                                            <p:cond delay="1668"/>
                                          </p:stCondLst>
                                        </p:cTn>
                                        <p:tgtEl>
                                          <p:spTgt spid="29">
                                            <p:txEl>
                                              <p:pRg st="0" end="0"/>
                                            </p:txEl>
                                          </p:spTgt>
                                        </p:tgtEl>
                                      </p:cBhvr>
                                      <p:to x="100000" y="100000"/>
                                    </p:animScale>
                                    <p:animScale>
                                      <p:cBhvr>
                                        <p:cTn id="161" dur="26">
                                          <p:stCondLst>
                                            <p:cond delay="1808"/>
                                          </p:stCondLst>
                                        </p:cTn>
                                        <p:tgtEl>
                                          <p:spTgt spid="29">
                                            <p:txEl>
                                              <p:pRg st="0" end="0"/>
                                            </p:txEl>
                                          </p:spTgt>
                                        </p:tgtEl>
                                      </p:cBhvr>
                                      <p:to x="100000" y="95000"/>
                                    </p:animScale>
                                    <p:animScale>
                                      <p:cBhvr>
                                        <p:cTn id="162" dur="166" decel="50000">
                                          <p:stCondLst>
                                            <p:cond delay="1834"/>
                                          </p:stCondLst>
                                        </p:cTn>
                                        <p:tgtEl>
                                          <p:spTgt spid="29">
                                            <p:txEl>
                                              <p:pRg st="0" end="0"/>
                                            </p:txEl>
                                          </p:spTgt>
                                        </p:tgtEl>
                                      </p:cBhvr>
                                      <p:to x="100000" y="100000"/>
                                    </p:animScale>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30">
                                            <p:txEl>
                                              <p:pRg st="0" end="0"/>
                                            </p:txEl>
                                          </p:spTgt>
                                        </p:tgtEl>
                                        <p:attrNameLst>
                                          <p:attrName>style.visibility</p:attrName>
                                        </p:attrNameLst>
                                      </p:cBhvr>
                                      <p:to>
                                        <p:strVal val="visible"/>
                                      </p:to>
                                    </p:set>
                                    <p:animEffect transition="in" filter="wipe(down)">
                                      <p:cBhvr>
                                        <p:cTn id="167" dur="580">
                                          <p:stCondLst>
                                            <p:cond delay="0"/>
                                          </p:stCondLst>
                                        </p:cTn>
                                        <p:tgtEl>
                                          <p:spTgt spid="30">
                                            <p:txEl>
                                              <p:pRg st="0" end="0"/>
                                            </p:txEl>
                                          </p:spTgt>
                                        </p:tgtEl>
                                      </p:cBhvr>
                                    </p:animEffect>
                                    <p:anim calcmode="lin" valueType="num">
                                      <p:cBhvr>
                                        <p:cTn id="168" dur="1822" tmFilter="0,0; 0.14,0.36; 0.43,0.73; 0.71,0.91; 1.0,1.0">
                                          <p:stCondLst>
                                            <p:cond delay="0"/>
                                          </p:stCondLst>
                                        </p:cTn>
                                        <p:tgtEl>
                                          <p:spTgt spid="30">
                                            <p:txEl>
                                              <p:pRg st="0" end="0"/>
                                            </p:txEl>
                                          </p:spTgt>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30">
                                            <p:txEl>
                                              <p:pRg st="0" end="0"/>
                                            </p:txEl>
                                          </p:spTgt>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30">
                                            <p:txEl>
                                              <p:pRg st="0" end="0"/>
                                            </p:txEl>
                                          </p:spTgt>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30">
                                            <p:txEl>
                                              <p:pRg st="0" end="0"/>
                                            </p:txEl>
                                          </p:spTgt>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30">
                                            <p:txEl>
                                              <p:pRg st="0" end="0"/>
                                            </p:txEl>
                                          </p:spTgt>
                                        </p:tgtEl>
                                        <p:attrNameLst>
                                          <p:attrName>ppt_y</p:attrName>
                                        </p:attrNameLst>
                                      </p:cBhvr>
                                      <p:tavLst>
                                        <p:tav tm="0" fmla="#ppt_y-sin(pi*$)/81">
                                          <p:val>
                                            <p:fltVal val="0"/>
                                          </p:val>
                                        </p:tav>
                                        <p:tav tm="100000">
                                          <p:val>
                                            <p:fltVal val="1"/>
                                          </p:val>
                                        </p:tav>
                                      </p:tavLst>
                                    </p:anim>
                                    <p:animScale>
                                      <p:cBhvr>
                                        <p:cTn id="173" dur="26">
                                          <p:stCondLst>
                                            <p:cond delay="650"/>
                                          </p:stCondLst>
                                        </p:cTn>
                                        <p:tgtEl>
                                          <p:spTgt spid="30">
                                            <p:txEl>
                                              <p:pRg st="0" end="0"/>
                                            </p:txEl>
                                          </p:spTgt>
                                        </p:tgtEl>
                                      </p:cBhvr>
                                      <p:to x="100000" y="60000"/>
                                    </p:animScale>
                                    <p:animScale>
                                      <p:cBhvr>
                                        <p:cTn id="174" dur="166" decel="50000">
                                          <p:stCondLst>
                                            <p:cond delay="676"/>
                                          </p:stCondLst>
                                        </p:cTn>
                                        <p:tgtEl>
                                          <p:spTgt spid="30">
                                            <p:txEl>
                                              <p:pRg st="0" end="0"/>
                                            </p:txEl>
                                          </p:spTgt>
                                        </p:tgtEl>
                                      </p:cBhvr>
                                      <p:to x="100000" y="100000"/>
                                    </p:animScale>
                                    <p:animScale>
                                      <p:cBhvr>
                                        <p:cTn id="175" dur="26">
                                          <p:stCondLst>
                                            <p:cond delay="1312"/>
                                          </p:stCondLst>
                                        </p:cTn>
                                        <p:tgtEl>
                                          <p:spTgt spid="30">
                                            <p:txEl>
                                              <p:pRg st="0" end="0"/>
                                            </p:txEl>
                                          </p:spTgt>
                                        </p:tgtEl>
                                      </p:cBhvr>
                                      <p:to x="100000" y="80000"/>
                                    </p:animScale>
                                    <p:animScale>
                                      <p:cBhvr>
                                        <p:cTn id="176" dur="166" decel="50000">
                                          <p:stCondLst>
                                            <p:cond delay="1338"/>
                                          </p:stCondLst>
                                        </p:cTn>
                                        <p:tgtEl>
                                          <p:spTgt spid="30">
                                            <p:txEl>
                                              <p:pRg st="0" end="0"/>
                                            </p:txEl>
                                          </p:spTgt>
                                        </p:tgtEl>
                                      </p:cBhvr>
                                      <p:to x="100000" y="100000"/>
                                    </p:animScale>
                                    <p:animScale>
                                      <p:cBhvr>
                                        <p:cTn id="177" dur="26">
                                          <p:stCondLst>
                                            <p:cond delay="1642"/>
                                          </p:stCondLst>
                                        </p:cTn>
                                        <p:tgtEl>
                                          <p:spTgt spid="30">
                                            <p:txEl>
                                              <p:pRg st="0" end="0"/>
                                            </p:txEl>
                                          </p:spTgt>
                                        </p:tgtEl>
                                      </p:cBhvr>
                                      <p:to x="100000" y="90000"/>
                                    </p:animScale>
                                    <p:animScale>
                                      <p:cBhvr>
                                        <p:cTn id="178" dur="166" decel="50000">
                                          <p:stCondLst>
                                            <p:cond delay="1668"/>
                                          </p:stCondLst>
                                        </p:cTn>
                                        <p:tgtEl>
                                          <p:spTgt spid="30">
                                            <p:txEl>
                                              <p:pRg st="0" end="0"/>
                                            </p:txEl>
                                          </p:spTgt>
                                        </p:tgtEl>
                                      </p:cBhvr>
                                      <p:to x="100000" y="100000"/>
                                    </p:animScale>
                                    <p:animScale>
                                      <p:cBhvr>
                                        <p:cTn id="179" dur="26">
                                          <p:stCondLst>
                                            <p:cond delay="1808"/>
                                          </p:stCondLst>
                                        </p:cTn>
                                        <p:tgtEl>
                                          <p:spTgt spid="30">
                                            <p:txEl>
                                              <p:pRg st="0" end="0"/>
                                            </p:txEl>
                                          </p:spTgt>
                                        </p:tgtEl>
                                      </p:cBhvr>
                                      <p:to x="100000" y="95000"/>
                                    </p:animScale>
                                    <p:animScale>
                                      <p:cBhvr>
                                        <p:cTn id="180" dur="166" decel="50000">
                                          <p:stCondLst>
                                            <p:cond delay="1834"/>
                                          </p:stCondLst>
                                        </p:cTn>
                                        <p:tgtEl>
                                          <p:spTgt spid="30">
                                            <p:txEl>
                                              <p:pRg st="0" end="0"/>
                                            </p:txEl>
                                          </p:spTgt>
                                        </p:tgtEl>
                                      </p:cBhvr>
                                      <p:to x="100000" y="100000"/>
                                    </p:animScale>
                                  </p:childTnLst>
                                </p:cTn>
                              </p:par>
                            </p:childTnLst>
                          </p:cTn>
                        </p:par>
                      </p:childTnLst>
                    </p:cTn>
                  </p:par>
                  <p:par>
                    <p:cTn id="181" fill="hold">
                      <p:stCondLst>
                        <p:cond delay="indefinite"/>
                      </p:stCondLst>
                      <p:childTnLst>
                        <p:par>
                          <p:cTn id="182" fill="hold">
                            <p:stCondLst>
                              <p:cond delay="0"/>
                            </p:stCondLst>
                            <p:childTnLst>
                              <p:par>
                                <p:cTn id="183" presetID="26" presetClass="entr" presetSubtype="0" fill="hold" grpId="0" nodeType="clickEffect">
                                  <p:stCondLst>
                                    <p:cond delay="0"/>
                                  </p:stCondLst>
                                  <p:childTnLst>
                                    <p:set>
                                      <p:cBhvr>
                                        <p:cTn id="184" dur="1" fill="hold">
                                          <p:stCondLst>
                                            <p:cond delay="0"/>
                                          </p:stCondLst>
                                        </p:cTn>
                                        <p:tgtEl>
                                          <p:spTgt spid="31">
                                            <p:txEl>
                                              <p:pRg st="0" end="0"/>
                                            </p:txEl>
                                          </p:spTgt>
                                        </p:tgtEl>
                                        <p:attrNameLst>
                                          <p:attrName>style.visibility</p:attrName>
                                        </p:attrNameLst>
                                      </p:cBhvr>
                                      <p:to>
                                        <p:strVal val="visible"/>
                                      </p:to>
                                    </p:set>
                                    <p:animEffect transition="in" filter="wipe(down)">
                                      <p:cBhvr>
                                        <p:cTn id="185" dur="580">
                                          <p:stCondLst>
                                            <p:cond delay="0"/>
                                          </p:stCondLst>
                                        </p:cTn>
                                        <p:tgtEl>
                                          <p:spTgt spid="31">
                                            <p:txEl>
                                              <p:pRg st="0" end="0"/>
                                            </p:txEl>
                                          </p:spTgt>
                                        </p:tgtEl>
                                      </p:cBhvr>
                                    </p:animEffect>
                                    <p:anim calcmode="lin" valueType="num">
                                      <p:cBhvr>
                                        <p:cTn id="186" dur="1822" tmFilter="0,0; 0.14,0.36; 0.43,0.73; 0.71,0.91; 1.0,1.0">
                                          <p:stCondLst>
                                            <p:cond delay="0"/>
                                          </p:stCondLst>
                                        </p:cTn>
                                        <p:tgtEl>
                                          <p:spTgt spid="31">
                                            <p:txEl>
                                              <p:pRg st="0" end="0"/>
                                            </p:txEl>
                                          </p:spTgt>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31">
                                            <p:txEl>
                                              <p:pRg st="0" end="0"/>
                                            </p:txEl>
                                          </p:spTgt>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31">
                                            <p:txEl>
                                              <p:pRg st="0" end="0"/>
                                            </p:txEl>
                                          </p:spTgt>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31">
                                            <p:txEl>
                                              <p:pRg st="0" end="0"/>
                                            </p:txEl>
                                          </p:spTgt>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31">
                                            <p:txEl>
                                              <p:pRg st="0" end="0"/>
                                            </p:txEl>
                                          </p:spTgt>
                                        </p:tgtEl>
                                        <p:attrNameLst>
                                          <p:attrName>ppt_y</p:attrName>
                                        </p:attrNameLst>
                                      </p:cBhvr>
                                      <p:tavLst>
                                        <p:tav tm="0" fmla="#ppt_y-sin(pi*$)/81">
                                          <p:val>
                                            <p:fltVal val="0"/>
                                          </p:val>
                                        </p:tav>
                                        <p:tav tm="100000">
                                          <p:val>
                                            <p:fltVal val="1"/>
                                          </p:val>
                                        </p:tav>
                                      </p:tavLst>
                                    </p:anim>
                                    <p:animScale>
                                      <p:cBhvr>
                                        <p:cTn id="191" dur="26">
                                          <p:stCondLst>
                                            <p:cond delay="650"/>
                                          </p:stCondLst>
                                        </p:cTn>
                                        <p:tgtEl>
                                          <p:spTgt spid="31">
                                            <p:txEl>
                                              <p:pRg st="0" end="0"/>
                                            </p:txEl>
                                          </p:spTgt>
                                        </p:tgtEl>
                                      </p:cBhvr>
                                      <p:to x="100000" y="60000"/>
                                    </p:animScale>
                                    <p:animScale>
                                      <p:cBhvr>
                                        <p:cTn id="192" dur="166" decel="50000">
                                          <p:stCondLst>
                                            <p:cond delay="676"/>
                                          </p:stCondLst>
                                        </p:cTn>
                                        <p:tgtEl>
                                          <p:spTgt spid="31">
                                            <p:txEl>
                                              <p:pRg st="0" end="0"/>
                                            </p:txEl>
                                          </p:spTgt>
                                        </p:tgtEl>
                                      </p:cBhvr>
                                      <p:to x="100000" y="100000"/>
                                    </p:animScale>
                                    <p:animScale>
                                      <p:cBhvr>
                                        <p:cTn id="193" dur="26">
                                          <p:stCondLst>
                                            <p:cond delay="1312"/>
                                          </p:stCondLst>
                                        </p:cTn>
                                        <p:tgtEl>
                                          <p:spTgt spid="31">
                                            <p:txEl>
                                              <p:pRg st="0" end="0"/>
                                            </p:txEl>
                                          </p:spTgt>
                                        </p:tgtEl>
                                      </p:cBhvr>
                                      <p:to x="100000" y="80000"/>
                                    </p:animScale>
                                    <p:animScale>
                                      <p:cBhvr>
                                        <p:cTn id="194" dur="166" decel="50000">
                                          <p:stCondLst>
                                            <p:cond delay="1338"/>
                                          </p:stCondLst>
                                        </p:cTn>
                                        <p:tgtEl>
                                          <p:spTgt spid="31">
                                            <p:txEl>
                                              <p:pRg st="0" end="0"/>
                                            </p:txEl>
                                          </p:spTgt>
                                        </p:tgtEl>
                                      </p:cBhvr>
                                      <p:to x="100000" y="100000"/>
                                    </p:animScale>
                                    <p:animScale>
                                      <p:cBhvr>
                                        <p:cTn id="195" dur="26">
                                          <p:stCondLst>
                                            <p:cond delay="1642"/>
                                          </p:stCondLst>
                                        </p:cTn>
                                        <p:tgtEl>
                                          <p:spTgt spid="31">
                                            <p:txEl>
                                              <p:pRg st="0" end="0"/>
                                            </p:txEl>
                                          </p:spTgt>
                                        </p:tgtEl>
                                      </p:cBhvr>
                                      <p:to x="100000" y="90000"/>
                                    </p:animScale>
                                    <p:animScale>
                                      <p:cBhvr>
                                        <p:cTn id="196" dur="166" decel="50000">
                                          <p:stCondLst>
                                            <p:cond delay="1668"/>
                                          </p:stCondLst>
                                        </p:cTn>
                                        <p:tgtEl>
                                          <p:spTgt spid="31">
                                            <p:txEl>
                                              <p:pRg st="0" end="0"/>
                                            </p:txEl>
                                          </p:spTgt>
                                        </p:tgtEl>
                                      </p:cBhvr>
                                      <p:to x="100000" y="100000"/>
                                    </p:animScale>
                                    <p:animScale>
                                      <p:cBhvr>
                                        <p:cTn id="197" dur="26">
                                          <p:stCondLst>
                                            <p:cond delay="1808"/>
                                          </p:stCondLst>
                                        </p:cTn>
                                        <p:tgtEl>
                                          <p:spTgt spid="31">
                                            <p:txEl>
                                              <p:pRg st="0" end="0"/>
                                            </p:txEl>
                                          </p:spTgt>
                                        </p:tgtEl>
                                      </p:cBhvr>
                                      <p:to x="100000" y="95000"/>
                                    </p:animScale>
                                    <p:animScale>
                                      <p:cBhvr>
                                        <p:cTn id="198" dur="166" decel="50000">
                                          <p:stCondLst>
                                            <p:cond delay="1834"/>
                                          </p:stCondLst>
                                        </p:cTn>
                                        <p:tgtEl>
                                          <p:spTgt spid="31">
                                            <p:txEl>
                                              <p:pRg st="0" end="0"/>
                                            </p:txEl>
                                          </p:spTgt>
                                        </p:tgtEl>
                                      </p:cBhvr>
                                      <p:to x="100000" y="100000"/>
                                    </p:animScale>
                                  </p:childTnLst>
                                </p:cTn>
                              </p:par>
                            </p:childTnLst>
                          </p:cTn>
                        </p:par>
                      </p:childTnLst>
                    </p:cTn>
                  </p:par>
                  <p:par>
                    <p:cTn id="199" fill="hold">
                      <p:stCondLst>
                        <p:cond delay="indefinite"/>
                      </p:stCondLst>
                      <p:childTnLst>
                        <p:par>
                          <p:cTn id="200" fill="hold">
                            <p:stCondLst>
                              <p:cond delay="0"/>
                            </p:stCondLst>
                            <p:childTnLst>
                              <p:par>
                                <p:cTn id="201" presetID="26" presetClass="entr" presetSubtype="0" fill="hold" grpId="0" nodeType="clickEffect">
                                  <p:stCondLst>
                                    <p:cond delay="0"/>
                                  </p:stCondLst>
                                  <p:childTnLst>
                                    <p:set>
                                      <p:cBhvr>
                                        <p:cTn id="202" dur="1" fill="hold">
                                          <p:stCondLst>
                                            <p:cond delay="0"/>
                                          </p:stCondLst>
                                        </p:cTn>
                                        <p:tgtEl>
                                          <p:spTgt spid="33">
                                            <p:txEl>
                                              <p:pRg st="0" end="0"/>
                                            </p:txEl>
                                          </p:spTgt>
                                        </p:tgtEl>
                                        <p:attrNameLst>
                                          <p:attrName>style.visibility</p:attrName>
                                        </p:attrNameLst>
                                      </p:cBhvr>
                                      <p:to>
                                        <p:strVal val="visible"/>
                                      </p:to>
                                    </p:set>
                                    <p:animEffect transition="in" filter="wipe(down)">
                                      <p:cBhvr>
                                        <p:cTn id="203" dur="580">
                                          <p:stCondLst>
                                            <p:cond delay="0"/>
                                          </p:stCondLst>
                                        </p:cTn>
                                        <p:tgtEl>
                                          <p:spTgt spid="33">
                                            <p:txEl>
                                              <p:pRg st="0" end="0"/>
                                            </p:txEl>
                                          </p:spTgt>
                                        </p:tgtEl>
                                      </p:cBhvr>
                                    </p:animEffect>
                                    <p:anim calcmode="lin" valueType="num">
                                      <p:cBhvr>
                                        <p:cTn id="204" dur="1822" tmFilter="0,0; 0.14,0.36; 0.43,0.73; 0.71,0.91; 1.0,1.0">
                                          <p:stCondLst>
                                            <p:cond delay="0"/>
                                          </p:stCondLst>
                                        </p:cTn>
                                        <p:tgtEl>
                                          <p:spTgt spid="33">
                                            <p:txEl>
                                              <p:pRg st="0" end="0"/>
                                            </p:txEl>
                                          </p:spTgt>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33">
                                            <p:txEl>
                                              <p:pRg st="0" end="0"/>
                                            </p:txEl>
                                          </p:spTgt>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33">
                                            <p:txEl>
                                              <p:pRg st="0" end="0"/>
                                            </p:txEl>
                                          </p:spTgt>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33">
                                            <p:txEl>
                                              <p:pRg st="0" end="0"/>
                                            </p:txEl>
                                          </p:spTgt>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33">
                                            <p:txEl>
                                              <p:pRg st="0" end="0"/>
                                            </p:txEl>
                                          </p:spTgt>
                                        </p:tgtEl>
                                        <p:attrNameLst>
                                          <p:attrName>ppt_y</p:attrName>
                                        </p:attrNameLst>
                                      </p:cBhvr>
                                      <p:tavLst>
                                        <p:tav tm="0" fmla="#ppt_y-sin(pi*$)/81">
                                          <p:val>
                                            <p:fltVal val="0"/>
                                          </p:val>
                                        </p:tav>
                                        <p:tav tm="100000">
                                          <p:val>
                                            <p:fltVal val="1"/>
                                          </p:val>
                                        </p:tav>
                                      </p:tavLst>
                                    </p:anim>
                                    <p:animScale>
                                      <p:cBhvr>
                                        <p:cTn id="209" dur="26">
                                          <p:stCondLst>
                                            <p:cond delay="650"/>
                                          </p:stCondLst>
                                        </p:cTn>
                                        <p:tgtEl>
                                          <p:spTgt spid="33">
                                            <p:txEl>
                                              <p:pRg st="0" end="0"/>
                                            </p:txEl>
                                          </p:spTgt>
                                        </p:tgtEl>
                                      </p:cBhvr>
                                      <p:to x="100000" y="60000"/>
                                    </p:animScale>
                                    <p:animScale>
                                      <p:cBhvr>
                                        <p:cTn id="210" dur="166" decel="50000">
                                          <p:stCondLst>
                                            <p:cond delay="676"/>
                                          </p:stCondLst>
                                        </p:cTn>
                                        <p:tgtEl>
                                          <p:spTgt spid="33">
                                            <p:txEl>
                                              <p:pRg st="0" end="0"/>
                                            </p:txEl>
                                          </p:spTgt>
                                        </p:tgtEl>
                                      </p:cBhvr>
                                      <p:to x="100000" y="100000"/>
                                    </p:animScale>
                                    <p:animScale>
                                      <p:cBhvr>
                                        <p:cTn id="211" dur="26">
                                          <p:stCondLst>
                                            <p:cond delay="1312"/>
                                          </p:stCondLst>
                                        </p:cTn>
                                        <p:tgtEl>
                                          <p:spTgt spid="33">
                                            <p:txEl>
                                              <p:pRg st="0" end="0"/>
                                            </p:txEl>
                                          </p:spTgt>
                                        </p:tgtEl>
                                      </p:cBhvr>
                                      <p:to x="100000" y="80000"/>
                                    </p:animScale>
                                    <p:animScale>
                                      <p:cBhvr>
                                        <p:cTn id="212" dur="166" decel="50000">
                                          <p:stCondLst>
                                            <p:cond delay="1338"/>
                                          </p:stCondLst>
                                        </p:cTn>
                                        <p:tgtEl>
                                          <p:spTgt spid="33">
                                            <p:txEl>
                                              <p:pRg st="0" end="0"/>
                                            </p:txEl>
                                          </p:spTgt>
                                        </p:tgtEl>
                                      </p:cBhvr>
                                      <p:to x="100000" y="100000"/>
                                    </p:animScale>
                                    <p:animScale>
                                      <p:cBhvr>
                                        <p:cTn id="213" dur="26">
                                          <p:stCondLst>
                                            <p:cond delay="1642"/>
                                          </p:stCondLst>
                                        </p:cTn>
                                        <p:tgtEl>
                                          <p:spTgt spid="33">
                                            <p:txEl>
                                              <p:pRg st="0" end="0"/>
                                            </p:txEl>
                                          </p:spTgt>
                                        </p:tgtEl>
                                      </p:cBhvr>
                                      <p:to x="100000" y="90000"/>
                                    </p:animScale>
                                    <p:animScale>
                                      <p:cBhvr>
                                        <p:cTn id="214" dur="166" decel="50000">
                                          <p:stCondLst>
                                            <p:cond delay="1668"/>
                                          </p:stCondLst>
                                        </p:cTn>
                                        <p:tgtEl>
                                          <p:spTgt spid="33">
                                            <p:txEl>
                                              <p:pRg st="0" end="0"/>
                                            </p:txEl>
                                          </p:spTgt>
                                        </p:tgtEl>
                                      </p:cBhvr>
                                      <p:to x="100000" y="100000"/>
                                    </p:animScale>
                                    <p:animScale>
                                      <p:cBhvr>
                                        <p:cTn id="215" dur="26">
                                          <p:stCondLst>
                                            <p:cond delay="1808"/>
                                          </p:stCondLst>
                                        </p:cTn>
                                        <p:tgtEl>
                                          <p:spTgt spid="33">
                                            <p:txEl>
                                              <p:pRg st="0" end="0"/>
                                            </p:txEl>
                                          </p:spTgt>
                                        </p:tgtEl>
                                      </p:cBhvr>
                                      <p:to x="100000" y="95000"/>
                                    </p:animScale>
                                    <p:animScale>
                                      <p:cBhvr>
                                        <p:cTn id="216" dur="166" decel="50000">
                                          <p:stCondLst>
                                            <p:cond delay="1834"/>
                                          </p:stCondLst>
                                        </p:cTn>
                                        <p:tgtEl>
                                          <p:spTgt spid="33">
                                            <p:txEl>
                                              <p:pRg st="0" end="0"/>
                                            </p:txEl>
                                          </p:spTgt>
                                        </p:tgtEl>
                                      </p:cBhvr>
                                      <p:to x="100000" y="100000"/>
                                    </p:animScale>
                                  </p:childTnLst>
                                </p:cTn>
                              </p:par>
                            </p:childTnLst>
                          </p:cTn>
                        </p:par>
                      </p:childTnLst>
                    </p:cTn>
                  </p:par>
                  <p:par>
                    <p:cTn id="217" fill="hold">
                      <p:stCondLst>
                        <p:cond delay="indefinite"/>
                      </p:stCondLst>
                      <p:childTnLst>
                        <p:par>
                          <p:cTn id="218" fill="hold">
                            <p:stCondLst>
                              <p:cond delay="0"/>
                            </p:stCondLst>
                            <p:childTnLst>
                              <p:par>
                                <p:cTn id="219" presetID="54" presetClass="entr" presetSubtype="0" accel="100000" fill="hold" nodeType="clickEffect">
                                  <p:stCondLst>
                                    <p:cond delay="0"/>
                                  </p:stCondLst>
                                  <p:childTnLst>
                                    <p:set>
                                      <p:cBhvr>
                                        <p:cTn id="220" dur="1" fill="hold">
                                          <p:stCondLst>
                                            <p:cond delay="0"/>
                                          </p:stCondLst>
                                        </p:cTn>
                                        <p:tgtEl>
                                          <p:spTgt spid="37"/>
                                        </p:tgtEl>
                                        <p:attrNameLst>
                                          <p:attrName>style.visibility</p:attrName>
                                        </p:attrNameLst>
                                      </p:cBhvr>
                                      <p:to>
                                        <p:strVal val="visible"/>
                                      </p:to>
                                    </p:set>
                                    <p:anim calcmode="lin" valueType="num">
                                      <p:cBhvr>
                                        <p:cTn id="221" dur="500" fill="hold"/>
                                        <p:tgtEl>
                                          <p:spTgt spid="37"/>
                                        </p:tgtEl>
                                        <p:attrNameLst>
                                          <p:attrName>ppt_w</p:attrName>
                                        </p:attrNameLst>
                                      </p:cBhvr>
                                      <p:tavLst>
                                        <p:tav tm="0">
                                          <p:val>
                                            <p:strVal val="#ppt_w*0.05"/>
                                          </p:val>
                                        </p:tav>
                                        <p:tav tm="100000">
                                          <p:val>
                                            <p:strVal val="#ppt_w"/>
                                          </p:val>
                                        </p:tav>
                                      </p:tavLst>
                                    </p:anim>
                                    <p:anim calcmode="lin" valueType="num">
                                      <p:cBhvr>
                                        <p:cTn id="222" dur="500" fill="hold"/>
                                        <p:tgtEl>
                                          <p:spTgt spid="37"/>
                                        </p:tgtEl>
                                        <p:attrNameLst>
                                          <p:attrName>ppt_h</p:attrName>
                                        </p:attrNameLst>
                                      </p:cBhvr>
                                      <p:tavLst>
                                        <p:tav tm="0">
                                          <p:val>
                                            <p:strVal val="#ppt_h"/>
                                          </p:val>
                                        </p:tav>
                                        <p:tav tm="100000">
                                          <p:val>
                                            <p:strVal val="#ppt_h"/>
                                          </p:val>
                                        </p:tav>
                                      </p:tavLst>
                                    </p:anim>
                                    <p:anim calcmode="lin" valueType="num">
                                      <p:cBhvr>
                                        <p:cTn id="223" dur="500" fill="hold"/>
                                        <p:tgtEl>
                                          <p:spTgt spid="37"/>
                                        </p:tgtEl>
                                        <p:attrNameLst>
                                          <p:attrName>ppt_x</p:attrName>
                                        </p:attrNameLst>
                                      </p:cBhvr>
                                      <p:tavLst>
                                        <p:tav tm="0">
                                          <p:val>
                                            <p:strVal val="#ppt_x-.2"/>
                                          </p:val>
                                        </p:tav>
                                        <p:tav tm="100000">
                                          <p:val>
                                            <p:strVal val="#ppt_x"/>
                                          </p:val>
                                        </p:tav>
                                      </p:tavLst>
                                    </p:anim>
                                    <p:anim calcmode="lin" valueType="num">
                                      <p:cBhvr>
                                        <p:cTn id="224" dur="500" fill="hold"/>
                                        <p:tgtEl>
                                          <p:spTgt spid="37"/>
                                        </p:tgtEl>
                                        <p:attrNameLst>
                                          <p:attrName>ppt_y</p:attrName>
                                        </p:attrNameLst>
                                      </p:cBhvr>
                                      <p:tavLst>
                                        <p:tav tm="0">
                                          <p:val>
                                            <p:strVal val="#ppt_y"/>
                                          </p:val>
                                        </p:tav>
                                        <p:tav tm="100000">
                                          <p:val>
                                            <p:strVal val="#ppt_y"/>
                                          </p:val>
                                        </p:tav>
                                      </p:tavLst>
                                    </p:anim>
                                    <p:animEffect transition="in" filter="fade">
                                      <p:cBhvr>
                                        <p:cTn id="225" dur="500"/>
                                        <p:tgtEl>
                                          <p:spTgt spid="37"/>
                                        </p:tgtEl>
                                      </p:cBhvr>
                                    </p:animEffect>
                                  </p:childTnLst>
                                </p:cTn>
                              </p:par>
                            </p:childTnLst>
                          </p:cTn>
                        </p:par>
                      </p:childTnLst>
                    </p:cTn>
                  </p:par>
                  <p:par>
                    <p:cTn id="226" fill="hold">
                      <p:stCondLst>
                        <p:cond delay="indefinite"/>
                      </p:stCondLst>
                      <p:childTnLst>
                        <p:par>
                          <p:cTn id="227" fill="hold">
                            <p:stCondLst>
                              <p:cond delay="0"/>
                            </p:stCondLst>
                            <p:childTnLst>
                              <p:par>
                                <p:cTn id="228" presetID="26" presetClass="entr" presetSubtype="0" fill="hold" nodeType="clickEffect">
                                  <p:stCondLst>
                                    <p:cond delay="0"/>
                                  </p:stCondLst>
                                  <p:childTnLst>
                                    <p:set>
                                      <p:cBhvr>
                                        <p:cTn id="229" dur="1" fill="hold">
                                          <p:stCondLst>
                                            <p:cond delay="0"/>
                                          </p:stCondLst>
                                        </p:cTn>
                                        <p:tgtEl>
                                          <p:spTgt spid="37"/>
                                        </p:tgtEl>
                                        <p:attrNameLst>
                                          <p:attrName>style.visibility</p:attrName>
                                        </p:attrNameLst>
                                      </p:cBhvr>
                                      <p:to>
                                        <p:strVal val="visible"/>
                                      </p:to>
                                    </p:set>
                                    <p:animEffect transition="in" filter="wipe(down)">
                                      <p:cBhvr>
                                        <p:cTn id="230" dur="580">
                                          <p:stCondLst>
                                            <p:cond delay="0"/>
                                          </p:stCondLst>
                                        </p:cTn>
                                        <p:tgtEl>
                                          <p:spTgt spid="37"/>
                                        </p:tgtEl>
                                      </p:cBhvr>
                                    </p:animEffect>
                                    <p:anim calcmode="lin" valueType="num">
                                      <p:cBhvr>
                                        <p:cTn id="231"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32"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33"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34"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35"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36" dur="26">
                                          <p:stCondLst>
                                            <p:cond delay="650"/>
                                          </p:stCondLst>
                                        </p:cTn>
                                        <p:tgtEl>
                                          <p:spTgt spid="37"/>
                                        </p:tgtEl>
                                      </p:cBhvr>
                                      <p:to x="100000" y="60000"/>
                                    </p:animScale>
                                    <p:animScale>
                                      <p:cBhvr>
                                        <p:cTn id="237" dur="166" decel="50000">
                                          <p:stCondLst>
                                            <p:cond delay="676"/>
                                          </p:stCondLst>
                                        </p:cTn>
                                        <p:tgtEl>
                                          <p:spTgt spid="37"/>
                                        </p:tgtEl>
                                      </p:cBhvr>
                                      <p:to x="100000" y="100000"/>
                                    </p:animScale>
                                    <p:animScale>
                                      <p:cBhvr>
                                        <p:cTn id="238" dur="26">
                                          <p:stCondLst>
                                            <p:cond delay="1312"/>
                                          </p:stCondLst>
                                        </p:cTn>
                                        <p:tgtEl>
                                          <p:spTgt spid="37"/>
                                        </p:tgtEl>
                                      </p:cBhvr>
                                      <p:to x="100000" y="80000"/>
                                    </p:animScale>
                                    <p:animScale>
                                      <p:cBhvr>
                                        <p:cTn id="239" dur="166" decel="50000">
                                          <p:stCondLst>
                                            <p:cond delay="1338"/>
                                          </p:stCondLst>
                                        </p:cTn>
                                        <p:tgtEl>
                                          <p:spTgt spid="37"/>
                                        </p:tgtEl>
                                      </p:cBhvr>
                                      <p:to x="100000" y="100000"/>
                                    </p:animScale>
                                    <p:animScale>
                                      <p:cBhvr>
                                        <p:cTn id="240" dur="26">
                                          <p:stCondLst>
                                            <p:cond delay="1642"/>
                                          </p:stCondLst>
                                        </p:cTn>
                                        <p:tgtEl>
                                          <p:spTgt spid="37"/>
                                        </p:tgtEl>
                                      </p:cBhvr>
                                      <p:to x="100000" y="90000"/>
                                    </p:animScale>
                                    <p:animScale>
                                      <p:cBhvr>
                                        <p:cTn id="241" dur="166" decel="50000">
                                          <p:stCondLst>
                                            <p:cond delay="1668"/>
                                          </p:stCondLst>
                                        </p:cTn>
                                        <p:tgtEl>
                                          <p:spTgt spid="37"/>
                                        </p:tgtEl>
                                      </p:cBhvr>
                                      <p:to x="100000" y="100000"/>
                                    </p:animScale>
                                    <p:animScale>
                                      <p:cBhvr>
                                        <p:cTn id="242" dur="26">
                                          <p:stCondLst>
                                            <p:cond delay="1808"/>
                                          </p:stCondLst>
                                        </p:cTn>
                                        <p:tgtEl>
                                          <p:spTgt spid="37"/>
                                        </p:tgtEl>
                                      </p:cBhvr>
                                      <p:to x="100000" y="95000"/>
                                    </p:animScale>
                                    <p:animScale>
                                      <p:cBhvr>
                                        <p:cTn id="243"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0" grpId="0" animBg="1"/>
      <p:bldP spid="21" grpId="0"/>
      <p:bldP spid="22" grpId="0"/>
      <p:bldP spid="23" grpId="0"/>
      <p:bldP spid="24" grpId="0" build="allAtOnce"/>
      <p:bldP spid="25" grpId="0" build="allAtOnce"/>
      <p:bldP spid="26" grpId="0" build="allAtOnce"/>
      <p:bldP spid="27" grpId="0" build="allAtOnce"/>
      <p:bldP spid="28" grpId="0" build="allAtOnce"/>
      <p:bldP spid="29" grpId="0" build="allAtOnce"/>
      <p:bldP spid="30" grpId="0" build="allAtOnce"/>
      <p:bldP spid="31" grpId="0" build="allAtOnce"/>
      <p:bldP spid="32" grpId="0" build="allAtOnce"/>
      <p:bldP spid="33" grpId="0" build="allAtOnce"/>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tab pos="1406525" algn="l"/>
              </a:tabLst>
            </a:pPr>
            <a:endParaRPr kumimoji="0" lang="ar-SA"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Flowchart: Multidocument 5"/>
          <p:cNvSpPr/>
          <p:nvPr/>
        </p:nvSpPr>
        <p:spPr>
          <a:xfrm>
            <a:off x="7894208" y="238125"/>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5" name="Rectangle 4"/>
          <p:cNvSpPr/>
          <p:nvPr/>
        </p:nvSpPr>
        <p:spPr>
          <a:xfrm>
            <a:off x="6934200" y="273992"/>
            <a:ext cx="930063" cy="461665"/>
          </a:xfrm>
          <a:prstGeom prst="rect">
            <a:avLst/>
          </a:prstGeom>
        </p:spPr>
        <p:txBody>
          <a:bodyPr wrap="none">
            <a:spAutoFit/>
          </a:bodyPr>
          <a:lstStyle/>
          <a:p>
            <a:r>
              <a:rPr lang="ar-SA" sz="2400" b="1" dirty="0" smtClean="0">
                <a:solidFill>
                  <a:srgbClr val="7030A0"/>
                </a:solidFill>
              </a:rPr>
              <a:t>علل   </a:t>
            </a:r>
            <a:r>
              <a:rPr lang="ar-SA" sz="2400" b="1" dirty="0">
                <a:solidFill>
                  <a:srgbClr val="7030A0"/>
                </a:solidFill>
              </a:rPr>
              <a:t>:</a:t>
            </a:r>
          </a:p>
        </p:txBody>
      </p:sp>
      <p:sp>
        <p:nvSpPr>
          <p:cNvPr id="7" name="Rectangle 6"/>
          <p:cNvSpPr/>
          <p:nvPr/>
        </p:nvSpPr>
        <p:spPr>
          <a:xfrm>
            <a:off x="4800600" y="1219200"/>
            <a:ext cx="3889206" cy="369332"/>
          </a:xfrm>
          <a:prstGeom prst="rect">
            <a:avLst/>
          </a:prstGeom>
        </p:spPr>
        <p:txBody>
          <a:bodyPr wrap="none">
            <a:spAutoFit/>
          </a:bodyPr>
          <a:lstStyle/>
          <a:p>
            <a:pPr rtl="1"/>
            <a:r>
              <a:rPr lang="ar-SA" b="1" dirty="0"/>
              <a:t>1- تسميه محكمة العدل الدوليه بالمحكمه العالميه .</a:t>
            </a:r>
            <a:endParaRPr lang="en-US" dirty="0"/>
          </a:p>
        </p:txBody>
      </p:sp>
      <p:sp>
        <p:nvSpPr>
          <p:cNvPr id="8" name="Rectangle 7"/>
          <p:cNvSpPr/>
          <p:nvPr/>
        </p:nvSpPr>
        <p:spPr>
          <a:xfrm>
            <a:off x="1524000" y="2514600"/>
            <a:ext cx="7265157" cy="369332"/>
          </a:xfrm>
          <a:prstGeom prst="rect">
            <a:avLst/>
          </a:prstGeom>
        </p:spPr>
        <p:txBody>
          <a:bodyPr wrap="square">
            <a:spAutoFit/>
          </a:bodyPr>
          <a:lstStyle/>
          <a:p>
            <a:pPr algn="r" rtl="1"/>
            <a:r>
              <a:rPr lang="ar-SA" b="1" dirty="0"/>
              <a:t>2- </a:t>
            </a:r>
            <a:r>
              <a:rPr lang="ar-SA" b="1" dirty="0" smtClean="0"/>
              <a:t>جميع الدول الأعضاء فى مجلس الأمن ملزمة بقرارات المجلس</a:t>
            </a:r>
            <a:r>
              <a:rPr lang="ar-SA" dirty="0"/>
              <a:t>	</a:t>
            </a:r>
            <a:endParaRPr lang="en-US" dirty="0"/>
          </a:p>
        </p:txBody>
      </p:sp>
      <p:sp>
        <p:nvSpPr>
          <p:cNvPr id="9" name="Rectangle 8"/>
          <p:cNvSpPr/>
          <p:nvPr/>
        </p:nvSpPr>
        <p:spPr>
          <a:xfrm>
            <a:off x="3733800" y="1676400"/>
            <a:ext cx="302037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لأنها الجهاز القضائى الرئيسي للامم المتحده</a:t>
            </a:r>
            <a:endParaRPr lang="ar-SA" dirty="0"/>
          </a:p>
        </p:txBody>
      </p:sp>
      <p:sp>
        <p:nvSpPr>
          <p:cNvPr id="11" name="Rectangle 10"/>
          <p:cNvSpPr/>
          <p:nvPr/>
        </p:nvSpPr>
        <p:spPr>
          <a:xfrm>
            <a:off x="3322943" y="3059668"/>
            <a:ext cx="338265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لأن هذه المحكمه للفصل فى المنازعات بين البلدان</a:t>
            </a:r>
            <a:endParaRPr lang="ar-SA" dirty="0"/>
          </a:p>
        </p:txBody>
      </p:sp>
      <p:sp>
        <p:nvSpPr>
          <p:cNvPr id="14" name="Rectangle 7"/>
          <p:cNvSpPr/>
          <p:nvPr/>
        </p:nvSpPr>
        <p:spPr>
          <a:xfrm>
            <a:off x="1524000" y="3897868"/>
            <a:ext cx="7265157" cy="369332"/>
          </a:xfrm>
          <a:prstGeom prst="rect">
            <a:avLst/>
          </a:prstGeom>
        </p:spPr>
        <p:txBody>
          <a:bodyPr wrap="square">
            <a:spAutoFit/>
          </a:bodyPr>
          <a:lstStyle/>
          <a:p>
            <a:pPr algn="r" rtl="1"/>
            <a:r>
              <a:rPr lang="ar-SA" b="1" dirty="0" smtClean="0"/>
              <a:t>3- المملكة من الدول المؤسسة لهيئة الأمم المتحدة</a:t>
            </a:r>
            <a:r>
              <a:rPr lang="ar-SA" dirty="0"/>
              <a:t>	</a:t>
            </a:r>
            <a:endParaRPr lang="en-US" dirty="0"/>
          </a:p>
        </p:txBody>
      </p:sp>
      <p:pic>
        <p:nvPicPr>
          <p:cNvPr id="15" name="صورة 14" descr="5.jpg"/>
          <p:cNvPicPr>
            <a:picLocks noChangeAspect="1"/>
          </p:cNvPicPr>
          <p:nvPr/>
        </p:nvPicPr>
        <p:blipFill>
          <a:blip r:embed="rId2" cstate="print"/>
          <a:stretch>
            <a:fillRect/>
          </a:stretch>
        </p:blipFill>
        <p:spPr>
          <a:xfrm>
            <a:off x="5095875" y="4410075"/>
            <a:ext cx="2143125" cy="2143125"/>
          </a:xfrm>
          <a:prstGeom prst="rect">
            <a:avLst/>
          </a:prstGeom>
        </p:spPr>
      </p:pic>
    </p:spTree>
    <p:extLst>
      <p:ext uri="{BB962C8B-B14F-4D97-AF65-F5344CB8AC3E}">
        <p14:creationId xmlns:p14="http://schemas.microsoft.com/office/powerpoint/2010/main" val="5493726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out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out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4" presetClass="entr" presetSubtype="0" accel="10000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strVal val="#ppt_w*0.05"/>
                                          </p:val>
                                        </p:tav>
                                        <p:tav tm="100000">
                                          <p:val>
                                            <p:strVal val="#ppt_w"/>
                                          </p:val>
                                        </p:tav>
                                      </p:tavLst>
                                    </p:anim>
                                    <p:anim calcmode="lin" valueType="num">
                                      <p:cBhvr>
                                        <p:cTn id="48" dur="500" fill="hold"/>
                                        <p:tgtEl>
                                          <p:spTgt spid="15"/>
                                        </p:tgtEl>
                                        <p:attrNameLst>
                                          <p:attrName>ppt_h</p:attrName>
                                        </p:attrNameLst>
                                      </p:cBhvr>
                                      <p:tavLst>
                                        <p:tav tm="0">
                                          <p:val>
                                            <p:strVal val="#ppt_h"/>
                                          </p:val>
                                        </p:tav>
                                        <p:tav tm="100000">
                                          <p:val>
                                            <p:strVal val="#ppt_h"/>
                                          </p:val>
                                        </p:tav>
                                      </p:tavLst>
                                    </p:anim>
                                    <p:anim calcmode="lin" valueType="num">
                                      <p:cBhvr>
                                        <p:cTn id="49" dur="500" fill="hold"/>
                                        <p:tgtEl>
                                          <p:spTgt spid="15"/>
                                        </p:tgtEl>
                                        <p:attrNameLst>
                                          <p:attrName>ppt_x</p:attrName>
                                        </p:attrNameLst>
                                      </p:cBhvr>
                                      <p:tavLst>
                                        <p:tav tm="0">
                                          <p:val>
                                            <p:strVal val="#ppt_x-.2"/>
                                          </p:val>
                                        </p:tav>
                                        <p:tav tm="100000">
                                          <p:val>
                                            <p:strVal val="#ppt_x"/>
                                          </p:val>
                                        </p:tav>
                                      </p:tavLst>
                                    </p:anim>
                                    <p:anim calcmode="lin" valueType="num">
                                      <p:cBhvr>
                                        <p:cTn id="50" dur="500" fill="hold"/>
                                        <p:tgtEl>
                                          <p:spTgt spid="15"/>
                                        </p:tgtEl>
                                        <p:attrNameLst>
                                          <p:attrName>ppt_y</p:attrName>
                                        </p:attrNameLst>
                                      </p:cBhvr>
                                      <p:tavLst>
                                        <p:tav tm="0">
                                          <p:val>
                                            <p:strVal val="#ppt_y"/>
                                          </p:val>
                                        </p:tav>
                                        <p:tav tm="100000">
                                          <p:val>
                                            <p:strVal val="#ppt_y"/>
                                          </p:val>
                                        </p:tav>
                                      </p:tavLst>
                                    </p:anim>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80">
                                          <p:stCondLst>
                                            <p:cond delay="0"/>
                                          </p:stCondLst>
                                        </p:cTn>
                                        <p:tgtEl>
                                          <p:spTgt spid="15"/>
                                        </p:tgtEl>
                                      </p:cBhvr>
                                    </p:animEffect>
                                    <p:anim calcmode="lin" valueType="num">
                                      <p:cBhvr>
                                        <p:cTn id="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2" dur="26">
                                          <p:stCondLst>
                                            <p:cond delay="650"/>
                                          </p:stCondLst>
                                        </p:cTn>
                                        <p:tgtEl>
                                          <p:spTgt spid="15"/>
                                        </p:tgtEl>
                                      </p:cBhvr>
                                      <p:to x="100000" y="60000"/>
                                    </p:animScale>
                                    <p:animScale>
                                      <p:cBhvr>
                                        <p:cTn id="63" dur="166" decel="50000">
                                          <p:stCondLst>
                                            <p:cond delay="676"/>
                                          </p:stCondLst>
                                        </p:cTn>
                                        <p:tgtEl>
                                          <p:spTgt spid="15"/>
                                        </p:tgtEl>
                                      </p:cBhvr>
                                      <p:to x="100000" y="100000"/>
                                    </p:animScale>
                                    <p:animScale>
                                      <p:cBhvr>
                                        <p:cTn id="64" dur="26">
                                          <p:stCondLst>
                                            <p:cond delay="1312"/>
                                          </p:stCondLst>
                                        </p:cTn>
                                        <p:tgtEl>
                                          <p:spTgt spid="15"/>
                                        </p:tgtEl>
                                      </p:cBhvr>
                                      <p:to x="100000" y="80000"/>
                                    </p:animScale>
                                    <p:animScale>
                                      <p:cBhvr>
                                        <p:cTn id="65" dur="166" decel="50000">
                                          <p:stCondLst>
                                            <p:cond delay="1338"/>
                                          </p:stCondLst>
                                        </p:cTn>
                                        <p:tgtEl>
                                          <p:spTgt spid="15"/>
                                        </p:tgtEl>
                                      </p:cBhvr>
                                      <p:to x="100000" y="100000"/>
                                    </p:animScale>
                                    <p:animScale>
                                      <p:cBhvr>
                                        <p:cTn id="66" dur="26">
                                          <p:stCondLst>
                                            <p:cond delay="1642"/>
                                          </p:stCondLst>
                                        </p:cTn>
                                        <p:tgtEl>
                                          <p:spTgt spid="15"/>
                                        </p:tgtEl>
                                      </p:cBhvr>
                                      <p:to x="100000" y="90000"/>
                                    </p:animScale>
                                    <p:animScale>
                                      <p:cBhvr>
                                        <p:cTn id="67" dur="166" decel="50000">
                                          <p:stCondLst>
                                            <p:cond delay="1668"/>
                                          </p:stCondLst>
                                        </p:cTn>
                                        <p:tgtEl>
                                          <p:spTgt spid="15"/>
                                        </p:tgtEl>
                                      </p:cBhvr>
                                      <p:to x="100000" y="100000"/>
                                    </p:animScale>
                                    <p:animScale>
                                      <p:cBhvr>
                                        <p:cTn id="68" dur="26">
                                          <p:stCondLst>
                                            <p:cond delay="1808"/>
                                          </p:stCondLst>
                                        </p:cTn>
                                        <p:tgtEl>
                                          <p:spTgt spid="15"/>
                                        </p:tgtEl>
                                      </p:cBhvr>
                                      <p:to x="100000" y="95000"/>
                                    </p:animScale>
                                    <p:animScale>
                                      <p:cBhvr>
                                        <p:cTn id="69"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p:bldP spid="9" grpId="0"/>
      <p:bldP spid="11" grpId="0"/>
      <p:bldP spid="1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noChangeArrowheads="1"/>
          </p:cNvSpPr>
          <p:nvPr/>
        </p:nvSpPr>
        <p:spPr bwMode="auto">
          <a:xfrm>
            <a:off x="2133600" y="152400"/>
            <a:ext cx="4736248" cy="592138"/>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2509576" y="208906"/>
            <a:ext cx="4124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السادس:</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منظمة التجارة العالمية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9" name="Flowchart: Multidocument 3"/>
          <p:cNvSpPr/>
          <p:nvPr/>
        </p:nvSpPr>
        <p:spPr>
          <a:xfrm>
            <a:off x="7901226"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20" name="Rectangle 4"/>
          <p:cNvSpPr/>
          <p:nvPr/>
        </p:nvSpPr>
        <p:spPr>
          <a:xfrm>
            <a:off x="5105400" y="681335"/>
            <a:ext cx="2574744" cy="461665"/>
          </a:xfrm>
          <a:prstGeom prst="rect">
            <a:avLst/>
          </a:prstGeom>
        </p:spPr>
        <p:txBody>
          <a:bodyPr wrap="none">
            <a:spAutoFit/>
          </a:bodyPr>
          <a:lstStyle/>
          <a:p>
            <a:r>
              <a:rPr lang="ar-SA" sz="2400" b="1" dirty="0" smtClean="0">
                <a:solidFill>
                  <a:srgbClr val="7030A0"/>
                </a:solidFill>
              </a:rPr>
              <a:t>اختار الاجابات </a:t>
            </a:r>
            <a:r>
              <a:rPr lang="ar-SA" sz="2400" b="1" dirty="0" smtClean="0">
                <a:solidFill>
                  <a:srgbClr val="7030A0"/>
                </a:solidFill>
              </a:rPr>
              <a:t>الصحيحة</a:t>
            </a:r>
            <a:endParaRPr lang="ar-SA" sz="2400" dirty="0">
              <a:solidFill>
                <a:srgbClr val="7030A0"/>
              </a:solidFill>
            </a:endParaRPr>
          </a:p>
        </p:txBody>
      </p:sp>
      <p:sp>
        <p:nvSpPr>
          <p:cNvPr id="21" name="Rectangle 3"/>
          <p:cNvSpPr/>
          <p:nvPr/>
        </p:nvSpPr>
        <p:spPr>
          <a:xfrm>
            <a:off x="2057400" y="1219200"/>
            <a:ext cx="6596300" cy="369332"/>
          </a:xfrm>
          <a:prstGeom prst="rect">
            <a:avLst/>
          </a:prstGeom>
        </p:spPr>
        <p:txBody>
          <a:bodyPr wrap="square">
            <a:spAutoFit/>
          </a:bodyPr>
          <a:lstStyle/>
          <a:p>
            <a:pPr algn="r" rtl="1"/>
            <a:r>
              <a:rPr lang="ar-SA" b="1" dirty="0" smtClean="0"/>
              <a:t>1- من أهداف منظمة التجارة العالمية</a:t>
            </a:r>
            <a:endParaRPr lang="en-US" dirty="0"/>
          </a:p>
        </p:txBody>
      </p:sp>
      <p:sp>
        <p:nvSpPr>
          <p:cNvPr id="22" name="Rectangle 4"/>
          <p:cNvSpPr/>
          <p:nvPr/>
        </p:nvSpPr>
        <p:spPr>
          <a:xfrm>
            <a:off x="3986845" y="3581400"/>
            <a:ext cx="4756430" cy="369332"/>
          </a:xfrm>
          <a:prstGeom prst="rect">
            <a:avLst/>
          </a:prstGeom>
        </p:spPr>
        <p:txBody>
          <a:bodyPr wrap="none">
            <a:spAutoFit/>
          </a:bodyPr>
          <a:lstStyle/>
          <a:p>
            <a:pPr algn="r" rtl="1"/>
            <a:r>
              <a:rPr lang="ar-SA" b="1" dirty="0"/>
              <a:t>2- </a:t>
            </a:r>
            <a:r>
              <a:rPr lang="ar-SA" b="1" dirty="0" smtClean="0"/>
              <a:t>تقوم منظمة التجارة الدولية على مجموعه من المبادئ منها</a:t>
            </a:r>
            <a:endParaRPr lang="en-US" dirty="0"/>
          </a:p>
        </p:txBody>
      </p:sp>
      <p:sp>
        <p:nvSpPr>
          <p:cNvPr id="23" name="Rectangle 9"/>
          <p:cNvSpPr/>
          <p:nvPr/>
        </p:nvSpPr>
        <p:spPr>
          <a:xfrm>
            <a:off x="5257800" y="1676400"/>
            <a:ext cx="334739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إدارة وتطبيق اتفاقات التجارة المتعددة الأسواق</a:t>
            </a:r>
            <a:endParaRPr lang="ar-SA" dirty="0"/>
          </a:p>
        </p:txBody>
      </p:sp>
      <p:sp>
        <p:nvSpPr>
          <p:cNvPr id="24" name="Rectangle 9"/>
          <p:cNvSpPr/>
          <p:nvPr/>
        </p:nvSpPr>
        <p:spPr>
          <a:xfrm>
            <a:off x="990600" y="1676400"/>
            <a:ext cx="3797835"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العمل كمنتدى للمفاوضات التجارية المتعددة الأسواق</a:t>
            </a:r>
            <a:endParaRPr lang="ar-SA" dirty="0"/>
          </a:p>
        </p:txBody>
      </p:sp>
      <p:sp>
        <p:nvSpPr>
          <p:cNvPr id="25" name="Rectangle 9"/>
          <p:cNvSpPr/>
          <p:nvPr/>
        </p:nvSpPr>
        <p:spPr>
          <a:xfrm>
            <a:off x="4191000" y="2209800"/>
            <a:ext cx="445666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العمل على حل الخلافات التجارية التى تنشأ بين أعضاء المنظمة</a:t>
            </a:r>
            <a:endParaRPr lang="ar-SA" dirty="0"/>
          </a:p>
        </p:txBody>
      </p:sp>
      <p:sp>
        <p:nvSpPr>
          <p:cNvPr id="26" name="Rectangle 9"/>
          <p:cNvSpPr/>
          <p:nvPr/>
        </p:nvSpPr>
        <p:spPr>
          <a:xfrm>
            <a:off x="838200" y="2209800"/>
            <a:ext cx="295305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التعاون مع المنظمات الأخرى ذات العلاقة</a:t>
            </a:r>
            <a:endParaRPr lang="ar-SA" dirty="0"/>
          </a:p>
        </p:txBody>
      </p:sp>
      <p:sp>
        <p:nvSpPr>
          <p:cNvPr id="27" name="Rectangle 11"/>
          <p:cNvSpPr/>
          <p:nvPr/>
        </p:nvSpPr>
        <p:spPr>
          <a:xfrm>
            <a:off x="6477000" y="4191000"/>
            <a:ext cx="193354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مبدأ الدوله الأولى بالرعاية</a:t>
            </a:r>
            <a:endParaRPr lang="ar-SA" dirty="0"/>
          </a:p>
        </p:txBody>
      </p:sp>
      <p:sp>
        <p:nvSpPr>
          <p:cNvPr id="28" name="Rectangle 11"/>
          <p:cNvSpPr/>
          <p:nvPr/>
        </p:nvSpPr>
        <p:spPr>
          <a:xfrm>
            <a:off x="3471619" y="4191000"/>
            <a:ext cx="163378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مبدأ المعاملة الوطنية</a:t>
            </a:r>
            <a:endParaRPr lang="ar-SA" dirty="0"/>
          </a:p>
        </p:txBody>
      </p:sp>
      <p:sp>
        <p:nvSpPr>
          <p:cNvPr id="29" name="Rectangle 11"/>
          <p:cNvSpPr/>
          <p:nvPr/>
        </p:nvSpPr>
        <p:spPr>
          <a:xfrm>
            <a:off x="4876800" y="5638800"/>
            <a:ext cx="185820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مبدأ إلغاء القيود الكمية</a:t>
            </a:r>
            <a:endParaRPr lang="ar-SA" dirty="0"/>
          </a:p>
        </p:txBody>
      </p:sp>
      <p:sp>
        <p:nvSpPr>
          <p:cNvPr id="30" name="Rectangle 11"/>
          <p:cNvSpPr/>
          <p:nvPr/>
        </p:nvSpPr>
        <p:spPr>
          <a:xfrm>
            <a:off x="6629400" y="4876800"/>
            <a:ext cx="1779654"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مبدأ التشاور والتفاوض</a:t>
            </a:r>
            <a:endParaRPr lang="ar-SA" dirty="0"/>
          </a:p>
        </p:txBody>
      </p:sp>
      <p:sp>
        <p:nvSpPr>
          <p:cNvPr id="31" name="Rectangle 9"/>
          <p:cNvSpPr/>
          <p:nvPr/>
        </p:nvSpPr>
        <p:spPr>
          <a:xfrm>
            <a:off x="3276600" y="2819400"/>
            <a:ext cx="3664786"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فتح أسواق الدول الأعضاء لجميع المنتجات التجارية</a:t>
            </a:r>
            <a:endParaRPr lang="ar-SA" dirty="0"/>
          </a:p>
        </p:txBody>
      </p:sp>
      <p:sp>
        <p:nvSpPr>
          <p:cNvPr id="32" name="Rectangle 11"/>
          <p:cNvSpPr/>
          <p:nvPr/>
        </p:nvSpPr>
        <p:spPr>
          <a:xfrm>
            <a:off x="2971800" y="4876800"/>
            <a:ext cx="216758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مبدأ حماية المنتجات الوطنية</a:t>
            </a:r>
            <a:endParaRPr lang="ar-SA" dirty="0"/>
          </a:p>
        </p:txBody>
      </p:sp>
      <p:pic>
        <p:nvPicPr>
          <p:cNvPr id="33" name="صورة 32" descr="5.jpg"/>
          <p:cNvPicPr>
            <a:picLocks noChangeAspect="1"/>
          </p:cNvPicPr>
          <p:nvPr/>
        </p:nvPicPr>
        <p:blipFill>
          <a:blip r:embed="rId2" cstate="print"/>
          <a:stretch>
            <a:fillRect/>
          </a:stretch>
        </p:blipFill>
        <p:spPr>
          <a:xfrm>
            <a:off x="457200" y="2667000"/>
            <a:ext cx="2143125" cy="2143125"/>
          </a:xfrm>
          <a:prstGeom prst="rect">
            <a:avLst/>
          </a:prstGeom>
        </p:spPr>
      </p:pic>
    </p:spTree>
    <p:extLst>
      <p:ext uri="{BB962C8B-B14F-4D97-AF65-F5344CB8AC3E}">
        <p14:creationId xmlns:p14="http://schemas.microsoft.com/office/powerpoint/2010/main" val="10183245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ou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wipe(down)">
                                      <p:cBhvr>
                                        <p:cTn id="34" dur="580">
                                          <p:stCondLst>
                                            <p:cond delay="0"/>
                                          </p:stCondLst>
                                        </p:cTn>
                                        <p:tgtEl>
                                          <p:spTgt spid="23">
                                            <p:txEl>
                                              <p:pRg st="0" end="0"/>
                                            </p:txEl>
                                          </p:spTgt>
                                        </p:tgtEl>
                                      </p:cBhvr>
                                    </p:animEffect>
                                    <p:anim calcmode="lin" valueType="num">
                                      <p:cBhvr>
                                        <p:cTn id="35"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23">
                                            <p:txEl>
                                              <p:pRg st="0" end="0"/>
                                            </p:txEl>
                                          </p:spTgt>
                                        </p:tgtEl>
                                      </p:cBhvr>
                                      <p:to x="100000" y="60000"/>
                                    </p:animScale>
                                    <p:animScale>
                                      <p:cBhvr>
                                        <p:cTn id="41" dur="166" decel="50000">
                                          <p:stCondLst>
                                            <p:cond delay="676"/>
                                          </p:stCondLst>
                                        </p:cTn>
                                        <p:tgtEl>
                                          <p:spTgt spid="23">
                                            <p:txEl>
                                              <p:pRg st="0" end="0"/>
                                            </p:txEl>
                                          </p:spTgt>
                                        </p:tgtEl>
                                      </p:cBhvr>
                                      <p:to x="100000" y="100000"/>
                                    </p:animScale>
                                    <p:animScale>
                                      <p:cBhvr>
                                        <p:cTn id="42" dur="26">
                                          <p:stCondLst>
                                            <p:cond delay="1312"/>
                                          </p:stCondLst>
                                        </p:cTn>
                                        <p:tgtEl>
                                          <p:spTgt spid="23">
                                            <p:txEl>
                                              <p:pRg st="0" end="0"/>
                                            </p:txEl>
                                          </p:spTgt>
                                        </p:tgtEl>
                                      </p:cBhvr>
                                      <p:to x="100000" y="80000"/>
                                    </p:animScale>
                                    <p:animScale>
                                      <p:cBhvr>
                                        <p:cTn id="43" dur="166" decel="50000">
                                          <p:stCondLst>
                                            <p:cond delay="1338"/>
                                          </p:stCondLst>
                                        </p:cTn>
                                        <p:tgtEl>
                                          <p:spTgt spid="23">
                                            <p:txEl>
                                              <p:pRg st="0" end="0"/>
                                            </p:txEl>
                                          </p:spTgt>
                                        </p:tgtEl>
                                      </p:cBhvr>
                                      <p:to x="100000" y="100000"/>
                                    </p:animScale>
                                    <p:animScale>
                                      <p:cBhvr>
                                        <p:cTn id="44" dur="26">
                                          <p:stCondLst>
                                            <p:cond delay="1642"/>
                                          </p:stCondLst>
                                        </p:cTn>
                                        <p:tgtEl>
                                          <p:spTgt spid="23">
                                            <p:txEl>
                                              <p:pRg st="0" end="0"/>
                                            </p:txEl>
                                          </p:spTgt>
                                        </p:tgtEl>
                                      </p:cBhvr>
                                      <p:to x="100000" y="90000"/>
                                    </p:animScale>
                                    <p:animScale>
                                      <p:cBhvr>
                                        <p:cTn id="45" dur="166" decel="50000">
                                          <p:stCondLst>
                                            <p:cond delay="1668"/>
                                          </p:stCondLst>
                                        </p:cTn>
                                        <p:tgtEl>
                                          <p:spTgt spid="23">
                                            <p:txEl>
                                              <p:pRg st="0" end="0"/>
                                            </p:txEl>
                                          </p:spTgt>
                                        </p:tgtEl>
                                      </p:cBhvr>
                                      <p:to x="100000" y="100000"/>
                                    </p:animScale>
                                    <p:animScale>
                                      <p:cBhvr>
                                        <p:cTn id="46" dur="26">
                                          <p:stCondLst>
                                            <p:cond delay="1808"/>
                                          </p:stCondLst>
                                        </p:cTn>
                                        <p:tgtEl>
                                          <p:spTgt spid="23">
                                            <p:txEl>
                                              <p:pRg st="0" end="0"/>
                                            </p:txEl>
                                          </p:spTgt>
                                        </p:tgtEl>
                                      </p:cBhvr>
                                      <p:to x="100000" y="95000"/>
                                    </p:animScale>
                                    <p:animScale>
                                      <p:cBhvr>
                                        <p:cTn id="47" dur="166" decel="50000">
                                          <p:stCondLst>
                                            <p:cond delay="1834"/>
                                          </p:stCondLst>
                                        </p:cTn>
                                        <p:tgtEl>
                                          <p:spTgt spid="23">
                                            <p:txEl>
                                              <p:pRg st="0" end="0"/>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4">
                                            <p:txEl>
                                              <p:pRg st="0" end="0"/>
                                            </p:txEl>
                                          </p:spTgt>
                                        </p:tgtEl>
                                        <p:attrNameLst>
                                          <p:attrName>style.visibility</p:attrName>
                                        </p:attrNameLst>
                                      </p:cBhvr>
                                      <p:to>
                                        <p:strVal val="visible"/>
                                      </p:to>
                                    </p:set>
                                    <p:animEffect transition="in" filter="wipe(down)">
                                      <p:cBhvr>
                                        <p:cTn id="52" dur="580">
                                          <p:stCondLst>
                                            <p:cond delay="0"/>
                                          </p:stCondLst>
                                        </p:cTn>
                                        <p:tgtEl>
                                          <p:spTgt spid="24">
                                            <p:txEl>
                                              <p:pRg st="0" end="0"/>
                                            </p:txEl>
                                          </p:spTgt>
                                        </p:tgtEl>
                                      </p:cBhvr>
                                    </p:animEffect>
                                    <p:anim calcmode="lin" valueType="num">
                                      <p:cBhvr>
                                        <p:cTn id="53" dur="1822" tmFilter="0,0; 0.14,0.36; 0.43,0.73; 0.71,0.91; 1.0,1.0">
                                          <p:stCondLst>
                                            <p:cond delay="0"/>
                                          </p:stCondLst>
                                        </p:cTn>
                                        <p:tgtEl>
                                          <p:spTgt spid="24">
                                            <p:txEl>
                                              <p:pRg st="0" end="0"/>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4">
                                            <p:txEl>
                                              <p:pRg st="0" end="0"/>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4">
                                            <p:txEl>
                                              <p:pRg st="0" end="0"/>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4">
                                            <p:txEl>
                                              <p:pRg st="0" end="0"/>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4">
                                            <p:txEl>
                                              <p:pRg st="0" end="0"/>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24">
                                            <p:txEl>
                                              <p:pRg st="0" end="0"/>
                                            </p:txEl>
                                          </p:spTgt>
                                        </p:tgtEl>
                                      </p:cBhvr>
                                      <p:to x="100000" y="60000"/>
                                    </p:animScale>
                                    <p:animScale>
                                      <p:cBhvr>
                                        <p:cTn id="59" dur="166" decel="50000">
                                          <p:stCondLst>
                                            <p:cond delay="676"/>
                                          </p:stCondLst>
                                        </p:cTn>
                                        <p:tgtEl>
                                          <p:spTgt spid="24">
                                            <p:txEl>
                                              <p:pRg st="0" end="0"/>
                                            </p:txEl>
                                          </p:spTgt>
                                        </p:tgtEl>
                                      </p:cBhvr>
                                      <p:to x="100000" y="100000"/>
                                    </p:animScale>
                                    <p:animScale>
                                      <p:cBhvr>
                                        <p:cTn id="60" dur="26">
                                          <p:stCondLst>
                                            <p:cond delay="1312"/>
                                          </p:stCondLst>
                                        </p:cTn>
                                        <p:tgtEl>
                                          <p:spTgt spid="24">
                                            <p:txEl>
                                              <p:pRg st="0" end="0"/>
                                            </p:txEl>
                                          </p:spTgt>
                                        </p:tgtEl>
                                      </p:cBhvr>
                                      <p:to x="100000" y="80000"/>
                                    </p:animScale>
                                    <p:animScale>
                                      <p:cBhvr>
                                        <p:cTn id="61" dur="166" decel="50000">
                                          <p:stCondLst>
                                            <p:cond delay="1338"/>
                                          </p:stCondLst>
                                        </p:cTn>
                                        <p:tgtEl>
                                          <p:spTgt spid="24">
                                            <p:txEl>
                                              <p:pRg st="0" end="0"/>
                                            </p:txEl>
                                          </p:spTgt>
                                        </p:tgtEl>
                                      </p:cBhvr>
                                      <p:to x="100000" y="100000"/>
                                    </p:animScale>
                                    <p:animScale>
                                      <p:cBhvr>
                                        <p:cTn id="62" dur="26">
                                          <p:stCondLst>
                                            <p:cond delay="1642"/>
                                          </p:stCondLst>
                                        </p:cTn>
                                        <p:tgtEl>
                                          <p:spTgt spid="24">
                                            <p:txEl>
                                              <p:pRg st="0" end="0"/>
                                            </p:txEl>
                                          </p:spTgt>
                                        </p:tgtEl>
                                      </p:cBhvr>
                                      <p:to x="100000" y="90000"/>
                                    </p:animScale>
                                    <p:animScale>
                                      <p:cBhvr>
                                        <p:cTn id="63" dur="166" decel="50000">
                                          <p:stCondLst>
                                            <p:cond delay="1668"/>
                                          </p:stCondLst>
                                        </p:cTn>
                                        <p:tgtEl>
                                          <p:spTgt spid="24">
                                            <p:txEl>
                                              <p:pRg st="0" end="0"/>
                                            </p:txEl>
                                          </p:spTgt>
                                        </p:tgtEl>
                                      </p:cBhvr>
                                      <p:to x="100000" y="100000"/>
                                    </p:animScale>
                                    <p:animScale>
                                      <p:cBhvr>
                                        <p:cTn id="64" dur="26">
                                          <p:stCondLst>
                                            <p:cond delay="1808"/>
                                          </p:stCondLst>
                                        </p:cTn>
                                        <p:tgtEl>
                                          <p:spTgt spid="24">
                                            <p:txEl>
                                              <p:pRg st="0" end="0"/>
                                            </p:txEl>
                                          </p:spTgt>
                                        </p:tgtEl>
                                      </p:cBhvr>
                                      <p:to x="100000" y="95000"/>
                                    </p:animScale>
                                    <p:animScale>
                                      <p:cBhvr>
                                        <p:cTn id="65" dur="166" decel="50000">
                                          <p:stCondLst>
                                            <p:cond delay="1834"/>
                                          </p:stCondLst>
                                        </p:cTn>
                                        <p:tgtEl>
                                          <p:spTgt spid="24">
                                            <p:txEl>
                                              <p:pRg st="0" end="0"/>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25">
                                            <p:txEl>
                                              <p:pRg st="0" end="0"/>
                                            </p:txEl>
                                          </p:spTgt>
                                        </p:tgtEl>
                                        <p:attrNameLst>
                                          <p:attrName>style.visibility</p:attrName>
                                        </p:attrNameLst>
                                      </p:cBhvr>
                                      <p:to>
                                        <p:strVal val="visible"/>
                                      </p:to>
                                    </p:set>
                                    <p:animEffect transition="in" filter="wipe(down)">
                                      <p:cBhvr>
                                        <p:cTn id="70" dur="580">
                                          <p:stCondLst>
                                            <p:cond delay="0"/>
                                          </p:stCondLst>
                                        </p:cTn>
                                        <p:tgtEl>
                                          <p:spTgt spid="25">
                                            <p:txEl>
                                              <p:pRg st="0" end="0"/>
                                            </p:txEl>
                                          </p:spTgt>
                                        </p:tgtEl>
                                      </p:cBhvr>
                                    </p:animEffect>
                                    <p:anim calcmode="lin" valueType="num">
                                      <p:cBhvr>
                                        <p:cTn id="71"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25">
                                            <p:txEl>
                                              <p:pRg st="0" end="0"/>
                                            </p:txEl>
                                          </p:spTgt>
                                        </p:tgtEl>
                                      </p:cBhvr>
                                      <p:to x="100000" y="60000"/>
                                    </p:animScale>
                                    <p:animScale>
                                      <p:cBhvr>
                                        <p:cTn id="77" dur="166" decel="50000">
                                          <p:stCondLst>
                                            <p:cond delay="676"/>
                                          </p:stCondLst>
                                        </p:cTn>
                                        <p:tgtEl>
                                          <p:spTgt spid="25">
                                            <p:txEl>
                                              <p:pRg st="0" end="0"/>
                                            </p:txEl>
                                          </p:spTgt>
                                        </p:tgtEl>
                                      </p:cBhvr>
                                      <p:to x="100000" y="100000"/>
                                    </p:animScale>
                                    <p:animScale>
                                      <p:cBhvr>
                                        <p:cTn id="78" dur="26">
                                          <p:stCondLst>
                                            <p:cond delay="1312"/>
                                          </p:stCondLst>
                                        </p:cTn>
                                        <p:tgtEl>
                                          <p:spTgt spid="25">
                                            <p:txEl>
                                              <p:pRg st="0" end="0"/>
                                            </p:txEl>
                                          </p:spTgt>
                                        </p:tgtEl>
                                      </p:cBhvr>
                                      <p:to x="100000" y="80000"/>
                                    </p:animScale>
                                    <p:animScale>
                                      <p:cBhvr>
                                        <p:cTn id="79" dur="166" decel="50000">
                                          <p:stCondLst>
                                            <p:cond delay="1338"/>
                                          </p:stCondLst>
                                        </p:cTn>
                                        <p:tgtEl>
                                          <p:spTgt spid="25">
                                            <p:txEl>
                                              <p:pRg st="0" end="0"/>
                                            </p:txEl>
                                          </p:spTgt>
                                        </p:tgtEl>
                                      </p:cBhvr>
                                      <p:to x="100000" y="100000"/>
                                    </p:animScale>
                                    <p:animScale>
                                      <p:cBhvr>
                                        <p:cTn id="80" dur="26">
                                          <p:stCondLst>
                                            <p:cond delay="1642"/>
                                          </p:stCondLst>
                                        </p:cTn>
                                        <p:tgtEl>
                                          <p:spTgt spid="25">
                                            <p:txEl>
                                              <p:pRg st="0" end="0"/>
                                            </p:txEl>
                                          </p:spTgt>
                                        </p:tgtEl>
                                      </p:cBhvr>
                                      <p:to x="100000" y="90000"/>
                                    </p:animScale>
                                    <p:animScale>
                                      <p:cBhvr>
                                        <p:cTn id="81" dur="166" decel="50000">
                                          <p:stCondLst>
                                            <p:cond delay="1668"/>
                                          </p:stCondLst>
                                        </p:cTn>
                                        <p:tgtEl>
                                          <p:spTgt spid="25">
                                            <p:txEl>
                                              <p:pRg st="0" end="0"/>
                                            </p:txEl>
                                          </p:spTgt>
                                        </p:tgtEl>
                                      </p:cBhvr>
                                      <p:to x="100000" y="100000"/>
                                    </p:animScale>
                                    <p:animScale>
                                      <p:cBhvr>
                                        <p:cTn id="82" dur="26">
                                          <p:stCondLst>
                                            <p:cond delay="1808"/>
                                          </p:stCondLst>
                                        </p:cTn>
                                        <p:tgtEl>
                                          <p:spTgt spid="25">
                                            <p:txEl>
                                              <p:pRg st="0" end="0"/>
                                            </p:txEl>
                                          </p:spTgt>
                                        </p:tgtEl>
                                      </p:cBhvr>
                                      <p:to x="100000" y="95000"/>
                                    </p:animScale>
                                    <p:animScale>
                                      <p:cBhvr>
                                        <p:cTn id="83" dur="166" decel="50000">
                                          <p:stCondLst>
                                            <p:cond delay="1834"/>
                                          </p:stCondLst>
                                        </p:cTn>
                                        <p:tgtEl>
                                          <p:spTgt spid="25">
                                            <p:txEl>
                                              <p:pRg st="0" end="0"/>
                                            </p:txEl>
                                          </p:spTgt>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grpId="0" nodeType="clickEffect">
                                  <p:stCondLst>
                                    <p:cond delay="0"/>
                                  </p:stCondLst>
                                  <p:childTnLst>
                                    <p:set>
                                      <p:cBhvr>
                                        <p:cTn id="87" dur="1" fill="hold">
                                          <p:stCondLst>
                                            <p:cond delay="0"/>
                                          </p:stCondLst>
                                        </p:cTn>
                                        <p:tgtEl>
                                          <p:spTgt spid="26">
                                            <p:txEl>
                                              <p:pRg st="0" end="0"/>
                                            </p:txEl>
                                          </p:spTgt>
                                        </p:tgtEl>
                                        <p:attrNameLst>
                                          <p:attrName>style.visibility</p:attrName>
                                        </p:attrNameLst>
                                      </p:cBhvr>
                                      <p:to>
                                        <p:strVal val="visible"/>
                                      </p:to>
                                    </p:set>
                                    <p:animEffect transition="in" filter="wipe(down)">
                                      <p:cBhvr>
                                        <p:cTn id="88" dur="580">
                                          <p:stCondLst>
                                            <p:cond delay="0"/>
                                          </p:stCondLst>
                                        </p:cTn>
                                        <p:tgtEl>
                                          <p:spTgt spid="26">
                                            <p:txEl>
                                              <p:pRg st="0" end="0"/>
                                            </p:txEl>
                                          </p:spTgt>
                                        </p:tgtEl>
                                      </p:cBhvr>
                                    </p:animEffect>
                                    <p:anim calcmode="lin" valueType="num">
                                      <p:cBhvr>
                                        <p:cTn id="89" dur="1822" tmFilter="0,0; 0.14,0.36; 0.43,0.73; 0.71,0.91; 1.0,1.0">
                                          <p:stCondLst>
                                            <p:cond delay="0"/>
                                          </p:stCondLst>
                                        </p:cTn>
                                        <p:tgtEl>
                                          <p:spTgt spid="26">
                                            <p:txEl>
                                              <p:pRg st="0" end="0"/>
                                            </p:txEl>
                                          </p:spTgt>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6">
                                            <p:txEl>
                                              <p:pRg st="0" end="0"/>
                                            </p:txEl>
                                          </p:spTgt>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6">
                                            <p:txEl>
                                              <p:pRg st="0" end="0"/>
                                            </p:txEl>
                                          </p:spTgt>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6">
                                            <p:txEl>
                                              <p:pRg st="0" end="0"/>
                                            </p:txEl>
                                          </p:spTgt>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6">
                                            <p:txEl>
                                              <p:pRg st="0" end="0"/>
                                            </p:txEl>
                                          </p:spTgt>
                                        </p:tgtEl>
                                        <p:attrNameLst>
                                          <p:attrName>ppt_y</p:attrName>
                                        </p:attrNameLst>
                                      </p:cBhvr>
                                      <p:tavLst>
                                        <p:tav tm="0" fmla="#ppt_y-sin(pi*$)/81">
                                          <p:val>
                                            <p:fltVal val="0"/>
                                          </p:val>
                                        </p:tav>
                                        <p:tav tm="100000">
                                          <p:val>
                                            <p:fltVal val="1"/>
                                          </p:val>
                                        </p:tav>
                                      </p:tavLst>
                                    </p:anim>
                                    <p:animScale>
                                      <p:cBhvr>
                                        <p:cTn id="94" dur="26">
                                          <p:stCondLst>
                                            <p:cond delay="650"/>
                                          </p:stCondLst>
                                        </p:cTn>
                                        <p:tgtEl>
                                          <p:spTgt spid="26">
                                            <p:txEl>
                                              <p:pRg st="0" end="0"/>
                                            </p:txEl>
                                          </p:spTgt>
                                        </p:tgtEl>
                                      </p:cBhvr>
                                      <p:to x="100000" y="60000"/>
                                    </p:animScale>
                                    <p:animScale>
                                      <p:cBhvr>
                                        <p:cTn id="95" dur="166" decel="50000">
                                          <p:stCondLst>
                                            <p:cond delay="676"/>
                                          </p:stCondLst>
                                        </p:cTn>
                                        <p:tgtEl>
                                          <p:spTgt spid="26">
                                            <p:txEl>
                                              <p:pRg st="0" end="0"/>
                                            </p:txEl>
                                          </p:spTgt>
                                        </p:tgtEl>
                                      </p:cBhvr>
                                      <p:to x="100000" y="100000"/>
                                    </p:animScale>
                                    <p:animScale>
                                      <p:cBhvr>
                                        <p:cTn id="96" dur="26">
                                          <p:stCondLst>
                                            <p:cond delay="1312"/>
                                          </p:stCondLst>
                                        </p:cTn>
                                        <p:tgtEl>
                                          <p:spTgt spid="26">
                                            <p:txEl>
                                              <p:pRg st="0" end="0"/>
                                            </p:txEl>
                                          </p:spTgt>
                                        </p:tgtEl>
                                      </p:cBhvr>
                                      <p:to x="100000" y="80000"/>
                                    </p:animScale>
                                    <p:animScale>
                                      <p:cBhvr>
                                        <p:cTn id="97" dur="166" decel="50000">
                                          <p:stCondLst>
                                            <p:cond delay="1338"/>
                                          </p:stCondLst>
                                        </p:cTn>
                                        <p:tgtEl>
                                          <p:spTgt spid="26">
                                            <p:txEl>
                                              <p:pRg st="0" end="0"/>
                                            </p:txEl>
                                          </p:spTgt>
                                        </p:tgtEl>
                                      </p:cBhvr>
                                      <p:to x="100000" y="100000"/>
                                    </p:animScale>
                                    <p:animScale>
                                      <p:cBhvr>
                                        <p:cTn id="98" dur="26">
                                          <p:stCondLst>
                                            <p:cond delay="1642"/>
                                          </p:stCondLst>
                                        </p:cTn>
                                        <p:tgtEl>
                                          <p:spTgt spid="26">
                                            <p:txEl>
                                              <p:pRg st="0" end="0"/>
                                            </p:txEl>
                                          </p:spTgt>
                                        </p:tgtEl>
                                      </p:cBhvr>
                                      <p:to x="100000" y="90000"/>
                                    </p:animScale>
                                    <p:animScale>
                                      <p:cBhvr>
                                        <p:cTn id="99" dur="166" decel="50000">
                                          <p:stCondLst>
                                            <p:cond delay="1668"/>
                                          </p:stCondLst>
                                        </p:cTn>
                                        <p:tgtEl>
                                          <p:spTgt spid="26">
                                            <p:txEl>
                                              <p:pRg st="0" end="0"/>
                                            </p:txEl>
                                          </p:spTgt>
                                        </p:tgtEl>
                                      </p:cBhvr>
                                      <p:to x="100000" y="100000"/>
                                    </p:animScale>
                                    <p:animScale>
                                      <p:cBhvr>
                                        <p:cTn id="100" dur="26">
                                          <p:stCondLst>
                                            <p:cond delay="1808"/>
                                          </p:stCondLst>
                                        </p:cTn>
                                        <p:tgtEl>
                                          <p:spTgt spid="26">
                                            <p:txEl>
                                              <p:pRg st="0" end="0"/>
                                            </p:txEl>
                                          </p:spTgt>
                                        </p:tgtEl>
                                      </p:cBhvr>
                                      <p:to x="100000" y="95000"/>
                                    </p:animScale>
                                    <p:animScale>
                                      <p:cBhvr>
                                        <p:cTn id="101" dur="166" decel="50000">
                                          <p:stCondLst>
                                            <p:cond delay="1834"/>
                                          </p:stCondLst>
                                        </p:cTn>
                                        <p:tgtEl>
                                          <p:spTgt spid="26">
                                            <p:txEl>
                                              <p:pRg st="0" end="0"/>
                                            </p:txEl>
                                          </p:spTgt>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31">
                                            <p:txEl>
                                              <p:pRg st="0" end="0"/>
                                            </p:txEl>
                                          </p:spTgt>
                                        </p:tgtEl>
                                        <p:attrNameLst>
                                          <p:attrName>style.visibility</p:attrName>
                                        </p:attrNameLst>
                                      </p:cBhvr>
                                      <p:to>
                                        <p:strVal val="visible"/>
                                      </p:to>
                                    </p:set>
                                    <p:animEffect transition="in" filter="wipe(down)">
                                      <p:cBhvr>
                                        <p:cTn id="106" dur="580">
                                          <p:stCondLst>
                                            <p:cond delay="0"/>
                                          </p:stCondLst>
                                        </p:cTn>
                                        <p:tgtEl>
                                          <p:spTgt spid="31">
                                            <p:txEl>
                                              <p:pRg st="0" end="0"/>
                                            </p:txEl>
                                          </p:spTgt>
                                        </p:tgtEl>
                                      </p:cBhvr>
                                    </p:animEffect>
                                    <p:anim calcmode="lin" valueType="num">
                                      <p:cBhvr>
                                        <p:cTn id="107" dur="1822" tmFilter="0,0; 0.14,0.36; 0.43,0.73; 0.71,0.91; 1.0,1.0">
                                          <p:stCondLst>
                                            <p:cond delay="0"/>
                                          </p:stCondLst>
                                        </p:cTn>
                                        <p:tgtEl>
                                          <p:spTgt spid="31">
                                            <p:txEl>
                                              <p:pRg st="0" end="0"/>
                                            </p:txEl>
                                          </p:spTgt>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31">
                                            <p:txEl>
                                              <p:pRg st="0" end="0"/>
                                            </p:txEl>
                                          </p:spTgt>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31">
                                            <p:txEl>
                                              <p:pRg st="0" end="0"/>
                                            </p:txEl>
                                          </p:spTgt>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31">
                                            <p:txEl>
                                              <p:pRg st="0" end="0"/>
                                            </p:txEl>
                                          </p:spTgt>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31">
                                            <p:txEl>
                                              <p:pRg st="0" end="0"/>
                                            </p:txEl>
                                          </p:spTgt>
                                        </p:tgtEl>
                                        <p:attrNameLst>
                                          <p:attrName>ppt_y</p:attrName>
                                        </p:attrNameLst>
                                      </p:cBhvr>
                                      <p:tavLst>
                                        <p:tav tm="0" fmla="#ppt_y-sin(pi*$)/81">
                                          <p:val>
                                            <p:fltVal val="0"/>
                                          </p:val>
                                        </p:tav>
                                        <p:tav tm="100000">
                                          <p:val>
                                            <p:fltVal val="1"/>
                                          </p:val>
                                        </p:tav>
                                      </p:tavLst>
                                    </p:anim>
                                    <p:animScale>
                                      <p:cBhvr>
                                        <p:cTn id="112" dur="26">
                                          <p:stCondLst>
                                            <p:cond delay="650"/>
                                          </p:stCondLst>
                                        </p:cTn>
                                        <p:tgtEl>
                                          <p:spTgt spid="31">
                                            <p:txEl>
                                              <p:pRg st="0" end="0"/>
                                            </p:txEl>
                                          </p:spTgt>
                                        </p:tgtEl>
                                      </p:cBhvr>
                                      <p:to x="100000" y="60000"/>
                                    </p:animScale>
                                    <p:animScale>
                                      <p:cBhvr>
                                        <p:cTn id="113" dur="166" decel="50000">
                                          <p:stCondLst>
                                            <p:cond delay="676"/>
                                          </p:stCondLst>
                                        </p:cTn>
                                        <p:tgtEl>
                                          <p:spTgt spid="31">
                                            <p:txEl>
                                              <p:pRg st="0" end="0"/>
                                            </p:txEl>
                                          </p:spTgt>
                                        </p:tgtEl>
                                      </p:cBhvr>
                                      <p:to x="100000" y="100000"/>
                                    </p:animScale>
                                    <p:animScale>
                                      <p:cBhvr>
                                        <p:cTn id="114" dur="26">
                                          <p:stCondLst>
                                            <p:cond delay="1312"/>
                                          </p:stCondLst>
                                        </p:cTn>
                                        <p:tgtEl>
                                          <p:spTgt spid="31">
                                            <p:txEl>
                                              <p:pRg st="0" end="0"/>
                                            </p:txEl>
                                          </p:spTgt>
                                        </p:tgtEl>
                                      </p:cBhvr>
                                      <p:to x="100000" y="80000"/>
                                    </p:animScale>
                                    <p:animScale>
                                      <p:cBhvr>
                                        <p:cTn id="115" dur="166" decel="50000">
                                          <p:stCondLst>
                                            <p:cond delay="1338"/>
                                          </p:stCondLst>
                                        </p:cTn>
                                        <p:tgtEl>
                                          <p:spTgt spid="31">
                                            <p:txEl>
                                              <p:pRg st="0" end="0"/>
                                            </p:txEl>
                                          </p:spTgt>
                                        </p:tgtEl>
                                      </p:cBhvr>
                                      <p:to x="100000" y="100000"/>
                                    </p:animScale>
                                    <p:animScale>
                                      <p:cBhvr>
                                        <p:cTn id="116" dur="26">
                                          <p:stCondLst>
                                            <p:cond delay="1642"/>
                                          </p:stCondLst>
                                        </p:cTn>
                                        <p:tgtEl>
                                          <p:spTgt spid="31">
                                            <p:txEl>
                                              <p:pRg st="0" end="0"/>
                                            </p:txEl>
                                          </p:spTgt>
                                        </p:tgtEl>
                                      </p:cBhvr>
                                      <p:to x="100000" y="90000"/>
                                    </p:animScale>
                                    <p:animScale>
                                      <p:cBhvr>
                                        <p:cTn id="117" dur="166" decel="50000">
                                          <p:stCondLst>
                                            <p:cond delay="1668"/>
                                          </p:stCondLst>
                                        </p:cTn>
                                        <p:tgtEl>
                                          <p:spTgt spid="31">
                                            <p:txEl>
                                              <p:pRg st="0" end="0"/>
                                            </p:txEl>
                                          </p:spTgt>
                                        </p:tgtEl>
                                      </p:cBhvr>
                                      <p:to x="100000" y="100000"/>
                                    </p:animScale>
                                    <p:animScale>
                                      <p:cBhvr>
                                        <p:cTn id="118" dur="26">
                                          <p:stCondLst>
                                            <p:cond delay="1808"/>
                                          </p:stCondLst>
                                        </p:cTn>
                                        <p:tgtEl>
                                          <p:spTgt spid="31">
                                            <p:txEl>
                                              <p:pRg st="0" end="0"/>
                                            </p:txEl>
                                          </p:spTgt>
                                        </p:tgtEl>
                                      </p:cBhvr>
                                      <p:to x="100000" y="95000"/>
                                    </p:animScale>
                                    <p:animScale>
                                      <p:cBhvr>
                                        <p:cTn id="119" dur="166" decel="50000">
                                          <p:stCondLst>
                                            <p:cond delay="1834"/>
                                          </p:stCondLst>
                                        </p:cTn>
                                        <p:tgtEl>
                                          <p:spTgt spid="31">
                                            <p:txEl>
                                              <p:pRg st="0" end="0"/>
                                            </p:txEl>
                                          </p:spTgt>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grpId="0" nodeType="click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wipe(right)">
                                      <p:cBhvr>
                                        <p:cTn id="124" dur="500"/>
                                        <p:tgtEl>
                                          <p:spTgt spid="22"/>
                                        </p:tgtEl>
                                      </p:cBhvr>
                                    </p:animEffect>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27">
                                            <p:txEl>
                                              <p:pRg st="0" end="0"/>
                                            </p:txEl>
                                          </p:spTgt>
                                        </p:tgtEl>
                                        <p:attrNameLst>
                                          <p:attrName>style.visibility</p:attrName>
                                        </p:attrNameLst>
                                      </p:cBhvr>
                                      <p:to>
                                        <p:strVal val="visible"/>
                                      </p:to>
                                    </p:set>
                                    <p:animEffect transition="in" filter="wipe(down)">
                                      <p:cBhvr>
                                        <p:cTn id="129" dur="580">
                                          <p:stCondLst>
                                            <p:cond delay="0"/>
                                          </p:stCondLst>
                                        </p:cTn>
                                        <p:tgtEl>
                                          <p:spTgt spid="27">
                                            <p:txEl>
                                              <p:pRg st="0" end="0"/>
                                            </p:txEl>
                                          </p:spTgt>
                                        </p:tgtEl>
                                      </p:cBhvr>
                                    </p:animEffect>
                                    <p:anim calcmode="lin" valueType="num">
                                      <p:cBhvr>
                                        <p:cTn id="130"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135" dur="26">
                                          <p:stCondLst>
                                            <p:cond delay="650"/>
                                          </p:stCondLst>
                                        </p:cTn>
                                        <p:tgtEl>
                                          <p:spTgt spid="27">
                                            <p:txEl>
                                              <p:pRg st="0" end="0"/>
                                            </p:txEl>
                                          </p:spTgt>
                                        </p:tgtEl>
                                      </p:cBhvr>
                                      <p:to x="100000" y="60000"/>
                                    </p:animScale>
                                    <p:animScale>
                                      <p:cBhvr>
                                        <p:cTn id="136" dur="166" decel="50000">
                                          <p:stCondLst>
                                            <p:cond delay="676"/>
                                          </p:stCondLst>
                                        </p:cTn>
                                        <p:tgtEl>
                                          <p:spTgt spid="27">
                                            <p:txEl>
                                              <p:pRg st="0" end="0"/>
                                            </p:txEl>
                                          </p:spTgt>
                                        </p:tgtEl>
                                      </p:cBhvr>
                                      <p:to x="100000" y="100000"/>
                                    </p:animScale>
                                    <p:animScale>
                                      <p:cBhvr>
                                        <p:cTn id="137" dur="26">
                                          <p:stCondLst>
                                            <p:cond delay="1312"/>
                                          </p:stCondLst>
                                        </p:cTn>
                                        <p:tgtEl>
                                          <p:spTgt spid="27">
                                            <p:txEl>
                                              <p:pRg st="0" end="0"/>
                                            </p:txEl>
                                          </p:spTgt>
                                        </p:tgtEl>
                                      </p:cBhvr>
                                      <p:to x="100000" y="80000"/>
                                    </p:animScale>
                                    <p:animScale>
                                      <p:cBhvr>
                                        <p:cTn id="138" dur="166" decel="50000">
                                          <p:stCondLst>
                                            <p:cond delay="1338"/>
                                          </p:stCondLst>
                                        </p:cTn>
                                        <p:tgtEl>
                                          <p:spTgt spid="27">
                                            <p:txEl>
                                              <p:pRg st="0" end="0"/>
                                            </p:txEl>
                                          </p:spTgt>
                                        </p:tgtEl>
                                      </p:cBhvr>
                                      <p:to x="100000" y="100000"/>
                                    </p:animScale>
                                    <p:animScale>
                                      <p:cBhvr>
                                        <p:cTn id="139" dur="26">
                                          <p:stCondLst>
                                            <p:cond delay="1642"/>
                                          </p:stCondLst>
                                        </p:cTn>
                                        <p:tgtEl>
                                          <p:spTgt spid="27">
                                            <p:txEl>
                                              <p:pRg st="0" end="0"/>
                                            </p:txEl>
                                          </p:spTgt>
                                        </p:tgtEl>
                                      </p:cBhvr>
                                      <p:to x="100000" y="90000"/>
                                    </p:animScale>
                                    <p:animScale>
                                      <p:cBhvr>
                                        <p:cTn id="140" dur="166" decel="50000">
                                          <p:stCondLst>
                                            <p:cond delay="1668"/>
                                          </p:stCondLst>
                                        </p:cTn>
                                        <p:tgtEl>
                                          <p:spTgt spid="27">
                                            <p:txEl>
                                              <p:pRg st="0" end="0"/>
                                            </p:txEl>
                                          </p:spTgt>
                                        </p:tgtEl>
                                      </p:cBhvr>
                                      <p:to x="100000" y="100000"/>
                                    </p:animScale>
                                    <p:animScale>
                                      <p:cBhvr>
                                        <p:cTn id="141" dur="26">
                                          <p:stCondLst>
                                            <p:cond delay="1808"/>
                                          </p:stCondLst>
                                        </p:cTn>
                                        <p:tgtEl>
                                          <p:spTgt spid="27">
                                            <p:txEl>
                                              <p:pRg st="0" end="0"/>
                                            </p:txEl>
                                          </p:spTgt>
                                        </p:tgtEl>
                                      </p:cBhvr>
                                      <p:to x="100000" y="95000"/>
                                    </p:animScale>
                                    <p:animScale>
                                      <p:cBhvr>
                                        <p:cTn id="142" dur="166" decel="50000">
                                          <p:stCondLst>
                                            <p:cond delay="1834"/>
                                          </p:stCondLst>
                                        </p:cTn>
                                        <p:tgtEl>
                                          <p:spTgt spid="27">
                                            <p:txEl>
                                              <p:pRg st="0" end="0"/>
                                            </p:txEl>
                                          </p:spTgt>
                                        </p:tgtEl>
                                      </p:cBhvr>
                                      <p:to x="100000" y="100000"/>
                                    </p:animScale>
                                  </p:childTnLst>
                                </p:cTn>
                              </p:par>
                            </p:childTnLst>
                          </p:cTn>
                        </p:par>
                      </p:childTnLst>
                    </p:cTn>
                  </p:par>
                  <p:par>
                    <p:cTn id="143" fill="hold">
                      <p:stCondLst>
                        <p:cond delay="indefinite"/>
                      </p:stCondLst>
                      <p:childTnLst>
                        <p:par>
                          <p:cTn id="144" fill="hold">
                            <p:stCondLst>
                              <p:cond delay="0"/>
                            </p:stCondLst>
                            <p:childTnLst>
                              <p:par>
                                <p:cTn id="145" presetID="26" presetClass="entr" presetSubtype="0" fill="hold" grpId="0" nodeType="clickEffect">
                                  <p:stCondLst>
                                    <p:cond delay="0"/>
                                  </p:stCondLst>
                                  <p:childTnLst>
                                    <p:set>
                                      <p:cBhvr>
                                        <p:cTn id="146" dur="1" fill="hold">
                                          <p:stCondLst>
                                            <p:cond delay="0"/>
                                          </p:stCondLst>
                                        </p:cTn>
                                        <p:tgtEl>
                                          <p:spTgt spid="28">
                                            <p:txEl>
                                              <p:pRg st="0" end="0"/>
                                            </p:txEl>
                                          </p:spTgt>
                                        </p:tgtEl>
                                        <p:attrNameLst>
                                          <p:attrName>style.visibility</p:attrName>
                                        </p:attrNameLst>
                                      </p:cBhvr>
                                      <p:to>
                                        <p:strVal val="visible"/>
                                      </p:to>
                                    </p:set>
                                    <p:animEffect transition="in" filter="wipe(down)">
                                      <p:cBhvr>
                                        <p:cTn id="147" dur="580">
                                          <p:stCondLst>
                                            <p:cond delay="0"/>
                                          </p:stCondLst>
                                        </p:cTn>
                                        <p:tgtEl>
                                          <p:spTgt spid="28">
                                            <p:txEl>
                                              <p:pRg st="0" end="0"/>
                                            </p:txEl>
                                          </p:spTgt>
                                        </p:tgtEl>
                                      </p:cBhvr>
                                    </p:animEffect>
                                    <p:anim calcmode="lin" valueType="num">
                                      <p:cBhvr>
                                        <p:cTn id="148" dur="1822" tmFilter="0,0; 0.14,0.36; 0.43,0.73; 0.71,0.91; 1.0,1.0">
                                          <p:stCondLst>
                                            <p:cond delay="0"/>
                                          </p:stCondLst>
                                        </p:cTn>
                                        <p:tgtEl>
                                          <p:spTgt spid="28">
                                            <p:txEl>
                                              <p:pRg st="0" end="0"/>
                                            </p:txEl>
                                          </p:spTgt>
                                        </p:tgtEl>
                                        <p:attrNameLst>
                                          <p:attrName>ppt_x</p:attrName>
                                        </p:attrNameLst>
                                      </p:cBhvr>
                                      <p:tavLst>
                                        <p:tav tm="0">
                                          <p:val>
                                            <p:strVal val="#ppt_x-0.25"/>
                                          </p:val>
                                        </p:tav>
                                        <p:tav tm="100000">
                                          <p:val>
                                            <p:strVal val="#ppt_x"/>
                                          </p:val>
                                        </p:tav>
                                      </p:tavLst>
                                    </p:anim>
                                    <p:anim calcmode="lin" valueType="num">
                                      <p:cBhvr>
                                        <p:cTn id="149" dur="664" tmFilter="0.0,0.0; 0.25,0.07; 0.50,0.2; 0.75,0.467; 1.0,1.0">
                                          <p:stCondLst>
                                            <p:cond delay="0"/>
                                          </p:stCondLst>
                                        </p:cTn>
                                        <p:tgtEl>
                                          <p:spTgt spid="28">
                                            <p:txEl>
                                              <p:pRg st="0" end="0"/>
                                            </p:txEl>
                                          </p:spTgt>
                                        </p:tgtEl>
                                        <p:attrNameLst>
                                          <p:attrName>ppt_y</p:attrName>
                                        </p:attrNameLst>
                                      </p:cBhvr>
                                      <p:tavLst>
                                        <p:tav tm="0" fmla="#ppt_y-sin(pi*$)/3">
                                          <p:val>
                                            <p:fltVal val="0.5"/>
                                          </p:val>
                                        </p:tav>
                                        <p:tav tm="100000">
                                          <p:val>
                                            <p:fltVal val="1"/>
                                          </p:val>
                                        </p:tav>
                                      </p:tavLst>
                                    </p:anim>
                                    <p:anim calcmode="lin" valueType="num">
                                      <p:cBhvr>
                                        <p:cTn id="150" dur="664" tmFilter="0, 0; 0.125,0.2665; 0.25,0.4; 0.375,0.465; 0.5,0.5;  0.625,0.535; 0.75,0.6; 0.875,0.7335; 1,1">
                                          <p:stCondLst>
                                            <p:cond delay="664"/>
                                          </p:stCondLst>
                                        </p:cTn>
                                        <p:tgtEl>
                                          <p:spTgt spid="28">
                                            <p:txEl>
                                              <p:pRg st="0" end="0"/>
                                            </p:txEl>
                                          </p:spTgt>
                                        </p:tgtEl>
                                        <p:attrNameLst>
                                          <p:attrName>ppt_y</p:attrName>
                                        </p:attrNameLst>
                                      </p:cBhvr>
                                      <p:tavLst>
                                        <p:tav tm="0" fmla="#ppt_y-sin(pi*$)/9">
                                          <p:val>
                                            <p:fltVal val="0"/>
                                          </p:val>
                                        </p:tav>
                                        <p:tav tm="100000">
                                          <p:val>
                                            <p:fltVal val="1"/>
                                          </p:val>
                                        </p:tav>
                                      </p:tavLst>
                                    </p:anim>
                                    <p:anim calcmode="lin" valueType="num">
                                      <p:cBhvr>
                                        <p:cTn id="151" dur="332" tmFilter="0, 0; 0.125,0.2665; 0.25,0.4; 0.375,0.465; 0.5,0.5;  0.625,0.535; 0.75,0.6; 0.875,0.7335; 1,1">
                                          <p:stCondLst>
                                            <p:cond delay="1324"/>
                                          </p:stCondLst>
                                        </p:cTn>
                                        <p:tgtEl>
                                          <p:spTgt spid="28">
                                            <p:txEl>
                                              <p:pRg st="0" end="0"/>
                                            </p:txEl>
                                          </p:spTgt>
                                        </p:tgtEl>
                                        <p:attrNameLst>
                                          <p:attrName>ppt_y</p:attrName>
                                        </p:attrNameLst>
                                      </p:cBhvr>
                                      <p:tavLst>
                                        <p:tav tm="0" fmla="#ppt_y-sin(pi*$)/27">
                                          <p:val>
                                            <p:fltVal val="0"/>
                                          </p:val>
                                        </p:tav>
                                        <p:tav tm="100000">
                                          <p:val>
                                            <p:fltVal val="1"/>
                                          </p:val>
                                        </p:tav>
                                      </p:tavLst>
                                    </p:anim>
                                    <p:anim calcmode="lin" valueType="num">
                                      <p:cBhvr>
                                        <p:cTn id="152" dur="164" tmFilter="0, 0; 0.125,0.2665; 0.25,0.4; 0.375,0.465; 0.5,0.5;  0.625,0.535; 0.75,0.6; 0.875,0.7335; 1,1">
                                          <p:stCondLst>
                                            <p:cond delay="1656"/>
                                          </p:stCondLst>
                                        </p:cTn>
                                        <p:tgtEl>
                                          <p:spTgt spid="28">
                                            <p:txEl>
                                              <p:pRg st="0" end="0"/>
                                            </p:txEl>
                                          </p:spTgt>
                                        </p:tgtEl>
                                        <p:attrNameLst>
                                          <p:attrName>ppt_y</p:attrName>
                                        </p:attrNameLst>
                                      </p:cBhvr>
                                      <p:tavLst>
                                        <p:tav tm="0" fmla="#ppt_y-sin(pi*$)/81">
                                          <p:val>
                                            <p:fltVal val="0"/>
                                          </p:val>
                                        </p:tav>
                                        <p:tav tm="100000">
                                          <p:val>
                                            <p:fltVal val="1"/>
                                          </p:val>
                                        </p:tav>
                                      </p:tavLst>
                                    </p:anim>
                                    <p:animScale>
                                      <p:cBhvr>
                                        <p:cTn id="153" dur="26">
                                          <p:stCondLst>
                                            <p:cond delay="650"/>
                                          </p:stCondLst>
                                        </p:cTn>
                                        <p:tgtEl>
                                          <p:spTgt spid="28">
                                            <p:txEl>
                                              <p:pRg st="0" end="0"/>
                                            </p:txEl>
                                          </p:spTgt>
                                        </p:tgtEl>
                                      </p:cBhvr>
                                      <p:to x="100000" y="60000"/>
                                    </p:animScale>
                                    <p:animScale>
                                      <p:cBhvr>
                                        <p:cTn id="154" dur="166" decel="50000">
                                          <p:stCondLst>
                                            <p:cond delay="676"/>
                                          </p:stCondLst>
                                        </p:cTn>
                                        <p:tgtEl>
                                          <p:spTgt spid="28">
                                            <p:txEl>
                                              <p:pRg st="0" end="0"/>
                                            </p:txEl>
                                          </p:spTgt>
                                        </p:tgtEl>
                                      </p:cBhvr>
                                      <p:to x="100000" y="100000"/>
                                    </p:animScale>
                                    <p:animScale>
                                      <p:cBhvr>
                                        <p:cTn id="155" dur="26">
                                          <p:stCondLst>
                                            <p:cond delay="1312"/>
                                          </p:stCondLst>
                                        </p:cTn>
                                        <p:tgtEl>
                                          <p:spTgt spid="28">
                                            <p:txEl>
                                              <p:pRg st="0" end="0"/>
                                            </p:txEl>
                                          </p:spTgt>
                                        </p:tgtEl>
                                      </p:cBhvr>
                                      <p:to x="100000" y="80000"/>
                                    </p:animScale>
                                    <p:animScale>
                                      <p:cBhvr>
                                        <p:cTn id="156" dur="166" decel="50000">
                                          <p:stCondLst>
                                            <p:cond delay="1338"/>
                                          </p:stCondLst>
                                        </p:cTn>
                                        <p:tgtEl>
                                          <p:spTgt spid="28">
                                            <p:txEl>
                                              <p:pRg st="0" end="0"/>
                                            </p:txEl>
                                          </p:spTgt>
                                        </p:tgtEl>
                                      </p:cBhvr>
                                      <p:to x="100000" y="100000"/>
                                    </p:animScale>
                                    <p:animScale>
                                      <p:cBhvr>
                                        <p:cTn id="157" dur="26">
                                          <p:stCondLst>
                                            <p:cond delay="1642"/>
                                          </p:stCondLst>
                                        </p:cTn>
                                        <p:tgtEl>
                                          <p:spTgt spid="28">
                                            <p:txEl>
                                              <p:pRg st="0" end="0"/>
                                            </p:txEl>
                                          </p:spTgt>
                                        </p:tgtEl>
                                      </p:cBhvr>
                                      <p:to x="100000" y="90000"/>
                                    </p:animScale>
                                    <p:animScale>
                                      <p:cBhvr>
                                        <p:cTn id="158" dur="166" decel="50000">
                                          <p:stCondLst>
                                            <p:cond delay="1668"/>
                                          </p:stCondLst>
                                        </p:cTn>
                                        <p:tgtEl>
                                          <p:spTgt spid="28">
                                            <p:txEl>
                                              <p:pRg st="0" end="0"/>
                                            </p:txEl>
                                          </p:spTgt>
                                        </p:tgtEl>
                                      </p:cBhvr>
                                      <p:to x="100000" y="100000"/>
                                    </p:animScale>
                                    <p:animScale>
                                      <p:cBhvr>
                                        <p:cTn id="159" dur="26">
                                          <p:stCondLst>
                                            <p:cond delay="1808"/>
                                          </p:stCondLst>
                                        </p:cTn>
                                        <p:tgtEl>
                                          <p:spTgt spid="28">
                                            <p:txEl>
                                              <p:pRg st="0" end="0"/>
                                            </p:txEl>
                                          </p:spTgt>
                                        </p:tgtEl>
                                      </p:cBhvr>
                                      <p:to x="100000" y="95000"/>
                                    </p:animScale>
                                    <p:animScale>
                                      <p:cBhvr>
                                        <p:cTn id="160" dur="166" decel="50000">
                                          <p:stCondLst>
                                            <p:cond delay="1834"/>
                                          </p:stCondLst>
                                        </p:cTn>
                                        <p:tgtEl>
                                          <p:spTgt spid="28">
                                            <p:txEl>
                                              <p:pRg st="0" end="0"/>
                                            </p:txEl>
                                          </p:spTgt>
                                        </p:tgtEl>
                                      </p:cBhvr>
                                      <p:to x="100000" y="100000"/>
                                    </p:animScale>
                                  </p:childTnLst>
                                </p:cTn>
                              </p:par>
                            </p:childTnLst>
                          </p:cTn>
                        </p:par>
                      </p:childTnLst>
                    </p:cTn>
                  </p:par>
                  <p:par>
                    <p:cTn id="161" fill="hold">
                      <p:stCondLst>
                        <p:cond delay="indefinite"/>
                      </p:stCondLst>
                      <p:childTnLst>
                        <p:par>
                          <p:cTn id="162" fill="hold">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30">
                                            <p:txEl>
                                              <p:pRg st="0" end="0"/>
                                            </p:txEl>
                                          </p:spTgt>
                                        </p:tgtEl>
                                        <p:attrNameLst>
                                          <p:attrName>style.visibility</p:attrName>
                                        </p:attrNameLst>
                                      </p:cBhvr>
                                      <p:to>
                                        <p:strVal val="visible"/>
                                      </p:to>
                                    </p:set>
                                    <p:animEffect transition="in" filter="wipe(down)">
                                      <p:cBhvr>
                                        <p:cTn id="165" dur="580">
                                          <p:stCondLst>
                                            <p:cond delay="0"/>
                                          </p:stCondLst>
                                        </p:cTn>
                                        <p:tgtEl>
                                          <p:spTgt spid="30">
                                            <p:txEl>
                                              <p:pRg st="0" end="0"/>
                                            </p:txEl>
                                          </p:spTgt>
                                        </p:tgtEl>
                                      </p:cBhvr>
                                    </p:animEffect>
                                    <p:anim calcmode="lin" valueType="num">
                                      <p:cBhvr>
                                        <p:cTn id="166" dur="1822" tmFilter="0,0; 0.14,0.36; 0.43,0.73; 0.71,0.91; 1.0,1.0">
                                          <p:stCondLst>
                                            <p:cond delay="0"/>
                                          </p:stCondLst>
                                        </p:cTn>
                                        <p:tgtEl>
                                          <p:spTgt spid="30">
                                            <p:txEl>
                                              <p:pRg st="0" end="0"/>
                                            </p:txEl>
                                          </p:spTgt>
                                        </p:tgtEl>
                                        <p:attrNameLst>
                                          <p:attrName>ppt_x</p:attrName>
                                        </p:attrNameLst>
                                      </p:cBhvr>
                                      <p:tavLst>
                                        <p:tav tm="0">
                                          <p:val>
                                            <p:strVal val="#ppt_x-0.25"/>
                                          </p:val>
                                        </p:tav>
                                        <p:tav tm="100000">
                                          <p:val>
                                            <p:strVal val="#ppt_x"/>
                                          </p:val>
                                        </p:tav>
                                      </p:tavLst>
                                    </p:anim>
                                    <p:anim calcmode="lin" valueType="num">
                                      <p:cBhvr>
                                        <p:cTn id="167" dur="664" tmFilter="0.0,0.0; 0.25,0.07; 0.50,0.2; 0.75,0.467; 1.0,1.0">
                                          <p:stCondLst>
                                            <p:cond delay="0"/>
                                          </p:stCondLst>
                                        </p:cTn>
                                        <p:tgtEl>
                                          <p:spTgt spid="30">
                                            <p:txEl>
                                              <p:pRg st="0" end="0"/>
                                            </p:txEl>
                                          </p:spTgt>
                                        </p:tgtEl>
                                        <p:attrNameLst>
                                          <p:attrName>ppt_y</p:attrName>
                                        </p:attrNameLst>
                                      </p:cBhvr>
                                      <p:tavLst>
                                        <p:tav tm="0" fmla="#ppt_y-sin(pi*$)/3">
                                          <p:val>
                                            <p:fltVal val="0.5"/>
                                          </p:val>
                                        </p:tav>
                                        <p:tav tm="100000">
                                          <p:val>
                                            <p:fltVal val="1"/>
                                          </p:val>
                                        </p:tav>
                                      </p:tavLst>
                                    </p:anim>
                                    <p:anim calcmode="lin" valueType="num">
                                      <p:cBhvr>
                                        <p:cTn id="168" dur="664" tmFilter="0, 0; 0.125,0.2665; 0.25,0.4; 0.375,0.465; 0.5,0.5;  0.625,0.535; 0.75,0.6; 0.875,0.7335; 1,1">
                                          <p:stCondLst>
                                            <p:cond delay="664"/>
                                          </p:stCondLst>
                                        </p:cTn>
                                        <p:tgtEl>
                                          <p:spTgt spid="30">
                                            <p:txEl>
                                              <p:pRg st="0" end="0"/>
                                            </p:txEl>
                                          </p:spTgt>
                                        </p:tgtEl>
                                        <p:attrNameLst>
                                          <p:attrName>ppt_y</p:attrName>
                                        </p:attrNameLst>
                                      </p:cBhvr>
                                      <p:tavLst>
                                        <p:tav tm="0" fmla="#ppt_y-sin(pi*$)/9">
                                          <p:val>
                                            <p:fltVal val="0"/>
                                          </p:val>
                                        </p:tav>
                                        <p:tav tm="100000">
                                          <p:val>
                                            <p:fltVal val="1"/>
                                          </p:val>
                                        </p:tav>
                                      </p:tavLst>
                                    </p:anim>
                                    <p:anim calcmode="lin" valueType="num">
                                      <p:cBhvr>
                                        <p:cTn id="169" dur="332" tmFilter="0, 0; 0.125,0.2665; 0.25,0.4; 0.375,0.465; 0.5,0.5;  0.625,0.535; 0.75,0.6; 0.875,0.7335; 1,1">
                                          <p:stCondLst>
                                            <p:cond delay="1324"/>
                                          </p:stCondLst>
                                        </p:cTn>
                                        <p:tgtEl>
                                          <p:spTgt spid="30">
                                            <p:txEl>
                                              <p:pRg st="0" end="0"/>
                                            </p:txEl>
                                          </p:spTgt>
                                        </p:tgtEl>
                                        <p:attrNameLst>
                                          <p:attrName>ppt_y</p:attrName>
                                        </p:attrNameLst>
                                      </p:cBhvr>
                                      <p:tavLst>
                                        <p:tav tm="0" fmla="#ppt_y-sin(pi*$)/27">
                                          <p:val>
                                            <p:fltVal val="0"/>
                                          </p:val>
                                        </p:tav>
                                        <p:tav tm="100000">
                                          <p:val>
                                            <p:fltVal val="1"/>
                                          </p:val>
                                        </p:tav>
                                      </p:tavLst>
                                    </p:anim>
                                    <p:anim calcmode="lin" valueType="num">
                                      <p:cBhvr>
                                        <p:cTn id="170" dur="164" tmFilter="0, 0; 0.125,0.2665; 0.25,0.4; 0.375,0.465; 0.5,0.5;  0.625,0.535; 0.75,0.6; 0.875,0.7335; 1,1">
                                          <p:stCondLst>
                                            <p:cond delay="1656"/>
                                          </p:stCondLst>
                                        </p:cTn>
                                        <p:tgtEl>
                                          <p:spTgt spid="30">
                                            <p:txEl>
                                              <p:pRg st="0" end="0"/>
                                            </p:txEl>
                                          </p:spTgt>
                                        </p:tgtEl>
                                        <p:attrNameLst>
                                          <p:attrName>ppt_y</p:attrName>
                                        </p:attrNameLst>
                                      </p:cBhvr>
                                      <p:tavLst>
                                        <p:tav tm="0" fmla="#ppt_y-sin(pi*$)/81">
                                          <p:val>
                                            <p:fltVal val="0"/>
                                          </p:val>
                                        </p:tav>
                                        <p:tav tm="100000">
                                          <p:val>
                                            <p:fltVal val="1"/>
                                          </p:val>
                                        </p:tav>
                                      </p:tavLst>
                                    </p:anim>
                                    <p:animScale>
                                      <p:cBhvr>
                                        <p:cTn id="171" dur="26">
                                          <p:stCondLst>
                                            <p:cond delay="650"/>
                                          </p:stCondLst>
                                        </p:cTn>
                                        <p:tgtEl>
                                          <p:spTgt spid="30">
                                            <p:txEl>
                                              <p:pRg st="0" end="0"/>
                                            </p:txEl>
                                          </p:spTgt>
                                        </p:tgtEl>
                                      </p:cBhvr>
                                      <p:to x="100000" y="60000"/>
                                    </p:animScale>
                                    <p:animScale>
                                      <p:cBhvr>
                                        <p:cTn id="172" dur="166" decel="50000">
                                          <p:stCondLst>
                                            <p:cond delay="676"/>
                                          </p:stCondLst>
                                        </p:cTn>
                                        <p:tgtEl>
                                          <p:spTgt spid="30">
                                            <p:txEl>
                                              <p:pRg st="0" end="0"/>
                                            </p:txEl>
                                          </p:spTgt>
                                        </p:tgtEl>
                                      </p:cBhvr>
                                      <p:to x="100000" y="100000"/>
                                    </p:animScale>
                                    <p:animScale>
                                      <p:cBhvr>
                                        <p:cTn id="173" dur="26">
                                          <p:stCondLst>
                                            <p:cond delay="1312"/>
                                          </p:stCondLst>
                                        </p:cTn>
                                        <p:tgtEl>
                                          <p:spTgt spid="30">
                                            <p:txEl>
                                              <p:pRg st="0" end="0"/>
                                            </p:txEl>
                                          </p:spTgt>
                                        </p:tgtEl>
                                      </p:cBhvr>
                                      <p:to x="100000" y="80000"/>
                                    </p:animScale>
                                    <p:animScale>
                                      <p:cBhvr>
                                        <p:cTn id="174" dur="166" decel="50000">
                                          <p:stCondLst>
                                            <p:cond delay="1338"/>
                                          </p:stCondLst>
                                        </p:cTn>
                                        <p:tgtEl>
                                          <p:spTgt spid="30">
                                            <p:txEl>
                                              <p:pRg st="0" end="0"/>
                                            </p:txEl>
                                          </p:spTgt>
                                        </p:tgtEl>
                                      </p:cBhvr>
                                      <p:to x="100000" y="100000"/>
                                    </p:animScale>
                                    <p:animScale>
                                      <p:cBhvr>
                                        <p:cTn id="175" dur="26">
                                          <p:stCondLst>
                                            <p:cond delay="1642"/>
                                          </p:stCondLst>
                                        </p:cTn>
                                        <p:tgtEl>
                                          <p:spTgt spid="30">
                                            <p:txEl>
                                              <p:pRg st="0" end="0"/>
                                            </p:txEl>
                                          </p:spTgt>
                                        </p:tgtEl>
                                      </p:cBhvr>
                                      <p:to x="100000" y="90000"/>
                                    </p:animScale>
                                    <p:animScale>
                                      <p:cBhvr>
                                        <p:cTn id="176" dur="166" decel="50000">
                                          <p:stCondLst>
                                            <p:cond delay="1668"/>
                                          </p:stCondLst>
                                        </p:cTn>
                                        <p:tgtEl>
                                          <p:spTgt spid="30">
                                            <p:txEl>
                                              <p:pRg st="0" end="0"/>
                                            </p:txEl>
                                          </p:spTgt>
                                        </p:tgtEl>
                                      </p:cBhvr>
                                      <p:to x="100000" y="100000"/>
                                    </p:animScale>
                                    <p:animScale>
                                      <p:cBhvr>
                                        <p:cTn id="177" dur="26">
                                          <p:stCondLst>
                                            <p:cond delay="1808"/>
                                          </p:stCondLst>
                                        </p:cTn>
                                        <p:tgtEl>
                                          <p:spTgt spid="30">
                                            <p:txEl>
                                              <p:pRg st="0" end="0"/>
                                            </p:txEl>
                                          </p:spTgt>
                                        </p:tgtEl>
                                      </p:cBhvr>
                                      <p:to x="100000" y="95000"/>
                                    </p:animScale>
                                    <p:animScale>
                                      <p:cBhvr>
                                        <p:cTn id="178" dur="166" decel="50000">
                                          <p:stCondLst>
                                            <p:cond delay="1834"/>
                                          </p:stCondLst>
                                        </p:cTn>
                                        <p:tgtEl>
                                          <p:spTgt spid="30">
                                            <p:txEl>
                                              <p:pRg st="0" end="0"/>
                                            </p:txEl>
                                          </p:spTgt>
                                        </p:tgtEl>
                                      </p:cBhvr>
                                      <p:to x="100000" y="100000"/>
                                    </p:animScale>
                                  </p:childTnLst>
                                </p:cTn>
                              </p:par>
                            </p:childTnLst>
                          </p:cTn>
                        </p:par>
                      </p:childTnLst>
                    </p:cTn>
                  </p:par>
                  <p:par>
                    <p:cTn id="179" fill="hold">
                      <p:stCondLst>
                        <p:cond delay="indefinite"/>
                      </p:stCondLst>
                      <p:childTnLst>
                        <p:par>
                          <p:cTn id="180" fill="hold">
                            <p:stCondLst>
                              <p:cond delay="0"/>
                            </p:stCondLst>
                            <p:childTnLst>
                              <p:par>
                                <p:cTn id="181" presetID="26" presetClass="entr" presetSubtype="0" fill="hold" grpId="0" nodeType="clickEffect">
                                  <p:stCondLst>
                                    <p:cond delay="0"/>
                                  </p:stCondLst>
                                  <p:childTnLst>
                                    <p:set>
                                      <p:cBhvr>
                                        <p:cTn id="182" dur="1" fill="hold">
                                          <p:stCondLst>
                                            <p:cond delay="0"/>
                                          </p:stCondLst>
                                        </p:cTn>
                                        <p:tgtEl>
                                          <p:spTgt spid="32">
                                            <p:txEl>
                                              <p:pRg st="0" end="0"/>
                                            </p:txEl>
                                          </p:spTgt>
                                        </p:tgtEl>
                                        <p:attrNameLst>
                                          <p:attrName>style.visibility</p:attrName>
                                        </p:attrNameLst>
                                      </p:cBhvr>
                                      <p:to>
                                        <p:strVal val="visible"/>
                                      </p:to>
                                    </p:set>
                                    <p:animEffect transition="in" filter="wipe(down)">
                                      <p:cBhvr>
                                        <p:cTn id="183" dur="580">
                                          <p:stCondLst>
                                            <p:cond delay="0"/>
                                          </p:stCondLst>
                                        </p:cTn>
                                        <p:tgtEl>
                                          <p:spTgt spid="32">
                                            <p:txEl>
                                              <p:pRg st="0" end="0"/>
                                            </p:txEl>
                                          </p:spTgt>
                                        </p:tgtEl>
                                      </p:cBhvr>
                                    </p:animEffect>
                                    <p:anim calcmode="lin" valueType="num">
                                      <p:cBhvr>
                                        <p:cTn id="184" dur="1822" tmFilter="0,0; 0.14,0.36; 0.43,0.73; 0.71,0.91; 1.0,1.0">
                                          <p:stCondLst>
                                            <p:cond delay="0"/>
                                          </p:stCondLst>
                                        </p:cTn>
                                        <p:tgtEl>
                                          <p:spTgt spid="32">
                                            <p:txEl>
                                              <p:pRg st="0" end="0"/>
                                            </p:txEl>
                                          </p:spTgt>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32">
                                            <p:txEl>
                                              <p:pRg st="0" end="0"/>
                                            </p:txEl>
                                          </p:spTgt>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32">
                                            <p:txEl>
                                              <p:pRg st="0" end="0"/>
                                            </p:txEl>
                                          </p:spTgt>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32">
                                            <p:txEl>
                                              <p:pRg st="0" end="0"/>
                                            </p:txEl>
                                          </p:spTgt>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32">
                                            <p:txEl>
                                              <p:pRg st="0" end="0"/>
                                            </p:txEl>
                                          </p:spTgt>
                                        </p:tgtEl>
                                        <p:attrNameLst>
                                          <p:attrName>ppt_y</p:attrName>
                                        </p:attrNameLst>
                                      </p:cBhvr>
                                      <p:tavLst>
                                        <p:tav tm="0" fmla="#ppt_y-sin(pi*$)/81">
                                          <p:val>
                                            <p:fltVal val="0"/>
                                          </p:val>
                                        </p:tav>
                                        <p:tav tm="100000">
                                          <p:val>
                                            <p:fltVal val="1"/>
                                          </p:val>
                                        </p:tav>
                                      </p:tavLst>
                                    </p:anim>
                                    <p:animScale>
                                      <p:cBhvr>
                                        <p:cTn id="189" dur="26">
                                          <p:stCondLst>
                                            <p:cond delay="650"/>
                                          </p:stCondLst>
                                        </p:cTn>
                                        <p:tgtEl>
                                          <p:spTgt spid="32">
                                            <p:txEl>
                                              <p:pRg st="0" end="0"/>
                                            </p:txEl>
                                          </p:spTgt>
                                        </p:tgtEl>
                                      </p:cBhvr>
                                      <p:to x="100000" y="60000"/>
                                    </p:animScale>
                                    <p:animScale>
                                      <p:cBhvr>
                                        <p:cTn id="190" dur="166" decel="50000">
                                          <p:stCondLst>
                                            <p:cond delay="676"/>
                                          </p:stCondLst>
                                        </p:cTn>
                                        <p:tgtEl>
                                          <p:spTgt spid="32">
                                            <p:txEl>
                                              <p:pRg st="0" end="0"/>
                                            </p:txEl>
                                          </p:spTgt>
                                        </p:tgtEl>
                                      </p:cBhvr>
                                      <p:to x="100000" y="100000"/>
                                    </p:animScale>
                                    <p:animScale>
                                      <p:cBhvr>
                                        <p:cTn id="191" dur="26">
                                          <p:stCondLst>
                                            <p:cond delay="1312"/>
                                          </p:stCondLst>
                                        </p:cTn>
                                        <p:tgtEl>
                                          <p:spTgt spid="32">
                                            <p:txEl>
                                              <p:pRg st="0" end="0"/>
                                            </p:txEl>
                                          </p:spTgt>
                                        </p:tgtEl>
                                      </p:cBhvr>
                                      <p:to x="100000" y="80000"/>
                                    </p:animScale>
                                    <p:animScale>
                                      <p:cBhvr>
                                        <p:cTn id="192" dur="166" decel="50000">
                                          <p:stCondLst>
                                            <p:cond delay="1338"/>
                                          </p:stCondLst>
                                        </p:cTn>
                                        <p:tgtEl>
                                          <p:spTgt spid="32">
                                            <p:txEl>
                                              <p:pRg st="0" end="0"/>
                                            </p:txEl>
                                          </p:spTgt>
                                        </p:tgtEl>
                                      </p:cBhvr>
                                      <p:to x="100000" y="100000"/>
                                    </p:animScale>
                                    <p:animScale>
                                      <p:cBhvr>
                                        <p:cTn id="193" dur="26">
                                          <p:stCondLst>
                                            <p:cond delay="1642"/>
                                          </p:stCondLst>
                                        </p:cTn>
                                        <p:tgtEl>
                                          <p:spTgt spid="32">
                                            <p:txEl>
                                              <p:pRg st="0" end="0"/>
                                            </p:txEl>
                                          </p:spTgt>
                                        </p:tgtEl>
                                      </p:cBhvr>
                                      <p:to x="100000" y="90000"/>
                                    </p:animScale>
                                    <p:animScale>
                                      <p:cBhvr>
                                        <p:cTn id="194" dur="166" decel="50000">
                                          <p:stCondLst>
                                            <p:cond delay="1668"/>
                                          </p:stCondLst>
                                        </p:cTn>
                                        <p:tgtEl>
                                          <p:spTgt spid="32">
                                            <p:txEl>
                                              <p:pRg st="0" end="0"/>
                                            </p:txEl>
                                          </p:spTgt>
                                        </p:tgtEl>
                                      </p:cBhvr>
                                      <p:to x="100000" y="100000"/>
                                    </p:animScale>
                                    <p:animScale>
                                      <p:cBhvr>
                                        <p:cTn id="195" dur="26">
                                          <p:stCondLst>
                                            <p:cond delay="1808"/>
                                          </p:stCondLst>
                                        </p:cTn>
                                        <p:tgtEl>
                                          <p:spTgt spid="32">
                                            <p:txEl>
                                              <p:pRg st="0" end="0"/>
                                            </p:txEl>
                                          </p:spTgt>
                                        </p:tgtEl>
                                      </p:cBhvr>
                                      <p:to x="100000" y="95000"/>
                                    </p:animScale>
                                    <p:animScale>
                                      <p:cBhvr>
                                        <p:cTn id="196" dur="166" decel="50000">
                                          <p:stCondLst>
                                            <p:cond delay="1834"/>
                                          </p:stCondLst>
                                        </p:cTn>
                                        <p:tgtEl>
                                          <p:spTgt spid="32">
                                            <p:txEl>
                                              <p:pRg st="0" end="0"/>
                                            </p:txEl>
                                          </p:spTgt>
                                        </p:tgtEl>
                                      </p:cBhvr>
                                      <p:to x="100000" y="100000"/>
                                    </p:animScale>
                                  </p:childTnLst>
                                </p:cTn>
                              </p:par>
                            </p:childTnLst>
                          </p:cTn>
                        </p:par>
                      </p:childTnLst>
                    </p:cTn>
                  </p:par>
                  <p:par>
                    <p:cTn id="197" fill="hold">
                      <p:stCondLst>
                        <p:cond delay="indefinite"/>
                      </p:stCondLst>
                      <p:childTnLst>
                        <p:par>
                          <p:cTn id="198" fill="hold">
                            <p:stCondLst>
                              <p:cond delay="0"/>
                            </p:stCondLst>
                            <p:childTnLst>
                              <p:par>
                                <p:cTn id="199" presetID="26" presetClass="entr" presetSubtype="0" fill="hold" grpId="0" nodeType="clickEffect">
                                  <p:stCondLst>
                                    <p:cond delay="0"/>
                                  </p:stCondLst>
                                  <p:childTnLst>
                                    <p:set>
                                      <p:cBhvr>
                                        <p:cTn id="200" dur="1" fill="hold">
                                          <p:stCondLst>
                                            <p:cond delay="0"/>
                                          </p:stCondLst>
                                        </p:cTn>
                                        <p:tgtEl>
                                          <p:spTgt spid="29">
                                            <p:txEl>
                                              <p:pRg st="0" end="0"/>
                                            </p:txEl>
                                          </p:spTgt>
                                        </p:tgtEl>
                                        <p:attrNameLst>
                                          <p:attrName>style.visibility</p:attrName>
                                        </p:attrNameLst>
                                      </p:cBhvr>
                                      <p:to>
                                        <p:strVal val="visible"/>
                                      </p:to>
                                    </p:set>
                                    <p:animEffect transition="in" filter="wipe(down)">
                                      <p:cBhvr>
                                        <p:cTn id="201" dur="580">
                                          <p:stCondLst>
                                            <p:cond delay="0"/>
                                          </p:stCondLst>
                                        </p:cTn>
                                        <p:tgtEl>
                                          <p:spTgt spid="29">
                                            <p:txEl>
                                              <p:pRg st="0" end="0"/>
                                            </p:txEl>
                                          </p:spTgt>
                                        </p:tgtEl>
                                      </p:cBhvr>
                                    </p:animEffect>
                                    <p:anim calcmode="lin" valueType="num">
                                      <p:cBhvr>
                                        <p:cTn id="202" dur="1822" tmFilter="0,0; 0.14,0.36; 0.43,0.73; 0.71,0.91; 1.0,1.0">
                                          <p:stCondLst>
                                            <p:cond delay="0"/>
                                          </p:stCondLst>
                                        </p:cTn>
                                        <p:tgtEl>
                                          <p:spTgt spid="29">
                                            <p:txEl>
                                              <p:pRg st="0" end="0"/>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29">
                                            <p:txEl>
                                              <p:pRg st="0" end="0"/>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29">
                                            <p:txEl>
                                              <p:pRg st="0" end="0"/>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29">
                                            <p:txEl>
                                              <p:pRg st="0" end="0"/>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29">
                                            <p:txEl>
                                              <p:pRg st="0" end="0"/>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29">
                                            <p:txEl>
                                              <p:pRg st="0" end="0"/>
                                            </p:txEl>
                                          </p:spTgt>
                                        </p:tgtEl>
                                      </p:cBhvr>
                                      <p:to x="100000" y="60000"/>
                                    </p:animScale>
                                    <p:animScale>
                                      <p:cBhvr>
                                        <p:cTn id="208" dur="166" decel="50000">
                                          <p:stCondLst>
                                            <p:cond delay="676"/>
                                          </p:stCondLst>
                                        </p:cTn>
                                        <p:tgtEl>
                                          <p:spTgt spid="29">
                                            <p:txEl>
                                              <p:pRg st="0" end="0"/>
                                            </p:txEl>
                                          </p:spTgt>
                                        </p:tgtEl>
                                      </p:cBhvr>
                                      <p:to x="100000" y="100000"/>
                                    </p:animScale>
                                    <p:animScale>
                                      <p:cBhvr>
                                        <p:cTn id="209" dur="26">
                                          <p:stCondLst>
                                            <p:cond delay="1312"/>
                                          </p:stCondLst>
                                        </p:cTn>
                                        <p:tgtEl>
                                          <p:spTgt spid="29">
                                            <p:txEl>
                                              <p:pRg st="0" end="0"/>
                                            </p:txEl>
                                          </p:spTgt>
                                        </p:tgtEl>
                                      </p:cBhvr>
                                      <p:to x="100000" y="80000"/>
                                    </p:animScale>
                                    <p:animScale>
                                      <p:cBhvr>
                                        <p:cTn id="210" dur="166" decel="50000">
                                          <p:stCondLst>
                                            <p:cond delay="1338"/>
                                          </p:stCondLst>
                                        </p:cTn>
                                        <p:tgtEl>
                                          <p:spTgt spid="29">
                                            <p:txEl>
                                              <p:pRg st="0" end="0"/>
                                            </p:txEl>
                                          </p:spTgt>
                                        </p:tgtEl>
                                      </p:cBhvr>
                                      <p:to x="100000" y="100000"/>
                                    </p:animScale>
                                    <p:animScale>
                                      <p:cBhvr>
                                        <p:cTn id="211" dur="26">
                                          <p:stCondLst>
                                            <p:cond delay="1642"/>
                                          </p:stCondLst>
                                        </p:cTn>
                                        <p:tgtEl>
                                          <p:spTgt spid="29">
                                            <p:txEl>
                                              <p:pRg st="0" end="0"/>
                                            </p:txEl>
                                          </p:spTgt>
                                        </p:tgtEl>
                                      </p:cBhvr>
                                      <p:to x="100000" y="90000"/>
                                    </p:animScale>
                                    <p:animScale>
                                      <p:cBhvr>
                                        <p:cTn id="212" dur="166" decel="50000">
                                          <p:stCondLst>
                                            <p:cond delay="1668"/>
                                          </p:stCondLst>
                                        </p:cTn>
                                        <p:tgtEl>
                                          <p:spTgt spid="29">
                                            <p:txEl>
                                              <p:pRg st="0" end="0"/>
                                            </p:txEl>
                                          </p:spTgt>
                                        </p:tgtEl>
                                      </p:cBhvr>
                                      <p:to x="100000" y="100000"/>
                                    </p:animScale>
                                    <p:animScale>
                                      <p:cBhvr>
                                        <p:cTn id="213" dur="26">
                                          <p:stCondLst>
                                            <p:cond delay="1808"/>
                                          </p:stCondLst>
                                        </p:cTn>
                                        <p:tgtEl>
                                          <p:spTgt spid="29">
                                            <p:txEl>
                                              <p:pRg st="0" end="0"/>
                                            </p:txEl>
                                          </p:spTgt>
                                        </p:tgtEl>
                                      </p:cBhvr>
                                      <p:to x="100000" y="95000"/>
                                    </p:animScale>
                                    <p:animScale>
                                      <p:cBhvr>
                                        <p:cTn id="214" dur="166" decel="50000">
                                          <p:stCondLst>
                                            <p:cond delay="1834"/>
                                          </p:stCondLst>
                                        </p:cTn>
                                        <p:tgtEl>
                                          <p:spTgt spid="29">
                                            <p:txEl>
                                              <p:pRg st="0" end="0"/>
                                            </p:txEl>
                                          </p:spTgt>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54" presetClass="entr" presetSubtype="0" accel="100000" fill="hold" nodeType="clickEffect">
                                  <p:stCondLst>
                                    <p:cond delay="0"/>
                                  </p:stCondLst>
                                  <p:childTnLst>
                                    <p:set>
                                      <p:cBhvr>
                                        <p:cTn id="218" dur="1" fill="hold">
                                          <p:stCondLst>
                                            <p:cond delay="0"/>
                                          </p:stCondLst>
                                        </p:cTn>
                                        <p:tgtEl>
                                          <p:spTgt spid="33"/>
                                        </p:tgtEl>
                                        <p:attrNameLst>
                                          <p:attrName>style.visibility</p:attrName>
                                        </p:attrNameLst>
                                      </p:cBhvr>
                                      <p:to>
                                        <p:strVal val="visible"/>
                                      </p:to>
                                    </p:set>
                                    <p:anim calcmode="lin" valueType="num">
                                      <p:cBhvr>
                                        <p:cTn id="219" dur="500" fill="hold"/>
                                        <p:tgtEl>
                                          <p:spTgt spid="33"/>
                                        </p:tgtEl>
                                        <p:attrNameLst>
                                          <p:attrName>ppt_w</p:attrName>
                                        </p:attrNameLst>
                                      </p:cBhvr>
                                      <p:tavLst>
                                        <p:tav tm="0">
                                          <p:val>
                                            <p:strVal val="#ppt_w*0.05"/>
                                          </p:val>
                                        </p:tav>
                                        <p:tav tm="100000">
                                          <p:val>
                                            <p:strVal val="#ppt_w"/>
                                          </p:val>
                                        </p:tav>
                                      </p:tavLst>
                                    </p:anim>
                                    <p:anim calcmode="lin" valueType="num">
                                      <p:cBhvr>
                                        <p:cTn id="220" dur="500" fill="hold"/>
                                        <p:tgtEl>
                                          <p:spTgt spid="33"/>
                                        </p:tgtEl>
                                        <p:attrNameLst>
                                          <p:attrName>ppt_h</p:attrName>
                                        </p:attrNameLst>
                                      </p:cBhvr>
                                      <p:tavLst>
                                        <p:tav tm="0">
                                          <p:val>
                                            <p:strVal val="#ppt_h"/>
                                          </p:val>
                                        </p:tav>
                                        <p:tav tm="100000">
                                          <p:val>
                                            <p:strVal val="#ppt_h"/>
                                          </p:val>
                                        </p:tav>
                                      </p:tavLst>
                                    </p:anim>
                                    <p:anim calcmode="lin" valueType="num">
                                      <p:cBhvr>
                                        <p:cTn id="221" dur="500" fill="hold"/>
                                        <p:tgtEl>
                                          <p:spTgt spid="33"/>
                                        </p:tgtEl>
                                        <p:attrNameLst>
                                          <p:attrName>ppt_x</p:attrName>
                                        </p:attrNameLst>
                                      </p:cBhvr>
                                      <p:tavLst>
                                        <p:tav tm="0">
                                          <p:val>
                                            <p:strVal val="#ppt_x-.2"/>
                                          </p:val>
                                        </p:tav>
                                        <p:tav tm="100000">
                                          <p:val>
                                            <p:strVal val="#ppt_x"/>
                                          </p:val>
                                        </p:tav>
                                      </p:tavLst>
                                    </p:anim>
                                    <p:anim calcmode="lin" valueType="num">
                                      <p:cBhvr>
                                        <p:cTn id="222" dur="500" fill="hold"/>
                                        <p:tgtEl>
                                          <p:spTgt spid="33"/>
                                        </p:tgtEl>
                                        <p:attrNameLst>
                                          <p:attrName>ppt_y</p:attrName>
                                        </p:attrNameLst>
                                      </p:cBhvr>
                                      <p:tavLst>
                                        <p:tav tm="0">
                                          <p:val>
                                            <p:strVal val="#ppt_y"/>
                                          </p:val>
                                        </p:tav>
                                        <p:tav tm="100000">
                                          <p:val>
                                            <p:strVal val="#ppt_y"/>
                                          </p:val>
                                        </p:tav>
                                      </p:tavLst>
                                    </p:anim>
                                    <p:animEffect transition="in" filter="fade">
                                      <p:cBhvr>
                                        <p:cTn id="223" dur="500"/>
                                        <p:tgtEl>
                                          <p:spTgt spid="33"/>
                                        </p:tgtEl>
                                      </p:cBhvr>
                                    </p:animEffect>
                                  </p:childTnLst>
                                </p:cTn>
                              </p:par>
                            </p:childTnLst>
                          </p:cTn>
                        </p:par>
                      </p:childTnLst>
                    </p:cTn>
                  </p:par>
                  <p:par>
                    <p:cTn id="224" fill="hold">
                      <p:stCondLst>
                        <p:cond delay="indefinite"/>
                      </p:stCondLst>
                      <p:childTnLst>
                        <p:par>
                          <p:cTn id="225" fill="hold">
                            <p:stCondLst>
                              <p:cond delay="0"/>
                            </p:stCondLst>
                            <p:childTnLst>
                              <p:par>
                                <p:cTn id="226" presetID="26" presetClass="entr" presetSubtype="0" fill="hold" nodeType="clickEffect">
                                  <p:stCondLst>
                                    <p:cond delay="0"/>
                                  </p:stCondLst>
                                  <p:childTnLst>
                                    <p:set>
                                      <p:cBhvr>
                                        <p:cTn id="227" dur="1" fill="hold">
                                          <p:stCondLst>
                                            <p:cond delay="0"/>
                                          </p:stCondLst>
                                        </p:cTn>
                                        <p:tgtEl>
                                          <p:spTgt spid="33"/>
                                        </p:tgtEl>
                                        <p:attrNameLst>
                                          <p:attrName>style.visibility</p:attrName>
                                        </p:attrNameLst>
                                      </p:cBhvr>
                                      <p:to>
                                        <p:strVal val="visible"/>
                                      </p:to>
                                    </p:set>
                                    <p:animEffect transition="in" filter="wipe(down)">
                                      <p:cBhvr>
                                        <p:cTn id="228" dur="580">
                                          <p:stCondLst>
                                            <p:cond delay="0"/>
                                          </p:stCondLst>
                                        </p:cTn>
                                        <p:tgtEl>
                                          <p:spTgt spid="33"/>
                                        </p:tgtEl>
                                      </p:cBhvr>
                                    </p:animEffect>
                                    <p:anim calcmode="lin" valueType="num">
                                      <p:cBhvr>
                                        <p:cTn id="229"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230"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231"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232"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233"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234" dur="26">
                                          <p:stCondLst>
                                            <p:cond delay="650"/>
                                          </p:stCondLst>
                                        </p:cTn>
                                        <p:tgtEl>
                                          <p:spTgt spid="33"/>
                                        </p:tgtEl>
                                      </p:cBhvr>
                                      <p:to x="100000" y="60000"/>
                                    </p:animScale>
                                    <p:animScale>
                                      <p:cBhvr>
                                        <p:cTn id="235" dur="166" decel="50000">
                                          <p:stCondLst>
                                            <p:cond delay="676"/>
                                          </p:stCondLst>
                                        </p:cTn>
                                        <p:tgtEl>
                                          <p:spTgt spid="33"/>
                                        </p:tgtEl>
                                      </p:cBhvr>
                                      <p:to x="100000" y="100000"/>
                                    </p:animScale>
                                    <p:animScale>
                                      <p:cBhvr>
                                        <p:cTn id="236" dur="26">
                                          <p:stCondLst>
                                            <p:cond delay="1312"/>
                                          </p:stCondLst>
                                        </p:cTn>
                                        <p:tgtEl>
                                          <p:spTgt spid="33"/>
                                        </p:tgtEl>
                                      </p:cBhvr>
                                      <p:to x="100000" y="80000"/>
                                    </p:animScale>
                                    <p:animScale>
                                      <p:cBhvr>
                                        <p:cTn id="237" dur="166" decel="50000">
                                          <p:stCondLst>
                                            <p:cond delay="1338"/>
                                          </p:stCondLst>
                                        </p:cTn>
                                        <p:tgtEl>
                                          <p:spTgt spid="33"/>
                                        </p:tgtEl>
                                      </p:cBhvr>
                                      <p:to x="100000" y="100000"/>
                                    </p:animScale>
                                    <p:animScale>
                                      <p:cBhvr>
                                        <p:cTn id="238" dur="26">
                                          <p:stCondLst>
                                            <p:cond delay="1642"/>
                                          </p:stCondLst>
                                        </p:cTn>
                                        <p:tgtEl>
                                          <p:spTgt spid="33"/>
                                        </p:tgtEl>
                                      </p:cBhvr>
                                      <p:to x="100000" y="90000"/>
                                    </p:animScale>
                                    <p:animScale>
                                      <p:cBhvr>
                                        <p:cTn id="239" dur="166" decel="50000">
                                          <p:stCondLst>
                                            <p:cond delay="1668"/>
                                          </p:stCondLst>
                                        </p:cTn>
                                        <p:tgtEl>
                                          <p:spTgt spid="33"/>
                                        </p:tgtEl>
                                      </p:cBhvr>
                                      <p:to x="100000" y="100000"/>
                                    </p:animScale>
                                    <p:animScale>
                                      <p:cBhvr>
                                        <p:cTn id="240" dur="26">
                                          <p:stCondLst>
                                            <p:cond delay="1808"/>
                                          </p:stCondLst>
                                        </p:cTn>
                                        <p:tgtEl>
                                          <p:spTgt spid="33"/>
                                        </p:tgtEl>
                                      </p:cBhvr>
                                      <p:to x="100000" y="95000"/>
                                    </p:animScale>
                                    <p:animScale>
                                      <p:cBhvr>
                                        <p:cTn id="241" dur="166" decel="50000">
                                          <p:stCondLst>
                                            <p:cond delay="1834"/>
                                          </p:stCondLst>
                                        </p:cTn>
                                        <p:tgtEl>
                                          <p:spTgt spid="3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9" grpId="0" animBg="1"/>
      <p:bldP spid="20" grpId="0"/>
      <p:bldP spid="21" grpId="0"/>
      <p:bldP spid="22" grpId="0"/>
      <p:bldP spid="23" grpId="0" build="allAtOnce"/>
      <p:bldP spid="24" grpId="0" build="allAtOnce"/>
      <p:bldP spid="25" grpId="0" build="allAtOnce"/>
      <p:bldP spid="26" grpId="0" build="allAtOnce"/>
      <p:bldP spid="27" grpId="0" build="allAtOnce"/>
      <p:bldP spid="28" grpId="0" build="allAtOnce"/>
      <p:bldP spid="29" grpId="0" build="allAtOnce"/>
      <p:bldP spid="30" grpId="0" build="allAtOnce"/>
      <p:bldP spid="31" grpId="0" build="allAtOnce"/>
      <p:bldP spid="32" grpId="0" build="allAtOnce"/>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79422" y="91117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5</a:t>
            </a:r>
            <a:endParaRPr lang="ar-SA" sz="2800" dirty="0"/>
          </a:p>
        </p:txBody>
      </p:sp>
      <p:sp>
        <p:nvSpPr>
          <p:cNvPr id="3" name="Rectangle 2"/>
          <p:cNvSpPr/>
          <p:nvPr/>
        </p:nvSpPr>
        <p:spPr>
          <a:xfrm>
            <a:off x="6919281" y="990600"/>
            <a:ext cx="819455" cy="461665"/>
          </a:xfrm>
          <a:prstGeom prst="rect">
            <a:avLst/>
          </a:prstGeom>
        </p:spPr>
        <p:txBody>
          <a:bodyPr wrap="none">
            <a:spAutoFit/>
          </a:bodyPr>
          <a:lstStyle/>
          <a:p>
            <a:r>
              <a:rPr lang="ar-SA" sz="2400" b="1" dirty="0" smtClean="0">
                <a:solidFill>
                  <a:srgbClr val="7030A0"/>
                </a:solidFill>
              </a:rPr>
              <a:t>علل  </a:t>
            </a:r>
            <a:r>
              <a:rPr lang="ar-SA" sz="2400" b="1" dirty="0">
                <a:solidFill>
                  <a:srgbClr val="7030A0"/>
                </a:solidFill>
              </a:rPr>
              <a:t>:</a:t>
            </a:r>
          </a:p>
        </p:txBody>
      </p:sp>
      <p:sp>
        <p:nvSpPr>
          <p:cNvPr id="4" name="Rectangle 3"/>
          <p:cNvSpPr/>
          <p:nvPr/>
        </p:nvSpPr>
        <p:spPr>
          <a:xfrm>
            <a:off x="1775777" y="1633471"/>
            <a:ext cx="6858000" cy="369332"/>
          </a:xfrm>
          <a:prstGeom prst="rect">
            <a:avLst/>
          </a:prstGeom>
        </p:spPr>
        <p:txBody>
          <a:bodyPr wrap="square">
            <a:spAutoFit/>
          </a:bodyPr>
          <a:lstStyle/>
          <a:p>
            <a:pPr algn="r" rtl="1"/>
            <a:r>
              <a:rPr lang="ar-SA" b="1" dirty="0"/>
              <a:t>1- </a:t>
            </a:r>
            <a:r>
              <a:rPr lang="ar-SA" b="1" dirty="0" smtClean="0"/>
              <a:t>الفرص المتكافئة لأعضاء </a:t>
            </a:r>
            <a:r>
              <a:rPr lang="ar-SA" b="1" dirty="0"/>
              <a:t>منظمة التجارة العالمية فى </a:t>
            </a:r>
            <a:r>
              <a:rPr lang="ar-SA" b="1" dirty="0" smtClean="0"/>
              <a:t>اتخاذ القرارات </a:t>
            </a:r>
            <a:endParaRPr lang="en-US" dirty="0"/>
          </a:p>
        </p:txBody>
      </p:sp>
      <p:sp>
        <p:nvSpPr>
          <p:cNvPr id="5" name="Rectangle 4"/>
          <p:cNvSpPr/>
          <p:nvPr/>
        </p:nvSpPr>
        <p:spPr>
          <a:xfrm>
            <a:off x="1909133" y="2895600"/>
            <a:ext cx="6789038" cy="369332"/>
          </a:xfrm>
          <a:prstGeom prst="rect">
            <a:avLst/>
          </a:prstGeom>
        </p:spPr>
        <p:txBody>
          <a:bodyPr wrap="none">
            <a:spAutoFit/>
          </a:bodyPr>
          <a:lstStyle/>
          <a:p>
            <a:pPr algn="r" rtl="1"/>
            <a:r>
              <a:rPr lang="ar-SA" b="1" dirty="0"/>
              <a:t>2- </a:t>
            </a:r>
            <a:r>
              <a:rPr lang="ar-SA" b="1" dirty="0" smtClean="0"/>
              <a:t>من سلبيات منظمة التجارة العالمية عدم القدرة على الدول على حماية منتجاتها الوطنية.</a:t>
            </a:r>
            <a:endParaRPr lang="en-US" dirty="0"/>
          </a:p>
        </p:txBody>
      </p:sp>
      <p:sp>
        <p:nvSpPr>
          <p:cNvPr id="6" name="Rectangle 5"/>
          <p:cNvSpPr/>
          <p:nvPr/>
        </p:nvSpPr>
        <p:spPr>
          <a:xfrm>
            <a:off x="2667000" y="2133600"/>
            <a:ext cx="404950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لأنها تضمن انسياب التجارة باكبر قدر من السلاسه واليسر</a:t>
            </a:r>
            <a:endParaRPr lang="ar-SA" dirty="0"/>
          </a:p>
        </p:txBody>
      </p:sp>
      <p:sp>
        <p:nvSpPr>
          <p:cNvPr id="8" name="Rectangle 9"/>
          <p:cNvSpPr/>
          <p:nvPr/>
        </p:nvSpPr>
        <p:spPr>
          <a:xfrm rot="20041682">
            <a:off x="2945018" y="3968588"/>
            <a:ext cx="3025188" cy="923330"/>
          </a:xfrm>
          <a:prstGeom prst="rect">
            <a:avLst/>
          </a:prstGeom>
          <a:noFill/>
        </p:spPr>
        <p:txBody>
          <a:bodyPr wrap="none" lIns="91440" tIns="45720" rIns="91440" bIns="45720">
            <a:prstTxWarp prst="textTriangle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22885544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24797" y="1066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5</a:t>
            </a:r>
            <a:endParaRPr lang="ar-SA" sz="2800" dirty="0"/>
          </a:p>
        </p:txBody>
      </p:sp>
      <p:sp>
        <p:nvSpPr>
          <p:cNvPr id="3" name="Rectangle 2"/>
          <p:cNvSpPr/>
          <p:nvPr/>
        </p:nvSpPr>
        <p:spPr>
          <a:xfrm>
            <a:off x="457200" y="1143000"/>
            <a:ext cx="7435118" cy="830997"/>
          </a:xfrm>
          <a:prstGeom prst="rect">
            <a:avLst/>
          </a:prstGeom>
        </p:spPr>
        <p:txBody>
          <a:bodyPr wrap="square">
            <a:spAutoFit/>
          </a:bodyPr>
          <a:lstStyle/>
          <a:p>
            <a:pPr algn="r" rtl="1"/>
            <a:r>
              <a:rPr lang="ar-SA" sz="2400" b="1" dirty="0" smtClean="0">
                <a:solidFill>
                  <a:srgbClr val="7030A0"/>
                </a:solidFill>
              </a:rPr>
              <a:t>عزم إبراهيم علية السلام على تنفيذ رؤياه بذبح ابنه اسماعيل رغم أمور عدة.</a:t>
            </a:r>
            <a:endParaRPr lang="en-US" sz="2400" dirty="0">
              <a:solidFill>
                <a:srgbClr val="7030A0"/>
              </a:solidFill>
            </a:endParaRPr>
          </a:p>
        </p:txBody>
      </p:sp>
      <p:sp>
        <p:nvSpPr>
          <p:cNvPr id="4" name="Rectangle 3"/>
          <p:cNvSpPr/>
          <p:nvPr/>
        </p:nvSpPr>
        <p:spPr>
          <a:xfrm>
            <a:off x="2057400" y="2667000"/>
            <a:ext cx="6506909"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لأنه ابنه الوحيد وقد جاءه على كبر ولا لا يرجى أن يرزق ولد آخر فى سنه.</a:t>
            </a:r>
            <a:endParaRPr lang="ar-SA" sz="2400" dirty="0">
              <a:solidFill>
                <a:srgbClr val="00B0F0"/>
              </a:solidFill>
            </a:endParaRPr>
          </a:p>
        </p:txBody>
      </p:sp>
    </p:spTree>
    <p:extLst>
      <p:ext uri="{BB962C8B-B14F-4D97-AF65-F5344CB8AC3E}">
        <p14:creationId xmlns:p14="http://schemas.microsoft.com/office/powerpoint/2010/main" val="42928344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3" name="AutoShape 1"/>
          <p:cNvSpPr>
            <a:spLocks noChangeArrowheads="1"/>
          </p:cNvSpPr>
          <p:nvPr/>
        </p:nvSpPr>
        <p:spPr bwMode="auto">
          <a:xfrm>
            <a:off x="2133600" y="399497"/>
            <a:ext cx="4572000" cy="609600"/>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4" name="Rectangle 3"/>
          <p:cNvSpPr>
            <a:spLocks noChangeArrowheads="1"/>
          </p:cNvSpPr>
          <p:nvPr/>
        </p:nvSpPr>
        <p:spPr bwMode="auto">
          <a:xfrm>
            <a:off x="2029850" y="424191"/>
            <a:ext cx="48128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8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الخامس :</a:t>
            </a:r>
            <a:r>
              <a:rPr kumimoji="0" lang="ar-EG" sz="28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800" b="1" i="0" u="none" strike="noStrike" cap="none" normalizeH="0" baseline="0" dirty="0" smtClean="0">
                <a:ln>
                  <a:noFill/>
                </a:ln>
                <a:solidFill>
                  <a:srgbClr val="FF0000"/>
                </a:solidFill>
                <a:effectLst/>
                <a:latin typeface="Sultan bold"/>
                <a:ea typeface="Times New Roman" pitchFamily="18" charset="0"/>
                <a:cs typeface="Arial" pitchFamily="34" charset="0"/>
              </a:rPr>
              <a:t>لوط علية السلام</a:t>
            </a:r>
            <a:endParaRPr kumimoji="0" lang="ar-EG" sz="28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924797"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1001827" y="1339725"/>
            <a:ext cx="6868883" cy="400110"/>
          </a:xfrm>
          <a:prstGeom prst="rect">
            <a:avLst/>
          </a:prstGeom>
        </p:spPr>
        <p:txBody>
          <a:bodyPr wrap="square">
            <a:spAutoFit/>
          </a:bodyPr>
          <a:lstStyle/>
          <a:p>
            <a:pPr algn="r"/>
            <a:r>
              <a:rPr lang="ar-SA" sz="2000" b="1" dirty="0" smtClean="0">
                <a:solidFill>
                  <a:srgbClr val="7030A0"/>
                </a:solidFill>
              </a:rPr>
              <a:t>ضع علامة </a:t>
            </a:r>
            <a:r>
              <a:rPr lang="ar-SA" sz="2000" b="1" dirty="0">
                <a:solidFill>
                  <a:srgbClr val="7030A0"/>
                </a:solidFill>
              </a:rPr>
              <a:t>(√) أمام العبارات الصحيحة , وعلامة (×) أمام العبارات الخاطئة  :</a:t>
            </a:r>
          </a:p>
        </p:txBody>
      </p:sp>
      <p:sp>
        <p:nvSpPr>
          <p:cNvPr id="7" name="Rectangle 6"/>
          <p:cNvSpPr/>
          <p:nvPr/>
        </p:nvSpPr>
        <p:spPr>
          <a:xfrm>
            <a:off x="-248054" y="2209800"/>
            <a:ext cx="8991600" cy="369332"/>
          </a:xfrm>
          <a:prstGeom prst="rect">
            <a:avLst/>
          </a:prstGeom>
        </p:spPr>
        <p:txBody>
          <a:bodyPr wrap="square">
            <a:spAutoFit/>
          </a:bodyPr>
          <a:lstStyle/>
          <a:p>
            <a:pPr algn="r" rtl="1"/>
            <a:r>
              <a:rPr lang="ar-SA" b="1" dirty="0"/>
              <a:t>1- خرج لوط مع سيدنا إبراهيم عليه السلام مهاجرآ من الشام إلى العراق .		</a:t>
            </a:r>
            <a:r>
              <a:rPr lang="ar-SA" b="1" dirty="0" smtClean="0"/>
              <a:t> (</a:t>
            </a:r>
            <a:r>
              <a:rPr lang="ar-SA" b="1" dirty="0"/>
              <a:t>	)</a:t>
            </a:r>
            <a:endParaRPr lang="en-US" dirty="0"/>
          </a:p>
        </p:txBody>
      </p:sp>
      <p:sp>
        <p:nvSpPr>
          <p:cNvPr id="8" name="Rectangle 7"/>
          <p:cNvSpPr/>
          <p:nvPr/>
        </p:nvSpPr>
        <p:spPr>
          <a:xfrm>
            <a:off x="-248054" y="2967335"/>
            <a:ext cx="8991600" cy="369332"/>
          </a:xfrm>
          <a:prstGeom prst="rect">
            <a:avLst/>
          </a:prstGeom>
        </p:spPr>
        <p:txBody>
          <a:bodyPr wrap="square">
            <a:spAutoFit/>
          </a:bodyPr>
          <a:lstStyle/>
          <a:p>
            <a:pPr algn="r" rtl="1"/>
            <a:r>
              <a:rPr lang="ar-SA" b="1" dirty="0"/>
              <a:t>2- </a:t>
            </a:r>
            <a:r>
              <a:rPr lang="ar-SA" b="1" dirty="0" smtClean="0"/>
              <a:t>استقر لوط علية السلام فى قرية </a:t>
            </a:r>
            <a:r>
              <a:rPr lang="ar-SA" b="1" dirty="0" err="1" smtClean="0"/>
              <a:t>سدوم.</a:t>
            </a:r>
            <a:r>
              <a:rPr lang="ar-SA" dirty="0"/>
              <a:t>		</a:t>
            </a:r>
            <a:r>
              <a:rPr lang="ar-SA" dirty="0" smtClean="0"/>
              <a:t>                                    </a:t>
            </a:r>
            <a:r>
              <a:rPr lang="ar-SA" b="1" dirty="0" smtClean="0"/>
              <a:t>(</a:t>
            </a:r>
            <a:r>
              <a:rPr lang="ar-SA" b="1" dirty="0"/>
              <a:t>	)</a:t>
            </a:r>
            <a:endParaRPr lang="en-US" dirty="0"/>
          </a:p>
        </p:txBody>
      </p:sp>
      <p:sp>
        <p:nvSpPr>
          <p:cNvPr id="9" name="Rectangle 8"/>
          <p:cNvSpPr/>
          <p:nvPr/>
        </p:nvSpPr>
        <p:spPr>
          <a:xfrm>
            <a:off x="533400" y="3752166"/>
            <a:ext cx="8210146" cy="369332"/>
          </a:xfrm>
          <a:prstGeom prst="rect">
            <a:avLst/>
          </a:prstGeom>
        </p:spPr>
        <p:txBody>
          <a:bodyPr wrap="square">
            <a:spAutoFit/>
          </a:bodyPr>
          <a:lstStyle/>
          <a:p>
            <a:pPr algn="r" rtl="1"/>
            <a:r>
              <a:rPr lang="ar-SA" b="1" dirty="0"/>
              <a:t>3- كان رسالة لوط إلى قومه حرب على الشذوذ الجنسي وتقويمآ للإنحراف الأخلاقي .	(	)</a:t>
            </a:r>
            <a:endParaRPr lang="en-US" dirty="0"/>
          </a:p>
        </p:txBody>
      </p:sp>
      <p:sp>
        <p:nvSpPr>
          <p:cNvPr id="13" name="Rectangle 12"/>
          <p:cNvSpPr/>
          <p:nvPr/>
        </p:nvSpPr>
        <p:spPr>
          <a:xfrm>
            <a:off x="1371600" y="2096869"/>
            <a:ext cx="524503" cy="646331"/>
          </a:xfrm>
          <a:prstGeom prst="rect">
            <a:avLst/>
          </a:prstGeom>
        </p:spPr>
        <p:txBody>
          <a:bodyPr wrap="none">
            <a:spAutoFit/>
          </a:bodyPr>
          <a:lstStyle/>
          <a:p>
            <a:r>
              <a:rPr lang="ar-SA" sz="3600" b="1" dirty="0">
                <a:solidFill>
                  <a:srgbClr val="FF0000"/>
                </a:solidFill>
              </a:rPr>
              <a:t>×</a:t>
            </a:r>
            <a:r>
              <a:rPr lang="ar-SA" sz="2400" dirty="0">
                <a:solidFill>
                  <a:srgbClr val="FF0000"/>
                </a:solidFill>
              </a:rPr>
              <a:t> </a:t>
            </a:r>
            <a:endParaRPr lang="en-US" sz="2400" dirty="0">
              <a:solidFill>
                <a:srgbClr val="FF0000"/>
              </a:solidFill>
            </a:endParaRPr>
          </a:p>
        </p:txBody>
      </p:sp>
      <p:sp>
        <p:nvSpPr>
          <p:cNvPr id="14" name="Rectangle 13"/>
          <p:cNvSpPr/>
          <p:nvPr/>
        </p:nvSpPr>
        <p:spPr>
          <a:xfrm>
            <a:off x="1375403" y="2781300"/>
            <a:ext cx="437940" cy="1015663"/>
          </a:xfrm>
          <a:prstGeom prst="rect">
            <a:avLst/>
          </a:prstGeom>
        </p:spPr>
        <p:txBody>
          <a:bodyPr wrap="none">
            <a:spAutoFit/>
          </a:bodyPr>
          <a:lstStyle/>
          <a:p>
            <a:r>
              <a:rPr lang="ar-SA" sz="3600" b="1" dirty="0" err="1" smtClean="0">
                <a:solidFill>
                  <a:srgbClr val="FF0000"/>
                </a:solidFill>
              </a:rPr>
              <a:t>√</a:t>
            </a:r>
            <a:endParaRPr lang="ar-SA" sz="3600" b="1" dirty="0" smtClean="0">
              <a:solidFill>
                <a:srgbClr val="FF0000"/>
              </a:solidFill>
            </a:endParaRPr>
          </a:p>
          <a:p>
            <a:r>
              <a:rPr lang="ar-SA" sz="2400" dirty="0" smtClean="0">
                <a:solidFill>
                  <a:srgbClr val="FF0000"/>
                </a:solidFill>
              </a:rPr>
              <a:t> </a:t>
            </a:r>
            <a:endParaRPr lang="en-US" sz="2400" dirty="0">
              <a:solidFill>
                <a:srgbClr val="FF0000"/>
              </a:solidFill>
            </a:endParaRPr>
          </a:p>
        </p:txBody>
      </p:sp>
      <p:sp>
        <p:nvSpPr>
          <p:cNvPr id="15" name="Rectangle 14"/>
          <p:cNvSpPr/>
          <p:nvPr/>
        </p:nvSpPr>
        <p:spPr>
          <a:xfrm>
            <a:off x="1515194" y="3644444"/>
            <a:ext cx="410690" cy="584775"/>
          </a:xfrm>
          <a:prstGeom prst="rect">
            <a:avLst/>
          </a:prstGeom>
        </p:spPr>
        <p:txBody>
          <a:bodyPr wrap="none">
            <a:spAutoFit/>
          </a:bodyPr>
          <a:lstStyle/>
          <a:p>
            <a:r>
              <a:rPr lang="ar-SA" sz="3200" b="1" dirty="0">
                <a:solidFill>
                  <a:srgbClr val="FF0000"/>
                </a:solidFill>
              </a:rPr>
              <a:t>√</a:t>
            </a:r>
            <a:endParaRPr lang="ar-SA" b="1" dirty="0">
              <a:solidFill>
                <a:srgbClr val="FF0000"/>
              </a:solidFill>
            </a:endParaRPr>
          </a:p>
        </p:txBody>
      </p:sp>
    </p:spTree>
    <p:extLst>
      <p:ext uri="{BB962C8B-B14F-4D97-AF65-F5344CB8AC3E}">
        <p14:creationId xmlns:p14="http://schemas.microsoft.com/office/powerpoint/2010/main" val="32358487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par>
                          <p:cTn id="28" fill="hold">
                            <p:stCondLst>
                              <p:cond delay="500"/>
                            </p:stCondLst>
                            <p:childTnLst>
                              <p:par>
                                <p:cTn id="29" presetID="16" presetClass="entr" presetSubtype="21" fill="hold" grpId="0" nodeType="afterEffect">
                                  <p:stCondLst>
                                    <p:cond delay="75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par>
                          <p:cTn id="32" fill="hold">
                            <p:stCondLst>
                              <p:cond delay="1750"/>
                            </p:stCondLst>
                            <p:childTnLst>
                              <p:par>
                                <p:cTn id="33" presetID="16" presetClass="entr" presetSubtype="21" fill="hold" grpId="0" nodeType="afterEffect">
                                  <p:stCondLst>
                                    <p:cond delay="75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childTnLst>
                          </p:cTn>
                        </p:par>
                        <p:par>
                          <p:cTn id="36" fill="hold">
                            <p:stCondLst>
                              <p:cond delay="3000"/>
                            </p:stCondLst>
                            <p:childTnLst>
                              <p:par>
                                <p:cTn id="37" presetID="16" presetClass="entr" presetSubtype="21" fill="hold" grpId="0" nodeType="afterEffect">
                                  <p:stCondLst>
                                    <p:cond delay="75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500" fill="hold"/>
                                        <p:tgtEl>
                                          <p:spTgt spid="15"/>
                                        </p:tgtEl>
                                        <p:attrNameLst>
                                          <p:attrName>ppt_w</p:attrName>
                                        </p:attrNameLst>
                                      </p:cBhvr>
                                      <p:tavLst>
                                        <p:tav tm="0">
                                          <p:val>
                                            <p:fltVal val="0"/>
                                          </p:val>
                                        </p:tav>
                                        <p:tav tm="100000">
                                          <p:val>
                                            <p:strVal val="#ppt_w"/>
                                          </p:val>
                                        </p:tav>
                                      </p:tavLst>
                                    </p:anim>
                                    <p:anim calcmode="lin" valueType="num">
                                      <p:cBhvr>
                                        <p:cTn id="59" dur="500" fill="hold"/>
                                        <p:tgtEl>
                                          <p:spTgt spid="15"/>
                                        </p:tgtEl>
                                        <p:attrNameLst>
                                          <p:attrName>ppt_h</p:attrName>
                                        </p:attrNameLst>
                                      </p:cBhvr>
                                      <p:tavLst>
                                        <p:tav tm="0">
                                          <p:val>
                                            <p:fltVal val="0"/>
                                          </p:val>
                                        </p:tav>
                                        <p:tav tm="100000">
                                          <p:val>
                                            <p:strVal val="#ppt_h"/>
                                          </p:val>
                                        </p:tav>
                                      </p:tavLst>
                                    </p:anim>
                                    <p:animEffect transition="in" filter="fad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p:bldP spid="8" grpId="0"/>
      <p:bldP spid="9"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24797"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1371600" y="605135"/>
            <a:ext cx="6545940" cy="461665"/>
          </a:xfrm>
          <a:prstGeom prst="rect">
            <a:avLst/>
          </a:prstGeom>
        </p:spPr>
        <p:txBody>
          <a:bodyPr wrap="square">
            <a:spAutoFit/>
          </a:bodyPr>
          <a:lstStyle/>
          <a:p>
            <a:pPr algn="r"/>
            <a:r>
              <a:rPr lang="ar-SA" sz="2400" b="1" dirty="0" smtClean="0">
                <a:solidFill>
                  <a:srgbClr val="7030A0"/>
                </a:solidFill>
              </a:rPr>
              <a:t>ما موقف قوم لوط من ضيوف نبيهم لوطآ عليه السلام.</a:t>
            </a:r>
            <a:endParaRPr lang="ar-SA" sz="2400" dirty="0">
              <a:solidFill>
                <a:srgbClr val="7030A0"/>
              </a:solidFill>
            </a:endParaRPr>
          </a:p>
        </p:txBody>
      </p:sp>
      <p:sp>
        <p:nvSpPr>
          <p:cNvPr id="4" name="Flowchart: Multidocument 3"/>
          <p:cNvSpPr/>
          <p:nvPr/>
        </p:nvSpPr>
        <p:spPr>
          <a:xfrm>
            <a:off x="7917540" y="210133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5" name="Rectangle 4"/>
          <p:cNvSpPr/>
          <p:nvPr/>
        </p:nvSpPr>
        <p:spPr>
          <a:xfrm>
            <a:off x="7010400" y="2162705"/>
            <a:ext cx="925253" cy="523220"/>
          </a:xfrm>
          <a:prstGeom prst="rect">
            <a:avLst/>
          </a:prstGeom>
        </p:spPr>
        <p:txBody>
          <a:bodyPr wrap="none">
            <a:spAutoFit/>
          </a:bodyPr>
          <a:lstStyle/>
          <a:p>
            <a:r>
              <a:rPr lang="ar-SA" sz="2800" b="1" dirty="0" smtClean="0">
                <a:solidFill>
                  <a:srgbClr val="7030A0"/>
                </a:solidFill>
              </a:rPr>
              <a:t>علل  </a:t>
            </a:r>
            <a:r>
              <a:rPr lang="ar-SA" sz="2800" b="1" dirty="0">
                <a:solidFill>
                  <a:srgbClr val="7030A0"/>
                </a:solidFill>
              </a:rPr>
              <a:t>:</a:t>
            </a:r>
          </a:p>
        </p:txBody>
      </p:sp>
      <p:sp>
        <p:nvSpPr>
          <p:cNvPr id="6" name="Rectangle 5"/>
          <p:cNvSpPr/>
          <p:nvPr/>
        </p:nvSpPr>
        <p:spPr>
          <a:xfrm>
            <a:off x="5149206" y="3059668"/>
            <a:ext cx="3579826" cy="369332"/>
          </a:xfrm>
          <a:prstGeom prst="rect">
            <a:avLst/>
          </a:prstGeom>
        </p:spPr>
        <p:txBody>
          <a:bodyPr wrap="none">
            <a:spAutoFit/>
          </a:bodyPr>
          <a:lstStyle/>
          <a:p>
            <a:pPr rtl="1"/>
            <a:r>
              <a:rPr lang="ar-SA" b="1" dirty="0"/>
              <a:t>1- شعور لوط عليه السلام بضعفه بين قومه.  </a:t>
            </a:r>
            <a:endParaRPr lang="en-US" dirty="0"/>
          </a:p>
        </p:txBody>
      </p:sp>
      <p:sp>
        <p:nvSpPr>
          <p:cNvPr id="7" name="Rectangle 6"/>
          <p:cNvSpPr/>
          <p:nvPr/>
        </p:nvSpPr>
        <p:spPr>
          <a:xfrm>
            <a:off x="2590800" y="4191000"/>
            <a:ext cx="6138232" cy="369332"/>
          </a:xfrm>
          <a:prstGeom prst="rect">
            <a:avLst/>
          </a:prstGeom>
        </p:spPr>
        <p:txBody>
          <a:bodyPr wrap="square">
            <a:spAutoFit/>
          </a:bodyPr>
          <a:lstStyle/>
          <a:p>
            <a:pPr algn="r" rtl="1"/>
            <a:r>
              <a:rPr lang="ar-SA" b="1" dirty="0"/>
              <a:t>2- مجادلة إبراهيم عليه السلام الملائكة لصرف الهلاك عن القرية حتى حين.  </a:t>
            </a:r>
            <a:endParaRPr lang="en-US" dirty="0"/>
          </a:p>
        </p:txBody>
      </p:sp>
      <p:sp>
        <p:nvSpPr>
          <p:cNvPr id="8" name="Rectangle 7"/>
          <p:cNvSpPr/>
          <p:nvPr/>
        </p:nvSpPr>
        <p:spPr>
          <a:xfrm>
            <a:off x="2667000" y="5193268"/>
            <a:ext cx="6076546" cy="369332"/>
          </a:xfrm>
          <a:prstGeom prst="rect">
            <a:avLst/>
          </a:prstGeom>
        </p:spPr>
        <p:txBody>
          <a:bodyPr wrap="square">
            <a:spAutoFit/>
          </a:bodyPr>
          <a:lstStyle/>
          <a:p>
            <a:pPr algn="r" rtl="1"/>
            <a:r>
              <a:rPr lang="ar-SA" b="1" dirty="0"/>
              <a:t>3- إشتداد ضيق لوط من مجئ الملائكة فى صور فتيان حسان.  </a:t>
            </a:r>
            <a:endParaRPr lang="en-US" dirty="0"/>
          </a:p>
        </p:txBody>
      </p:sp>
      <p:sp>
        <p:nvSpPr>
          <p:cNvPr id="9" name="Rectangle 8"/>
          <p:cNvSpPr/>
          <p:nvPr/>
        </p:nvSpPr>
        <p:spPr>
          <a:xfrm>
            <a:off x="3657600" y="1219200"/>
            <a:ext cx="3610284"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سارعوا إلى منزله وطلبوا تسليم ضيوفه.</a:t>
            </a:r>
            <a:endParaRPr lang="ar-SA" sz="2400" dirty="0">
              <a:solidFill>
                <a:srgbClr val="00B0F0"/>
              </a:solidFill>
            </a:endParaRPr>
          </a:p>
        </p:txBody>
      </p:sp>
      <p:sp>
        <p:nvSpPr>
          <p:cNvPr id="10" name="Rectangle 9"/>
          <p:cNvSpPr/>
          <p:nvPr/>
        </p:nvSpPr>
        <p:spPr>
          <a:xfrm>
            <a:off x="3820958" y="3424535"/>
            <a:ext cx="3118161"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لأنه غريب وليس له عشريه تحميه</a:t>
            </a:r>
            <a:endParaRPr lang="ar-SA" sz="2400" dirty="0">
              <a:solidFill>
                <a:srgbClr val="00B0F0"/>
              </a:solidFill>
            </a:endParaRPr>
          </a:p>
        </p:txBody>
      </p:sp>
      <p:sp>
        <p:nvSpPr>
          <p:cNvPr id="11" name="Rectangle 10"/>
          <p:cNvSpPr/>
          <p:nvPr/>
        </p:nvSpPr>
        <p:spPr>
          <a:xfrm>
            <a:off x="4397319" y="4560332"/>
            <a:ext cx="2467342"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لأن بها لوط وأهله المؤمنين</a:t>
            </a:r>
            <a:endParaRPr lang="ar-SA" sz="2400" dirty="0">
              <a:solidFill>
                <a:srgbClr val="00B0F0"/>
              </a:solidFill>
            </a:endParaRPr>
          </a:p>
        </p:txBody>
      </p:sp>
      <p:sp>
        <p:nvSpPr>
          <p:cNvPr id="12" name="Rectangle 11"/>
          <p:cNvSpPr/>
          <p:nvPr/>
        </p:nvSpPr>
        <p:spPr>
          <a:xfrm>
            <a:off x="2362200" y="5867400"/>
            <a:ext cx="4559261"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خشية من إعتداء قومه عليهم متى علموا بوجودهم</a:t>
            </a:r>
            <a:endParaRPr lang="ar-SA" sz="2400" dirty="0">
              <a:solidFill>
                <a:srgbClr val="00B0F0"/>
              </a:solidFill>
            </a:endParaRPr>
          </a:p>
        </p:txBody>
      </p:sp>
    </p:spTree>
    <p:extLst>
      <p:ext uri="{BB962C8B-B14F-4D97-AF65-F5344CB8AC3E}">
        <p14:creationId xmlns:p14="http://schemas.microsoft.com/office/powerpoint/2010/main" val="23328593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circle(out)">
                                      <p:cBhvr>
                                        <p:cTn id="7" dur="20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out)">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out)">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circle(out)">
                                      <p:cBhvr>
                                        <p:cTn id="22" dur="20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1000"/>
                                        <p:tgtEl>
                                          <p:spTgt spid="12"/>
                                        </p:tgtEl>
                                      </p:cBhvr>
                                    </p:animEffect>
                                    <p:anim calcmode="lin" valueType="num">
                                      <p:cBhvr>
                                        <p:cTn id="72" dur="1000" fill="hold"/>
                                        <p:tgtEl>
                                          <p:spTgt spid="12"/>
                                        </p:tgtEl>
                                        <p:attrNameLst>
                                          <p:attrName>ppt_x</p:attrName>
                                        </p:attrNameLst>
                                      </p:cBhvr>
                                      <p:tavLst>
                                        <p:tav tm="0">
                                          <p:val>
                                            <p:strVal val="#ppt_x"/>
                                          </p:val>
                                        </p:tav>
                                        <p:tav tm="100000">
                                          <p:val>
                                            <p:strVal val="#ppt_x"/>
                                          </p:val>
                                        </p:tav>
                                      </p:tavLst>
                                    </p:anim>
                                    <p:anim calcmode="lin" valueType="num">
                                      <p:cBhvr>
                                        <p:cTn id="7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3" grpId="0" build="allAtOnce"/>
      <p:bldP spid="4" grpId="0" animBg="1"/>
      <p:bldP spid="5" grpId="0"/>
      <p:bldP spid="6" grpId="0"/>
      <p:bldP spid="7" grpId="0"/>
      <p:bldP spid="8" grpId="0"/>
      <p:bldP spid="9" grpId="0" build="allAtOnce"/>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1"/>
          <p:cNvSpPr>
            <a:spLocks noChangeArrowheads="1"/>
          </p:cNvSpPr>
          <p:nvPr/>
        </p:nvSpPr>
        <p:spPr bwMode="auto">
          <a:xfrm>
            <a:off x="2114899" y="425126"/>
            <a:ext cx="4724399"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sz="2800" b="1" dirty="0">
              <a:solidFill>
                <a:srgbClr val="7030A0"/>
              </a:solidFill>
            </a:endParaRPr>
          </a:p>
        </p:txBody>
      </p:sp>
      <p:sp>
        <p:nvSpPr>
          <p:cNvPr id="4" name="Rectangle 3"/>
          <p:cNvSpPr>
            <a:spLocks noChangeArrowheads="1"/>
          </p:cNvSpPr>
          <p:nvPr/>
        </p:nvSpPr>
        <p:spPr bwMode="auto">
          <a:xfrm>
            <a:off x="2405743" y="484807"/>
            <a:ext cx="4433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السادس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موسي عليه السلام</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917538" y="1371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4350536" y="1461478"/>
            <a:ext cx="3677610" cy="461665"/>
          </a:xfrm>
          <a:prstGeom prst="rect">
            <a:avLst/>
          </a:prstGeom>
        </p:spPr>
        <p:txBody>
          <a:bodyPr wrap="none">
            <a:spAutoFit/>
          </a:bodyPr>
          <a:lstStyle/>
          <a:p>
            <a:r>
              <a:rPr lang="ar-SA" sz="2400" b="1" dirty="0" smtClean="0">
                <a:solidFill>
                  <a:srgbClr val="7030A0"/>
                </a:solidFill>
              </a:rPr>
              <a:t>اكمل كل </a:t>
            </a:r>
            <a:r>
              <a:rPr lang="ar-SA" sz="2400" b="1" dirty="0">
                <a:solidFill>
                  <a:srgbClr val="7030A0"/>
                </a:solidFill>
              </a:rPr>
              <a:t>فراغ مما يلي بما يناسبه :</a:t>
            </a:r>
          </a:p>
        </p:txBody>
      </p:sp>
      <p:sp>
        <p:nvSpPr>
          <p:cNvPr id="7" name="Rectangle 6"/>
          <p:cNvSpPr/>
          <p:nvPr/>
        </p:nvSpPr>
        <p:spPr>
          <a:xfrm>
            <a:off x="762000" y="2362200"/>
            <a:ext cx="7952516" cy="1200329"/>
          </a:xfrm>
          <a:prstGeom prst="rect">
            <a:avLst/>
          </a:prstGeom>
        </p:spPr>
        <p:txBody>
          <a:bodyPr wrap="square">
            <a:spAutoFit/>
          </a:bodyPr>
          <a:lstStyle/>
          <a:p>
            <a:pPr algn="r" rtl="1">
              <a:lnSpc>
                <a:spcPct val="200000"/>
              </a:lnSpc>
            </a:pPr>
            <a:r>
              <a:rPr lang="ar-SA" b="1" dirty="0"/>
              <a:t>1 – </a:t>
            </a:r>
            <a:r>
              <a:rPr lang="ar-SA" b="1" dirty="0" err="1" smtClean="0"/>
              <a:t>ولد </a:t>
            </a:r>
            <a:r>
              <a:rPr lang="ar-SA" b="1" dirty="0" smtClean="0"/>
              <a:t>..................عليه السلام فى </a:t>
            </a:r>
            <a:r>
              <a:rPr lang="ar-SA" b="1" dirty="0" err="1" smtClean="0"/>
              <a:t>سنة ....................</a:t>
            </a:r>
            <a:r>
              <a:rPr lang="ar-SA" b="1" dirty="0" smtClean="0"/>
              <a:t> بينما ولد </a:t>
            </a:r>
            <a:r>
              <a:rPr lang="ar-SA" b="1" dirty="0" err="1" smtClean="0"/>
              <a:t>أخوه ......................</a:t>
            </a:r>
            <a:r>
              <a:rPr lang="ar-SA" b="1" dirty="0" smtClean="0"/>
              <a:t> عليه السلام فى سنه </a:t>
            </a:r>
            <a:r>
              <a:rPr lang="ar-SA" b="1" dirty="0" err="1" smtClean="0"/>
              <a:t>أخري .</a:t>
            </a:r>
            <a:endParaRPr lang="en-US" dirty="0"/>
          </a:p>
        </p:txBody>
      </p:sp>
      <p:sp>
        <p:nvSpPr>
          <p:cNvPr id="8" name="Rectangle 7"/>
          <p:cNvSpPr/>
          <p:nvPr/>
        </p:nvSpPr>
        <p:spPr>
          <a:xfrm>
            <a:off x="1066800" y="4020235"/>
            <a:ext cx="7678057" cy="369332"/>
          </a:xfrm>
          <a:prstGeom prst="rect">
            <a:avLst/>
          </a:prstGeom>
        </p:spPr>
        <p:txBody>
          <a:bodyPr wrap="square">
            <a:spAutoFit/>
          </a:bodyPr>
          <a:lstStyle/>
          <a:p>
            <a:pPr algn="r" rtl="1"/>
            <a:r>
              <a:rPr lang="ar-SA" b="1" dirty="0"/>
              <a:t>2- سار موسي فى طريق عودتة إلى</a:t>
            </a:r>
            <a:r>
              <a:rPr lang="ar-SA" b="1" dirty="0" smtClean="0"/>
              <a:t>......................</a:t>
            </a:r>
            <a:r>
              <a:rPr lang="ar-SA" b="1" dirty="0"/>
              <a:t>حتى وصل صحراء </a:t>
            </a:r>
            <a:r>
              <a:rPr lang="ar-SA" b="1" dirty="0" smtClean="0"/>
              <a:t>..................</a:t>
            </a:r>
            <a:endParaRPr lang="en-US" dirty="0"/>
          </a:p>
        </p:txBody>
      </p:sp>
      <p:sp>
        <p:nvSpPr>
          <p:cNvPr id="9" name="Rectangle 8"/>
          <p:cNvSpPr/>
          <p:nvPr/>
        </p:nvSpPr>
        <p:spPr>
          <a:xfrm>
            <a:off x="2286000" y="5105400"/>
            <a:ext cx="6428516" cy="646331"/>
          </a:xfrm>
          <a:prstGeom prst="rect">
            <a:avLst/>
          </a:prstGeom>
        </p:spPr>
        <p:txBody>
          <a:bodyPr wrap="square">
            <a:spAutoFit/>
          </a:bodyPr>
          <a:lstStyle/>
          <a:p>
            <a:pPr algn="r" rtl="1"/>
            <a:r>
              <a:rPr lang="ar-SA" b="1" dirty="0"/>
              <a:t>3- أيد الله دعوة موسي عليه السلام بمعجزتين هما </a:t>
            </a:r>
            <a:r>
              <a:rPr lang="ar-SA" b="1" dirty="0" smtClean="0"/>
              <a:t>..................</a:t>
            </a:r>
            <a:r>
              <a:rPr lang="ar-SA" b="1" dirty="0"/>
              <a:t>و</a:t>
            </a:r>
            <a:r>
              <a:rPr lang="ar-SA" b="1" dirty="0" smtClean="0"/>
              <a:t>.................</a:t>
            </a:r>
            <a:r>
              <a:rPr lang="ar-SA" b="1" dirty="0"/>
              <a:t>		</a:t>
            </a:r>
            <a:endParaRPr lang="en-US" dirty="0"/>
          </a:p>
        </p:txBody>
      </p:sp>
      <p:sp>
        <p:nvSpPr>
          <p:cNvPr id="10" name="Rectangle 9"/>
          <p:cNvSpPr/>
          <p:nvPr/>
        </p:nvSpPr>
        <p:spPr>
          <a:xfrm>
            <a:off x="7086600" y="2286000"/>
            <a:ext cx="723275"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موسي</a:t>
            </a:r>
            <a:endParaRPr lang="ar-SA" sz="2400" dirty="0">
              <a:solidFill>
                <a:srgbClr val="00B0F0"/>
              </a:solidFill>
            </a:endParaRPr>
          </a:p>
        </p:txBody>
      </p:sp>
      <p:sp>
        <p:nvSpPr>
          <p:cNvPr id="11" name="Rectangle 10"/>
          <p:cNvSpPr/>
          <p:nvPr/>
        </p:nvSpPr>
        <p:spPr>
          <a:xfrm>
            <a:off x="2597315" y="4948535"/>
            <a:ext cx="1249060"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يده البيضاء</a:t>
            </a:r>
            <a:endParaRPr lang="ar-SA" sz="2400" dirty="0">
              <a:solidFill>
                <a:srgbClr val="00B0F0"/>
              </a:solidFill>
            </a:endParaRPr>
          </a:p>
        </p:txBody>
      </p:sp>
      <p:sp>
        <p:nvSpPr>
          <p:cNvPr id="12" name="Rectangle 11"/>
          <p:cNvSpPr/>
          <p:nvPr/>
        </p:nvSpPr>
        <p:spPr>
          <a:xfrm>
            <a:off x="4042917" y="4948535"/>
            <a:ext cx="833883"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العصي</a:t>
            </a:r>
            <a:endParaRPr lang="ar-SA" sz="2400" dirty="0">
              <a:solidFill>
                <a:srgbClr val="00B0F0"/>
              </a:solidFill>
            </a:endParaRPr>
          </a:p>
        </p:txBody>
      </p:sp>
      <p:sp>
        <p:nvSpPr>
          <p:cNvPr id="13" name="Rectangle 12"/>
          <p:cNvSpPr/>
          <p:nvPr/>
        </p:nvSpPr>
        <p:spPr>
          <a:xfrm>
            <a:off x="2514600" y="3881735"/>
            <a:ext cx="707245"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سيناء</a:t>
            </a:r>
            <a:endParaRPr lang="ar-SA" sz="2400" dirty="0">
              <a:solidFill>
                <a:srgbClr val="00B0F0"/>
              </a:solidFill>
            </a:endParaRPr>
          </a:p>
        </p:txBody>
      </p:sp>
      <p:sp>
        <p:nvSpPr>
          <p:cNvPr id="14" name="Rectangle 13"/>
          <p:cNvSpPr/>
          <p:nvPr/>
        </p:nvSpPr>
        <p:spPr>
          <a:xfrm>
            <a:off x="4982851" y="3881735"/>
            <a:ext cx="655949"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مصر</a:t>
            </a:r>
            <a:endParaRPr lang="ar-SA" sz="2400" dirty="0">
              <a:solidFill>
                <a:srgbClr val="00B0F0"/>
              </a:solidFill>
            </a:endParaRPr>
          </a:p>
        </p:txBody>
      </p:sp>
      <p:sp>
        <p:nvSpPr>
          <p:cNvPr id="15" name="Rectangle 14"/>
          <p:cNvSpPr/>
          <p:nvPr/>
        </p:nvSpPr>
        <p:spPr>
          <a:xfrm>
            <a:off x="2133600" y="2362200"/>
            <a:ext cx="750526"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هارون</a:t>
            </a:r>
            <a:endParaRPr lang="ar-SA" sz="2400" dirty="0">
              <a:solidFill>
                <a:srgbClr val="00B0F0"/>
              </a:solidFill>
            </a:endParaRPr>
          </a:p>
        </p:txBody>
      </p:sp>
      <p:sp>
        <p:nvSpPr>
          <p:cNvPr id="16" name="Rectangle 15"/>
          <p:cNvSpPr/>
          <p:nvPr/>
        </p:nvSpPr>
        <p:spPr>
          <a:xfrm>
            <a:off x="4495800" y="2286000"/>
            <a:ext cx="692818"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القتل</a:t>
            </a:r>
            <a:endParaRPr lang="ar-SA" sz="2400" dirty="0">
              <a:solidFill>
                <a:srgbClr val="00B0F0"/>
              </a:solidFill>
            </a:endParaRPr>
          </a:p>
        </p:txBody>
      </p:sp>
    </p:spTree>
    <p:extLst>
      <p:ext uri="{BB962C8B-B14F-4D97-AF65-F5344CB8AC3E}">
        <p14:creationId xmlns:p14="http://schemas.microsoft.com/office/powerpoint/2010/main" val="17022779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anim calcmode="lin" valueType="num">
                                      <p:cBhvr>
                                        <p:cTn id="28" dur="500" fill="hold"/>
                                        <p:tgtEl>
                                          <p:spTgt spid="4"/>
                                        </p:tgtEl>
                                        <p:attrNameLst>
                                          <p:attrName>ppt_x</p:attrName>
                                        </p:attrNameLst>
                                      </p:cBhvr>
                                      <p:tavLst>
                                        <p:tav tm="0">
                                          <p:val>
                                            <p:fltVal val="0.5"/>
                                          </p:val>
                                        </p:tav>
                                        <p:tav tm="100000">
                                          <p:val>
                                            <p:strVal val="#ppt_x"/>
                                          </p:val>
                                        </p:tav>
                                      </p:tavLst>
                                    </p:anim>
                                    <p:anim calcmode="lin" valueType="num">
                                      <p:cBhvr>
                                        <p:cTn id="29"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52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anim calcmode="lin" valueType="num">
                                      <p:cBhvr>
                                        <p:cTn id="37" dur="500" fill="hold"/>
                                        <p:tgtEl>
                                          <p:spTgt spid="5"/>
                                        </p:tgtEl>
                                        <p:attrNameLst>
                                          <p:attrName>ppt_x</p:attrName>
                                        </p:attrNameLst>
                                      </p:cBhvr>
                                      <p:tavLst>
                                        <p:tav tm="0">
                                          <p:val>
                                            <p:fltVal val="0.5"/>
                                          </p:val>
                                        </p:tav>
                                        <p:tav tm="100000">
                                          <p:val>
                                            <p:strVal val="#ppt_x"/>
                                          </p:val>
                                        </p:tav>
                                      </p:tavLst>
                                    </p:anim>
                                    <p:anim calcmode="lin" valueType="num">
                                      <p:cBhvr>
                                        <p:cTn id="38" dur="500" fill="hold"/>
                                        <p:tgtEl>
                                          <p:spTgt spid="5"/>
                                        </p:tgtEl>
                                        <p:attrNameLst>
                                          <p:attrName>ppt_y</p:attrName>
                                        </p:attrNameLst>
                                      </p:cBhvr>
                                      <p:tavLst>
                                        <p:tav tm="0">
                                          <p:val>
                                            <p:fltVal val="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52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anim calcmode="lin" valueType="num">
                                      <p:cBhvr>
                                        <p:cTn id="46" dur="500" fill="hold"/>
                                        <p:tgtEl>
                                          <p:spTgt spid="6"/>
                                        </p:tgtEl>
                                        <p:attrNameLst>
                                          <p:attrName>ppt_x</p:attrName>
                                        </p:attrNameLst>
                                      </p:cBhvr>
                                      <p:tavLst>
                                        <p:tav tm="0">
                                          <p:val>
                                            <p:fltVal val="0.5"/>
                                          </p:val>
                                        </p:tav>
                                        <p:tav tm="100000">
                                          <p:val>
                                            <p:strVal val="#ppt_x"/>
                                          </p:val>
                                        </p:tav>
                                      </p:tavLst>
                                    </p:anim>
                                    <p:anim calcmode="lin" valueType="num">
                                      <p:cBhvr>
                                        <p:cTn id="47"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528"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ppt_w</p:attrName>
                                        </p:attrNameLst>
                                      </p:cBhvr>
                                      <p:tavLst>
                                        <p:tav tm="0">
                                          <p:val>
                                            <p:fltVal val="0"/>
                                          </p:val>
                                        </p:tav>
                                        <p:tav tm="100000">
                                          <p:val>
                                            <p:strVal val="#ppt_w"/>
                                          </p:val>
                                        </p:tav>
                                      </p:tavLst>
                                    </p:anim>
                                    <p:anim calcmode="lin" valueType="num">
                                      <p:cBhvr>
                                        <p:cTn id="53" dur="500" fill="hold"/>
                                        <p:tgtEl>
                                          <p:spTgt spid="7"/>
                                        </p:tgtEl>
                                        <p:attrNameLst>
                                          <p:attrName>ppt_h</p:attrName>
                                        </p:attrNameLst>
                                      </p:cBhvr>
                                      <p:tavLst>
                                        <p:tav tm="0">
                                          <p:val>
                                            <p:fltVal val="0"/>
                                          </p:val>
                                        </p:tav>
                                        <p:tav tm="100000">
                                          <p:val>
                                            <p:strVal val="#ppt_h"/>
                                          </p:val>
                                        </p:tav>
                                      </p:tavLst>
                                    </p:anim>
                                    <p:animEffect transition="in" filter="fade">
                                      <p:cBhvr>
                                        <p:cTn id="54" dur="500"/>
                                        <p:tgtEl>
                                          <p:spTgt spid="7"/>
                                        </p:tgtEl>
                                      </p:cBhvr>
                                    </p:animEffect>
                                    <p:anim calcmode="lin" valueType="num">
                                      <p:cBhvr>
                                        <p:cTn id="55" dur="500" fill="hold"/>
                                        <p:tgtEl>
                                          <p:spTgt spid="7"/>
                                        </p:tgtEl>
                                        <p:attrNameLst>
                                          <p:attrName>ppt_x</p:attrName>
                                        </p:attrNameLst>
                                      </p:cBhvr>
                                      <p:tavLst>
                                        <p:tav tm="0">
                                          <p:val>
                                            <p:fltVal val="0.5"/>
                                          </p:val>
                                        </p:tav>
                                        <p:tav tm="100000">
                                          <p:val>
                                            <p:strVal val="#ppt_x"/>
                                          </p:val>
                                        </p:tav>
                                      </p:tavLst>
                                    </p:anim>
                                    <p:anim calcmode="lin" valueType="num">
                                      <p:cBhvr>
                                        <p:cTn id="56"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528"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fltVal val="0"/>
                                          </p:val>
                                        </p:tav>
                                        <p:tav tm="100000">
                                          <p:val>
                                            <p:strVal val="#ppt_h"/>
                                          </p:val>
                                        </p:tav>
                                      </p:tavLst>
                                    </p:anim>
                                    <p:animEffect transition="in" filter="fade">
                                      <p:cBhvr>
                                        <p:cTn id="63" dur="500"/>
                                        <p:tgtEl>
                                          <p:spTgt spid="8"/>
                                        </p:tgtEl>
                                      </p:cBhvr>
                                    </p:animEffect>
                                    <p:anim calcmode="lin" valueType="num">
                                      <p:cBhvr>
                                        <p:cTn id="64" dur="500" fill="hold"/>
                                        <p:tgtEl>
                                          <p:spTgt spid="8"/>
                                        </p:tgtEl>
                                        <p:attrNameLst>
                                          <p:attrName>ppt_x</p:attrName>
                                        </p:attrNameLst>
                                      </p:cBhvr>
                                      <p:tavLst>
                                        <p:tav tm="0">
                                          <p:val>
                                            <p:fltVal val="0.5"/>
                                          </p:val>
                                        </p:tav>
                                        <p:tav tm="100000">
                                          <p:val>
                                            <p:strVal val="#ppt_x"/>
                                          </p:val>
                                        </p:tav>
                                      </p:tavLst>
                                    </p:anim>
                                    <p:anim calcmode="lin" valueType="num">
                                      <p:cBhvr>
                                        <p:cTn id="65"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528"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anim calcmode="lin" valueType="num">
                                      <p:cBhvr>
                                        <p:cTn id="73" dur="500" fill="hold"/>
                                        <p:tgtEl>
                                          <p:spTgt spid="9"/>
                                        </p:tgtEl>
                                        <p:attrNameLst>
                                          <p:attrName>ppt_x</p:attrName>
                                        </p:attrNameLst>
                                      </p:cBhvr>
                                      <p:tavLst>
                                        <p:tav tm="0">
                                          <p:val>
                                            <p:fltVal val="0.5"/>
                                          </p:val>
                                        </p:tav>
                                        <p:tav tm="100000">
                                          <p:val>
                                            <p:strVal val="#ppt_x"/>
                                          </p:val>
                                        </p:tav>
                                      </p:tavLst>
                                    </p:anim>
                                    <p:anim calcmode="lin" valueType="num">
                                      <p:cBhvr>
                                        <p:cTn id="74"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9"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0-#ppt_w/2"/>
                                          </p:val>
                                        </p:tav>
                                        <p:tav tm="100000">
                                          <p:val>
                                            <p:strVal val="#ppt_x"/>
                                          </p:val>
                                        </p:tav>
                                      </p:tavLst>
                                    </p:anim>
                                    <p:anim calcmode="lin" valueType="num">
                                      <p:cBhvr additive="base">
                                        <p:cTn id="8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9"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0-#ppt_w/2"/>
                                          </p:val>
                                        </p:tav>
                                        <p:tav tm="100000">
                                          <p:val>
                                            <p:strVal val="#ppt_x"/>
                                          </p:val>
                                        </p:tav>
                                      </p:tavLst>
                                    </p:anim>
                                    <p:anim calcmode="lin" valueType="num">
                                      <p:cBhvr additive="base">
                                        <p:cTn id="8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9"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0-#ppt_w/2"/>
                                          </p:val>
                                        </p:tav>
                                        <p:tav tm="100000">
                                          <p:val>
                                            <p:strVal val="#ppt_x"/>
                                          </p:val>
                                        </p:tav>
                                      </p:tavLst>
                                    </p:anim>
                                    <p:anim calcmode="lin" valueType="num">
                                      <p:cBhvr additive="base">
                                        <p:cTn id="9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0-#ppt_w/2"/>
                                          </p:val>
                                        </p:tav>
                                        <p:tav tm="100000">
                                          <p:val>
                                            <p:strVal val="#ppt_x"/>
                                          </p:val>
                                        </p:tav>
                                      </p:tavLst>
                                    </p:anim>
                                    <p:anim calcmode="lin" valueType="num">
                                      <p:cBhvr additive="base">
                                        <p:cTn id="9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9"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anim calcmode="lin" valueType="num">
                                      <p:cBhvr additive="base">
                                        <p:cTn id="103" dur="500" fill="hold"/>
                                        <p:tgtEl>
                                          <p:spTgt spid="13"/>
                                        </p:tgtEl>
                                        <p:attrNameLst>
                                          <p:attrName>ppt_x</p:attrName>
                                        </p:attrNameLst>
                                      </p:cBhvr>
                                      <p:tavLst>
                                        <p:tav tm="0">
                                          <p:val>
                                            <p:strVal val="0-#ppt_w/2"/>
                                          </p:val>
                                        </p:tav>
                                        <p:tav tm="100000">
                                          <p:val>
                                            <p:strVal val="#ppt_x"/>
                                          </p:val>
                                        </p:tav>
                                      </p:tavLst>
                                    </p:anim>
                                    <p:anim calcmode="lin" valueType="num">
                                      <p:cBhvr additive="base">
                                        <p:cTn id="10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9" fill="hold" grpId="0" nodeType="clickEffect">
                                  <p:stCondLst>
                                    <p:cond delay="0"/>
                                  </p:stCondLst>
                                  <p:childTnLst>
                                    <p:set>
                                      <p:cBhvr>
                                        <p:cTn id="108" dur="1" fill="hold">
                                          <p:stCondLst>
                                            <p:cond delay="0"/>
                                          </p:stCondLst>
                                        </p:cTn>
                                        <p:tgtEl>
                                          <p:spTgt spid="12"/>
                                        </p:tgtEl>
                                        <p:attrNameLst>
                                          <p:attrName>style.visibility</p:attrName>
                                        </p:attrNameLst>
                                      </p:cBhvr>
                                      <p:to>
                                        <p:strVal val="visible"/>
                                      </p:to>
                                    </p:set>
                                    <p:anim calcmode="lin" valueType="num">
                                      <p:cBhvr additive="base">
                                        <p:cTn id="109" dur="500" fill="hold"/>
                                        <p:tgtEl>
                                          <p:spTgt spid="12"/>
                                        </p:tgtEl>
                                        <p:attrNameLst>
                                          <p:attrName>ppt_x</p:attrName>
                                        </p:attrNameLst>
                                      </p:cBhvr>
                                      <p:tavLst>
                                        <p:tav tm="0">
                                          <p:val>
                                            <p:strVal val="0-#ppt_w/2"/>
                                          </p:val>
                                        </p:tav>
                                        <p:tav tm="100000">
                                          <p:val>
                                            <p:strVal val="#ppt_x"/>
                                          </p:val>
                                        </p:tav>
                                      </p:tavLst>
                                    </p:anim>
                                    <p:anim calcmode="lin" valueType="num">
                                      <p:cBhvr additive="base">
                                        <p:cTn id="11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9" fill="hold" grpId="0" nodeType="click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0-#ppt_w/2"/>
                                          </p:val>
                                        </p:tav>
                                        <p:tav tm="100000">
                                          <p:val>
                                            <p:strVal val="#ppt_x"/>
                                          </p:val>
                                        </p:tav>
                                      </p:tavLst>
                                    </p:anim>
                                    <p:anim calcmode="lin" valueType="num">
                                      <p:cBhvr additive="base">
                                        <p:cTn id="11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p:bldP spid="8" grpId="0"/>
      <p:bldP spid="9" grpId="0"/>
      <p:bldP spid="10" grpId="0"/>
      <p:bldP spid="11" grpId="0"/>
      <p:bldP spid="12" grpId="0"/>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17538"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6536012" y="605135"/>
            <a:ext cx="1455848" cy="461665"/>
          </a:xfrm>
          <a:prstGeom prst="rect">
            <a:avLst/>
          </a:prstGeom>
        </p:spPr>
        <p:txBody>
          <a:bodyPr wrap="none">
            <a:spAutoFit/>
          </a:bodyPr>
          <a:lstStyle/>
          <a:p>
            <a:r>
              <a:rPr lang="ar-SA" sz="2400" b="1" dirty="0" smtClean="0">
                <a:solidFill>
                  <a:srgbClr val="7030A0"/>
                </a:solidFill>
              </a:rPr>
              <a:t>علل  </a:t>
            </a:r>
            <a:r>
              <a:rPr lang="ar-SA" sz="2400" b="1" dirty="0">
                <a:solidFill>
                  <a:srgbClr val="7030A0"/>
                </a:solidFill>
              </a:rPr>
              <a:t>مايلى :</a:t>
            </a:r>
          </a:p>
        </p:txBody>
      </p:sp>
      <p:sp>
        <p:nvSpPr>
          <p:cNvPr id="4" name="Rectangle 3"/>
          <p:cNvSpPr/>
          <p:nvPr/>
        </p:nvSpPr>
        <p:spPr>
          <a:xfrm>
            <a:off x="4191000" y="4451866"/>
            <a:ext cx="4572000" cy="369332"/>
          </a:xfrm>
          <a:prstGeom prst="rect">
            <a:avLst/>
          </a:prstGeom>
        </p:spPr>
        <p:txBody>
          <a:bodyPr>
            <a:spAutoFit/>
          </a:bodyPr>
          <a:lstStyle/>
          <a:p>
            <a:pPr algn="r" rtl="1"/>
            <a:r>
              <a:rPr lang="ar-SA" b="1" dirty="0" smtClean="0"/>
              <a:t>3- </a:t>
            </a:r>
            <a:r>
              <a:rPr lang="ar-SA" b="1" dirty="0"/>
              <a:t>خروج موسي مرتحلآ من مصر إلى أرض مدين.</a:t>
            </a:r>
            <a:endParaRPr lang="en-US" dirty="0"/>
          </a:p>
        </p:txBody>
      </p:sp>
      <p:sp>
        <p:nvSpPr>
          <p:cNvPr id="5" name="Rectangle 4"/>
          <p:cNvSpPr/>
          <p:nvPr/>
        </p:nvSpPr>
        <p:spPr>
          <a:xfrm>
            <a:off x="5151651" y="1715141"/>
            <a:ext cx="3584636" cy="369332"/>
          </a:xfrm>
          <a:prstGeom prst="rect">
            <a:avLst/>
          </a:prstGeom>
        </p:spPr>
        <p:txBody>
          <a:bodyPr wrap="none">
            <a:spAutoFit/>
          </a:bodyPr>
          <a:lstStyle/>
          <a:p>
            <a:pPr rtl="1"/>
            <a:r>
              <a:rPr lang="ar-SA" b="1" dirty="0"/>
              <a:t>1- بادر الفراعنه بنى إسرائيل بالقتل والتعذيب.</a:t>
            </a:r>
            <a:endParaRPr lang="en-US" dirty="0"/>
          </a:p>
        </p:txBody>
      </p:sp>
      <p:sp>
        <p:nvSpPr>
          <p:cNvPr id="6" name="Rectangle 5"/>
          <p:cNvSpPr/>
          <p:nvPr/>
        </p:nvSpPr>
        <p:spPr>
          <a:xfrm>
            <a:off x="4726856" y="3124200"/>
            <a:ext cx="4009431" cy="369332"/>
          </a:xfrm>
          <a:prstGeom prst="rect">
            <a:avLst/>
          </a:prstGeom>
        </p:spPr>
        <p:txBody>
          <a:bodyPr wrap="none">
            <a:spAutoFit/>
          </a:bodyPr>
          <a:lstStyle/>
          <a:p>
            <a:pPr rtl="1"/>
            <a:r>
              <a:rPr lang="ar-SA" b="1" dirty="0"/>
              <a:t>2- رغبة زوجة فرعون إلى زوجها ألا يقتل موسي.  </a:t>
            </a:r>
            <a:endParaRPr lang="en-US" dirty="0"/>
          </a:p>
        </p:txBody>
      </p:sp>
      <p:sp>
        <p:nvSpPr>
          <p:cNvPr id="7" name="Rectangle 6"/>
          <p:cNvSpPr/>
          <p:nvPr/>
        </p:nvSpPr>
        <p:spPr>
          <a:xfrm>
            <a:off x="5411644" y="2311400"/>
            <a:ext cx="2130711"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حتى لا تستفحل قوتهم</a:t>
            </a:r>
            <a:endParaRPr lang="ar-SA" sz="2400" dirty="0">
              <a:solidFill>
                <a:srgbClr val="00B0F0"/>
              </a:solidFill>
            </a:endParaRPr>
          </a:p>
        </p:txBody>
      </p:sp>
      <p:sp>
        <p:nvSpPr>
          <p:cNvPr id="8" name="Rectangle 7"/>
          <p:cNvSpPr/>
          <p:nvPr/>
        </p:nvSpPr>
        <p:spPr>
          <a:xfrm>
            <a:off x="5498444" y="3824930"/>
            <a:ext cx="1931939"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عسي أن يتخذه ولدا</a:t>
            </a:r>
            <a:endParaRPr lang="ar-SA" sz="2400" dirty="0">
              <a:solidFill>
                <a:srgbClr val="00B0F0"/>
              </a:solidFill>
            </a:endParaRPr>
          </a:p>
        </p:txBody>
      </p:sp>
      <p:sp>
        <p:nvSpPr>
          <p:cNvPr id="9" name="Rectangle 8"/>
          <p:cNvSpPr/>
          <p:nvPr/>
        </p:nvSpPr>
        <p:spPr>
          <a:xfrm>
            <a:off x="6050110" y="5105400"/>
            <a:ext cx="1265090"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لئلا يفتك به</a:t>
            </a:r>
            <a:endParaRPr lang="ar-SA" sz="2400" dirty="0">
              <a:solidFill>
                <a:srgbClr val="00B0F0"/>
              </a:solidFill>
            </a:endParaRPr>
          </a:p>
        </p:txBody>
      </p:sp>
    </p:spTree>
    <p:extLst>
      <p:ext uri="{BB962C8B-B14F-4D97-AF65-F5344CB8AC3E}">
        <p14:creationId xmlns:p14="http://schemas.microsoft.com/office/powerpoint/2010/main" val="41671441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4880" y="685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52399" y="1351429"/>
            <a:ext cx="8562115" cy="714401"/>
          </a:xfrm>
          <a:prstGeom prst="rect">
            <a:avLst/>
          </a:prstGeom>
        </p:spPr>
      </p:pic>
      <p:sp>
        <p:nvSpPr>
          <p:cNvPr id="4" name="Rectangle 3"/>
          <p:cNvSpPr/>
          <p:nvPr/>
        </p:nvSpPr>
        <p:spPr>
          <a:xfrm>
            <a:off x="6218318" y="2209800"/>
            <a:ext cx="2496196" cy="369332"/>
          </a:xfrm>
          <a:prstGeom prst="rect">
            <a:avLst/>
          </a:prstGeom>
        </p:spPr>
        <p:txBody>
          <a:bodyPr wrap="none">
            <a:spAutoFit/>
          </a:bodyPr>
          <a:lstStyle/>
          <a:p>
            <a:r>
              <a:rPr lang="ar-SA" b="1" dirty="0" smtClean="0">
                <a:solidFill>
                  <a:srgbClr val="7030A0"/>
                </a:solidFill>
              </a:rPr>
              <a:t>بعد قراءة الآيه أجب عما يأتى:-</a:t>
            </a:r>
            <a:endParaRPr lang="ar-SA"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819400"/>
            <a:ext cx="8409714" cy="2514600"/>
          </a:xfrm>
          <a:prstGeom prst="rect">
            <a:avLst/>
          </a:prstGeom>
        </p:spPr>
      </p:pic>
      <p:sp>
        <p:nvSpPr>
          <p:cNvPr id="7" name="Rectangle 6"/>
          <p:cNvSpPr/>
          <p:nvPr/>
        </p:nvSpPr>
        <p:spPr>
          <a:xfrm>
            <a:off x="2007159" y="3128665"/>
            <a:ext cx="1879041" cy="461665"/>
          </a:xfrm>
          <a:prstGeom prst="rect">
            <a:avLst/>
          </a:prstGeom>
        </p:spPr>
        <p:txBody>
          <a:bodyPr wrap="none">
            <a:spAutoFit/>
          </a:bodyPr>
          <a:lstStyle/>
          <a:p>
            <a:r>
              <a:rPr lang="ar-SA" sz="2400" b="1" dirty="0" smtClean="0">
                <a:solidFill>
                  <a:srgbClr val="C00000"/>
                </a:solidFill>
                <a:latin typeface="Sakkal Majalla" pitchFamily="2" charset="-78"/>
                <a:cs typeface="Sakkal Majalla" pitchFamily="2" charset="-78"/>
              </a:rPr>
              <a:t>رجل من قوم موسي</a:t>
            </a:r>
            <a:endParaRPr lang="ar-SA" sz="2400" dirty="0">
              <a:solidFill>
                <a:srgbClr val="C00000"/>
              </a:solidFill>
            </a:endParaRPr>
          </a:p>
        </p:txBody>
      </p:sp>
      <p:sp>
        <p:nvSpPr>
          <p:cNvPr id="8" name="Rectangle 7"/>
          <p:cNvSpPr/>
          <p:nvPr/>
        </p:nvSpPr>
        <p:spPr>
          <a:xfrm>
            <a:off x="2514600" y="4055761"/>
            <a:ext cx="1317990" cy="461665"/>
          </a:xfrm>
          <a:prstGeom prst="rect">
            <a:avLst/>
          </a:prstGeom>
        </p:spPr>
        <p:txBody>
          <a:bodyPr wrap="none">
            <a:spAutoFit/>
          </a:bodyPr>
          <a:lstStyle/>
          <a:p>
            <a:r>
              <a:rPr lang="ar-SA" sz="2400" b="1" dirty="0" smtClean="0">
                <a:solidFill>
                  <a:srgbClr val="C00000"/>
                </a:solidFill>
                <a:latin typeface="Sakkal Majalla" pitchFamily="2" charset="-78"/>
                <a:cs typeface="Sakkal Majalla" pitchFamily="2" charset="-78"/>
              </a:rPr>
              <a:t>سيدنا موسى</a:t>
            </a:r>
            <a:endParaRPr lang="ar-SA" sz="2400" dirty="0">
              <a:solidFill>
                <a:srgbClr val="C00000"/>
              </a:solidFill>
            </a:endParaRPr>
          </a:p>
        </p:txBody>
      </p:sp>
      <p:sp>
        <p:nvSpPr>
          <p:cNvPr id="9" name="Rectangle 8"/>
          <p:cNvSpPr/>
          <p:nvPr/>
        </p:nvSpPr>
        <p:spPr>
          <a:xfrm>
            <a:off x="918361" y="4872335"/>
            <a:ext cx="3616696" cy="461665"/>
          </a:xfrm>
          <a:prstGeom prst="rect">
            <a:avLst/>
          </a:prstGeom>
        </p:spPr>
        <p:txBody>
          <a:bodyPr wrap="none">
            <a:spAutoFit/>
          </a:bodyPr>
          <a:lstStyle/>
          <a:p>
            <a:r>
              <a:rPr lang="ar-SA" sz="2400" b="1" dirty="0" smtClean="0">
                <a:solidFill>
                  <a:srgbClr val="C00000"/>
                </a:solidFill>
                <a:latin typeface="Sakkal Majalla" pitchFamily="2" charset="-78"/>
                <a:cs typeface="Sakkal Majalla" pitchFamily="2" charset="-78"/>
              </a:rPr>
              <a:t>أردا الناس أن يفتكو به لأنه قتل مصريآ</a:t>
            </a:r>
            <a:endParaRPr lang="ar-SA" sz="2400" dirty="0">
              <a:solidFill>
                <a:srgbClr val="C00000"/>
              </a:solidFill>
            </a:endParaRPr>
          </a:p>
        </p:txBody>
      </p:sp>
    </p:spTree>
    <p:extLst>
      <p:ext uri="{BB962C8B-B14F-4D97-AF65-F5344CB8AC3E}">
        <p14:creationId xmlns:p14="http://schemas.microsoft.com/office/powerpoint/2010/main" val="2902898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2136" y="1828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4302692" y="1951726"/>
            <a:ext cx="3700052" cy="461665"/>
          </a:xfrm>
          <a:prstGeom prst="rect">
            <a:avLst/>
          </a:prstGeom>
        </p:spPr>
        <p:txBody>
          <a:bodyPr wrap="none">
            <a:spAutoFit/>
          </a:bodyPr>
          <a:lstStyle/>
          <a:p>
            <a:r>
              <a:rPr lang="ar-SA" sz="2400" b="1" dirty="0" smtClean="0">
                <a:solidFill>
                  <a:srgbClr val="7030A0"/>
                </a:solidFill>
              </a:rPr>
              <a:t>اكمل الفراغات </a:t>
            </a:r>
            <a:r>
              <a:rPr lang="ar-SA" sz="2400" b="1" dirty="0">
                <a:solidFill>
                  <a:srgbClr val="7030A0"/>
                </a:solidFill>
              </a:rPr>
              <a:t>الأتية  بما يناسبها :</a:t>
            </a:r>
          </a:p>
        </p:txBody>
      </p:sp>
      <p:sp>
        <p:nvSpPr>
          <p:cNvPr id="4" name="Rectangle 3"/>
          <p:cNvSpPr/>
          <p:nvPr/>
        </p:nvSpPr>
        <p:spPr>
          <a:xfrm>
            <a:off x="838200" y="2895600"/>
            <a:ext cx="7869056" cy="369332"/>
          </a:xfrm>
          <a:prstGeom prst="rect">
            <a:avLst/>
          </a:prstGeom>
        </p:spPr>
        <p:txBody>
          <a:bodyPr wrap="square">
            <a:spAutoFit/>
          </a:bodyPr>
          <a:lstStyle/>
          <a:p>
            <a:pPr algn="r" rtl="1"/>
            <a:r>
              <a:rPr lang="ar-SA" b="1" dirty="0"/>
              <a:t>1 – عيسي عليه السلام هو </a:t>
            </a:r>
            <a:r>
              <a:rPr lang="ar-SA" b="1" dirty="0" smtClean="0"/>
              <a:t>.................ابن </a:t>
            </a:r>
            <a:r>
              <a:rPr lang="ar-SA" b="1" dirty="0"/>
              <a:t>مريم </a:t>
            </a:r>
            <a:r>
              <a:rPr lang="ar-SA" b="1" dirty="0" smtClean="0"/>
              <a:t> وهو </a:t>
            </a:r>
            <a:r>
              <a:rPr lang="ar-SA" b="1" dirty="0"/>
              <a:t>عبد </a:t>
            </a:r>
            <a:r>
              <a:rPr lang="ar-SA" b="1" dirty="0" smtClean="0"/>
              <a:t>الله  </a:t>
            </a:r>
            <a:r>
              <a:rPr lang="ar-SA" b="1" dirty="0"/>
              <a:t>ورسوله </a:t>
            </a:r>
            <a:r>
              <a:rPr lang="ar-SA" b="1" dirty="0" smtClean="0"/>
              <a:t> و.......................</a:t>
            </a:r>
            <a:r>
              <a:rPr lang="ar-SA" b="1" dirty="0"/>
              <a:t>منه.</a:t>
            </a:r>
            <a:endParaRPr lang="en-US" dirty="0"/>
          </a:p>
        </p:txBody>
      </p:sp>
      <p:sp>
        <p:nvSpPr>
          <p:cNvPr id="5" name="Rectangle 4"/>
          <p:cNvSpPr/>
          <p:nvPr/>
        </p:nvSpPr>
        <p:spPr>
          <a:xfrm>
            <a:off x="1066800" y="3983504"/>
            <a:ext cx="7644085" cy="369332"/>
          </a:xfrm>
          <a:prstGeom prst="rect">
            <a:avLst/>
          </a:prstGeom>
        </p:spPr>
        <p:txBody>
          <a:bodyPr wrap="square">
            <a:spAutoFit/>
          </a:bodyPr>
          <a:lstStyle/>
          <a:p>
            <a:pPr algn="r" rtl="1"/>
            <a:r>
              <a:rPr lang="ar-SA" b="1" dirty="0" smtClean="0"/>
              <a:t>2 – أرسل الله عيسي عليه السلام إلى ......................... وأنزل عليه..............</a:t>
            </a:r>
            <a:r>
              <a:rPr lang="ar-SA" b="1" dirty="0"/>
              <a:t>فيه هدى ونور.</a:t>
            </a:r>
            <a:endParaRPr lang="en-US" dirty="0"/>
          </a:p>
        </p:txBody>
      </p:sp>
      <p:sp>
        <p:nvSpPr>
          <p:cNvPr id="7" name="Rectangle 6"/>
          <p:cNvSpPr/>
          <p:nvPr/>
        </p:nvSpPr>
        <p:spPr>
          <a:xfrm>
            <a:off x="5709326" y="2738735"/>
            <a:ext cx="776175"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المسيح</a:t>
            </a:r>
            <a:endParaRPr lang="ar-SA" sz="2400" dirty="0">
              <a:solidFill>
                <a:srgbClr val="00B0F0"/>
              </a:solidFill>
            </a:endParaRPr>
          </a:p>
        </p:txBody>
      </p:sp>
      <p:sp>
        <p:nvSpPr>
          <p:cNvPr id="8" name="Rectangle 7"/>
          <p:cNvSpPr/>
          <p:nvPr/>
        </p:nvSpPr>
        <p:spPr>
          <a:xfrm>
            <a:off x="1981200" y="2743200"/>
            <a:ext cx="686406"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كلمته</a:t>
            </a:r>
            <a:endParaRPr lang="ar-SA" sz="2400" dirty="0">
              <a:solidFill>
                <a:srgbClr val="00B0F0"/>
              </a:solidFill>
            </a:endParaRPr>
          </a:p>
        </p:txBody>
      </p:sp>
      <p:sp>
        <p:nvSpPr>
          <p:cNvPr id="11" name="Rectangle 10"/>
          <p:cNvSpPr/>
          <p:nvPr/>
        </p:nvSpPr>
        <p:spPr>
          <a:xfrm>
            <a:off x="2743200" y="3805535"/>
            <a:ext cx="856325"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الإنجيل</a:t>
            </a:r>
            <a:endParaRPr lang="ar-SA" sz="2400" dirty="0">
              <a:solidFill>
                <a:srgbClr val="00B0F0"/>
              </a:solidFill>
            </a:endParaRPr>
          </a:p>
        </p:txBody>
      </p:sp>
      <p:sp>
        <p:nvSpPr>
          <p:cNvPr id="12" name="Rectangle 11"/>
          <p:cNvSpPr/>
          <p:nvPr/>
        </p:nvSpPr>
        <p:spPr>
          <a:xfrm>
            <a:off x="4648200" y="3805535"/>
            <a:ext cx="1218603"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بنى إسرائيل</a:t>
            </a:r>
            <a:endParaRPr lang="ar-SA" sz="2400" dirty="0">
              <a:solidFill>
                <a:srgbClr val="00B0F0"/>
              </a:solidFill>
            </a:endParaRPr>
          </a:p>
        </p:txBody>
      </p:sp>
      <p:sp>
        <p:nvSpPr>
          <p:cNvPr id="15" name="AutoShape 1"/>
          <p:cNvSpPr>
            <a:spLocks noChangeArrowheads="1"/>
          </p:cNvSpPr>
          <p:nvPr/>
        </p:nvSpPr>
        <p:spPr bwMode="auto">
          <a:xfrm>
            <a:off x="2057400" y="403225"/>
            <a:ext cx="4876800" cy="6635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16" name="Rectangle 3"/>
          <p:cNvSpPr>
            <a:spLocks noChangeArrowheads="1"/>
          </p:cNvSpPr>
          <p:nvPr/>
        </p:nvSpPr>
        <p:spPr bwMode="auto">
          <a:xfrm>
            <a:off x="2448662" y="473404"/>
            <a:ext cx="42466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8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السابع :</a:t>
            </a:r>
            <a:r>
              <a:rPr kumimoji="0" lang="ar-EG" sz="28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800" b="1" i="0" u="none" strike="noStrike" cap="none" normalizeH="0" baseline="0" dirty="0" smtClean="0">
                <a:ln>
                  <a:noFill/>
                </a:ln>
                <a:solidFill>
                  <a:srgbClr val="FF0000"/>
                </a:solidFill>
                <a:effectLst/>
                <a:latin typeface="Sultan bold"/>
                <a:ea typeface="Times New Roman" pitchFamily="18" charset="0"/>
                <a:cs typeface="Arial" pitchFamily="34" charset="0"/>
              </a:rPr>
              <a:t>عيسي عليه السلام</a:t>
            </a:r>
            <a:endParaRPr kumimoji="0" lang="ar-EG" sz="2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285316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bg/>
                                          </p:spTgt>
                                        </p:tgtEl>
                                        <p:attrNameLst>
                                          <p:attrName>style.visibility</p:attrName>
                                        </p:attrNameLst>
                                      </p:cBhvr>
                                      <p:to>
                                        <p:strVal val="visible"/>
                                      </p:to>
                                    </p:set>
                                    <p:anim calcmode="lin" valueType="num">
                                      <p:cBhvr>
                                        <p:cTn id="21" dur="1000" fill="hold"/>
                                        <p:tgtEl>
                                          <p:spTgt spid="2">
                                            <p:bg/>
                                          </p:spTgt>
                                        </p:tgtEl>
                                        <p:attrNameLst>
                                          <p:attrName>ppt_w</p:attrName>
                                        </p:attrNameLst>
                                      </p:cBhvr>
                                      <p:tavLst>
                                        <p:tav tm="0">
                                          <p:val>
                                            <p:fltVal val="0"/>
                                          </p:val>
                                        </p:tav>
                                        <p:tav tm="100000">
                                          <p:val>
                                            <p:strVal val="#ppt_w"/>
                                          </p:val>
                                        </p:tav>
                                      </p:tavLst>
                                    </p:anim>
                                    <p:anim calcmode="lin" valueType="num">
                                      <p:cBhvr>
                                        <p:cTn id="22" dur="1000" fill="hold"/>
                                        <p:tgtEl>
                                          <p:spTgt spid="2">
                                            <p:bg/>
                                          </p:spTgt>
                                        </p:tgtEl>
                                        <p:attrNameLst>
                                          <p:attrName>ppt_h</p:attrName>
                                        </p:attrNameLst>
                                      </p:cBhvr>
                                      <p:tavLst>
                                        <p:tav tm="0">
                                          <p:val>
                                            <p:fltVal val="0"/>
                                          </p:val>
                                        </p:tav>
                                        <p:tav tm="100000">
                                          <p:val>
                                            <p:strVal val="#ppt_h"/>
                                          </p:val>
                                        </p:tav>
                                      </p:tavLst>
                                    </p:anim>
                                    <p:anim calcmode="lin" valueType="num">
                                      <p:cBhvr>
                                        <p:cTn id="23" dur="1000" fill="hold"/>
                                        <p:tgtEl>
                                          <p:spTgt spid="2">
                                            <p:bg/>
                                          </p:spTgt>
                                        </p:tgtEl>
                                        <p:attrNameLst>
                                          <p:attrName>style.rotation</p:attrName>
                                        </p:attrNameLst>
                                      </p:cBhvr>
                                      <p:tavLst>
                                        <p:tav tm="0">
                                          <p:val>
                                            <p:fltVal val="90"/>
                                          </p:val>
                                        </p:tav>
                                        <p:tav tm="100000">
                                          <p:val>
                                            <p:fltVal val="0"/>
                                          </p:val>
                                        </p:tav>
                                      </p:tavLst>
                                    </p:anim>
                                    <p:animEffect transition="in" filter="fade">
                                      <p:cBhvr>
                                        <p:cTn id="24" dur="1000"/>
                                        <p:tgtEl>
                                          <p:spTgt spid="2">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 calcmode="lin" valueType="num">
                                      <p:cBhvr>
                                        <p:cTn id="29"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p:cTn id="3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 calcmode="lin" valueType="num">
                                      <p:cBhvr>
                                        <p:cTn id="45"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46"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47"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48" dur="10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 calcmode="lin" valueType="num">
                                      <p:cBhvr>
                                        <p:cTn id="53"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54"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55"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56" dur="1000"/>
                                        <p:tgtEl>
                                          <p:spTgt spid="5">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0-#ppt_w/2"/>
                                          </p:val>
                                        </p:tav>
                                        <p:tav tm="100000">
                                          <p:val>
                                            <p:strVal val="#ppt_x"/>
                                          </p:val>
                                        </p:tav>
                                      </p:tavLst>
                                    </p:anim>
                                    <p:anim calcmode="lin" valueType="num">
                                      <p:cBhvr additive="base">
                                        <p:cTn id="6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0-#ppt_w/2"/>
                                          </p:val>
                                        </p:tav>
                                        <p:tav tm="100000">
                                          <p:val>
                                            <p:strVal val="#ppt_x"/>
                                          </p:val>
                                        </p:tav>
                                      </p:tavLst>
                                    </p:anim>
                                    <p:anim calcmode="lin" valueType="num">
                                      <p:cBhvr additive="base">
                                        <p:cTn id="6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0-#ppt_w/2"/>
                                          </p:val>
                                        </p:tav>
                                        <p:tav tm="100000">
                                          <p:val>
                                            <p:strVal val="#ppt_x"/>
                                          </p:val>
                                        </p:tav>
                                      </p:tavLst>
                                    </p:anim>
                                    <p:anim calcmode="lin" valueType="num">
                                      <p:cBhvr additive="base">
                                        <p:cTn id="7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9"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0-#ppt_w/2"/>
                                          </p:val>
                                        </p:tav>
                                        <p:tav tm="100000">
                                          <p:val>
                                            <p:strVal val="#ppt_x"/>
                                          </p:val>
                                        </p:tav>
                                      </p:tavLst>
                                    </p:anim>
                                    <p:anim calcmode="lin" valueType="num">
                                      <p:cBhvr additive="base">
                                        <p:cTn id="8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3" grpId="0" build="allAtOnce"/>
      <p:bldP spid="4" grpId="0" build="allAtOnce"/>
      <p:bldP spid="5" grpId="0" build="allAtOnce"/>
      <p:bldP spid="7" grpId="0"/>
      <p:bldP spid="8" grpId="0"/>
      <p:bldP spid="11" grpId="0"/>
      <p:bldP spid="12" grpId="0"/>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3800" y="1600200"/>
            <a:ext cx="4120039" cy="461665"/>
          </a:xfrm>
          <a:prstGeom prst="rect">
            <a:avLst/>
          </a:prstGeom>
        </p:spPr>
        <p:txBody>
          <a:bodyPr wrap="none">
            <a:spAutoFit/>
          </a:bodyPr>
          <a:lstStyle/>
          <a:p>
            <a:pPr rtl="1"/>
            <a:r>
              <a:rPr lang="ar-SA" sz="2400" b="1" dirty="0" smtClean="0">
                <a:solidFill>
                  <a:srgbClr val="7030A0"/>
                </a:solidFill>
              </a:rPr>
              <a:t>لخص</a:t>
            </a:r>
            <a:r>
              <a:rPr lang="en-US" sz="2400" b="1" dirty="0" smtClean="0">
                <a:solidFill>
                  <a:srgbClr val="7030A0"/>
                </a:solidFill>
              </a:rPr>
              <a:t> </a:t>
            </a:r>
            <a:r>
              <a:rPr lang="ar-SA" sz="2400" b="1" dirty="0" smtClean="0">
                <a:solidFill>
                  <a:srgbClr val="7030A0"/>
                </a:solidFill>
              </a:rPr>
              <a:t>حاجة </a:t>
            </a:r>
            <a:r>
              <a:rPr lang="ar-SA" sz="2400" b="1" dirty="0">
                <a:solidFill>
                  <a:srgbClr val="7030A0"/>
                </a:solidFill>
              </a:rPr>
              <a:t>البشرية للرسل والمرسلات.</a:t>
            </a:r>
            <a:endParaRPr lang="en-US" sz="2400" dirty="0">
              <a:solidFill>
                <a:srgbClr val="7030A0"/>
              </a:solidFill>
            </a:endParaRPr>
          </a:p>
        </p:txBody>
      </p:sp>
      <p:sp>
        <p:nvSpPr>
          <p:cNvPr id="3" name="AutoShape 2"/>
          <p:cNvSpPr>
            <a:spLocks noChangeArrowheads="1"/>
          </p:cNvSpPr>
          <p:nvPr/>
        </p:nvSpPr>
        <p:spPr bwMode="auto">
          <a:xfrm>
            <a:off x="1909309" y="304800"/>
            <a:ext cx="4833938" cy="914400"/>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gn="ctr" rtl="1"/>
            <a:r>
              <a:rPr lang="ar-EG" sz="2400" b="1" dirty="0">
                <a:solidFill>
                  <a:srgbClr val="C00000"/>
                </a:solidFill>
              </a:rPr>
              <a:t>الدرس الأول : </a:t>
            </a:r>
            <a:r>
              <a:rPr lang="ar-EG" sz="2400" b="1" dirty="0">
                <a:solidFill>
                  <a:srgbClr val="0070C0"/>
                </a:solidFill>
              </a:rPr>
              <a:t>الرسل والأنبياء عليهم </a:t>
            </a:r>
            <a:r>
              <a:rPr lang="ar-EG" sz="2400" b="1" dirty="0" smtClean="0">
                <a:solidFill>
                  <a:srgbClr val="0070C0"/>
                </a:solidFill>
              </a:rPr>
              <a:t>ال</a:t>
            </a:r>
            <a:r>
              <a:rPr lang="ar-SA" sz="2400" b="1" dirty="0" smtClean="0">
                <a:solidFill>
                  <a:srgbClr val="0070C0"/>
                </a:solidFill>
              </a:rPr>
              <a:t>سلام</a:t>
            </a:r>
            <a:endParaRPr lang="en-US" sz="2000" b="1" dirty="0">
              <a:solidFill>
                <a:srgbClr val="0070C0"/>
              </a:solidFill>
            </a:endParaRPr>
          </a:p>
        </p:txBody>
      </p:sp>
      <p:sp>
        <p:nvSpPr>
          <p:cNvPr id="4" name="Flowchart: Multidocument 3"/>
          <p:cNvSpPr/>
          <p:nvPr/>
        </p:nvSpPr>
        <p:spPr>
          <a:xfrm>
            <a:off x="7924800" y="1494971"/>
            <a:ext cx="67752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5" name="Rectangle 4"/>
          <p:cNvSpPr/>
          <p:nvPr/>
        </p:nvSpPr>
        <p:spPr>
          <a:xfrm>
            <a:off x="2162600" y="2438400"/>
            <a:ext cx="2177199" cy="523220"/>
          </a:xfrm>
          <a:prstGeom prst="rect">
            <a:avLst/>
          </a:prstGeom>
        </p:spPr>
        <p:txBody>
          <a:bodyPr wrap="none">
            <a:spAutoFit/>
          </a:bodyPr>
          <a:lstStyle/>
          <a:p>
            <a:r>
              <a:rPr lang="ar-SA" sz="2800" b="1" dirty="0" smtClean="0">
                <a:solidFill>
                  <a:srgbClr val="00B0F0"/>
                </a:solidFill>
                <a:latin typeface="Sakkal Majalla" pitchFamily="2" charset="-78"/>
                <a:cs typeface="Sakkal Majalla" pitchFamily="2" charset="-78"/>
              </a:rPr>
              <a:t>لبيان </a:t>
            </a:r>
            <a:r>
              <a:rPr lang="ar-SA" sz="2800" b="1" dirty="0">
                <a:solidFill>
                  <a:srgbClr val="00B0F0"/>
                </a:solidFill>
                <a:latin typeface="Sakkal Majalla" pitchFamily="2" charset="-78"/>
                <a:cs typeface="Sakkal Majalla" pitchFamily="2" charset="-78"/>
              </a:rPr>
              <a:t>سبيل الهداية</a:t>
            </a:r>
          </a:p>
        </p:txBody>
      </p:sp>
      <p:sp>
        <p:nvSpPr>
          <p:cNvPr id="6" name="Rectangle 5"/>
          <p:cNvSpPr/>
          <p:nvPr/>
        </p:nvSpPr>
        <p:spPr>
          <a:xfrm>
            <a:off x="5486400" y="2438400"/>
            <a:ext cx="1963999" cy="523220"/>
          </a:xfrm>
          <a:prstGeom prst="rect">
            <a:avLst/>
          </a:prstGeom>
        </p:spPr>
        <p:txBody>
          <a:bodyPr wrap="none">
            <a:spAutoFit/>
          </a:bodyPr>
          <a:lstStyle/>
          <a:p>
            <a:r>
              <a:rPr lang="ar-SA" sz="2800" b="1" dirty="0">
                <a:solidFill>
                  <a:srgbClr val="00B0F0"/>
                </a:solidFill>
                <a:latin typeface="Sakkal Majalla" pitchFamily="2" charset="-78"/>
                <a:cs typeface="Sakkal Majalla" pitchFamily="2" charset="-78"/>
              </a:rPr>
              <a:t>الخلافة فى الأرض </a:t>
            </a:r>
          </a:p>
        </p:txBody>
      </p:sp>
      <p:sp>
        <p:nvSpPr>
          <p:cNvPr id="16" name="Flowchart: Multidocument 1"/>
          <p:cNvSpPr/>
          <p:nvPr/>
        </p:nvSpPr>
        <p:spPr>
          <a:xfrm>
            <a:off x="7911594" y="3429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17" name="Rectangle 3"/>
          <p:cNvSpPr/>
          <p:nvPr/>
        </p:nvSpPr>
        <p:spPr>
          <a:xfrm>
            <a:off x="5562600" y="3536184"/>
            <a:ext cx="2206053" cy="461665"/>
          </a:xfrm>
          <a:prstGeom prst="rect">
            <a:avLst/>
          </a:prstGeom>
        </p:spPr>
        <p:txBody>
          <a:bodyPr wrap="none">
            <a:spAutoFit/>
          </a:bodyPr>
          <a:lstStyle/>
          <a:p>
            <a:pPr rtl="1"/>
            <a:r>
              <a:rPr lang="ar-SA" sz="2400" b="1" dirty="0" smtClean="0">
                <a:solidFill>
                  <a:srgbClr val="7030A0"/>
                </a:solidFill>
              </a:rPr>
              <a:t>أذكر</a:t>
            </a:r>
            <a:r>
              <a:rPr lang="en-US" sz="2400" b="1" dirty="0" smtClean="0">
                <a:solidFill>
                  <a:srgbClr val="7030A0"/>
                </a:solidFill>
              </a:rPr>
              <a:t> </a:t>
            </a:r>
            <a:r>
              <a:rPr lang="ar-SA" sz="2400" b="1" dirty="0" smtClean="0">
                <a:solidFill>
                  <a:srgbClr val="7030A0"/>
                </a:solidFill>
              </a:rPr>
              <a:t>سبب </a:t>
            </a:r>
            <a:r>
              <a:rPr lang="ar-SA" sz="2400" b="1" dirty="0" smtClean="0">
                <a:solidFill>
                  <a:srgbClr val="7030A0"/>
                </a:solidFill>
              </a:rPr>
              <a:t>ما يأتى :-</a:t>
            </a:r>
            <a:endParaRPr lang="en-US" sz="2400" dirty="0">
              <a:solidFill>
                <a:srgbClr val="7030A0"/>
              </a:solidFill>
            </a:endParaRPr>
          </a:p>
        </p:txBody>
      </p:sp>
      <p:sp>
        <p:nvSpPr>
          <p:cNvPr id="18" name="Rectangle 4"/>
          <p:cNvSpPr/>
          <p:nvPr/>
        </p:nvSpPr>
        <p:spPr>
          <a:xfrm>
            <a:off x="3352800" y="4267200"/>
            <a:ext cx="4851008" cy="461665"/>
          </a:xfrm>
          <a:prstGeom prst="rect">
            <a:avLst/>
          </a:prstGeom>
        </p:spPr>
        <p:txBody>
          <a:bodyPr wrap="none">
            <a:spAutoFit/>
          </a:bodyPr>
          <a:lstStyle/>
          <a:p>
            <a:pPr rtl="1"/>
            <a:r>
              <a:rPr lang="ar-SA" sz="2400" b="1" dirty="0" smtClean="0">
                <a:solidFill>
                  <a:srgbClr val="7030A0"/>
                </a:solidFill>
              </a:rPr>
              <a:t>ما الحكمه عصمة الرسل والأنبياء عليهم السلام.</a:t>
            </a:r>
            <a:endParaRPr lang="en-US" sz="2400" dirty="0">
              <a:solidFill>
                <a:srgbClr val="7030A0"/>
              </a:solidFill>
            </a:endParaRPr>
          </a:p>
        </p:txBody>
      </p:sp>
      <p:sp>
        <p:nvSpPr>
          <p:cNvPr id="19" name="Rectangle 7"/>
          <p:cNvSpPr/>
          <p:nvPr/>
        </p:nvSpPr>
        <p:spPr>
          <a:xfrm>
            <a:off x="765412" y="4800600"/>
            <a:ext cx="6926896" cy="523220"/>
          </a:xfrm>
          <a:prstGeom prst="rect">
            <a:avLst/>
          </a:prstGeom>
        </p:spPr>
        <p:txBody>
          <a:bodyPr wrap="none">
            <a:spAutoFit/>
          </a:bodyPr>
          <a:lstStyle/>
          <a:p>
            <a:r>
              <a:rPr lang="ar-SA" sz="2800" b="1" dirty="0" smtClean="0">
                <a:solidFill>
                  <a:srgbClr val="00B0F0"/>
                </a:solidFill>
                <a:latin typeface="Sakkal Majalla" pitchFamily="2" charset="-78"/>
                <a:cs typeface="Sakkal Majalla" pitchFamily="2" charset="-78"/>
              </a:rPr>
              <a:t>حتى تتحقق فيهم الأسوة الحسنه ويكتمل المثل الأعلى فى شخصيتهم.</a:t>
            </a:r>
            <a:endParaRPr lang="ar-SA" sz="2800" b="1" dirty="0">
              <a:solidFill>
                <a:srgbClr val="00B0F0"/>
              </a:solidFill>
              <a:latin typeface="Sakkal Majalla" pitchFamily="2" charset="-78"/>
              <a:cs typeface="Sakkal Majalla" pitchFamily="2" charset="-78"/>
            </a:endParaRPr>
          </a:p>
        </p:txBody>
      </p:sp>
    </p:spTree>
    <p:extLst>
      <p:ext uri="{BB962C8B-B14F-4D97-AF65-F5344CB8AC3E}">
        <p14:creationId xmlns:p14="http://schemas.microsoft.com/office/powerpoint/2010/main" val="19487651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4">
                                            <p:bg/>
                                          </p:spTgt>
                                        </p:tgtEl>
                                        <p:attrNameLst>
                                          <p:attrName>style.visibility</p:attrName>
                                        </p:attrNameLst>
                                      </p:cBhvr>
                                      <p:to>
                                        <p:strVal val="visible"/>
                                      </p:to>
                                    </p:set>
                                    <p:animEffect transition="in" filter="wipe(right)">
                                      <p:cBhvr>
                                        <p:cTn id="14" dur="500"/>
                                        <p:tgtEl>
                                          <p:spTgt spid="4">
                                            <p:bg/>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right)">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right)">
                                      <p:cBhvr>
                                        <p:cTn id="24" dur="5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righ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wipe(right)">
                                      <p:cBhvr>
                                        <p:cTn id="34" dur="5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528" fill="hold" grpId="0" nodeType="clickEffect">
                                  <p:stCondLst>
                                    <p:cond delay="0"/>
                                  </p:stCondLst>
                                  <p:childTnLst>
                                    <p:set>
                                      <p:cBhvr>
                                        <p:cTn id="38" dur="1" fill="hold">
                                          <p:stCondLst>
                                            <p:cond delay="0"/>
                                          </p:stCondLst>
                                        </p:cTn>
                                        <p:tgtEl>
                                          <p:spTgt spid="16">
                                            <p:bg/>
                                          </p:spTgt>
                                        </p:tgtEl>
                                        <p:attrNameLst>
                                          <p:attrName>style.visibility</p:attrName>
                                        </p:attrNameLst>
                                      </p:cBhvr>
                                      <p:to>
                                        <p:strVal val="visible"/>
                                      </p:to>
                                    </p:set>
                                    <p:anim calcmode="lin" valueType="num">
                                      <p:cBhvr>
                                        <p:cTn id="39" dur="500" fill="hold"/>
                                        <p:tgtEl>
                                          <p:spTgt spid="16">
                                            <p:bg/>
                                          </p:spTgt>
                                        </p:tgtEl>
                                        <p:attrNameLst>
                                          <p:attrName>ppt_w</p:attrName>
                                        </p:attrNameLst>
                                      </p:cBhvr>
                                      <p:tavLst>
                                        <p:tav tm="0">
                                          <p:val>
                                            <p:fltVal val="0"/>
                                          </p:val>
                                        </p:tav>
                                        <p:tav tm="100000">
                                          <p:val>
                                            <p:strVal val="#ppt_w"/>
                                          </p:val>
                                        </p:tav>
                                      </p:tavLst>
                                    </p:anim>
                                    <p:anim calcmode="lin" valueType="num">
                                      <p:cBhvr>
                                        <p:cTn id="40" dur="500" fill="hold"/>
                                        <p:tgtEl>
                                          <p:spTgt spid="16">
                                            <p:bg/>
                                          </p:spTgt>
                                        </p:tgtEl>
                                        <p:attrNameLst>
                                          <p:attrName>ppt_h</p:attrName>
                                        </p:attrNameLst>
                                      </p:cBhvr>
                                      <p:tavLst>
                                        <p:tav tm="0">
                                          <p:val>
                                            <p:fltVal val="0"/>
                                          </p:val>
                                        </p:tav>
                                        <p:tav tm="100000">
                                          <p:val>
                                            <p:strVal val="#ppt_h"/>
                                          </p:val>
                                        </p:tav>
                                      </p:tavLst>
                                    </p:anim>
                                    <p:animEffect transition="in" filter="fade">
                                      <p:cBhvr>
                                        <p:cTn id="41" dur="500"/>
                                        <p:tgtEl>
                                          <p:spTgt spid="16">
                                            <p:bg/>
                                          </p:spTgt>
                                        </p:tgtEl>
                                      </p:cBhvr>
                                    </p:animEffect>
                                    <p:anim calcmode="lin" valueType="num">
                                      <p:cBhvr>
                                        <p:cTn id="42" dur="500" fill="hold"/>
                                        <p:tgtEl>
                                          <p:spTgt spid="16">
                                            <p:bg/>
                                          </p:spTgt>
                                        </p:tgtEl>
                                        <p:attrNameLst>
                                          <p:attrName>ppt_x</p:attrName>
                                        </p:attrNameLst>
                                      </p:cBhvr>
                                      <p:tavLst>
                                        <p:tav tm="0">
                                          <p:val>
                                            <p:fltVal val="0.5"/>
                                          </p:val>
                                        </p:tav>
                                        <p:tav tm="100000">
                                          <p:val>
                                            <p:strVal val="#ppt_x"/>
                                          </p:val>
                                        </p:tav>
                                      </p:tavLst>
                                    </p:anim>
                                    <p:anim calcmode="lin" valueType="num">
                                      <p:cBhvr>
                                        <p:cTn id="43" dur="500" fill="hold"/>
                                        <p:tgtEl>
                                          <p:spTgt spid="16">
                                            <p:bg/>
                                          </p:spTgt>
                                        </p:tgtEl>
                                        <p:attrNameLst>
                                          <p:attrName>ppt_y</p:attrName>
                                        </p:attrNameLst>
                                      </p:cBhvr>
                                      <p:tavLst>
                                        <p:tav tm="0">
                                          <p:val>
                                            <p:fltVal val="0.5"/>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528" fill="hold" grpId="0" nodeType="clickEffect">
                                  <p:stCondLst>
                                    <p:cond delay="0"/>
                                  </p:stCondLst>
                                  <p:childTnLst>
                                    <p:set>
                                      <p:cBhvr>
                                        <p:cTn id="47" dur="1" fill="hold">
                                          <p:stCondLst>
                                            <p:cond delay="0"/>
                                          </p:stCondLst>
                                        </p:cTn>
                                        <p:tgtEl>
                                          <p:spTgt spid="16">
                                            <p:txEl>
                                              <p:pRg st="0" end="0"/>
                                            </p:txEl>
                                          </p:spTgt>
                                        </p:tgtEl>
                                        <p:attrNameLst>
                                          <p:attrName>style.visibility</p:attrName>
                                        </p:attrNameLst>
                                      </p:cBhvr>
                                      <p:to>
                                        <p:strVal val="visible"/>
                                      </p:to>
                                    </p:set>
                                    <p:anim calcmode="lin" valueType="num">
                                      <p:cBhvr>
                                        <p:cTn id="48"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16">
                                            <p:txEl>
                                              <p:pRg st="0" end="0"/>
                                            </p:txEl>
                                          </p:spTgt>
                                        </p:tgtEl>
                                      </p:cBhvr>
                                    </p:animEffect>
                                    <p:anim calcmode="lin" valueType="num">
                                      <p:cBhvr>
                                        <p:cTn id="51" dur="500" fill="hold"/>
                                        <p:tgtEl>
                                          <p:spTgt spid="16">
                                            <p:txEl>
                                              <p:pRg st="0" end="0"/>
                                            </p:txEl>
                                          </p:spTgt>
                                        </p:tgtEl>
                                        <p:attrNameLst>
                                          <p:attrName>ppt_x</p:attrName>
                                        </p:attrNameLst>
                                      </p:cBhvr>
                                      <p:tavLst>
                                        <p:tav tm="0">
                                          <p:val>
                                            <p:fltVal val="0.5"/>
                                          </p:val>
                                        </p:tav>
                                        <p:tav tm="100000">
                                          <p:val>
                                            <p:strVal val="#ppt_x"/>
                                          </p:val>
                                        </p:tav>
                                      </p:tavLst>
                                    </p:anim>
                                    <p:anim calcmode="lin" valueType="num">
                                      <p:cBhvr>
                                        <p:cTn id="52" dur="500" fill="hold"/>
                                        <p:tgtEl>
                                          <p:spTgt spid="16">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528" fill="hold" grpId="0" nodeType="click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anim calcmode="lin" valueType="num">
                                      <p:cBhvr>
                                        <p:cTn id="57"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17">
                                            <p:txEl>
                                              <p:pRg st="0" end="0"/>
                                            </p:txEl>
                                          </p:spTgt>
                                        </p:tgtEl>
                                      </p:cBhvr>
                                    </p:animEffect>
                                    <p:anim calcmode="lin" valueType="num">
                                      <p:cBhvr>
                                        <p:cTn id="60" dur="500" fill="hold"/>
                                        <p:tgtEl>
                                          <p:spTgt spid="17">
                                            <p:txEl>
                                              <p:pRg st="0" end="0"/>
                                            </p:txEl>
                                          </p:spTgt>
                                        </p:tgtEl>
                                        <p:attrNameLst>
                                          <p:attrName>ppt_x</p:attrName>
                                        </p:attrNameLst>
                                      </p:cBhvr>
                                      <p:tavLst>
                                        <p:tav tm="0">
                                          <p:val>
                                            <p:fltVal val="0.5"/>
                                          </p:val>
                                        </p:tav>
                                        <p:tav tm="100000">
                                          <p:val>
                                            <p:strVal val="#ppt_x"/>
                                          </p:val>
                                        </p:tav>
                                      </p:tavLst>
                                    </p:anim>
                                    <p:anim calcmode="lin" valueType="num">
                                      <p:cBhvr>
                                        <p:cTn id="61" dur="500" fill="hold"/>
                                        <p:tgtEl>
                                          <p:spTgt spid="17">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3" presetClass="entr" presetSubtype="528" fill="hold" grpId="0" nodeType="clickEffect">
                                  <p:stCondLst>
                                    <p:cond delay="0"/>
                                  </p:stCondLst>
                                  <p:childTnLst>
                                    <p:set>
                                      <p:cBhvr>
                                        <p:cTn id="65" dur="1" fill="hold">
                                          <p:stCondLst>
                                            <p:cond delay="0"/>
                                          </p:stCondLst>
                                        </p:cTn>
                                        <p:tgtEl>
                                          <p:spTgt spid="18">
                                            <p:txEl>
                                              <p:pRg st="0" end="0"/>
                                            </p:txEl>
                                          </p:spTgt>
                                        </p:tgtEl>
                                        <p:attrNameLst>
                                          <p:attrName>style.visibility</p:attrName>
                                        </p:attrNameLst>
                                      </p:cBhvr>
                                      <p:to>
                                        <p:strVal val="visible"/>
                                      </p:to>
                                    </p:set>
                                    <p:anim calcmode="lin" valueType="num">
                                      <p:cBhvr>
                                        <p:cTn id="66"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68" dur="500"/>
                                        <p:tgtEl>
                                          <p:spTgt spid="18">
                                            <p:txEl>
                                              <p:pRg st="0" end="0"/>
                                            </p:txEl>
                                          </p:spTgt>
                                        </p:tgtEl>
                                      </p:cBhvr>
                                    </p:animEffect>
                                    <p:anim calcmode="lin" valueType="num">
                                      <p:cBhvr>
                                        <p:cTn id="69" dur="500" fill="hold"/>
                                        <p:tgtEl>
                                          <p:spTgt spid="18">
                                            <p:txEl>
                                              <p:pRg st="0" end="0"/>
                                            </p:txEl>
                                          </p:spTgt>
                                        </p:tgtEl>
                                        <p:attrNameLst>
                                          <p:attrName>ppt_x</p:attrName>
                                        </p:attrNameLst>
                                      </p:cBhvr>
                                      <p:tavLst>
                                        <p:tav tm="0">
                                          <p:val>
                                            <p:fltVal val="0.5"/>
                                          </p:val>
                                        </p:tav>
                                        <p:tav tm="100000">
                                          <p:val>
                                            <p:strVal val="#ppt_x"/>
                                          </p:val>
                                        </p:tav>
                                      </p:tavLst>
                                    </p:anim>
                                    <p:anim calcmode="lin" valueType="num">
                                      <p:cBhvr>
                                        <p:cTn id="70" dur="500" fill="hold"/>
                                        <p:tgtEl>
                                          <p:spTgt spid="18">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528" fill="hold" grpId="0" nodeType="click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 calcmode="lin" valueType="num">
                                      <p:cBhvr>
                                        <p:cTn id="75"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76"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77" dur="500"/>
                                        <p:tgtEl>
                                          <p:spTgt spid="19">
                                            <p:txEl>
                                              <p:pRg st="0" end="0"/>
                                            </p:txEl>
                                          </p:spTgt>
                                        </p:tgtEl>
                                      </p:cBhvr>
                                    </p:animEffect>
                                    <p:anim calcmode="lin" valueType="num">
                                      <p:cBhvr>
                                        <p:cTn id="78" dur="500" fill="hold"/>
                                        <p:tgtEl>
                                          <p:spTgt spid="19">
                                            <p:txEl>
                                              <p:pRg st="0" end="0"/>
                                            </p:txEl>
                                          </p:spTgt>
                                        </p:tgtEl>
                                        <p:attrNameLst>
                                          <p:attrName>ppt_x</p:attrName>
                                        </p:attrNameLst>
                                      </p:cBhvr>
                                      <p:tavLst>
                                        <p:tav tm="0">
                                          <p:val>
                                            <p:fltVal val="0.5"/>
                                          </p:val>
                                        </p:tav>
                                        <p:tav tm="100000">
                                          <p:val>
                                            <p:strVal val="#ppt_x"/>
                                          </p:val>
                                        </p:tav>
                                      </p:tavLst>
                                    </p:anim>
                                    <p:anim calcmode="lin" valueType="num">
                                      <p:cBhvr>
                                        <p:cTn id="79" dur="500" fill="hold"/>
                                        <p:tgtEl>
                                          <p:spTgt spid="19">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4" grpId="0" build="p" animBg="1"/>
      <p:bldP spid="5" grpId="0" build="p"/>
      <p:bldP spid="6" grpId="0" build="p"/>
      <p:bldP spid="16" grpId="0" build="allAtOnce" animBg="1"/>
      <p:bldP spid="17" grpId="0" build="allAtOnce"/>
      <p:bldP spid="18" grpId="0" build="allAtOnce"/>
      <p:bldP spid="19"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1056" y="422283"/>
            <a:ext cx="925253" cy="523220"/>
          </a:xfrm>
          <a:prstGeom prst="rect">
            <a:avLst/>
          </a:prstGeom>
        </p:spPr>
        <p:txBody>
          <a:bodyPr wrap="none">
            <a:spAutoFit/>
          </a:bodyPr>
          <a:lstStyle/>
          <a:p>
            <a:pPr rtl="1"/>
            <a:r>
              <a:rPr lang="ar-SA" sz="2800" b="1" dirty="0" smtClean="0">
                <a:solidFill>
                  <a:srgbClr val="7030A0"/>
                </a:solidFill>
              </a:rPr>
              <a:t>علل  </a:t>
            </a:r>
            <a:r>
              <a:rPr lang="ar-SA" sz="2800" b="1" dirty="0">
                <a:solidFill>
                  <a:srgbClr val="7030A0"/>
                </a:solidFill>
              </a:rPr>
              <a:t>:</a:t>
            </a:r>
            <a:endParaRPr lang="en-US" sz="2800" b="1" dirty="0">
              <a:solidFill>
                <a:srgbClr val="7030A0"/>
              </a:solidFill>
            </a:endParaRPr>
          </a:p>
        </p:txBody>
      </p:sp>
      <p:sp>
        <p:nvSpPr>
          <p:cNvPr id="5" name="Flowchart: Multidocument 4"/>
          <p:cNvSpPr/>
          <p:nvPr/>
        </p:nvSpPr>
        <p:spPr>
          <a:xfrm>
            <a:off x="8014846" y="375112"/>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rtl="1"/>
            <a:r>
              <a:rPr lang="en-US" sz="2800" dirty="0" smtClean="0"/>
              <a:t>3</a:t>
            </a:r>
            <a:endParaRPr lang="ar-SA" sz="2800" dirty="0"/>
          </a:p>
        </p:txBody>
      </p:sp>
      <p:sp>
        <p:nvSpPr>
          <p:cNvPr id="6" name="Rectangle 5"/>
          <p:cNvSpPr/>
          <p:nvPr/>
        </p:nvSpPr>
        <p:spPr>
          <a:xfrm>
            <a:off x="1981199" y="1302603"/>
            <a:ext cx="6729685" cy="369332"/>
          </a:xfrm>
          <a:prstGeom prst="rect">
            <a:avLst/>
          </a:prstGeom>
        </p:spPr>
        <p:txBody>
          <a:bodyPr wrap="square">
            <a:spAutoFit/>
          </a:bodyPr>
          <a:lstStyle/>
          <a:p>
            <a:pPr algn="r" rtl="1"/>
            <a:r>
              <a:rPr lang="ar-SA" b="1" dirty="0"/>
              <a:t>1- تدبير الرومان لمحاولة قتل عيسي عليه السلام وإرسال جنودهم للبحث عنهم.</a:t>
            </a:r>
            <a:endParaRPr lang="en-US" dirty="0"/>
          </a:p>
        </p:txBody>
      </p:sp>
      <p:sp>
        <p:nvSpPr>
          <p:cNvPr id="7" name="Rectangle 6"/>
          <p:cNvSpPr/>
          <p:nvPr/>
        </p:nvSpPr>
        <p:spPr>
          <a:xfrm>
            <a:off x="4497410" y="2738735"/>
            <a:ext cx="4237057" cy="369332"/>
          </a:xfrm>
          <a:prstGeom prst="rect">
            <a:avLst/>
          </a:prstGeom>
        </p:spPr>
        <p:txBody>
          <a:bodyPr wrap="none">
            <a:spAutoFit/>
          </a:bodyPr>
          <a:lstStyle/>
          <a:p>
            <a:pPr algn="r" rtl="1"/>
            <a:r>
              <a:rPr lang="ar-SA" b="1" dirty="0"/>
              <a:t>2- </a:t>
            </a:r>
            <a:r>
              <a:rPr lang="ar-SA" b="1" dirty="0" smtClean="0"/>
              <a:t>ذكر اسم المسيح عليه السلام مقرونا بكلمة ابن مريم</a:t>
            </a:r>
            <a:endParaRPr lang="en-US" dirty="0"/>
          </a:p>
        </p:txBody>
      </p:sp>
      <p:sp>
        <p:nvSpPr>
          <p:cNvPr id="9" name="Rectangle 8"/>
          <p:cNvSpPr/>
          <p:nvPr/>
        </p:nvSpPr>
        <p:spPr>
          <a:xfrm>
            <a:off x="3657600" y="1834802"/>
            <a:ext cx="3147015"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لأن دعوة عيسى تهدد بزوال ملكهم</a:t>
            </a:r>
            <a:endParaRPr lang="ar-SA" sz="2400" dirty="0">
              <a:solidFill>
                <a:srgbClr val="00B0F0"/>
              </a:solidFill>
            </a:endParaRPr>
          </a:p>
        </p:txBody>
      </p:sp>
      <p:sp>
        <p:nvSpPr>
          <p:cNvPr id="10" name="Rectangle 9"/>
          <p:cNvSpPr/>
          <p:nvPr/>
        </p:nvSpPr>
        <p:spPr>
          <a:xfrm>
            <a:off x="4340964" y="3424535"/>
            <a:ext cx="1526380"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لأن ليس له أب</a:t>
            </a:r>
            <a:endParaRPr lang="ar-SA" sz="2400" dirty="0">
              <a:solidFill>
                <a:srgbClr val="00B0F0"/>
              </a:solidFill>
            </a:endParaRPr>
          </a:p>
        </p:txBody>
      </p:sp>
      <p:sp>
        <p:nvSpPr>
          <p:cNvPr id="11" name="Rectangle 1"/>
          <p:cNvSpPr/>
          <p:nvPr/>
        </p:nvSpPr>
        <p:spPr>
          <a:xfrm>
            <a:off x="1676400" y="4440535"/>
            <a:ext cx="7162800" cy="369332"/>
          </a:xfrm>
          <a:prstGeom prst="rect">
            <a:avLst/>
          </a:prstGeom>
        </p:spPr>
        <p:txBody>
          <a:bodyPr wrap="square">
            <a:spAutoFit/>
          </a:bodyPr>
          <a:lstStyle/>
          <a:p>
            <a:pPr algn="r" rtl="1"/>
            <a:r>
              <a:rPr lang="ar-SA" b="1" dirty="0"/>
              <a:t>3- قبض الجنود الرومان على المنافق الذي دلهم على عيسي عليه السلاموقتله وصلبه.</a:t>
            </a:r>
            <a:endParaRPr lang="en-US" dirty="0"/>
          </a:p>
        </p:txBody>
      </p:sp>
      <p:sp>
        <p:nvSpPr>
          <p:cNvPr id="12" name="Rectangle 4"/>
          <p:cNvSpPr/>
          <p:nvPr/>
        </p:nvSpPr>
        <p:spPr>
          <a:xfrm>
            <a:off x="3937000" y="4948535"/>
            <a:ext cx="3195105"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لإعتقادهم بأنه عيسى عليه السلام</a:t>
            </a:r>
            <a:endParaRPr lang="ar-SA" sz="2400" dirty="0">
              <a:solidFill>
                <a:srgbClr val="00B0F0"/>
              </a:solidFill>
            </a:endParaRPr>
          </a:p>
        </p:txBody>
      </p:sp>
    </p:spTree>
    <p:extLst>
      <p:ext uri="{BB962C8B-B14F-4D97-AF65-F5344CB8AC3E}">
        <p14:creationId xmlns:p14="http://schemas.microsoft.com/office/powerpoint/2010/main" val="21699437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ultidocument 2"/>
          <p:cNvSpPr/>
          <p:nvPr/>
        </p:nvSpPr>
        <p:spPr>
          <a:xfrm>
            <a:off x="7868051" y="838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5</a:t>
            </a:r>
            <a:endParaRPr lang="ar-SA" sz="2800" dirty="0"/>
          </a:p>
        </p:txBody>
      </p:sp>
      <p:sp>
        <p:nvSpPr>
          <p:cNvPr id="4" name="Rectangle 3"/>
          <p:cNvSpPr/>
          <p:nvPr/>
        </p:nvSpPr>
        <p:spPr>
          <a:xfrm>
            <a:off x="-990600" y="1524000"/>
            <a:ext cx="9829800" cy="461665"/>
          </a:xfrm>
          <a:prstGeom prst="rect">
            <a:avLst/>
          </a:prstGeom>
        </p:spPr>
        <p:txBody>
          <a:bodyPr wrap="square">
            <a:spAutoFit/>
          </a:bodyPr>
          <a:lstStyle/>
          <a:p>
            <a:pPr algn="r" rtl="1"/>
            <a:r>
              <a:rPr lang="ar-SA" sz="2400" b="1" dirty="0" smtClean="0">
                <a:solidFill>
                  <a:srgbClr val="7030A0"/>
                </a:solidFill>
              </a:rPr>
              <a:t>ورد فى فى سورة آل عمران آية للخمس معجزات لعيسي عليه السلام ماهى واذكر الآية.</a:t>
            </a:r>
            <a:endParaRPr lang="en-US" sz="2400" dirty="0">
              <a:solidFill>
                <a:srgbClr val="7030A0"/>
              </a:solidFill>
            </a:endParaRPr>
          </a:p>
        </p:txBody>
      </p:sp>
      <p:sp>
        <p:nvSpPr>
          <p:cNvPr id="6" name="Rectangle 5"/>
          <p:cNvSpPr/>
          <p:nvPr/>
        </p:nvSpPr>
        <p:spPr>
          <a:xfrm rot="19146132">
            <a:off x="3133401" y="3773210"/>
            <a:ext cx="3025188" cy="923330"/>
          </a:xfrm>
          <a:prstGeom prst="rect">
            <a:avLst/>
          </a:prstGeom>
          <a:noFill/>
        </p:spPr>
        <p:txBody>
          <a:bodyPr wrap="none" lIns="91440" tIns="45720" rIns="91440" bIns="45720">
            <a:prstTxWarp prst="textCanDown">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rPr>
              <a:t>مناقشة عامه</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endParaRPr>
          </a:p>
        </p:txBody>
      </p:sp>
    </p:spTree>
    <p:extLst>
      <p:ext uri="{BB962C8B-B14F-4D97-AF65-F5344CB8AC3E}">
        <p14:creationId xmlns:p14="http://schemas.microsoft.com/office/powerpoint/2010/main" val="1795456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scan004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Tree>
    <p:extLst>
      <p:ext uri="{BB962C8B-B14F-4D97-AF65-F5344CB8AC3E}">
        <p14:creationId xmlns:p14="http://schemas.microsoft.com/office/powerpoint/2010/main" val="1246370188"/>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3" name="AutoShape 1"/>
          <p:cNvSpPr>
            <a:spLocks noChangeArrowheads="1"/>
          </p:cNvSpPr>
          <p:nvPr/>
        </p:nvSpPr>
        <p:spPr bwMode="auto">
          <a:xfrm>
            <a:off x="2044700" y="523229"/>
            <a:ext cx="5105400" cy="6254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sz="2400"/>
          </a:p>
        </p:txBody>
      </p:sp>
      <p:sp>
        <p:nvSpPr>
          <p:cNvPr id="4" name="Rectangle 3"/>
          <p:cNvSpPr>
            <a:spLocks noChangeArrowheads="1"/>
          </p:cNvSpPr>
          <p:nvPr/>
        </p:nvSpPr>
        <p:spPr bwMode="auto">
          <a:xfrm>
            <a:off x="2057400" y="605135"/>
            <a:ext cx="510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الأول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أهمية دراسة السيرة النبوية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868050"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7" name="Flowchart: Multidocument 6"/>
          <p:cNvSpPr/>
          <p:nvPr/>
        </p:nvSpPr>
        <p:spPr>
          <a:xfrm>
            <a:off x="7927414" y="2514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10" name="Rectangle 9"/>
          <p:cNvSpPr/>
          <p:nvPr/>
        </p:nvSpPr>
        <p:spPr>
          <a:xfrm>
            <a:off x="4876800" y="2514600"/>
            <a:ext cx="2719014" cy="584775"/>
          </a:xfrm>
          <a:prstGeom prst="rect">
            <a:avLst/>
          </a:prstGeom>
        </p:spPr>
        <p:txBody>
          <a:bodyPr wrap="none">
            <a:spAutoFit/>
          </a:bodyPr>
          <a:lstStyle/>
          <a:p>
            <a:r>
              <a:rPr lang="ar-SA" sz="3200" b="1" dirty="0" smtClean="0">
                <a:solidFill>
                  <a:srgbClr val="7030A0"/>
                </a:solidFill>
                <a:latin typeface="Arabic Typesetting"/>
                <a:cs typeface="Arabic Typesetting"/>
              </a:rPr>
              <a:t>كيف نحقق الاقتداء بالرسول </a:t>
            </a:r>
            <a:endParaRPr lang="ar-SA" sz="3200" dirty="0"/>
          </a:p>
        </p:txBody>
      </p:sp>
      <p:sp>
        <p:nvSpPr>
          <p:cNvPr id="12" name="Rectangle 11"/>
          <p:cNvSpPr/>
          <p:nvPr/>
        </p:nvSpPr>
        <p:spPr>
          <a:xfrm rot="20670638">
            <a:off x="1295400" y="4038600"/>
            <a:ext cx="3025188" cy="923330"/>
          </a:xfrm>
          <a:prstGeom prst="rect">
            <a:avLst/>
          </a:prstGeom>
          <a:noFill/>
        </p:spPr>
        <p:txBody>
          <a:bodyPr wrap="none" lIns="91440" tIns="45720" rIns="91440" bIns="45720">
            <a:prstTxWarp prst="textChevron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rPr>
              <a:t>حل جماعى</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endParaRPr>
          </a:p>
        </p:txBody>
      </p:sp>
      <p:sp>
        <p:nvSpPr>
          <p:cNvPr id="13" name="مستطيل 12"/>
          <p:cNvSpPr/>
          <p:nvPr/>
        </p:nvSpPr>
        <p:spPr>
          <a:xfrm>
            <a:off x="1676400" y="1295400"/>
            <a:ext cx="6277681" cy="646331"/>
          </a:xfrm>
          <a:prstGeom prst="rect">
            <a:avLst/>
          </a:prstGeom>
        </p:spPr>
        <p:txBody>
          <a:bodyPr wrap="none">
            <a:spAutoFit/>
          </a:bodyPr>
          <a:lstStyle/>
          <a:p>
            <a:r>
              <a:rPr lang="ar-SA" sz="3600" b="1" dirty="0" smtClean="0">
                <a:solidFill>
                  <a:srgbClr val="7030A0"/>
                </a:solidFill>
                <a:latin typeface="Arabic Typesetting"/>
                <a:cs typeface="Arabic Typesetting"/>
              </a:rPr>
              <a:t>هات أسباب </a:t>
            </a:r>
            <a:r>
              <a:rPr lang="ar-SA" sz="3600" b="1" dirty="0" smtClean="0">
                <a:solidFill>
                  <a:srgbClr val="7030A0"/>
                </a:solidFill>
                <a:latin typeface="Arabic Typesetting"/>
                <a:cs typeface="Arabic Typesetting"/>
              </a:rPr>
              <a:t>أخرى توصلنا لمحبة الرسول غير </a:t>
            </a:r>
            <a:r>
              <a:rPr lang="ar-SA" sz="3600" b="1" dirty="0" smtClean="0">
                <a:solidFill>
                  <a:srgbClr val="7030A0"/>
                </a:solidFill>
                <a:latin typeface="Arabic Typesetting"/>
                <a:cs typeface="Arabic Typesetting"/>
              </a:rPr>
              <a:t>ما ذكر </a:t>
            </a:r>
            <a:r>
              <a:rPr lang="ar-SA" sz="3600" b="1" dirty="0" smtClean="0">
                <a:solidFill>
                  <a:srgbClr val="7030A0"/>
                </a:solidFill>
                <a:latin typeface="Arabic Typesetting"/>
                <a:cs typeface="Arabic Typesetting"/>
              </a:rPr>
              <a:t>فى الدرس</a:t>
            </a:r>
            <a:endParaRPr lang="ar-SA" sz="3600" dirty="0"/>
          </a:p>
        </p:txBody>
      </p:sp>
      <p:sp>
        <p:nvSpPr>
          <p:cNvPr id="14" name="Rectangle 11"/>
          <p:cNvSpPr/>
          <p:nvPr/>
        </p:nvSpPr>
        <p:spPr>
          <a:xfrm rot="20670638">
            <a:off x="1287555" y="4099685"/>
            <a:ext cx="3025188" cy="923330"/>
          </a:xfrm>
          <a:prstGeom prst="rect">
            <a:avLst/>
          </a:prstGeom>
          <a:noFill/>
        </p:spPr>
        <p:txBody>
          <a:bodyPr wrap="none" lIns="91440" tIns="45720" rIns="91440" bIns="45720">
            <a:prstTxWarp prst="textChevron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rPr>
              <a:t>حل جماعى</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endParaRPr>
          </a:p>
        </p:txBody>
      </p:sp>
    </p:spTree>
    <p:extLst>
      <p:ext uri="{BB962C8B-B14F-4D97-AF65-F5344CB8AC3E}">
        <p14:creationId xmlns:p14="http://schemas.microsoft.com/office/powerpoint/2010/main" val="187302229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5"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0"/>
                                        <p:tgtEl>
                                          <p:spTgt spid="12"/>
                                        </p:tgtEl>
                                      </p:cBhvr>
                                    </p:animEffect>
                                    <p:anim calcmode="lin" valueType="num">
                                      <p:cBhvr>
                                        <p:cTn id="37" dur="2000" fill="hold"/>
                                        <p:tgtEl>
                                          <p:spTgt spid="12"/>
                                        </p:tgtEl>
                                        <p:attrNameLst>
                                          <p:attrName>style.rotation</p:attrName>
                                        </p:attrNameLst>
                                      </p:cBhvr>
                                      <p:tavLst>
                                        <p:tav tm="0">
                                          <p:val>
                                            <p:fltVal val="720"/>
                                          </p:val>
                                        </p:tav>
                                        <p:tav tm="100000">
                                          <p:val>
                                            <p:fltVal val="0"/>
                                          </p:val>
                                        </p:tav>
                                      </p:tavLst>
                                    </p:anim>
                                    <p:anim calcmode="lin" valueType="num">
                                      <p:cBhvr>
                                        <p:cTn id="38" dur="2000" fill="hold"/>
                                        <p:tgtEl>
                                          <p:spTgt spid="12"/>
                                        </p:tgtEl>
                                        <p:attrNameLst>
                                          <p:attrName>ppt_h</p:attrName>
                                        </p:attrNameLst>
                                      </p:cBhvr>
                                      <p:tavLst>
                                        <p:tav tm="0">
                                          <p:val>
                                            <p:fltVal val="0"/>
                                          </p:val>
                                        </p:tav>
                                        <p:tav tm="100000">
                                          <p:val>
                                            <p:strVal val="#ppt_h"/>
                                          </p:val>
                                        </p:tav>
                                      </p:tavLst>
                                    </p:anim>
                                    <p:anim calcmode="lin" valueType="num">
                                      <p:cBhvr>
                                        <p:cTn id="39" dur="20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5"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2000"/>
                                        <p:tgtEl>
                                          <p:spTgt spid="14"/>
                                        </p:tgtEl>
                                      </p:cBhvr>
                                    </p:animEffect>
                                    <p:anim calcmode="lin" valueType="num">
                                      <p:cBhvr>
                                        <p:cTn id="59" dur="2000" fill="hold"/>
                                        <p:tgtEl>
                                          <p:spTgt spid="14"/>
                                        </p:tgtEl>
                                        <p:attrNameLst>
                                          <p:attrName>style.rotation</p:attrName>
                                        </p:attrNameLst>
                                      </p:cBhvr>
                                      <p:tavLst>
                                        <p:tav tm="0">
                                          <p:val>
                                            <p:fltVal val="720"/>
                                          </p:val>
                                        </p:tav>
                                        <p:tav tm="100000">
                                          <p:val>
                                            <p:fltVal val="0"/>
                                          </p:val>
                                        </p:tav>
                                      </p:tavLst>
                                    </p:anim>
                                    <p:anim calcmode="lin" valueType="num">
                                      <p:cBhvr>
                                        <p:cTn id="60" dur="2000" fill="hold"/>
                                        <p:tgtEl>
                                          <p:spTgt spid="14"/>
                                        </p:tgtEl>
                                        <p:attrNameLst>
                                          <p:attrName>ppt_h</p:attrName>
                                        </p:attrNameLst>
                                      </p:cBhvr>
                                      <p:tavLst>
                                        <p:tav tm="0">
                                          <p:val>
                                            <p:fltVal val="0"/>
                                          </p:val>
                                        </p:tav>
                                        <p:tav tm="100000">
                                          <p:val>
                                            <p:strVal val="#ppt_h"/>
                                          </p:val>
                                        </p:tav>
                                      </p:tavLst>
                                    </p:anim>
                                    <p:anim calcmode="lin" valueType="num">
                                      <p:cBhvr>
                                        <p:cTn id="61" dur="2000" fill="hold"/>
                                        <p:tgtEl>
                                          <p:spTgt spid="1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7" grpId="0" animBg="1"/>
      <p:bldP spid="10"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27413" y="4445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17" name="Rectangle 9"/>
          <p:cNvSpPr/>
          <p:nvPr/>
        </p:nvSpPr>
        <p:spPr>
          <a:xfrm>
            <a:off x="2743200" y="457200"/>
            <a:ext cx="5102679" cy="584775"/>
          </a:xfrm>
          <a:prstGeom prst="rect">
            <a:avLst/>
          </a:prstGeom>
        </p:spPr>
        <p:txBody>
          <a:bodyPr wrap="none">
            <a:spAutoFit/>
          </a:bodyPr>
          <a:lstStyle/>
          <a:p>
            <a:r>
              <a:rPr lang="ar-SA" sz="3200" b="1" dirty="0" smtClean="0">
                <a:solidFill>
                  <a:srgbClr val="7030A0"/>
                </a:solidFill>
                <a:latin typeface="Arabic Typesetting"/>
                <a:cs typeface="Arabic Typesetting"/>
              </a:rPr>
              <a:t>أذكر أمثلة </a:t>
            </a:r>
            <a:r>
              <a:rPr lang="ar-SA" sz="3200" b="1" dirty="0" smtClean="0">
                <a:solidFill>
                  <a:srgbClr val="7030A0"/>
                </a:solidFill>
                <a:latin typeface="Arabic Typesetting"/>
                <a:cs typeface="Arabic Typesetting"/>
              </a:rPr>
              <a:t>على التطبيق العملى للإسلام فى السيرة النبوية</a:t>
            </a:r>
            <a:endParaRPr lang="ar-SA" sz="3200" dirty="0"/>
          </a:p>
        </p:txBody>
      </p:sp>
      <p:sp>
        <p:nvSpPr>
          <p:cNvPr id="18" name="Rectangle 8"/>
          <p:cNvSpPr/>
          <p:nvPr/>
        </p:nvSpPr>
        <p:spPr>
          <a:xfrm>
            <a:off x="5791200" y="1600200"/>
            <a:ext cx="2760692"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1- عبادته من إخلاص وإتقان</a:t>
            </a:r>
            <a:endParaRPr lang="ar-SA" sz="2400" dirty="0">
              <a:solidFill>
                <a:srgbClr val="00B0F0"/>
              </a:solidFill>
            </a:endParaRPr>
          </a:p>
        </p:txBody>
      </p:sp>
      <p:sp>
        <p:nvSpPr>
          <p:cNvPr id="19" name="Rectangle 8"/>
          <p:cNvSpPr/>
          <p:nvPr/>
        </p:nvSpPr>
        <p:spPr>
          <a:xfrm>
            <a:off x="4419600" y="2362200"/>
            <a:ext cx="3525324"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2- دعوة إلى الله من حرص على نشرها</a:t>
            </a:r>
            <a:endParaRPr lang="ar-SA" sz="2400" dirty="0">
              <a:solidFill>
                <a:srgbClr val="00B0F0"/>
              </a:solidFill>
            </a:endParaRPr>
          </a:p>
        </p:txBody>
      </p:sp>
      <p:sp>
        <p:nvSpPr>
          <p:cNvPr id="20" name="Rectangle 8"/>
          <p:cNvSpPr/>
          <p:nvPr/>
        </p:nvSpPr>
        <p:spPr>
          <a:xfrm>
            <a:off x="2514600" y="3048000"/>
            <a:ext cx="3669594"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 جهاد فى سبيل الله من تخطيط وإعداد</a:t>
            </a:r>
            <a:endParaRPr lang="ar-SA" sz="2400" dirty="0">
              <a:solidFill>
                <a:srgbClr val="00B0F0"/>
              </a:solidFill>
            </a:endParaRPr>
          </a:p>
        </p:txBody>
      </p:sp>
    </p:spTree>
    <p:extLst>
      <p:ext uri="{BB962C8B-B14F-4D97-AF65-F5344CB8AC3E}">
        <p14:creationId xmlns:p14="http://schemas.microsoft.com/office/powerpoint/2010/main" val="42813939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righ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ar-SA" sz="1600" b="0" i="0" u="none" strike="noStrike" cap="none" normalizeH="0" baseline="0" smtClean="0">
                <a:ln>
                  <a:noFill/>
                </a:ln>
                <a:solidFill>
                  <a:schemeClr val="tx1"/>
                </a:solidFill>
                <a:effectLst/>
                <a:latin typeface="Simplified Arabic" pitchFamily="18" charset="-78"/>
                <a:ea typeface="Times New Roman" pitchFamily="18" charset="0"/>
                <a:cs typeface="Simplified Arabic" pitchFamily="18" charset="-78"/>
              </a:rPr>
              <a:t/>
            </a:r>
            <a:br>
              <a:rPr kumimoji="0" lang="ar-SA" sz="1600" b="0" i="0" u="none" strike="noStrike" cap="none" normalizeH="0" baseline="0" smtClean="0">
                <a:ln>
                  <a:noFill/>
                </a:ln>
                <a:solidFill>
                  <a:schemeClr val="tx1"/>
                </a:solidFill>
                <a:effectLst/>
                <a:latin typeface="Simplified Arabic" pitchFamily="18" charset="-78"/>
                <a:ea typeface="Times New Roman" pitchFamily="18" charset="0"/>
                <a:cs typeface="Simplified Arabic" pitchFamily="18" charset="-78"/>
              </a:rPr>
            </a:b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1"/>
          <p:cNvSpPr>
            <a:spLocks noChangeArrowheads="1"/>
          </p:cNvSpPr>
          <p:nvPr/>
        </p:nvSpPr>
        <p:spPr bwMode="auto">
          <a:xfrm>
            <a:off x="2057400" y="419773"/>
            <a:ext cx="4649373" cy="658813"/>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4" name="Rectangle 3"/>
          <p:cNvSpPr>
            <a:spLocks noChangeArrowheads="1"/>
          </p:cNvSpPr>
          <p:nvPr/>
        </p:nvSpPr>
        <p:spPr bwMode="auto">
          <a:xfrm>
            <a:off x="2485532" y="518348"/>
            <a:ext cx="4172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rtl="1" fontAlgn="base">
              <a:spcBef>
                <a:spcPct val="0"/>
              </a:spcBef>
              <a:spcAft>
                <a:spcPct val="0"/>
              </a:spcAf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الثانى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سيرة النبى </a:t>
            </a:r>
            <a:r>
              <a:rPr lang="ar-SA" sz="2400" b="1" dirty="0">
                <a:solidFill>
                  <a:srgbClr val="FF0000"/>
                </a:solidFill>
              </a:rPr>
              <a:t>ﷺ</a:t>
            </a:r>
            <a:r>
              <a:rPr lang="ar-SA" sz="2400" b="1" dirty="0">
                <a:solidFill>
                  <a:srgbClr val="7030A0"/>
                </a:solidFill>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فى العباده</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894756" y="1143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4953000" y="1295400"/>
            <a:ext cx="2842445" cy="461665"/>
          </a:xfrm>
          <a:prstGeom prst="rect">
            <a:avLst/>
          </a:prstGeom>
        </p:spPr>
        <p:txBody>
          <a:bodyPr wrap="none">
            <a:spAutoFit/>
          </a:bodyPr>
          <a:lstStyle/>
          <a:p>
            <a:pPr rtl="1"/>
            <a:r>
              <a:rPr lang="ar-SA" sz="2400" b="1" dirty="0" smtClean="0">
                <a:solidFill>
                  <a:srgbClr val="7030A0"/>
                </a:solidFill>
              </a:rPr>
              <a:t>عرف المصطلحات </a:t>
            </a:r>
            <a:r>
              <a:rPr lang="ar-SA" sz="2400" b="1" dirty="0" smtClean="0">
                <a:solidFill>
                  <a:srgbClr val="7030A0"/>
                </a:solidFill>
              </a:rPr>
              <a:t>التالية: </a:t>
            </a:r>
            <a:endParaRPr lang="en-US" sz="2400" b="1" dirty="0">
              <a:solidFill>
                <a:srgbClr val="7030A0"/>
              </a:solidFill>
            </a:endParaRPr>
          </a:p>
        </p:txBody>
      </p:sp>
      <p:sp>
        <p:nvSpPr>
          <p:cNvPr id="7" name="Flowchart: Multidocument 6"/>
          <p:cNvSpPr/>
          <p:nvPr/>
        </p:nvSpPr>
        <p:spPr>
          <a:xfrm>
            <a:off x="7894755" y="3657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8" name="Rectangle 7"/>
          <p:cNvSpPr/>
          <p:nvPr/>
        </p:nvSpPr>
        <p:spPr>
          <a:xfrm>
            <a:off x="4038600" y="3733800"/>
            <a:ext cx="3522118" cy="461665"/>
          </a:xfrm>
          <a:prstGeom prst="rect">
            <a:avLst/>
          </a:prstGeom>
        </p:spPr>
        <p:txBody>
          <a:bodyPr wrap="none">
            <a:spAutoFit/>
          </a:bodyPr>
          <a:lstStyle/>
          <a:p>
            <a:pPr rtl="1"/>
            <a:r>
              <a:rPr lang="ar-SA" sz="2400" b="1" dirty="0" smtClean="0">
                <a:solidFill>
                  <a:srgbClr val="7030A0"/>
                </a:solidFill>
              </a:rPr>
              <a:t>ما شروط صحة العبادة الرئيسيين:</a:t>
            </a:r>
            <a:endParaRPr lang="en-US" sz="2400" b="1" dirty="0">
              <a:solidFill>
                <a:srgbClr val="7030A0"/>
              </a:solidFill>
            </a:endParaRPr>
          </a:p>
        </p:txBody>
      </p:sp>
      <p:sp>
        <p:nvSpPr>
          <p:cNvPr id="9" name="Rectangle 8"/>
          <p:cNvSpPr/>
          <p:nvPr/>
        </p:nvSpPr>
        <p:spPr>
          <a:xfrm>
            <a:off x="6511415" y="4572000"/>
            <a:ext cx="2194832" cy="400110"/>
          </a:xfrm>
          <a:prstGeom prst="rect">
            <a:avLst/>
          </a:prstGeom>
        </p:spPr>
        <p:txBody>
          <a:bodyPr wrap="none">
            <a:spAutoFit/>
          </a:bodyPr>
          <a:lstStyle/>
          <a:p>
            <a:pPr algn="r" rtl="1"/>
            <a:r>
              <a:rPr lang="ar-SA" sz="2000" b="1" dirty="0"/>
              <a:t>1- الإخلاص </a:t>
            </a:r>
            <a:r>
              <a:rPr lang="ar-SA" sz="2000" b="1" dirty="0" smtClean="0"/>
              <a:t>لله عز وجل</a:t>
            </a:r>
            <a:endParaRPr lang="en-US" sz="2000" dirty="0"/>
          </a:p>
        </p:txBody>
      </p:sp>
      <p:sp>
        <p:nvSpPr>
          <p:cNvPr id="10" name="Rectangle 9"/>
          <p:cNvSpPr/>
          <p:nvPr/>
        </p:nvSpPr>
        <p:spPr>
          <a:xfrm>
            <a:off x="5334000" y="5334000"/>
            <a:ext cx="3432350" cy="400110"/>
          </a:xfrm>
          <a:prstGeom prst="rect">
            <a:avLst/>
          </a:prstGeom>
        </p:spPr>
        <p:txBody>
          <a:bodyPr wrap="none">
            <a:spAutoFit/>
          </a:bodyPr>
          <a:lstStyle/>
          <a:p>
            <a:pPr rtl="1"/>
            <a:r>
              <a:rPr lang="ar-SA" sz="2000" b="1" dirty="0"/>
              <a:t>2- </a:t>
            </a:r>
            <a:r>
              <a:rPr lang="ar-SA" sz="2000" b="1" dirty="0" smtClean="0"/>
              <a:t>المتابعة للرسول صل الله عليه وسلم.</a:t>
            </a:r>
            <a:endParaRPr lang="en-US" sz="2000" dirty="0"/>
          </a:p>
        </p:txBody>
      </p:sp>
      <p:sp>
        <p:nvSpPr>
          <p:cNvPr id="11" name="Rectangle 10"/>
          <p:cNvSpPr/>
          <p:nvPr/>
        </p:nvSpPr>
        <p:spPr>
          <a:xfrm>
            <a:off x="1219200" y="2438400"/>
            <a:ext cx="6785426" cy="830997"/>
          </a:xfrm>
          <a:prstGeom prst="rect">
            <a:avLst/>
          </a:prstGeom>
        </p:spPr>
        <p:txBody>
          <a:bodyPr wrap="square">
            <a:spAutoFit/>
          </a:bodyPr>
          <a:lstStyle/>
          <a:p>
            <a:pPr algn="r"/>
            <a:r>
              <a:rPr lang="ar-SA" sz="2400" b="1" dirty="0" smtClean="0">
                <a:solidFill>
                  <a:srgbClr val="00B0F0"/>
                </a:solidFill>
                <a:latin typeface="Sakkal Majalla" pitchFamily="2" charset="-78"/>
                <a:cs typeface="Sakkal Majalla" pitchFamily="2" charset="-78"/>
              </a:rPr>
              <a:t>تشمل شؤون الإنسان كلها وتستوعب حياته جميعا فكل عمل من أعمال العبد إن صحت نيتها فهي عبادة </a:t>
            </a:r>
            <a:endParaRPr lang="ar-SA" sz="2400" dirty="0"/>
          </a:p>
        </p:txBody>
      </p:sp>
      <p:sp>
        <p:nvSpPr>
          <p:cNvPr id="15" name="مستطيل 14"/>
          <p:cNvSpPr/>
          <p:nvPr/>
        </p:nvSpPr>
        <p:spPr>
          <a:xfrm>
            <a:off x="7086600" y="1915180"/>
            <a:ext cx="926857" cy="523220"/>
          </a:xfrm>
          <a:prstGeom prst="rect">
            <a:avLst/>
          </a:prstGeom>
        </p:spPr>
        <p:txBody>
          <a:bodyPr wrap="none">
            <a:spAutoFit/>
          </a:bodyPr>
          <a:lstStyle/>
          <a:p>
            <a:r>
              <a:rPr lang="ar-SA" sz="2800" b="1" dirty="0" smtClean="0">
                <a:solidFill>
                  <a:srgbClr val="FF0000"/>
                </a:solidFill>
                <a:latin typeface="Sakkal Majalla" pitchFamily="2" charset="-78"/>
                <a:cs typeface="Sakkal Majalla" pitchFamily="2" charset="-78"/>
              </a:rPr>
              <a:t>العبادة</a:t>
            </a:r>
            <a:endParaRPr lang="ar-SA" sz="2800" dirty="0">
              <a:solidFill>
                <a:srgbClr val="FF0000"/>
              </a:solidFill>
            </a:endParaRPr>
          </a:p>
        </p:txBody>
      </p:sp>
    </p:spTree>
    <p:extLst>
      <p:ext uri="{BB962C8B-B14F-4D97-AF65-F5344CB8AC3E}">
        <p14:creationId xmlns:p14="http://schemas.microsoft.com/office/powerpoint/2010/main" val="20257206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2"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4)">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4)">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1+#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9"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2"/>
      <p:bldP spid="5" grpId="0" animBg="1"/>
      <p:bldP spid="6" grpId="0"/>
      <p:bldP spid="7" grpId="0" animBg="1"/>
      <p:bldP spid="8" grpId="0"/>
      <p:bldP spid="9" grpId="0"/>
      <p:bldP spid="10" grpId="0"/>
      <p:bldP spid="11"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2369" y="902678"/>
            <a:ext cx="5503430" cy="461665"/>
          </a:xfrm>
          <a:prstGeom prst="rect">
            <a:avLst/>
          </a:prstGeom>
        </p:spPr>
        <p:txBody>
          <a:bodyPr wrap="none">
            <a:spAutoFit/>
          </a:bodyPr>
          <a:lstStyle/>
          <a:p>
            <a:pPr rtl="1"/>
            <a:r>
              <a:rPr lang="ar-SA" sz="2400" b="1" dirty="0" smtClean="0">
                <a:solidFill>
                  <a:srgbClr val="7030A0"/>
                </a:solidFill>
              </a:rPr>
              <a:t>قيل أفضل العبادة أشقها , وقيل أكثرها نفعا , </a:t>
            </a:r>
            <a:r>
              <a:rPr lang="ar-SA" sz="2400" b="1" dirty="0" smtClean="0">
                <a:solidFill>
                  <a:srgbClr val="7030A0"/>
                </a:solidFill>
              </a:rPr>
              <a:t>ما رأيك ؟</a:t>
            </a:r>
            <a:endParaRPr lang="en-US" sz="2400" dirty="0">
              <a:solidFill>
                <a:srgbClr val="7030A0"/>
              </a:solidFill>
            </a:endParaRPr>
          </a:p>
        </p:txBody>
      </p:sp>
      <p:sp>
        <p:nvSpPr>
          <p:cNvPr id="3" name="Flowchart: Multidocument 2"/>
          <p:cNvSpPr/>
          <p:nvPr/>
        </p:nvSpPr>
        <p:spPr>
          <a:xfrm>
            <a:off x="7918484" y="794657"/>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5" name="Rectangle 4"/>
          <p:cNvSpPr/>
          <p:nvPr/>
        </p:nvSpPr>
        <p:spPr>
          <a:xfrm>
            <a:off x="4114800" y="1964034"/>
            <a:ext cx="1931939" cy="461665"/>
          </a:xfrm>
          <a:prstGeom prst="rect">
            <a:avLst/>
          </a:prstGeom>
        </p:spPr>
        <p:txBody>
          <a:bodyPr wrap="none">
            <a:spAutoFit/>
          </a:bodyPr>
          <a:lstStyle/>
          <a:p>
            <a:r>
              <a:rPr lang="ar-SA" sz="2400" b="1" dirty="0" smtClean="0">
                <a:solidFill>
                  <a:srgbClr val="00B0F0"/>
                </a:solidFill>
                <a:latin typeface="Sakkal Majalla" pitchFamily="2" charset="-78"/>
                <a:cs typeface="Sakkal Majalla" pitchFamily="2" charset="-78"/>
              </a:rPr>
              <a:t>لا بل المداومه عليها  </a:t>
            </a:r>
            <a:endParaRPr lang="ar-SA" sz="2400" dirty="0"/>
          </a:p>
        </p:txBody>
      </p:sp>
    </p:spTree>
    <p:extLst>
      <p:ext uri="{BB962C8B-B14F-4D97-AF65-F5344CB8AC3E}">
        <p14:creationId xmlns:p14="http://schemas.microsoft.com/office/powerpoint/2010/main" val="349805433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3)">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3"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3)">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2098"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3" name="Rectangle 2"/>
          <p:cNvSpPr/>
          <p:nvPr/>
        </p:nvSpPr>
        <p:spPr>
          <a:xfrm>
            <a:off x="4314332" y="613229"/>
            <a:ext cx="2983509" cy="461665"/>
          </a:xfrm>
          <a:prstGeom prst="rect">
            <a:avLst/>
          </a:prstGeom>
        </p:spPr>
        <p:txBody>
          <a:bodyPr wrap="none">
            <a:spAutoFit/>
          </a:bodyPr>
          <a:lstStyle/>
          <a:p>
            <a:r>
              <a:rPr lang="ar-SA" sz="2400" b="1" dirty="0" smtClean="0">
                <a:solidFill>
                  <a:srgbClr val="7030A0"/>
                </a:solidFill>
              </a:rPr>
              <a:t>لماذا يكره التشدد فى العبادة؟</a:t>
            </a:r>
            <a:endParaRPr lang="ar-SA" sz="2400" dirty="0">
              <a:solidFill>
                <a:srgbClr val="7030A0"/>
              </a:solidFill>
            </a:endParaRPr>
          </a:p>
        </p:txBody>
      </p:sp>
      <p:sp>
        <p:nvSpPr>
          <p:cNvPr id="4" name="Flowchart: Multidocument 3"/>
          <p:cNvSpPr/>
          <p:nvPr/>
        </p:nvSpPr>
        <p:spPr>
          <a:xfrm>
            <a:off x="7918484" y="2260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5</a:t>
            </a:r>
            <a:endParaRPr lang="ar-SA" sz="2800" dirty="0"/>
          </a:p>
        </p:txBody>
      </p:sp>
      <p:sp>
        <p:nvSpPr>
          <p:cNvPr id="5" name="Rectangle 4"/>
          <p:cNvSpPr/>
          <p:nvPr/>
        </p:nvSpPr>
        <p:spPr>
          <a:xfrm>
            <a:off x="2971800" y="2362200"/>
            <a:ext cx="4286751" cy="461665"/>
          </a:xfrm>
          <a:prstGeom prst="rect">
            <a:avLst/>
          </a:prstGeom>
        </p:spPr>
        <p:txBody>
          <a:bodyPr wrap="none">
            <a:spAutoFit/>
          </a:bodyPr>
          <a:lstStyle/>
          <a:p>
            <a:r>
              <a:rPr lang="ar-SA" sz="2400" b="1" dirty="0" smtClean="0">
                <a:solidFill>
                  <a:srgbClr val="7030A0"/>
                </a:solidFill>
              </a:rPr>
              <a:t>مثل على </a:t>
            </a:r>
            <a:r>
              <a:rPr lang="ar-SA" sz="2400" b="1" dirty="0" smtClean="0">
                <a:solidFill>
                  <a:srgbClr val="7030A0"/>
                </a:solidFill>
              </a:rPr>
              <a:t>إتقان النبي </a:t>
            </a:r>
            <a:r>
              <a:rPr lang="ar-SA" sz="2400" b="1" dirty="0">
                <a:solidFill>
                  <a:srgbClr val="7030A0"/>
                </a:solidFill>
              </a:rPr>
              <a:t>ﷺ لعبادته فى </a:t>
            </a:r>
            <a:r>
              <a:rPr lang="ar-SA" sz="2400" b="1" dirty="0" smtClean="0">
                <a:solidFill>
                  <a:srgbClr val="7030A0"/>
                </a:solidFill>
              </a:rPr>
              <a:t>:-</a:t>
            </a:r>
            <a:endParaRPr lang="ar-SA" sz="2400" b="1" dirty="0">
              <a:solidFill>
                <a:srgbClr val="7030A0"/>
              </a:solidFill>
            </a:endParaRPr>
          </a:p>
        </p:txBody>
      </p:sp>
      <p:sp>
        <p:nvSpPr>
          <p:cNvPr id="6" name="Rectangle 5"/>
          <p:cNvSpPr/>
          <p:nvPr/>
        </p:nvSpPr>
        <p:spPr>
          <a:xfrm>
            <a:off x="7596896" y="3207266"/>
            <a:ext cx="1079142" cy="400110"/>
          </a:xfrm>
          <a:prstGeom prst="rect">
            <a:avLst/>
          </a:prstGeom>
        </p:spPr>
        <p:txBody>
          <a:bodyPr wrap="none">
            <a:spAutoFit/>
          </a:bodyPr>
          <a:lstStyle/>
          <a:p>
            <a:pPr rtl="1"/>
            <a:r>
              <a:rPr lang="ar-SA" sz="2000" b="1" dirty="0"/>
              <a:t>1- </a:t>
            </a:r>
            <a:r>
              <a:rPr lang="ar-SA" sz="2000" b="1" dirty="0" smtClean="0"/>
              <a:t>الصيام.</a:t>
            </a:r>
            <a:endParaRPr lang="en-US" sz="2000" dirty="0"/>
          </a:p>
        </p:txBody>
      </p:sp>
      <p:sp>
        <p:nvSpPr>
          <p:cNvPr id="7" name="Rectangle 6"/>
          <p:cNvSpPr/>
          <p:nvPr/>
        </p:nvSpPr>
        <p:spPr>
          <a:xfrm>
            <a:off x="7658091" y="3962400"/>
            <a:ext cx="936475" cy="400110"/>
          </a:xfrm>
          <a:prstGeom prst="rect">
            <a:avLst/>
          </a:prstGeom>
        </p:spPr>
        <p:txBody>
          <a:bodyPr wrap="none">
            <a:spAutoFit/>
          </a:bodyPr>
          <a:lstStyle/>
          <a:p>
            <a:pPr rtl="1"/>
            <a:r>
              <a:rPr lang="ar-SA" sz="2000" b="1" dirty="0"/>
              <a:t>2- </a:t>
            </a:r>
            <a:r>
              <a:rPr lang="ar-SA" sz="2000" b="1" dirty="0" smtClean="0"/>
              <a:t>الحج.</a:t>
            </a:r>
            <a:endParaRPr lang="en-US" sz="2000" dirty="0"/>
          </a:p>
        </p:txBody>
      </p:sp>
      <p:sp>
        <p:nvSpPr>
          <p:cNvPr id="9" name="Rectangle 8"/>
          <p:cNvSpPr/>
          <p:nvPr/>
        </p:nvSpPr>
        <p:spPr>
          <a:xfrm>
            <a:off x="4419600" y="1219200"/>
            <a:ext cx="3810000" cy="400110"/>
          </a:xfrm>
          <a:prstGeom prst="rect">
            <a:avLst/>
          </a:prstGeom>
        </p:spPr>
        <p:txBody>
          <a:bodyPr wrap="square">
            <a:spAutoFit/>
          </a:bodyPr>
          <a:lstStyle/>
          <a:p>
            <a:r>
              <a:rPr lang="ar-SA" sz="2000" b="1" dirty="0" smtClean="0">
                <a:solidFill>
                  <a:srgbClr val="00B0F0"/>
                </a:solidFill>
                <a:latin typeface="Sakkal Majalla" pitchFamily="2" charset="-78"/>
                <a:cs typeface="Sakkal Majalla" pitchFamily="2" charset="-78"/>
              </a:rPr>
              <a:t>خشية الملل المفضى لترك العبادة</a:t>
            </a:r>
            <a:endParaRPr lang="ar-SA" sz="2000" dirty="0"/>
          </a:p>
        </p:txBody>
      </p:sp>
      <p:sp>
        <p:nvSpPr>
          <p:cNvPr id="10" name="Rectangle 9"/>
          <p:cNvSpPr/>
          <p:nvPr/>
        </p:nvSpPr>
        <p:spPr>
          <a:xfrm rot="20013714">
            <a:off x="1068332" y="3900845"/>
            <a:ext cx="4335001" cy="923330"/>
          </a:xfrm>
          <a:prstGeom prst="rect">
            <a:avLst/>
          </a:prstGeom>
          <a:noFill/>
        </p:spPr>
        <p:txBody>
          <a:bodyPr wrap="none" lIns="91440" tIns="45720" rIns="91440" bIns="45720">
            <a:prstTxWarp prst="textChevronInverted">
              <a:avLst>
                <a:gd name="adj" fmla="val 68682"/>
              </a:avLst>
            </a:prstTxWarp>
            <a:spAutoFit/>
          </a:bodyPr>
          <a:lstStyle/>
          <a:p>
            <a:pPr algn="ctr"/>
            <a:r>
              <a:rPr lang="ar-SA" sz="5400" b="1" dirty="0" smtClean="0">
                <a:ln w="10541" cmpd="sng">
                  <a:solidFill>
                    <a:schemeClr val="accent1">
                      <a:shade val="88000"/>
                      <a:satMod val="110000"/>
                    </a:schemeClr>
                  </a:solidFill>
                  <a:prstDash val="solid"/>
                </a:ln>
                <a:solidFill>
                  <a:srgbClr val="FF0000"/>
                </a:solidFill>
                <a:effectLst>
                  <a:glow rad="228600">
                    <a:schemeClr val="accent4">
                      <a:satMod val="175000"/>
                      <a:alpha val="40000"/>
                    </a:schemeClr>
                  </a:glow>
                </a:effectLst>
              </a:rPr>
              <a:t>تذكر كل طالبة مثال على إتقان النبي </a:t>
            </a:r>
            <a:r>
              <a:rPr lang="ar-SA" sz="5400" b="1" dirty="0">
                <a:solidFill>
                  <a:srgbClr val="FF0000"/>
                </a:solidFill>
                <a:effectLst>
                  <a:glow rad="228600">
                    <a:schemeClr val="accent4">
                      <a:satMod val="175000"/>
                      <a:alpha val="40000"/>
                    </a:schemeClr>
                  </a:glow>
                </a:effectLst>
              </a:rPr>
              <a:t>ﷺ</a:t>
            </a:r>
            <a:endParaRPr lang="en-US" sz="5400" b="1" dirty="0">
              <a:ln w="10541" cmpd="sng">
                <a:solidFill>
                  <a:schemeClr val="accent1">
                    <a:shade val="88000"/>
                    <a:satMod val="110000"/>
                  </a:schemeClr>
                </a:solidFill>
                <a:prstDash val="solid"/>
              </a:ln>
              <a:solidFill>
                <a:srgbClr val="FF0000"/>
              </a:solidFill>
              <a:effectLst>
                <a:glow rad="228600">
                  <a:schemeClr val="accent4">
                    <a:satMod val="175000"/>
                    <a:alpha val="40000"/>
                  </a:schemeClr>
                </a:glow>
              </a:effectLst>
            </a:endParaRPr>
          </a:p>
        </p:txBody>
      </p:sp>
    </p:spTree>
    <p:extLst>
      <p:ext uri="{BB962C8B-B14F-4D97-AF65-F5344CB8AC3E}">
        <p14:creationId xmlns:p14="http://schemas.microsoft.com/office/powerpoint/2010/main" val="205046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righ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800" decel="100000"/>
                                        <p:tgtEl>
                                          <p:spTgt spid="10"/>
                                        </p:tgtEl>
                                      </p:cBhvr>
                                    </p:animEffect>
                                    <p:anim calcmode="lin" valueType="num">
                                      <p:cBhvr>
                                        <p:cTn id="49" dur="800" decel="100000" fill="hold"/>
                                        <p:tgtEl>
                                          <p:spTgt spid="10"/>
                                        </p:tgtEl>
                                        <p:attrNameLst>
                                          <p:attrName>style.rotation</p:attrName>
                                        </p:attrNameLst>
                                      </p:cBhvr>
                                      <p:tavLst>
                                        <p:tav tm="0">
                                          <p:val>
                                            <p:fltVal val="-90"/>
                                          </p:val>
                                        </p:tav>
                                        <p:tav tm="100000">
                                          <p:val>
                                            <p:fltVal val="0"/>
                                          </p:val>
                                        </p:tav>
                                      </p:tavLst>
                                    </p:anim>
                                    <p:anim calcmode="lin" valueType="num">
                                      <p:cBhvr>
                                        <p:cTn id="50" dur="800" decel="100000" fill="hold"/>
                                        <p:tgtEl>
                                          <p:spTgt spid="10"/>
                                        </p:tgtEl>
                                        <p:attrNameLst>
                                          <p:attrName>ppt_x</p:attrName>
                                        </p:attrNameLst>
                                      </p:cBhvr>
                                      <p:tavLst>
                                        <p:tav tm="0">
                                          <p:val>
                                            <p:strVal val="#ppt_x+0.4"/>
                                          </p:val>
                                        </p:tav>
                                        <p:tav tm="100000">
                                          <p:val>
                                            <p:strVal val="#ppt_x-0.05"/>
                                          </p:val>
                                        </p:tav>
                                      </p:tavLst>
                                    </p:anim>
                                    <p:anim calcmode="lin" valueType="num">
                                      <p:cBhvr>
                                        <p:cTn id="51" dur="800" decel="100000" fill="hold"/>
                                        <p:tgtEl>
                                          <p:spTgt spid="10"/>
                                        </p:tgtEl>
                                        <p:attrNameLst>
                                          <p:attrName>ppt_y</p:attrName>
                                        </p:attrNameLst>
                                      </p:cBhvr>
                                      <p:tavLst>
                                        <p:tav tm="0">
                                          <p:val>
                                            <p:strVal val="#ppt_y-0.4"/>
                                          </p:val>
                                        </p:tav>
                                        <p:tav tm="100000">
                                          <p:val>
                                            <p:strVal val="#ppt_y+0.1"/>
                                          </p:val>
                                        </p:tav>
                                      </p:tavLst>
                                    </p:anim>
                                    <p:anim calcmode="lin" valueType="num">
                                      <p:cBhvr>
                                        <p:cTn id="52"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53"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p:bldP spid="7"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44251" y="1981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p:nvPr/>
        </p:nvSpPr>
        <p:spPr>
          <a:xfrm>
            <a:off x="2155403" y="2052935"/>
            <a:ext cx="5763116" cy="461665"/>
          </a:xfrm>
          <a:prstGeom prst="rect">
            <a:avLst/>
          </a:prstGeom>
        </p:spPr>
        <p:txBody>
          <a:bodyPr wrap="none">
            <a:spAutoFit/>
          </a:bodyPr>
          <a:lstStyle/>
          <a:p>
            <a:pPr algn="r"/>
            <a:r>
              <a:rPr lang="ar-SA" sz="2400" b="1" dirty="0" smtClean="0">
                <a:solidFill>
                  <a:srgbClr val="7030A0"/>
                </a:solidFill>
              </a:rPr>
              <a:t>ما العناصر الرئيسية لموضوع سيرته فى الدعوة إلى الله.</a:t>
            </a:r>
            <a:endParaRPr lang="ar-SA" sz="2400" b="1" dirty="0">
              <a:solidFill>
                <a:srgbClr val="7030A0"/>
              </a:solidFill>
            </a:endParaRPr>
          </a:p>
        </p:txBody>
      </p:sp>
      <p:sp>
        <p:nvSpPr>
          <p:cNvPr id="8" name="Rectangle 7"/>
          <p:cNvSpPr/>
          <p:nvPr/>
        </p:nvSpPr>
        <p:spPr>
          <a:xfrm rot="20041682">
            <a:off x="1649618" y="3358988"/>
            <a:ext cx="3025188" cy="923330"/>
          </a:xfrm>
          <a:prstGeom prst="rect">
            <a:avLst/>
          </a:prstGeom>
          <a:noFill/>
        </p:spPr>
        <p:txBody>
          <a:bodyPr wrap="none" lIns="91440" tIns="45720" rIns="91440" bIns="45720">
            <a:prstTxWarp prst="textFadeUp">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rPr>
              <a:t>مناقشة عامه</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endParaRPr>
          </a:p>
        </p:txBody>
      </p:sp>
      <p:sp>
        <p:nvSpPr>
          <p:cNvPr id="9" name="AutoShape 1"/>
          <p:cNvSpPr>
            <a:spLocks noChangeArrowheads="1"/>
          </p:cNvSpPr>
          <p:nvPr/>
        </p:nvSpPr>
        <p:spPr bwMode="auto">
          <a:xfrm>
            <a:off x="2276533" y="281456"/>
            <a:ext cx="5191067" cy="658813"/>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10" name="Rectangle 3"/>
          <p:cNvSpPr>
            <a:spLocks noChangeArrowheads="1"/>
          </p:cNvSpPr>
          <p:nvPr/>
        </p:nvSpPr>
        <p:spPr bwMode="auto">
          <a:xfrm>
            <a:off x="2500814" y="360091"/>
            <a:ext cx="46939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rtl="1" fontAlgn="base">
              <a:spcBef>
                <a:spcPct val="0"/>
              </a:spcBef>
              <a:spcAft>
                <a:spcPct val="0"/>
              </a:spcAft>
            </a:pPr>
            <a:r>
              <a:rPr kumimoji="0" lang="ar-EG" sz="2800" b="0"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الثانى :</a:t>
            </a:r>
            <a:r>
              <a:rPr kumimoji="0" lang="ar-EG" sz="2800" b="0"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800" b="0" i="0" u="none" strike="noStrike" cap="none" normalizeH="0" baseline="0" dirty="0" smtClean="0">
                <a:ln>
                  <a:noFill/>
                </a:ln>
                <a:solidFill>
                  <a:srgbClr val="FF0000"/>
                </a:solidFill>
                <a:effectLst/>
                <a:latin typeface="Sultan bold"/>
                <a:ea typeface="Times New Roman" pitchFamily="18" charset="0"/>
                <a:cs typeface="Arial" pitchFamily="34" charset="0"/>
              </a:rPr>
              <a:t>سيرة النبى </a:t>
            </a:r>
            <a:r>
              <a:rPr lang="ar-SA" sz="2800" b="1" dirty="0">
                <a:solidFill>
                  <a:srgbClr val="FF0000"/>
                </a:solidFill>
              </a:rPr>
              <a:t>ﷺ</a:t>
            </a:r>
            <a:r>
              <a:rPr kumimoji="0" lang="ar-EG" sz="2800" b="0" i="0" u="none" strike="noStrike" cap="none" normalizeH="0" baseline="0" dirty="0" smtClean="0">
                <a:ln>
                  <a:noFill/>
                </a:ln>
                <a:solidFill>
                  <a:srgbClr val="FF0000"/>
                </a:solidFill>
                <a:effectLst/>
                <a:latin typeface="Sultan bold"/>
                <a:ea typeface="Times New Roman" pitchFamily="18" charset="0"/>
                <a:cs typeface="Arial" pitchFamily="34" charset="0"/>
              </a:rPr>
              <a:t> فى العباده</a:t>
            </a:r>
            <a:endParaRPr kumimoji="0" lang="ar-EG"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959162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style.rotation</p:attrName>
                                        </p:attrNameLst>
                                      </p:cBhvr>
                                      <p:tavLst>
                                        <p:tav tm="0">
                                          <p:val>
                                            <p:fltVal val="360"/>
                                          </p:val>
                                        </p:tav>
                                        <p:tav tm="100000">
                                          <p:val>
                                            <p:fltVal val="0"/>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 grpId="0"/>
      <p:bldP spid="9"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44251" y="55470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2838282" y="626443"/>
            <a:ext cx="5080237" cy="461665"/>
          </a:xfrm>
          <a:prstGeom prst="rect">
            <a:avLst/>
          </a:prstGeom>
        </p:spPr>
        <p:txBody>
          <a:bodyPr wrap="none">
            <a:spAutoFit/>
          </a:bodyPr>
          <a:lstStyle/>
          <a:p>
            <a:pPr algn="r"/>
            <a:r>
              <a:rPr lang="ar-SA" sz="2400" b="1" dirty="0" smtClean="0">
                <a:solidFill>
                  <a:srgbClr val="7030A0"/>
                </a:solidFill>
              </a:rPr>
              <a:t>وضح جوانب </a:t>
            </a:r>
            <a:r>
              <a:rPr lang="ar-SA" sz="2400" b="1" dirty="0" smtClean="0">
                <a:solidFill>
                  <a:srgbClr val="7030A0"/>
                </a:solidFill>
              </a:rPr>
              <a:t>الحكمه فى الدعوة إلى دعوة الرسول</a:t>
            </a:r>
            <a:endParaRPr lang="ar-SA" sz="2400" b="1" dirty="0">
              <a:solidFill>
                <a:srgbClr val="7030A0"/>
              </a:solidFill>
            </a:endParaRPr>
          </a:p>
        </p:txBody>
      </p:sp>
      <p:sp>
        <p:nvSpPr>
          <p:cNvPr id="7" name="Rectangle 8"/>
          <p:cNvSpPr/>
          <p:nvPr/>
        </p:nvSpPr>
        <p:spPr>
          <a:xfrm>
            <a:off x="2362200" y="1219200"/>
            <a:ext cx="5867400" cy="400110"/>
          </a:xfrm>
          <a:prstGeom prst="rect">
            <a:avLst/>
          </a:prstGeom>
        </p:spPr>
        <p:txBody>
          <a:bodyPr wrap="square">
            <a:spAutoFit/>
          </a:bodyPr>
          <a:lstStyle/>
          <a:p>
            <a:pPr algn="r"/>
            <a:r>
              <a:rPr lang="ar-SA" sz="2000" b="1" dirty="0" smtClean="0">
                <a:solidFill>
                  <a:srgbClr val="00B0F0"/>
                </a:solidFill>
                <a:latin typeface="Sakkal Majalla" pitchFamily="2" charset="-78"/>
                <a:cs typeface="Sakkal Majalla" pitchFamily="2" charset="-78"/>
              </a:rPr>
              <a:t>كان الرسول حكيما فى دعوته ومن الأمثله على ذلك</a:t>
            </a:r>
            <a:endParaRPr lang="ar-SA" sz="2000" dirty="0"/>
          </a:p>
        </p:txBody>
      </p:sp>
      <p:sp>
        <p:nvSpPr>
          <p:cNvPr id="11" name="Rectangle 8"/>
          <p:cNvSpPr/>
          <p:nvPr/>
        </p:nvSpPr>
        <p:spPr>
          <a:xfrm>
            <a:off x="4419600" y="2133600"/>
            <a:ext cx="3810000" cy="400110"/>
          </a:xfrm>
          <a:prstGeom prst="rect">
            <a:avLst/>
          </a:prstGeom>
        </p:spPr>
        <p:txBody>
          <a:bodyPr wrap="square">
            <a:spAutoFit/>
          </a:bodyPr>
          <a:lstStyle/>
          <a:p>
            <a:r>
              <a:rPr lang="ar-SA" sz="2000" b="1" dirty="0" smtClean="0">
                <a:solidFill>
                  <a:srgbClr val="00B0F0"/>
                </a:solidFill>
                <a:latin typeface="Sakkal Majalla" pitchFamily="2" charset="-78"/>
                <a:cs typeface="Sakkal Majalla" pitchFamily="2" charset="-78"/>
              </a:rPr>
              <a:t>1- التعامل مع الشاب الذي أراد الزني </a:t>
            </a:r>
            <a:endParaRPr lang="ar-SA" sz="2000" dirty="0"/>
          </a:p>
        </p:txBody>
      </p:sp>
      <p:sp>
        <p:nvSpPr>
          <p:cNvPr id="12" name="Rectangle 8"/>
          <p:cNvSpPr/>
          <p:nvPr/>
        </p:nvSpPr>
        <p:spPr>
          <a:xfrm>
            <a:off x="3352800" y="2895600"/>
            <a:ext cx="3810000" cy="400110"/>
          </a:xfrm>
          <a:prstGeom prst="rect">
            <a:avLst/>
          </a:prstGeom>
        </p:spPr>
        <p:txBody>
          <a:bodyPr wrap="square">
            <a:spAutoFit/>
          </a:bodyPr>
          <a:lstStyle/>
          <a:p>
            <a:r>
              <a:rPr lang="ar-SA" sz="2000" b="1" dirty="0" smtClean="0">
                <a:solidFill>
                  <a:srgbClr val="00B0F0"/>
                </a:solidFill>
                <a:latin typeface="Sakkal Majalla" pitchFamily="2" charset="-78"/>
                <a:cs typeface="Sakkal Majalla" pitchFamily="2" charset="-78"/>
              </a:rPr>
              <a:t>2- التعامل مع الأعرابي الذي بال فى المسجد</a:t>
            </a:r>
            <a:endParaRPr lang="ar-SA" sz="2000" dirty="0"/>
          </a:p>
        </p:txBody>
      </p:sp>
      <p:sp>
        <p:nvSpPr>
          <p:cNvPr id="13" name="Rectangle 8"/>
          <p:cNvSpPr/>
          <p:nvPr/>
        </p:nvSpPr>
        <p:spPr>
          <a:xfrm>
            <a:off x="2514600" y="3714690"/>
            <a:ext cx="3810000" cy="400110"/>
          </a:xfrm>
          <a:prstGeom prst="rect">
            <a:avLst/>
          </a:prstGeom>
        </p:spPr>
        <p:txBody>
          <a:bodyPr wrap="square">
            <a:spAutoFit/>
          </a:bodyPr>
          <a:lstStyle/>
          <a:p>
            <a:r>
              <a:rPr lang="ar-SA" sz="2000" b="1" dirty="0" smtClean="0">
                <a:solidFill>
                  <a:srgbClr val="00B0F0"/>
                </a:solidFill>
                <a:latin typeface="Sakkal Majalla" pitchFamily="2" charset="-78"/>
                <a:cs typeface="Sakkal Majalla" pitchFamily="2" charset="-78"/>
              </a:rPr>
              <a:t>3- التعامل مع الرجل الذي جامع فى نهار رمضان</a:t>
            </a:r>
            <a:endParaRPr lang="ar-SA" sz="2000" dirty="0"/>
          </a:p>
        </p:txBody>
      </p:sp>
    </p:spTree>
    <p:extLst>
      <p:ext uri="{BB962C8B-B14F-4D97-AF65-F5344CB8AC3E}">
        <p14:creationId xmlns:p14="http://schemas.microsoft.com/office/powerpoint/2010/main" val="36959162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11594" y="100078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4" name="Rectangle 3"/>
          <p:cNvSpPr/>
          <p:nvPr/>
        </p:nvSpPr>
        <p:spPr>
          <a:xfrm>
            <a:off x="3620035" y="1072515"/>
            <a:ext cx="4291559" cy="461665"/>
          </a:xfrm>
          <a:prstGeom prst="rect">
            <a:avLst/>
          </a:prstGeom>
        </p:spPr>
        <p:txBody>
          <a:bodyPr wrap="none">
            <a:spAutoFit/>
          </a:bodyPr>
          <a:lstStyle/>
          <a:p>
            <a:pPr rtl="1"/>
            <a:r>
              <a:rPr lang="ar-SA" sz="2400" b="1" dirty="0" smtClean="0">
                <a:solidFill>
                  <a:srgbClr val="7030A0"/>
                </a:solidFill>
              </a:rPr>
              <a:t>عدد مهمات </a:t>
            </a:r>
            <a:r>
              <a:rPr lang="ar-SA" sz="2400" b="1" dirty="0" smtClean="0">
                <a:solidFill>
                  <a:srgbClr val="7030A0"/>
                </a:solidFill>
              </a:rPr>
              <a:t>الرسل والأنبياء عليهم السلام.</a:t>
            </a:r>
            <a:endParaRPr lang="en-US" sz="2400" dirty="0">
              <a:solidFill>
                <a:srgbClr val="7030A0"/>
              </a:solidFill>
            </a:endParaRPr>
          </a:p>
        </p:txBody>
      </p:sp>
      <p:sp>
        <p:nvSpPr>
          <p:cNvPr id="5" name="Rectangle 4"/>
          <p:cNvSpPr/>
          <p:nvPr/>
        </p:nvSpPr>
        <p:spPr>
          <a:xfrm>
            <a:off x="5128146" y="1762780"/>
            <a:ext cx="2297424" cy="523220"/>
          </a:xfrm>
          <a:prstGeom prst="rect">
            <a:avLst/>
          </a:prstGeom>
        </p:spPr>
        <p:txBody>
          <a:bodyPr wrap="none">
            <a:spAutoFit/>
          </a:bodyPr>
          <a:lstStyle/>
          <a:p>
            <a:r>
              <a:rPr lang="ar-SA" sz="2800" b="1" dirty="0" smtClean="0">
                <a:solidFill>
                  <a:srgbClr val="00B0F0"/>
                </a:solidFill>
                <a:latin typeface="Sakkal Majalla" pitchFamily="2" charset="-78"/>
                <a:cs typeface="Sakkal Majalla" pitchFamily="2" charset="-78"/>
              </a:rPr>
              <a:t>تعليمهم أمور دنياهم</a:t>
            </a:r>
            <a:endParaRPr lang="ar-SA" sz="2800" b="1" dirty="0">
              <a:solidFill>
                <a:srgbClr val="00B0F0"/>
              </a:solidFill>
              <a:latin typeface="Sakkal Majalla" pitchFamily="2" charset="-78"/>
              <a:cs typeface="Sakkal Majalla" pitchFamily="2" charset="-78"/>
            </a:endParaRPr>
          </a:p>
        </p:txBody>
      </p:sp>
      <p:sp>
        <p:nvSpPr>
          <p:cNvPr id="3" name="Rectangle 2"/>
          <p:cNvSpPr/>
          <p:nvPr/>
        </p:nvSpPr>
        <p:spPr>
          <a:xfrm>
            <a:off x="3642314" y="2448580"/>
            <a:ext cx="2912977" cy="523220"/>
          </a:xfrm>
          <a:prstGeom prst="rect">
            <a:avLst/>
          </a:prstGeom>
        </p:spPr>
        <p:txBody>
          <a:bodyPr wrap="none">
            <a:spAutoFit/>
          </a:bodyPr>
          <a:lstStyle/>
          <a:p>
            <a:r>
              <a:rPr lang="ar-SA" sz="2800" b="1" dirty="0">
                <a:solidFill>
                  <a:srgbClr val="00B0F0"/>
                </a:solidFill>
                <a:latin typeface="Sakkal Majalla" pitchFamily="2" charset="-78"/>
                <a:cs typeface="Sakkal Majalla" pitchFamily="2" charset="-78"/>
              </a:rPr>
              <a:t>الدعوة للإيمان </a:t>
            </a:r>
            <a:r>
              <a:rPr lang="ar-SA" sz="2800" b="1" dirty="0" smtClean="0">
                <a:solidFill>
                  <a:srgbClr val="00B0F0"/>
                </a:solidFill>
                <a:latin typeface="Sakkal Majalla" pitchFamily="2" charset="-78"/>
                <a:cs typeface="Sakkal Majalla" pitchFamily="2" charset="-78"/>
              </a:rPr>
              <a:t>بوحدانيته.</a:t>
            </a:r>
            <a:endParaRPr lang="ar-SA" sz="2800" dirty="0"/>
          </a:p>
        </p:txBody>
      </p:sp>
      <p:sp>
        <p:nvSpPr>
          <p:cNvPr id="6" name="Rectangle 5"/>
          <p:cNvSpPr/>
          <p:nvPr/>
        </p:nvSpPr>
        <p:spPr>
          <a:xfrm>
            <a:off x="2590800" y="3286780"/>
            <a:ext cx="3065263" cy="523220"/>
          </a:xfrm>
          <a:prstGeom prst="rect">
            <a:avLst/>
          </a:prstGeom>
        </p:spPr>
        <p:txBody>
          <a:bodyPr wrap="none">
            <a:spAutoFit/>
          </a:bodyPr>
          <a:lstStyle/>
          <a:p>
            <a:r>
              <a:rPr lang="ar-SA" sz="2800" b="1" dirty="0">
                <a:solidFill>
                  <a:srgbClr val="00B0F0"/>
                </a:solidFill>
                <a:latin typeface="Sakkal Majalla" pitchFamily="2" charset="-78"/>
                <a:cs typeface="Sakkal Majalla" pitchFamily="2" charset="-78"/>
              </a:rPr>
              <a:t>الدعوة للإيمان </a:t>
            </a:r>
            <a:r>
              <a:rPr lang="ar-SA" sz="2800" b="1" dirty="0" smtClean="0">
                <a:solidFill>
                  <a:srgbClr val="00B0F0"/>
                </a:solidFill>
                <a:latin typeface="Sakkal Majalla" pitchFamily="2" charset="-78"/>
                <a:cs typeface="Sakkal Majalla" pitchFamily="2" charset="-78"/>
              </a:rPr>
              <a:t>باليوم الآخر.</a:t>
            </a:r>
            <a:endParaRPr lang="ar-SA" sz="2800" dirty="0"/>
          </a:p>
        </p:txBody>
      </p:sp>
    </p:spTree>
    <p:extLst>
      <p:ext uri="{BB962C8B-B14F-4D97-AF65-F5344CB8AC3E}">
        <p14:creationId xmlns:p14="http://schemas.microsoft.com/office/powerpoint/2010/main" val="27833676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box(out)">
                                      <p:cBhvr>
                                        <p:cTn id="7" dur="20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out)">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ox(out)">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ox(out)">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ox(out)">
                                      <p:cBhvr>
                                        <p:cTn id="27" dur="20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ox(out)">
                                      <p:cBhvr>
                                        <p:cTn id="3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4" grpId="0" build="allAtOnce"/>
      <p:bldP spid="5" grpId="0" build="allAtOnce"/>
      <p:bldP spid="3" grpId="0" build="allAtOnce"/>
      <p:bldP spid="6"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9067" y="186230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4" name="AutoShape 1"/>
          <p:cNvSpPr>
            <a:spLocks noChangeArrowheads="1"/>
          </p:cNvSpPr>
          <p:nvPr/>
        </p:nvSpPr>
        <p:spPr bwMode="auto">
          <a:xfrm>
            <a:off x="1371600" y="280987"/>
            <a:ext cx="6400800" cy="8096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1666397" y="454968"/>
            <a:ext cx="58112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الخامس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سيرة النبي </a:t>
            </a:r>
            <a:r>
              <a:rPr kumimoji="0" lang="ar-EG" sz="2400" b="1" i="0" u="none" strike="noStrike" cap="none" normalizeH="0" baseline="0" dirty="0" smtClean="0">
                <a:ln>
                  <a:noFill/>
                </a:ln>
                <a:solidFill>
                  <a:srgbClr val="FF0000"/>
                </a:solidFill>
                <a:effectLst/>
                <a:latin typeface="Tahoma" pitchFamily="34" charset="0"/>
                <a:ea typeface="Times New Roman" pitchFamily="18" charset="0"/>
                <a:cs typeface="Tahoma" pitchFamily="34" charset="0"/>
              </a:rPr>
              <a:t>ﷺ</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 فى الجهاد فى سبيل الله</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80999" y="1705451"/>
            <a:ext cx="7507181" cy="613309"/>
          </a:xfrm>
          <a:prstGeom prst="rect">
            <a:avLst/>
          </a:prstGeom>
        </p:spPr>
        <p:txBody>
          <a:bodyPr wrap="square">
            <a:spAutoFit/>
          </a:bodyPr>
          <a:lstStyle/>
          <a:p>
            <a:pPr algn="r" rtl="1">
              <a:lnSpc>
                <a:spcPct val="200000"/>
              </a:lnSpc>
            </a:pPr>
            <a:r>
              <a:rPr lang="ar-SA" sz="2000" b="1" dirty="0" smtClean="0">
                <a:solidFill>
                  <a:srgbClr val="7030A0"/>
                </a:solidFill>
              </a:rPr>
              <a:t>من تخطيط النبي للجهاد تطوير أساليب القتال </a:t>
            </a:r>
            <a:r>
              <a:rPr lang="ar-SA" sz="2000" b="1" dirty="0" err="1" smtClean="0">
                <a:solidFill>
                  <a:srgbClr val="7030A0"/>
                </a:solidFill>
              </a:rPr>
              <a:t>أذكرمثالين</a:t>
            </a:r>
            <a:r>
              <a:rPr lang="ar-SA" sz="2000" b="1" dirty="0" smtClean="0">
                <a:solidFill>
                  <a:srgbClr val="7030A0"/>
                </a:solidFill>
              </a:rPr>
              <a:t> </a:t>
            </a:r>
            <a:r>
              <a:rPr lang="ar-SA" sz="2000" b="1" dirty="0" smtClean="0">
                <a:solidFill>
                  <a:srgbClr val="7030A0"/>
                </a:solidFill>
              </a:rPr>
              <a:t>مبينا جانب التطوير</a:t>
            </a:r>
            <a:endParaRPr lang="en-US" sz="2000" b="1" dirty="0">
              <a:solidFill>
                <a:srgbClr val="7030A0"/>
              </a:solidFill>
            </a:endParaRPr>
          </a:p>
        </p:txBody>
      </p:sp>
      <p:sp>
        <p:nvSpPr>
          <p:cNvPr id="13" name="Rectangle 12"/>
          <p:cNvSpPr/>
          <p:nvPr/>
        </p:nvSpPr>
        <p:spPr>
          <a:xfrm>
            <a:off x="2743200" y="2414826"/>
            <a:ext cx="5519460" cy="861774"/>
          </a:xfrm>
          <a:prstGeom prst="rect">
            <a:avLst/>
          </a:prstGeom>
        </p:spPr>
        <p:txBody>
          <a:bodyPr wrap="none">
            <a:spAutoFit/>
          </a:bodyPr>
          <a:lstStyle/>
          <a:p>
            <a:pPr>
              <a:lnSpc>
                <a:spcPct val="300000"/>
              </a:lnSpc>
            </a:pPr>
            <a:r>
              <a:rPr lang="ar-SA" sz="2000" b="1" dirty="0" smtClean="0">
                <a:solidFill>
                  <a:srgbClr val="00B0F0"/>
                </a:solidFill>
                <a:latin typeface="Sakkal Majalla" pitchFamily="2" charset="-78"/>
                <a:cs typeface="Sakkal Majalla" pitchFamily="2" charset="-78"/>
              </a:rPr>
              <a:t>ابتكر فى غزوة بدر القتال بأسلوب الف الذي لم تكن العرب تفعله وقتها </a:t>
            </a:r>
            <a:endParaRPr lang="ar-SA" sz="2000" dirty="0"/>
          </a:p>
        </p:txBody>
      </p:sp>
      <p:sp>
        <p:nvSpPr>
          <p:cNvPr id="14" name="Rectangle 13"/>
          <p:cNvSpPr/>
          <p:nvPr/>
        </p:nvSpPr>
        <p:spPr>
          <a:xfrm>
            <a:off x="2438400" y="3181290"/>
            <a:ext cx="4549643" cy="861774"/>
          </a:xfrm>
          <a:prstGeom prst="rect">
            <a:avLst/>
          </a:prstGeom>
        </p:spPr>
        <p:txBody>
          <a:bodyPr wrap="none">
            <a:spAutoFit/>
          </a:bodyPr>
          <a:lstStyle/>
          <a:p>
            <a:pPr>
              <a:lnSpc>
                <a:spcPct val="300000"/>
              </a:lnSpc>
            </a:pPr>
            <a:r>
              <a:rPr lang="ar-SA" sz="2000" b="1" dirty="0" smtClean="0">
                <a:solidFill>
                  <a:srgbClr val="00B0F0"/>
                </a:solidFill>
                <a:latin typeface="Sakkal Majalla" pitchFamily="2" charset="-78"/>
                <a:cs typeface="Sakkal Majalla" pitchFamily="2" charset="-78"/>
              </a:rPr>
              <a:t>اخترع فى سرية عبد الله بن جحش أسلوب الرسائل المكتوبة</a:t>
            </a:r>
            <a:endParaRPr lang="ar-SA" sz="2000" dirty="0"/>
          </a:p>
        </p:txBody>
      </p:sp>
    </p:spTree>
    <p:extLst>
      <p:ext uri="{BB962C8B-B14F-4D97-AF65-F5344CB8AC3E}">
        <p14:creationId xmlns:p14="http://schemas.microsoft.com/office/powerpoint/2010/main" val="23488894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Multidocument 6"/>
          <p:cNvSpPr/>
          <p:nvPr/>
        </p:nvSpPr>
        <p:spPr>
          <a:xfrm>
            <a:off x="7899067" y="685800"/>
            <a:ext cx="818749" cy="538734"/>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12" name="Rectangle 8"/>
          <p:cNvSpPr/>
          <p:nvPr/>
        </p:nvSpPr>
        <p:spPr>
          <a:xfrm>
            <a:off x="609600" y="762000"/>
            <a:ext cx="7129740" cy="830997"/>
          </a:xfrm>
          <a:prstGeom prst="rect">
            <a:avLst/>
          </a:prstGeom>
        </p:spPr>
        <p:txBody>
          <a:bodyPr wrap="square">
            <a:spAutoFit/>
          </a:bodyPr>
          <a:lstStyle/>
          <a:p>
            <a:pPr algn="r" rtl="1"/>
            <a:r>
              <a:rPr lang="ar-SA" sz="2400" b="1" dirty="0" smtClean="0">
                <a:solidFill>
                  <a:srgbClr val="7030A0"/>
                </a:solidFill>
              </a:rPr>
              <a:t>حث الإسلام فى إعداد القوة المادية على القوة والرباط ما الدليل على ذلك وما المقصود بالقوة والرباط.</a:t>
            </a:r>
            <a:endParaRPr lang="en-US" sz="2400" b="1" dirty="0">
              <a:solidFill>
                <a:srgbClr val="7030A0"/>
              </a:solidFill>
            </a:endParaRPr>
          </a:p>
        </p:txBody>
      </p:sp>
      <p:sp>
        <p:nvSpPr>
          <p:cNvPr id="13" name="Rectangle 9"/>
          <p:cNvSpPr/>
          <p:nvPr/>
        </p:nvSpPr>
        <p:spPr>
          <a:xfrm rot="20041682">
            <a:off x="1497219" y="3358988"/>
            <a:ext cx="3025188" cy="923330"/>
          </a:xfrm>
          <a:prstGeom prst="rect">
            <a:avLst/>
          </a:prstGeom>
          <a:noFill/>
        </p:spPr>
        <p:txBody>
          <a:bodyPr wrap="none" lIns="91440" tIns="45720" rIns="91440" bIns="45720">
            <a:prstTxWarp prst="textTriangleInverted">
              <a:avLst>
                <a:gd name="adj" fmla="val 79226"/>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rPr>
              <a:t>حوار جماعى</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endParaRPr>
          </a:p>
        </p:txBody>
      </p:sp>
    </p:spTree>
    <p:extLst>
      <p:ext uri="{BB962C8B-B14F-4D97-AF65-F5344CB8AC3E}">
        <p14:creationId xmlns:p14="http://schemas.microsoft.com/office/powerpoint/2010/main" val="4443688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0" fill="hold"/>
                                        <p:tgtEl>
                                          <p:spTgt spid="13"/>
                                        </p:tgtEl>
                                        <p:attrNameLst>
                                          <p:attrName>ppt_w</p:attrName>
                                        </p:attrNameLst>
                                      </p:cBhvr>
                                      <p:tavLst>
                                        <p:tav tm="0" fmla="#ppt_w*sin(2.5*pi*$)">
                                          <p:val>
                                            <p:fltVal val="0"/>
                                          </p:val>
                                        </p:tav>
                                        <p:tav tm="100000">
                                          <p:val>
                                            <p:fltVal val="1"/>
                                          </p:val>
                                        </p:tav>
                                      </p:tavLst>
                                    </p:anim>
                                    <p:anim calcmode="lin" valueType="num">
                                      <p:cBhvr>
                                        <p:cTn id="20"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24466" y="407171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828800" y="242887"/>
            <a:ext cx="5334000" cy="7334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1832313" y="347991"/>
            <a:ext cx="5479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8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a:t>
            </a:r>
            <a:r>
              <a:rPr kumimoji="0" lang="en-US" sz="28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SA" sz="2800" b="1" i="0" u="none" strike="noStrike" cap="none" normalizeH="0" dirty="0" smtClean="0">
                <a:ln>
                  <a:noFill/>
                </a:ln>
                <a:solidFill>
                  <a:srgbClr val="002060"/>
                </a:solidFill>
                <a:effectLst/>
                <a:latin typeface="Sultan bold"/>
                <a:ea typeface="Times New Roman" pitchFamily="18" charset="0"/>
                <a:cs typeface="Arial" pitchFamily="34" charset="0"/>
              </a:rPr>
              <a:t> السادس</a:t>
            </a:r>
            <a:r>
              <a:rPr kumimoji="0" lang="ar-EG" sz="2800" b="1" i="0" u="none" strike="noStrike" cap="none" normalizeH="0" baseline="0" dirty="0" smtClean="0">
                <a:ln>
                  <a:noFill/>
                </a:ln>
                <a:solidFill>
                  <a:srgbClr val="002060"/>
                </a:solidFill>
                <a:effectLst/>
                <a:latin typeface="Sultan bold"/>
                <a:ea typeface="Times New Roman" pitchFamily="18" charset="0"/>
                <a:cs typeface="Arial" pitchFamily="34" charset="0"/>
              </a:rPr>
              <a:t> ال</a:t>
            </a:r>
            <a:r>
              <a:rPr kumimoji="0" lang="ar-SA" sz="2800" b="1" i="0" u="none" strike="noStrike" cap="none" normalizeH="0" baseline="0" dirty="0" smtClean="0">
                <a:ln>
                  <a:noFill/>
                </a:ln>
                <a:solidFill>
                  <a:srgbClr val="002060"/>
                </a:solidFill>
                <a:effectLst/>
                <a:latin typeface="Sultan bold"/>
                <a:ea typeface="Times New Roman" pitchFamily="18" charset="0"/>
                <a:cs typeface="Arial" pitchFamily="34" charset="0"/>
              </a:rPr>
              <a:t>سابع</a:t>
            </a:r>
            <a:r>
              <a:rPr kumimoji="0" lang="en-US" sz="28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8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8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800" b="1" i="0" u="none" strike="noStrike" cap="none" normalizeH="0" baseline="0" dirty="0" smtClean="0">
                <a:ln>
                  <a:noFill/>
                </a:ln>
                <a:solidFill>
                  <a:srgbClr val="FF0000"/>
                </a:solidFill>
                <a:effectLst/>
                <a:latin typeface="Sultan bold"/>
                <a:ea typeface="Times New Roman" pitchFamily="18" charset="0"/>
                <a:cs typeface="Arial" pitchFamily="34" charset="0"/>
              </a:rPr>
              <a:t>شمائل النبي </a:t>
            </a:r>
            <a:r>
              <a:rPr kumimoji="0" lang="ar-EG" sz="2800" b="1" i="0" u="none" strike="noStrike" cap="none" normalizeH="0" baseline="0" dirty="0" smtClean="0">
                <a:ln>
                  <a:noFill/>
                </a:ln>
                <a:solidFill>
                  <a:srgbClr val="FF0000"/>
                </a:solidFill>
                <a:effectLst/>
                <a:latin typeface="Tahoma" pitchFamily="34" charset="0"/>
                <a:ea typeface="Times New Roman" pitchFamily="18" charset="0"/>
                <a:cs typeface="Tahoma" pitchFamily="34" charset="0"/>
              </a:rPr>
              <a:t>ﷺ</a:t>
            </a:r>
            <a:endParaRPr kumimoji="0" lang="ar-EG" sz="28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447800" y="4175128"/>
            <a:ext cx="6324600" cy="400110"/>
          </a:xfrm>
          <a:prstGeom prst="rect">
            <a:avLst/>
          </a:prstGeom>
        </p:spPr>
        <p:txBody>
          <a:bodyPr wrap="square">
            <a:spAutoFit/>
          </a:bodyPr>
          <a:lstStyle/>
          <a:p>
            <a:pPr algn="r" rtl="1"/>
            <a:r>
              <a:rPr lang="ar-SA" sz="2000" b="1" dirty="0" smtClean="0">
                <a:solidFill>
                  <a:srgbClr val="7030A0"/>
                </a:solidFill>
              </a:rPr>
              <a:t>كيف تكون </a:t>
            </a:r>
            <a:r>
              <a:rPr lang="ar-SA" sz="2000" b="1" dirty="0">
                <a:solidFill>
                  <a:srgbClr val="7030A0"/>
                </a:solidFill>
              </a:rPr>
              <a:t>دراسة الشمائل النبوية إلى الإقتداء بالرسول </a:t>
            </a:r>
            <a:r>
              <a:rPr lang="ar-SA" sz="2000" b="1" dirty="0" err="1">
                <a:solidFill>
                  <a:srgbClr val="7030A0"/>
                </a:solidFill>
              </a:rPr>
              <a:t>ﷺ.</a:t>
            </a:r>
            <a:r>
              <a:rPr lang="ar-SA" sz="2000" b="1" dirty="0">
                <a:solidFill>
                  <a:srgbClr val="7030A0"/>
                </a:solidFill>
              </a:rPr>
              <a:t> </a:t>
            </a:r>
            <a:endParaRPr lang="en-US" sz="2000" b="1" dirty="0">
              <a:solidFill>
                <a:srgbClr val="7030A0"/>
              </a:solidFill>
            </a:endParaRPr>
          </a:p>
        </p:txBody>
      </p:sp>
      <p:sp>
        <p:nvSpPr>
          <p:cNvPr id="11" name="Rectangle 10"/>
          <p:cNvSpPr/>
          <p:nvPr/>
        </p:nvSpPr>
        <p:spPr>
          <a:xfrm>
            <a:off x="2362200" y="4860928"/>
            <a:ext cx="5024132" cy="400110"/>
          </a:xfrm>
          <a:prstGeom prst="rect">
            <a:avLst/>
          </a:prstGeom>
        </p:spPr>
        <p:txBody>
          <a:bodyPr wrap="none">
            <a:spAutoFit/>
          </a:bodyPr>
          <a:lstStyle/>
          <a:p>
            <a:r>
              <a:rPr lang="ar-SA" sz="2000" b="1" dirty="0" smtClean="0">
                <a:solidFill>
                  <a:srgbClr val="00B0F0"/>
                </a:solidFill>
                <a:latin typeface="Sakkal Majalla" pitchFamily="2" charset="-78"/>
                <a:cs typeface="Sakkal Majalla" pitchFamily="2" charset="-78"/>
              </a:rPr>
              <a:t>ففى الشمائل تجد صفته وأحواله وأخلاقه التى تنقتدى بها ونتبعها.</a:t>
            </a:r>
            <a:endParaRPr lang="ar-SA" sz="2000" dirty="0"/>
          </a:p>
        </p:txBody>
      </p:sp>
      <p:sp>
        <p:nvSpPr>
          <p:cNvPr id="14" name="Rectangle 1"/>
          <p:cNvSpPr/>
          <p:nvPr/>
        </p:nvSpPr>
        <p:spPr>
          <a:xfrm>
            <a:off x="1143000" y="2426732"/>
            <a:ext cx="7389941" cy="369332"/>
          </a:xfrm>
          <a:prstGeom prst="rect">
            <a:avLst/>
          </a:prstGeom>
        </p:spPr>
        <p:txBody>
          <a:bodyPr wrap="square">
            <a:spAutoFit/>
          </a:bodyPr>
          <a:lstStyle/>
          <a:p>
            <a:pPr algn="r" rtl="1"/>
            <a:r>
              <a:rPr lang="ar-SA" b="1" dirty="0" smtClean="0"/>
              <a:t> </a:t>
            </a:r>
            <a:r>
              <a:rPr lang="ar-SA" b="1" dirty="0"/>
              <a:t>الشمائل </a:t>
            </a:r>
            <a:r>
              <a:rPr lang="ar-SA" b="1" dirty="0" smtClean="0"/>
              <a:t>هى </a:t>
            </a:r>
            <a:endParaRPr lang="en-US" dirty="0"/>
          </a:p>
        </p:txBody>
      </p:sp>
      <p:sp>
        <p:nvSpPr>
          <p:cNvPr id="15" name="Rectangle 5"/>
          <p:cNvSpPr/>
          <p:nvPr/>
        </p:nvSpPr>
        <p:spPr>
          <a:xfrm>
            <a:off x="4800600" y="2438400"/>
            <a:ext cx="2630848"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الخصال الحميدة والطبائع الحسنه </a:t>
            </a:r>
            <a:endParaRPr lang="ar-SA" dirty="0"/>
          </a:p>
        </p:txBody>
      </p:sp>
      <p:sp>
        <p:nvSpPr>
          <p:cNvPr id="16" name="Flowchart: Multidocument 1"/>
          <p:cNvSpPr/>
          <p:nvPr/>
        </p:nvSpPr>
        <p:spPr>
          <a:xfrm>
            <a:off x="8001000" y="1524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17" name="Rectangle 5"/>
          <p:cNvSpPr/>
          <p:nvPr/>
        </p:nvSpPr>
        <p:spPr>
          <a:xfrm>
            <a:off x="1676400" y="1627414"/>
            <a:ext cx="6324600" cy="400110"/>
          </a:xfrm>
          <a:prstGeom prst="rect">
            <a:avLst/>
          </a:prstGeom>
        </p:spPr>
        <p:txBody>
          <a:bodyPr wrap="square">
            <a:spAutoFit/>
          </a:bodyPr>
          <a:lstStyle/>
          <a:p>
            <a:pPr algn="r" rtl="1"/>
            <a:r>
              <a:rPr lang="ar-SA" sz="2000" b="1" dirty="0" smtClean="0">
                <a:solidFill>
                  <a:srgbClr val="7030A0"/>
                </a:solidFill>
              </a:rPr>
              <a:t>عرف الشمائل</a:t>
            </a:r>
            <a:r>
              <a:rPr lang="ar-SA" sz="2000" b="1" dirty="0" smtClean="0">
                <a:solidFill>
                  <a:srgbClr val="7030A0"/>
                </a:solidFill>
              </a:rPr>
              <a:t>:</a:t>
            </a:r>
            <a:endParaRPr lang="en-US" sz="2000" b="1" dirty="0">
              <a:solidFill>
                <a:srgbClr val="7030A0"/>
              </a:solidFill>
            </a:endParaRPr>
          </a:p>
        </p:txBody>
      </p:sp>
    </p:spTree>
    <p:extLst>
      <p:ext uri="{BB962C8B-B14F-4D97-AF65-F5344CB8AC3E}">
        <p14:creationId xmlns:p14="http://schemas.microsoft.com/office/powerpoint/2010/main" val="13799456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6"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Horizontal)">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6"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Horizont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1+#ppt_w/2"/>
                                          </p:val>
                                        </p:tav>
                                        <p:tav tm="100000">
                                          <p:val>
                                            <p:strVal val="#ppt_x"/>
                                          </p:val>
                                        </p:tav>
                                      </p:tavLst>
                                    </p:anim>
                                    <p:anim calcmode="lin" valueType="num">
                                      <p:cBhvr additive="base">
                                        <p:cTn id="5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grpId="0" nodeType="clickEffect" nodePh="1">
                                  <p:stCondLst>
                                    <p:cond delay="0"/>
                                  </p:stCondLst>
                                  <p:endCondLst>
                                    <p:cond evt="begin" delay="0">
                                      <p:tn val="53"/>
                                    </p:cond>
                                  </p:endCondLst>
                                  <p:childTnLst>
                                    <p:set>
                                      <p:cBhvr>
                                        <p:cTn id="54" dur="1" fill="hold">
                                          <p:stCondLst>
                                            <p:cond delay="0"/>
                                          </p:stCondLst>
                                        </p:cTn>
                                        <p:tgtEl>
                                          <p:spTgt spid="3"/>
                                        </p:tgtEl>
                                        <p:attrNameLst>
                                          <p:attrName>style.visibility</p:attrName>
                                        </p:attrNameLst>
                                      </p:cBhvr>
                                      <p:to>
                                        <p:strVal val="visible"/>
                                      </p:to>
                                    </p:set>
                                    <p:animEffect transition="in" filter="barn(inHorizontal)">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p:bldP spid="11" grpId="0"/>
      <p:bldP spid="14" grpId="0"/>
      <p:bldP spid="15" grpId="0"/>
      <p:bldP spid="16" grpId="0" animBg="1"/>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909952" y="2895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5" name="Rectangle 4"/>
          <p:cNvSpPr/>
          <p:nvPr/>
        </p:nvSpPr>
        <p:spPr>
          <a:xfrm>
            <a:off x="289952" y="2971800"/>
            <a:ext cx="7620000" cy="400110"/>
          </a:xfrm>
          <a:prstGeom prst="rect">
            <a:avLst/>
          </a:prstGeom>
        </p:spPr>
        <p:txBody>
          <a:bodyPr wrap="square">
            <a:spAutoFit/>
          </a:bodyPr>
          <a:lstStyle/>
          <a:p>
            <a:pPr algn="r" rtl="1"/>
            <a:r>
              <a:rPr lang="ar-SA" sz="2000" b="1" dirty="0" smtClean="0">
                <a:solidFill>
                  <a:srgbClr val="7030A0"/>
                </a:solidFill>
              </a:rPr>
              <a:t>ما أعظم معجزة للنبي </a:t>
            </a:r>
            <a:r>
              <a:rPr lang="ar-SA" sz="2000" b="1" dirty="0" smtClean="0">
                <a:solidFill>
                  <a:srgbClr val="7030A0"/>
                </a:solidFill>
              </a:rPr>
              <a:t> ﷺ </a:t>
            </a:r>
            <a:r>
              <a:rPr lang="ar-SA" sz="2000" b="1" dirty="0" smtClean="0">
                <a:solidFill>
                  <a:srgbClr val="7030A0"/>
                </a:solidFill>
              </a:rPr>
              <a:t>بعد قراءة القرآن الكريم فى رأيك.</a:t>
            </a:r>
            <a:endParaRPr lang="en-US" sz="2000" b="1" dirty="0">
              <a:solidFill>
                <a:srgbClr val="7030A0"/>
              </a:solidFill>
            </a:endParaRPr>
          </a:p>
        </p:txBody>
      </p:sp>
      <p:sp>
        <p:nvSpPr>
          <p:cNvPr id="7" name="Rectangle 6"/>
          <p:cNvSpPr/>
          <p:nvPr/>
        </p:nvSpPr>
        <p:spPr>
          <a:xfrm>
            <a:off x="2895600" y="1828800"/>
            <a:ext cx="1535998" cy="523220"/>
          </a:xfrm>
          <a:prstGeom prst="rect">
            <a:avLst/>
          </a:prstGeom>
        </p:spPr>
        <p:txBody>
          <a:bodyPr wrap="none">
            <a:spAutoFit/>
          </a:bodyPr>
          <a:lstStyle/>
          <a:p>
            <a:r>
              <a:rPr lang="ar-SA" sz="2800" b="1" dirty="0" smtClean="0">
                <a:solidFill>
                  <a:srgbClr val="00B0F0"/>
                </a:solidFill>
                <a:latin typeface="Sakkal Majalla" pitchFamily="2" charset="-78"/>
                <a:cs typeface="Sakkal Majalla" pitchFamily="2" charset="-78"/>
              </a:rPr>
              <a:t>جمال طباعه</a:t>
            </a:r>
            <a:endParaRPr lang="ar-SA" sz="2800" dirty="0"/>
          </a:p>
        </p:txBody>
      </p:sp>
      <p:sp>
        <p:nvSpPr>
          <p:cNvPr id="8" name="Rectangle 7"/>
          <p:cNvSpPr/>
          <p:nvPr/>
        </p:nvSpPr>
        <p:spPr>
          <a:xfrm>
            <a:off x="5029200" y="1371600"/>
            <a:ext cx="1027845" cy="523220"/>
          </a:xfrm>
          <a:prstGeom prst="rect">
            <a:avLst/>
          </a:prstGeom>
        </p:spPr>
        <p:txBody>
          <a:bodyPr wrap="none">
            <a:spAutoFit/>
          </a:bodyPr>
          <a:lstStyle/>
          <a:p>
            <a:r>
              <a:rPr lang="ar-SA" sz="2800" b="1" dirty="0" smtClean="0">
                <a:solidFill>
                  <a:srgbClr val="00B0F0"/>
                </a:solidFill>
                <a:latin typeface="Sakkal Majalla" pitchFamily="2" charset="-78"/>
                <a:cs typeface="Sakkal Majalla" pitchFamily="2" charset="-78"/>
              </a:rPr>
              <a:t>ضحكته</a:t>
            </a:r>
            <a:endParaRPr lang="ar-SA" sz="2800" dirty="0"/>
          </a:p>
        </p:txBody>
      </p:sp>
      <p:sp>
        <p:nvSpPr>
          <p:cNvPr id="9" name="Rectangle 8"/>
          <p:cNvSpPr/>
          <p:nvPr/>
        </p:nvSpPr>
        <p:spPr>
          <a:xfrm>
            <a:off x="6629400" y="1143000"/>
            <a:ext cx="1104790" cy="523220"/>
          </a:xfrm>
          <a:prstGeom prst="rect">
            <a:avLst/>
          </a:prstGeom>
        </p:spPr>
        <p:txBody>
          <a:bodyPr wrap="none">
            <a:spAutoFit/>
          </a:bodyPr>
          <a:lstStyle/>
          <a:p>
            <a:r>
              <a:rPr lang="ar-SA" sz="2800" b="1" dirty="0" smtClean="0">
                <a:solidFill>
                  <a:srgbClr val="00B0F0"/>
                </a:solidFill>
                <a:latin typeface="Sakkal Majalla" pitchFamily="2" charset="-78"/>
                <a:cs typeface="Sakkal Majalla" pitchFamily="2" charset="-78"/>
              </a:rPr>
              <a:t>تواضعه </a:t>
            </a:r>
            <a:endParaRPr lang="ar-SA" sz="2800" dirty="0"/>
          </a:p>
        </p:txBody>
      </p:sp>
      <p:sp>
        <p:nvSpPr>
          <p:cNvPr id="10" name="Rectangle 9"/>
          <p:cNvSpPr/>
          <p:nvPr/>
        </p:nvSpPr>
        <p:spPr>
          <a:xfrm rot="20041682">
            <a:off x="201819" y="4197189"/>
            <a:ext cx="3025188" cy="923330"/>
          </a:xfrm>
          <a:prstGeom prst="rect">
            <a:avLst/>
          </a:prstGeom>
          <a:noFill/>
        </p:spPr>
        <p:txBody>
          <a:bodyPr wrap="none" lIns="91440" tIns="45720" rIns="91440" bIns="45720">
            <a:prstTxWarp prst="textTriangleInverted">
              <a:avLst>
                <a:gd name="adj" fmla="val 79226"/>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rPr>
              <a:t>حوار جماعى</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endParaRPr>
          </a:p>
        </p:txBody>
      </p:sp>
      <p:sp>
        <p:nvSpPr>
          <p:cNvPr id="11" name="Flowchart: Multidocument 1"/>
          <p:cNvSpPr/>
          <p:nvPr/>
        </p:nvSpPr>
        <p:spPr>
          <a:xfrm>
            <a:off x="7924466" y="457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12" name="Rectangle 5"/>
          <p:cNvSpPr/>
          <p:nvPr/>
        </p:nvSpPr>
        <p:spPr>
          <a:xfrm>
            <a:off x="1447800" y="560614"/>
            <a:ext cx="6324600" cy="400110"/>
          </a:xfrm>
          <a:prstGeom prst="rect">
            <a:avLst/>
          </a:prstGeom>
        </p:spPr>
        <p:txBody>
          <a:bodyPr wrap="square">
            <a:spAutoFit/>
          </a:bodyPr>
          <a:lstStyle/>
          <a:p>
            <a:pPr algn="r" rtl="1"/>
            <a:r>
              <a:rPr lang="ar-SA" sz="2000" b="1" dirty="0" smtClean="0">
                <a:solidFill>
                  <a:srgbClr val="7030A0"/>
                </a:solidFill>
              </a:rPr>
              <a:t>أذكر ثلاث </a:t>
            </a:r>
            <a:r>
              <a:rPr lang="ar-SA" sz="2000" b="1" dirty="0" smtClean="0">
                <a:solidFill>
                  <a:srgbClr val="7030A0"/>
                </a:solidFill>
              </a:rPr>
              <a:t>من الصفات الخلقية للرسول ﷺ. </a:t>
            </a:r>
            <a:endParaRPr lang="en-US" sz="2000" b="1" dirty="0">
              <a:solidFill>
                <a:srgbClr val="7030A0"/>
              </a:solidFill>
            </a:endParaRPr>
          </a:p>
        </p:txBody>
      </p:sp>
    </p:spTree>
    <p:extLst>
      <p:ext uri="{BB962C8B-B14F-4D97-AF65-F5344CB8AC3E}">
        <p14:creationId xmlns:p14="http://schemas.microsoft.com/office/powerpoint/2010/main" val="783361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0" fill="hold"/>
                                        <p:tgtEl>
                                          <p:spTgt spid="10"/>
                                        </p:tgtEl>
                                        <p:attrNameLst>
                                          <p:attrName>ppt_w</p:attrName>
                                        </p:attrNameLst>
                                      </p:cBhvr>
                                      <p:tavLst>
                                        <p:tav tm="0" fmla="#ppt_w*sin(2.5*pi*$)">
                                          <p:val>
                                            <p:fltVal val="0"/>
                                          </p:val>
                                        </p:tav>
                                        <p:tav tm="100000">
                                          <p:val>
                                            <p:fltVal val="1"/>
                                          </p:val>
                                        </p:tav>
                                      </p:tavLst>
                                    </p:anim>
                                    <p:anim calcmode="lin" valueType="num">
                                      <p:cBhvr>
                                        <p:cTn id="50" dur="5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9" grpId="0"/>
      <p:bldP spid="10" grpId="0"/>
      <p:bldP spid="11"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2014934" y="323056"/>
            <a:ext cx="5114131" cy="725487"/>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sz="2000"/>
          </a:p>
        </p:txBody>
      </p:sp>
      <p:sp>
        <p:nvSpPr>
          <p:cNvPr id="5" name="Rectangle 3"/>
          <p:cNvSpPr>
            <a:spLocks noChangeArrowheads="1"/>
          </p:cNvSpPr>
          <p:nvPr/>
        </p:nvSpPr>
        <p:spPr bwMode="auto">
          <a:xfrm>
            <a:off x="2371718" y="454968"/>
            <a:ext cx="4400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الثامن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سيرة النبي </a:t>
            </a:r>
            <a:r>
              <a:rPr kumimoji="0" lang="ar-EG" sz="2400" b="1" i="0" u="none" strike="noStrike" cap="none" normalizeH="0" baseline="0" dirty="0" smtClean="0">
                <a:ln>
                  <a:noFill/>
                </a:ln>
                <a:solidFill>
                  <a:srgbClr val="FF0000"/>
                </a:solidFill>
                <a:effectLst/>
                <a:latin typeface="Tahoma" pitchFamily="34" charset="0"/>
                <a:ea typeface="Times New Roman" pitchFamily="18" charset="0"/>
                <a:cs typeface="Tahoma" pitchFamily="34" charset="0"/>
              </a:rPr>
              <a:t>ﷺ</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 الشخصية</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
          <p:cNvSpPr/>
          <p:nvPr/>
        </p:nvSpPr>
        <p:spPr>
          <a:xfrm>
            <a:off x="5105400" y="1676400"/>
            <a:ext cx="2727029" cy="461665"/>
          </a:xfrm>
          <a:prstGeom prst="rect">
            <a:avLst/>
          </a:prstGeom>
        </p:spPr>
        <p:txBody>
          <a:bodyPr wrap="none">
            <a:spAutoFit/>
          </a:bodyPr>
          <a:lstStyle/>
          <a:p>
            <a:pPr rtl="1"/>
            <a:r>
              <a:rPr lang="ar-SA" sz="2400" b="1" dirty="0" smtClean="0">
                <a:solidFill>
                  <a:srgbClr val="7030A0"/>
                </a:solidFill>
              </a:rPr>
              <a:t>عرف المصطلحات </a:t>
            </a:r>
            <a:r>
              <a:rPr lang="ar-SA" sz="2400" b="1" dirty="0" smtClean="0">
                <a:solidFill>
                  <a:srgbClr val="7030A0"/>
                </a:solidFill>
              </a:rPr>
              <a:t>التالية:</a:t>
            </a:r>
            <a:endParaRPr lang="en-US" sz="2400" dirty="0">
              <a:solidFill>
                <a:srgbClr val="7030A0"/>
              </a:solidFill>
            </a:endParaRPr>
          </a:p>
        </p:txBody>
      </p:sp>
      <p:sp>
        <p:nvSpPr>
          <p:cNvPr id="11" name="Flowchart: Multidocument 2"/>
          <p:cNvSpPr/>
          <p:nvPr/>
        </p:nvSpPr>
        <p:spPr>
          <a:xfrm>
            <a:off x="7899065" y="1600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14" name="Rectangle 1"/>
          <p:cNvSpPr/>
          <p:nvPr/>
        </p:nvSpPr>
        <p:spPr>
          <a:xfrm>
            <a:off x="6019800" y="2286000"/>
            <a:ext cx="1443024" cy="461665"/>
          </a:xfrm>
          <a:prstGeom prst="rect">
            <a:avLst/>
          </a:prstGeom>
        </p:spPr>
        <p:txBody>
          <a:bodyPr wrap="none">
            <a:spAutoFit/>
          </a:bodyPr>
          <a:lstStyle/>
          <a:p>
            <a:pPr rtl="1"/>
            <a:r>
              <a:rPr lang="ar-SA" sz="2400" b="1" dirty="0" smtClean="0">
                <a:solidFill>
                  <a:srgbClr val="7030A0"/>
                </a:solidFill>
              </a:rPr>
              <a:t>حسن الخلق:</a:t>
            </a:r>
            <a:endParaRPr lang="en-US" sz="2400" dirty="0">
              <a:solidFill>
                <a:srgbClr val="7030A0"/>
              </a:solidFill>
            </a:endParaRPr>
          </a:p>
        </p:txBody>
      </p:sp>
      <p:sp>
        <p:nvSpPr>
          <p:cNvPr id="15" name="Rectangle 7"/>
          <p:cNvSpPr/>
          <p:nvPr/>
        </p:nvSpPr>
        <p:spPr>
          <a:xfrm>
            <a:off x="2438400" y="2362200"/>
            <a:ext cx="3603872" cy="400110"/>
          </a:xfrm>
          <a:prstGeom prst="rect">
            <a:avLst/>
          </a:prstGeom>
        </p:spPr>
        <p:txBody>
          <a:bodyPr wrap="none">
            <a:spAutoFit/>
          </a:bodyPr>
          <a:lstStyle/>
          <a:p>
            <a:r>
              <a:rPr lang="ar-SA" sz="2000" b="1" dirty="0" smtClean="0">
                <a:solidFill>
                  <a:srgbClr val="00B0F0"/>
                </a:solidFill>
                <a:latin typeface="Sakkal Majalla" pitchFamily="2" charset="-78"/>
                <a:cs typeface="Sakkal Majalla" pitchFamily="2" charset="-78"/>
              </a:rPr>
              <a:t>سلامة النفس نحو الأرفق و الأحمد من الأفعال</a:t>
            </a:r>
            <a:endParaRPr lang="ar-SA" sz="2000" dirty="0"/>
          </a:p>
        </p:txBody>
      </p:sp>
      <p:sp>
        <p:nvSpPr>
          <p:cNvPr id="16" name="Rectangle 1"/>
          <p:cNvSpPr/>
          <p:nvPr/>
        </p:nvSpPr>
        <p:spPr>
          <a:xfrm>
            <a:off x="6491051" y="2876490"/>
            <a:ext cx="976549" cy="461665"/>
          </a:xfrm>
          <a:prstGeom prst="rect">
            <a:avLst/>
          </a:prstGeom>
        </p:spPr>
        <p:txBody>
          <a:bodyPr wrap="none">
            <a:spAutoFit/>
          </a:bodyPr>
          <a:lstStyle/>
          <a:p>
            <a:pPr rtl="1"/>
            <a:r>
              <a:rPr lang="ar-SA" sz="2400" b="1" dirty="0" smtClean="0">
                <a:solidFill>
                  <a:srgbClr val="7030A0"/>
                </a:solidFill>
              </a:rPr>
              <a:t>القناعة:</a:t>
            </a:r>
            <a:endParaRPr lang="en-US" sz="2400" dirty="0">
              <a:solidFill>
                <a:srgbClr val="7030A0"/>
              </a:solidFill>
            </a:endParaRPr>
          </a:p>
        </p:txBody>
      </p:sp>
      <p:sp>
        <p:nvSpPr>
          <p:cNvPr id="17" name="Rectangle 7"/>
          <p:cNvSpPr/>
          <p:nvPr/>
        </p:nvSpPr>
        <p:spPr>
          <a:xfrm>
            <a:off x="4653720" y="2971800"/>
            <a:ext cx="1366080" cy="400110"/>
          </a:xfrm>
          <a:prstGeom prst="rect">
            <a:avLst/>
          </a:prstGeom>
        </p:spPr>
        <p:txBody>
          <a:bodyPr wrap="none">
            <a:spAutoFit/>
          </a:bodyPr>
          <a:lstStyle/>
          <a:p>
            <a:r>
              <a:rPr lang="ar-SA" sz="2000" b="1" dirty="0" smtClean="0">
                <a:solidFill>
                  <a:srgbClr val="00B0F0"/>
                </a:solidFill>
                <a:latin typeface="Sakkal Majalla" pitchFamily="2" charset="-78"/>
                <a:cs typeface="Sakkal Majalla" pitchFamily="2" charset="-78"/>
              </a:rPr>
              <a:t>الرضا بالنصيب</a:t>
            </a:r>
            <a:endParaRPr lang="ar-SA" sz="2000" dirty="0"/>
          </a:p>
        </p:txBody>
      </p:sp>
    </p:spTree>
    <p:extLst>
      <p:ext uri="{BB962C8B-B14F-4D97-AF65-F5344CB8AC3E}">
        <p14:creationId xmlns:p14="http://schemas.microsoft.com/office/powerpoint/2010/main" val="3860755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0-#ppt_w/2"/>
                                          </p:val>
                                        </p:tav>
                                        <p:tav tm="100000">
                                          <p:val>
                                            <p:strVal val="#ppt_x"/>
                                          </p:val>
                                        </p:tav>
                                      </p:tavLst>
                                    </p:anim>
                                    <p:anim calcmode="lin" valueType="num">
                                      <p:cBhvr additive="base">
                                        <p:cTn id="5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10" grpId="0"/>
      <p:bldP spid="11" grpId="0" animBg="1"/>
      <p:bldP spid="14" grpId="0"/>
      <p:bldP spid="15" grpId="0"/>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0853" y="528935"/>
            <a:ext cx="4177747" cy="461665"/>
          </a:xfrm>
          <a:prstGeom prst="rect">
            <a:avLst/>
          </a:prstGeom>
        </p:spPr>
        <p:txBody>
          <a:bodyPr wrap="none">
            <a:spAutoFit/>
          </a:bodyPr>
          <a:lstStyle/>
          <a:p>
            <a:pPr rtl="1"/>
            <a:r>
              <a:rPr lang="ar-SA" sz="2400" b="1" dirty="0" smtClean="0">
                <a:solidFill>
                  <a:srgbClr val="7030A0"/>
                </a:solidFill>
              </a:rPr>
              <a:t>ما العلاقة بين صفة الزهد وصفة القناعه</a:t>
            </a:r>
            <a:r>
              <a:rPr lang="ar-SA" sz="2400" b="1" dirty="0">
                <a:solidFill>
                  <a:srgbClr val="7030A0"/>
                </a:solidFill>
              </a:rPr>
              <a:t>.</a:t>
            </a:r>
            <a:endParaRPr lang="en-US" sz="2400" dirty="0">
              <a:solidFill>
                <a:srgbClr val="7030A0"/>
              </a:solidFill>
            </a:endParaRPr>
          </a:p>
        </p:txBody>
      </p:sp>
      <p:sp>
        <p:nvSpPr>
          <p:cNvPr id="3" name="Flowchart: Multidocument 2"/>
          <p:cNvSpPr/>
          <p:nvPr/>
        </p:nvSpPr>
        <p:spPr>
          <a:xfrm>
            <a:off x="7899065" y="47171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4" name="Flowchart: Multidocument 3"/>
          <p:cNvSpPr/>
          <p:nvPr/>
        </p:nvSpPr>
        <p:spPr>
          <a:xfrm>
            <a:off x="7864259" y="2489406"/>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5" name="Rectangle 4"/>
          <p:cNvSpPr/>
          <p:nvPr/>
        </p:nvSpPr>
        <p:spPr>
          <a:xfrm>
            <a:off x="3790357" y="2585080"/>
            <a:ext cx="4015843" cy="461665"/>
          </a:xfrm>
          <a:prstGeom prst="rect">
            <a:avLst/>
          </a:prstGeom>
        </p:spPr>
        <p:txBody>
          <a:bodyPr wrap="none">
            <a:spAutoFit/>
          </a:bodyPr>
          <a:lstStyle/>
          <a:p>
            <a:pPr algn="r" rtl="1"/>
            <a:r>
              <a:rPr lang="ar-SA" sz="2400" b="1" dirty="0" smtClean="0">
                <a:solidFill>
                  <a:srgbClr val="7030A0"/>
                </a:solidFill>
              </a:rPr>
              <a:t>مثل على </a:t>
            </a:r>
            <a:r>
              <a:rPr lang="ar-SA" sz="2400" b="1" dirty="0" smtClean="0">
                <a:solidFill>
                  <a:srgbClr val="7030A0"/>
                </a:solidFill>
              </a:rPr>
              <a:t>صفات النبي ﷺ الآتية :- </a:t>
            </a:r>
            <a:endParaRPr lang="en-US" sz="2400" dirty="0">
              <a:solidFill>
                <a:srgbClr val="7030A0"/>
              </a:solidFill>
            </a:endParaRPr>
          </a:p>
        </p:txBody>
      </p:sp>
      <p:sp>
        <p:nvSpPr>
          <p:cNvPr id="6" name="Rectangle 5"/>
          <p:cNvSpPr/>
          <p:nvPr/>
        </p:nvSpPr>
        <p:spPr>
          <a:xfrm>
            <a:off x="7732106" y="3409890"/>
            <a:ext cx="620683" cy="400110"/>
          </a:xfrm>
          <a:prstGeom prst="rect">
            <a:avLst/>
          </a:prstGeom>
        </p:spPr>
        <p:txBody>
          <a:bodyPr wrap="none">
            <a:spAutoFit/>
          </a:bodyPr>
          <a:lstStyle/>
          <a:p>
            <a:r>
              <a:rPr lang="ar-SA" sz="2000" b="1" dirty="0" smtClean="0"/>
              <a:t>الزهد</a:t>
            </a:r>
            <a:endParaRPr lang="en-US" sz="2000" b="1" dirty="0" smtClean="0"/>
          </a:p>
        </p:txBody>
      </p:sp>
      <p:sp>
        <p:nvSpPr>
          <p:cNvPr id="7" name="Rectangle 6"/>
          <p:cNvSpPr/>
          <p:nvPr/>
        </p:nvSpPr>
        <p:spPr>
          <a:xfrm>
            <a:off x="4852346" y="3409890"/>
            <a:ext cx="947695" cy="400110"/>
          </a:xfrm>
          <a:prstGeom prst="rect">
            <a:avLst/>
          </a:prstGeom>
        </p:spPr>
        <p:txBody>
          <a:bodyPr wrap="none">
            <a:spAutoFit/>
          </a:bodyPr>
          <a:lstStyle/>
          <a:p>
            <a:r>
              <a:rPr lang="ar-SA" sz="2000" b="1" dirty="0"/>
              <a:t>2- </a:t>
            </a:r>
            <a:r>
              <a:rPr lang="ar-SA" sz="2000" b="1" dirty="0" smtClean="0"/>
              <a:t>الحلم </a:t>
            </a:r>
            <a:endParaRPr lang="ar-SA" sz="2000" b="1" dirty="0"/>
          </a:p>
        </p:txBody>
      </p:sp>
      <p:sp>
        <p:nvSpPr>
          <p:cNvPr id="8" name="Rectangle 7"/>
          <p:cNvSpPr/>
          <p:nvPr/>
        </p:nvSpPr>
        <p:spPr>
          <a:xfrm>
            <a:off x="1600200" y="3409890"/>
            <a:ext cx="886781" cy="400110"/>
          </a:xfrm>
          <a:prstGeom prst="rect">
            <a:avLst/>
          </a:prstGeom>
        </p:spPr>
        <p:txBody>
          <a:bodyPr wrap="none">
            <a:spAutoFit/>
          </a:bodyPr>
          <a:lstStyle/>
          <a:p>
            <a:r>
              <a:rPr lang="ar-SA" sz="2000" b="1" dirty="0"/>
              <a:t>2- </a:t>
            </a:r>
            <a:r>
              <a:rPr lang="ar-SA" sz="2000" b="1" dirty="0" smtClean="0"/>
              <a:t>العفو</a:t>
            </a:r>
            <a:endParaRPr lang="ar-SA" sz="2000" b="1" dirty="0"/>
          </a:p>
        </p:txBody>
      </p:sp>
      <p:sp>
        <p:nvSpPr>
          <p:cNvPr id="9" name="Rectangle 8"/>
          <p:cNvSpPr/>
          <p:nvPr/>
        </p:nvSpPr>
        <p:spPr>
          <a:xfrm>
            <a:off x="3115492" y="1219200"/>
            <a:ext cx="4278735"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كان أزهد الناس فقد جلس على حصير وقد كان يأكل خبز وشعير</a:t>
            </a:r>
            <a:endParaRPr lang="ar-SA" dirty="0"/>
          </a:p>
        </p:txBody>
      </p:sp>
      <p:sp>
        <p:nvSpPr>
          <p:cNvPr id="10" name="Rectangle 9"/>
          <p:cNvSpPr/>
          <p:nvPr/>
        </p:nvSpPr>
        <p:spPr>
          <a:xfrm>
            <a:off x="6553200" y="4267200"/>
            <a:ext cx="2119616" cy="923330"/>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كان أزهد الناس فى الدنيا فقد جلس على الحصير حتى أثر فى جنبه</a:t>
            </a:r>
            <a:endParaRPr lang="ar-SA" dirty="0"/>
          </a:p>
        </p:txBody>
      </p:sp>
      <p:sp>
        <p:nvSpPr>
          <p:cNvPr id="11" name="Rectangle 10"/>
          <p:cNvSpPr/>
          <p:nvPr/>
        </p:nvSpPr>
        <p:spPr>
          <a:xfrm>
            <a:off x="3581400" y="4405699"/>
            <a:ext cx="2514600" cy="646331"/>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كان أحلم الناس وأصبرهم شج وجهه وكسرت رباعيته.</a:t>
            </a:r>
            <a:endParaRPr lang="ar-SA" dirty="0"/>
          </a:p>
        </p:txBody>
      </p:sp>
      <p:sp>
        <p:nvSpPr>
          <p:cNvPr id="12" name="Rectangle 11"/>
          <p:cNvSpPr/>
          <p:nvPr/>
        </p:nvSpPr>
        <p:spPr>
          <a:xfrm>
            <a:off x="609600" y="4382869"/>
            <a:ext cx="2420856" cy="646331"/>
          </a:xfrm>
          <a:prstGeom prst="rect">
            <a:avLst/>
          </a:prstGeom>
        </p:spPr>
        <p:txBody>
          <a:bodyPr wrap="none">
            <a:spAutoFit/>
          </a:bodyPr>
          <a:lstStyle/>
          <a:p>
            <a:pPr algn="r"/>
            <a:r>
              <a:rPr lang="ar-SA" b="1" dirty="0" smtClean="0">
                <a:solidFill>
                  <a:srgbClr val="00B0F0"/>
                </a:solidFill>
                <a:latin typeface="Sakkal Majalla" pitchFamily="2" charset="-78"/>
                <a:cs typeface="Sakkal Majalla" pitchFamily="2" charset="-78"/>
              </a:rPr>
              <a:t>لم يكن يدفع النبى السيئة بالسيئة</a:t>
            </a:r>
          </a:p>
          <a:p>
            <a:pPr algn="r"/>
            <a:r>
              <a:rPr lang="ar-SA" b="1" dirty="0" smtClean="0">
                <a:solidFill>
                  <a:srgbClr val="00B0F0"/>
                </a:solidFill>
                <a:latin typeface="Sakkal Majalla" pitchFamily="2" charset="-78"/>
                <a:cs typeface="Sakkal Majalla" pitchFamily="2" charset="-78"/>
              </a:rPr>
              <a:t>ولكن يعفو ويغفر</a:t>
            </a:r>
            <a:endParaRPr lang="ar-SA" dirty="0"/>
          </a:p>
        </p:txBody>
      </p:sp>
      <p:sp>
        <p:nvSpPr>
          <p:cNvPr id="13" name="Down Arrow 12"/>
          <p:cNvSpPr/>
          <p:nvPr/>
        </p:nvSpPr>
        <p:spPr>
          <a:xfrm>
            <a:off x="8077200" y="3810000"/>
            <a:ext cx="172836"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Down Arrow 13"/>
          <p:cNvSpPr/>
          <p:nvPr/>
        </p:nvSpPr>
        <p:spPr>
          <a:xfrm>
            <a:off x="5284276" y="3851856"/>
            <a:ext cx="172836"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Down Arrow 14"/>
          <p:cNvSpPr/>
          <p:nvPr/>
        </p:nvSpPr>
        <p:spPr>
          <a:xfrm>
            <a:off x="2262689" y="3886200"/>
            <a:ext cx="172836"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2918430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ppt_w</p:attrName>
                                        </p:attrNameLst>
                                      </p:cBhvr>
                                      <p:tavLst>
                                        <p:tav tm="0">
                                          <p:val>
                                            <p:fltVal val="0"/>
                                          </p:val>
                                        </p:tav>
                                        <p:tav tm="100000">
                                          <p:val>
                                            <p:strVal val="#ppt_w"/>
                                          </p:val>
                                        </p:tav>
                                      </p:tavLst>
                                    </p:anim>
                                    <p:anim calcmode="lin" valueType="num">
                                      <p:cBhvr>
                                        <p:cTn id="61" dur="500" fill="hold"/>
                                        <p:tgtEl>
                                          <p:spTgt spid="13"/>
                                        </p:tgtEl>
                                        <p:attrNameLst>
                                          <p:attrName>ppt_h</p:attrName>
                                        </p:attrNameLst>
                                      </p:cBhvr>
                                      <p:tavLst>
                                        <p:tav tm="0">
                                          <p:val>
                                            <p:fltVal val="0"/>
                                          </p:val>
                                        </p:tav>
                                        <p:tav tm="100000">
                                          <p:val>
                                            <p:strVal val="#ppt_h"/>
                                          </p:val>
                                        </p:tav>
                                      </p:tavLst>
                                    </p:anim>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500" fill="hold"/>
                                        <p:tgtEl>
                                          <p:spTgt spid="14"/>
                                        </p:tgtEl>
                                        <p:attrNameLst>
                                          <p:attrName>ppt_w</p:attrName>
                                        </p:attrNameLst>
                                      </p:cBhvr>
                                      <p:tavLst>
                                        <p:tav tm="0">
                                          <p:val>
                                            <p:fltVal val="0"/>
                                          </p:val>
                                        </p:tav>
                                        <p:tav tm="100000">
                                          <p:val>
                                            <p:strVal val="#ppt_w"/>
                                          </p:val>
                                        </p:tav>
                                      </p:tavLst>
                                    </p:anim>
                                    <p:anim calcmode="lin" valueType="num">
                                      <p:cBhvr>
                                        <p:cTn id="75" dur="500" fill="hold"/>
                                        <p:tgtEl>
                                          <p:spTgt spid="14"/>
                                        </p:tgtEl>
                                        <p:attrNameLst>
                                          <p:attrName>ppt_h</p:attrName>
                                        </p:attrNameLst>
                                      </p:cBhvr>
                                      <p:tavLst>
                                        <p:tav tm="0">
                                          <p:val>
                                            <p:fltVal val="0"/>
                                          </p:val>
                                        </p:tav>
                                        <p:tav tm="100000">
                                          <p:val>
                                            <p:strVal val="#ppt_h"/>
                                          </p:val>
                                        </p:tav>
                                      </p:tavLst>
                                    </p:anim>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p:cTn id="81" dur="500" fill="hold"/>
                                        <p:tgtEl>
                                          <p:spTgt spid="11"/>
                                        </p:tgtEl>
                                        <p:attrNameLst>
                                          <p:attrName>ppt_w</p:attrName>
                                        </p:attrNameLst>
                                      </p:cBhvr>
                                      <p:tavLst>
                                        <p:tav tm="0">
                                          <p:val>
                                            <p:fltVal val="0"/>
                                          </p:val>
                                        </p:tav>
                                        <p:tav tm="100000">
                                          <p:val>
                                            <p:strVal val="#ppt_w"/>
                                          </p:val>
                                        </p:tav>
                                      </p:tavLst>
                                    </p:anim>
                                    <p:anim calcmode="lin" valueType="num">
                                      <p:cBhvr>
                                        <p:cTn id="82" dur="500" fill="hold"/>
                                        <p:tgtEl>
                                          <p:spTgt spid="11"/>
                                        </p:tgtEl>
                                        <p:attrNameLst>
                                          <p:attrName>ppt_h</p:attrName>
                                        </p:attrNameLst>
                                      </p:cBhvr>
                                      <p:tavLst>
                                        <p:tav tm="0">
                                          <p:val>
                                            <p:fltVal val="0"/>
                                          </p:val>
                                        </p:tav>
                                        <p:tav tm="100000">
                                          <p:val>
                                            <p:strVal val="#ppt_h"/>
                                          </p:val>
                                        </p:tav>
                                      </p:tavLst>
                                    </p:anim>
                                    <p:animEffect transition="in" filter="fade">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p:cTn id="95" dur="500" fill="hold"/>
                                        <p:tgtEl>
                                          <p:spTgt spid="12"/>
                                        </p:tgtEl>
                                        <p:attrNameLst>
                                          <p:attrName>ppt_w</p:attrName>
                                        </p:attrNameLst>
                                      </p:cBhvr>
                                      <p:tavLst>
                                        <p:tav tm="0">
                                          <p:val>
                                            <p:fltVal val="0"/>
                                          </p:val>
                                        </p:tav>
                                        <p:tav tm="100000">
                                          <p:val>
                                            <p:strVal val="#ppt_w"/>
                                          </p:val>
                                        </p:tav>
                                      </p:tavLst>
                                    </p:anim>
                                    <p:anim calcmode="lin" valueType="num">
                                      <p:cBhvr>
                                        <p:cTn id="96" dur="500" fill="hold"/>
                                        <p:tgtEl>
                                          <p:spTgt spid="12"/>
                                        </p:tgtEl>
                                        <p:attrNameLst>
                                          <p:attrName>ppt_h</p:attrName>
                                        </p:attrNameLst>
                                      </p:cBhvr>
                                      <p:tavLst>
                                        <p:tav tm="0">
                                          <p:val>
                                            <p:fltVal val="0"/>
                                          </p:val>
                                        </p:tav>
                                        <p:tav tm="100000">
                                          <p:val>
                                            <p:strVal val="#ppt_h"/>
                                          </p:val>
                                        </p:tav>
                                      </p:tavLst>
                                    </p:anim>
                                    <p:animEffect transition="in" filter="fade">
                                      <p:cBhvr>
                                        <p:cTn id="9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42488" y="609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5</a:t>
            </a:r>
            <a:endParaRPr lang="ar-SA" sz="2800" dirty="0"/>
          </a:p>
        </p:txBody>
      </p:sp>
      <p:sp>
        <p:nvSpPr>
          <p:cNvPr id="3" name="Rectangle 2"/>
          <p:cNvSpPr/>
          <p:nvPr/>
        </p:nvSpPr>
        <p:spPr>
          <a:xfrm>
            <a:off x="4800600" y="681335"/>
            <a:ext cx="2948243" cy="461665"/>
          </a:xfrm>
          <a:prstGeom prst="rect">
            <a:avLst/>
          </a:prstGeom>
        </p:spPr>
        <p:txBody>
          <a:bodyPr wrap="none">
            <a:spAutoFit/>
          </a:bodyPr>
          <a:lstStyle/>
          <a:p>
            <a:r>
              <a:rPr lang="ar-SA" sz="2400" b="1" dirty="0" smtClean="0">
                <a:solidFill>
                  <a:srgbClr val="7030A0"/>
                </a:solidFill>
              </a:rPr>
              <a:t>ما نتائج المزاح المنهى عنه.</a:t>
            </a:r>
            <a:endParaRPr lang="ar-SA" sz="2400" dirty="0">
              <a:solidFill>
                <a:srgbClr val="7030A0"/>
              </a:solidFill>
            </a:endParaRPr>
          </a:p>
        </p:txBody>
      </p:sp>
      <p:sp>
        <p:nvSpPr>
          <p:cNvPr id="5" name="Rectangle 4"/>
          <p:cNvSpPr/>
          <p:nvPr/>
        </p:nvSpPr>
        <p:spPr>
          <a:xfrm>
            <a:off x="5576453" y="1580084"/>
            <a:ext cx="1443024"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عدم سلامة الصدر</a:t>
            </a:r>
            <a:endParaRPr lang="ar-SA" dirty="0"/>
          </a:p>
        </p:txBody>
      </p:sp>
      <p:sp>
        <p:nvSpPr>
          <p:cNvPr id="6" name="Rectangle 5"/>
          <p:cNvSpPr/>
          <p:nvPr/>
        </p:nvSpPr>
        <p:spPr>
          <a:xfrm>
            <a:off x="3627549" y="2209800"/>
            <a:ext cx="1923925"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عدم وجود روح المصداقية</a:t>
            </a:r>
            <a:endParaRPr lang="ar-SA" dirty="0"/>
          </a:p>
        </p:txBody>
      </p:sp>
    </p:spTree>
    <p:extLst>
      <p:ext uri="{BB962C8B-B14F-4D97-AF65-F5344CB8AC3E}">
        <p14:creationId xmlns:p14="http://schemas.microsoft.com/office/powerpoint/2010/main" val="42547314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24800" y="12573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2057400" y="313531"/>
            <a:ext cx="4953000" cy="592138"/>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2344467" y="378768"/>
            <a:ext cx="44550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التاسع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سيرة النبي </a:t>
            </a:r>
            <a:r>
              <a:rPr kumimoji="0" lang="ar-EG" sz="2400" b="1" i="0" u="none" strike="noStrike" cap="none" normalizeH="0" baseline="0" dirty="0" smtClean="0">
                <a:ln>
                  <a:noFill/>
                </a:ln>
                <a:solidFill>
                  <a:srgbClr val="FF0000"/>
                </a:solidFill>
                <a:effectLst/>
                <a:latin typeface="Tahoma" pitchFamily="34" charset="0"/>
                <a:ea typeface="Times New Roman" pitchFamily="18" charset="0"/>
                <a:cs typeface="Tahoma" pitchFamily="34" charset="0"/>
              </a:rPr>
              <a:t>ﷺ</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 الإجتماعية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33400" y="1352490"/>
            <a:ext cx="7391400" cy="400110"/>
          </a:xfrm>
          <a:prstGeom prst="rect">
            <a:avLst/>
          </a:prstGeom>
        </p:spPr>
        <p:txBody>
          <a:bodyPr wrap="square">
            <a:spAutoFit/>
          </a:bodyPr>
          <a:lstStyle/>
          <a:p>
            <a:pPr algn="r" rtl="1"/>
            <a:r>
              <a:rPr lang="ar-SA" sz="2000" b="1" dirty="0" smtClean="0">
                <a:solidFill>
                  <a:srgbClr val="7030A0"/>
                </a:solidFill>
              </a:rPr>
              <a:t>كيف كان سيرة </a:t>
            </a:r>
            <a:r>
              <a:rPr lang="ar-SA" sz="2000" b="1" dirty="0">
                <a:solidFill>
                  <a:srgbClr val="7030A0"/>
                </a:solidFill>
              </a:rPr>
              <a:t>النبي ﷺ فى بيته وتعامله مع اولاده </a:t>
            </a:r>
            <a:r>
              <a:rPr lang="ar-SA" sz="2000" b="1" dirty="0" smtClean="0">
                <a:solidFill>
                  <a:srgbClr val="7030A0"/>
                </a:solidFill>
              </a:rPr>
              <a:t>وزوجاته وخدمه.</a:t>
            </a:r>
            <a:endParaRPr lang="en-US" sz="2000" dirty="0">
              <a:solidFill>
                <a:srgbClr val="7030A0"/>
              </a:solidFill>
            </a:endParaRPr>
          </a:p>
        </p:txBody>
      </p:sp>
      <p:sp>
        <p:nvSpPr>
          <p:cNvPr id="7" name="Flowchart: Multidocument 6"/>
          <p:cNvSpPr/>
          <p:nvPr/>
        </p:nvSpPr>
        <p:spPr>
          <a:xfrm>
            <a:off x="7924799" y="3505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8" name="Rectangle 7"/>
          <p:cNvSpPr/>
          <p:nvPr/>
        </p:nvSpPr>
        <p:spPr>
          <a:xfrm>
            <a:off x="344715" y="3571845"/>
            <a:ext cx="7543799" cy="707886"/>
          </a:xfrm>
          <a:prstGeom prst="rect">
            <a:avLst/>
          </a:prstGeom>
        </p:spPr>
        <p:txBody>
          <a:bodyPr wrap="square">
            <a:spAutoFit/>
          </a:bodyPr>
          <a:lstStyle/>
          <a:p>
            <a:pPr algn="r"/>
            <a:r>
              <a:rPr lang="ar-SA" sz="2000" b="1" dirty="0" smtClean="0">
                <a:solidFill>
                  <a:srgbClr val="7030A0"/>
                </a:solidFill>
              </a:rPr>
              <a:t> ما الدلالات التى تخرج </a:t>
            </a:r>
            <a:r>
              <a:rPr lang="ar-SA" sz="2000" b="1" dirty="0" err="1" smtClean="0">
                <a:solidFill>
                  <a:srgbClr val="7030A0"/>
                </a:solidFill>
              </a:rPr>
              <a:t>بها</a:t>
            </a:r>
            <a:r>
              <a:rPr lang="ar-SA" sz="2000" b="1" dirty="0" smtClean="0">
                <a:solidFill>
                  <a:srgbClr val="7030A0"/>
                </a:solidFill>
              </a:rPr>
              <a:t> من معرفتك لقصة عمر بن العاص مع النبيﷺ فى غزوة  ذات السلاسل.</a:t>
            </a:r>
            <a:endParaRPr lang="ar-SA" sz="2000" b="1" dirty="0">
              <a:solidFill>
                <a:srgbClr val="7030A0"/>
              </a:solidFill>
            </a:endParaRPr>
          </a:p>
        </p:txBody>
      </p:sp>
      <p:sp>
        <p:nvSpPr>
          <p:cNvPr id="9" name="Rectangle 8"/>
          <p:cNvSpPr/>
          <p:nvPr/>
        </p:nvSpPr>
        <p:spPr>
          <a:xfrm>
            <a:off x="6100463" y="2069068"/>
            <a:ext cx="139814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كان حسن العشرة </a:t>
            </a:r>
            <a:endParaRPr lang="ar-SA" dirty="0"/>
          </a:p>
        </p:txBody>
      </p:sp>
      <p:sp>
        <p:nvSpPr>
          <p:cNvPr id="10" name="Rectangle 9"/>
          <p:cNvSpPr/>
          <p:nvPr/>
        </p:nvSpPr>
        <p:spPr>
          <a:xfrm>
            <a:off x="2916430" y="2069068"/>
            <a:ext cx="126509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كان فى مهنة أهله</a:t>
            </a:r>
            <a:endParaRPr lang="ar-SA" dirty="0"/>
          </a:p>
        </p:txBody>
      </p:sp>
      <p:sp>
        <p:nvSpPr>
          <p:cNvPr id="11" name="Rectangle 10"/>
          <p:cNvSpPr/>
          <p:nvPr/>
        </p:nvSpPr>
        <p:spPr>
          <a:xfrm>
            <a:off x="4450212" y="2743200"/>
            <a:ext cx="1308371"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كان واسع الصدر</a:t>
            </a:r>
            <a:endParaRPr lang="ar-SA" dirty="0"/>
          </a:p>
        </p:txBody>
      </p:sp>
      <p:sp>
        <p:nvSpPr>
          <p:cNvPr id="12" name="Rectangle 11"/>
          <p:cNvSpPr/>
          <p:nvPr/>
        </p:nvSpPr>
        <p:spPr>
          <a:xfrm>
            <a:off x="3445930" y="4377743"/>
            <a:ext cx="3445174" cy="400110"/>
          </a:xfrm>
          <a:prstGeom prst="rect">
            <a:avLst/>
          </a:prstGeom>
        </p:spPr>
        <p:txBody>
          <a:bodyPr wrap="none">
            <a:spAutoFit/>
          </a:bodyPr>
          <a:lstStyle/>
          <a:p>
            <a:r>
              <a:rPr lang="ar-SA" sz="2000" b="1" dirty="0" smtClean="0">
                <a:solidFill>
                  <a:srgbClr val="00B0F0"/>
                </a:solidFill>
                <a:latin typeface="Sakkal Majalla" pitchFamily="2" charset="-78"/>
                <a:cs typeface="Sakkal Majalla" pitchFamily="2" charset="-78"/>
              </a:rPr>
              <a:t>أن النبي أوضح أن أهم الناس </a:t>
            </a:r>
            <a:r>
              <a:rPr lang="ar-SA" sz="2000" b="1" dirty="0" err="1" smtClean="0">
                <a:solidFill>
                  <a:srgbClr val="00B0F0"/>
                </a:solidFill>
                <a:latin typeface="Sakkal Majalla" pitchFamily="2" charset="-78"/>
                <a:cs typeface="Sakkal Majalla" pitchFamily="2" charset="-78"/>
              </a:rPr>
              <a:t>حبآ</a:t>
            </a:r>
            <a:r>
              <a:rPr lang="ar-SA" sz="2000" b="1" dirty="0" smtClean="0">
                <a:solidFill>
                  <a:srgbClr val="00B0F0"/>
                </a:solidFill>
                <a:latin typeface="Sakkal Majalla" pitchFamily="2" charset="-78"/>
                <a:cs typeface="Sakkal Majalla" pitchFamily="2" charset="-78"/>
              </a:rPr>
              <a:t> له زوجته</a:t>
            </a:r>
            <a:endParaRPr lang="ar-SA" sz="2000" dirty="0"/>
          </a:p>
        </p:txBody>
      </p:sp>
    </p:spTree>
    <p:extLst>
      <p:ext uri="{BB962C8B-B14F-4D97-AF65-F5344CB8AC3E}">
        <p14:creationId xmlns:p14="http://schemas.microsoft.com/office/powerpoint/2010/main" val="26917688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
                                        </p:tgtEl>
                                        <p:attrNameLst>
                                          <p:attrName>style.visibility</p:attrName>
                                        </p:attrNameLst>
                                      </p:cBhvr>
                                      <p:to>
                                        <p:strVal val="visible"/>
                                      </p:to>
                                    </p:set>
                                    <p:animEffect transition="in" filter="fade">
                                      <p:cBhvr>
                                        <p:cTn id="17" dur="800" decel="100000"/>
                                        <p:tgtEl>
                                          <p:spTgt spid="3"/>
                                        </p:tgtEl>
                                      </p:cBhvr>
                                    </p:animEffect>
                                    <p:anim calcmode="lin" valueType="num">
                                      <p:cBhvr>
                                        <p:cTn id="18" dur="800" decel="100000" fill="hold"/>
                                        <p:tgtEl>
                                          <p:spTgt spid="3"/>
                                        </p:tgtEl>
                                        <p:attrNameLst>
                                          <p:attrName>style.rotation</p:attrName>
                                        </p:attrNameLst>
                                      </p:cBhvr>
                                      <p:tavLst>
                                        <p:tav tm="0">
                                          <p:val>
                                            <p:fltVal val="-90"/>
                                          </p:val>
                                        </p:tav>
                                        <p:tav tm="100000">
                                          <p:val>
                                            <p:fltVal val="0"/>
                                          </p:val>
                                        </p:tav>
                                      </p:tavLst>
                                    </p:anim>
                                    <p:anim calcmode="lin" valueType="num">
                                      <p:cBhvr>
                                        <p:cTn id="19" dur="800" decel="100000" fill="hold"/>
                                        <p:tgtEl>
                                          <p:spTgt spid="3"/>
                                        </p:tgtEl>
                                        <p:attrNameLst>
                                          <p:attrName>ppt_x</p:attrName>
                                        </p:attrNameLst>
                                      </p:cBhvr>
                                      <p:tavLst>
                                        <p:tav tm="0">
                                          <p:val>
                                            <p:strVal val="#ppt_x+0.4"/>
                                          </p:val>
                                        </p:tav>
                                        <p:tav tm="100000">
                                          <p:val>
                                            <p:strVal val="#ppt_x-0.05"/>
                                          </p:val>
                                        </p:tav>
                                      </p:tavLst>
                                    </p:anim>
                                    <p:anim calcmode="lin" valueType="num">
                                      <p:cBhvr>
                                        <p:cTn id="20" dur="800" decel="100000" fill="hold"/>
                                        <p:tgtEl>
                                          <p:spTgt spid="3"/>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800" decel="100000"/>
                                        <p:tgtEl>
                                          <p:spTgt spid="4"/>
                                        </p:tgtEl>
                                      </p:cBhvr>
                                    </p:animEffect>
                                    <p:anim calcmode="lin" valueType="num">
                                      <p:cBhvr>
                                        <p:cTn id="28" dur="800" decel="100000" fill="hold"/>
                                        <p:tgtEl>
                                          <p:spTgt spid="4"/>
                                        </p:tgtEl>
                                        <p:attrNameLst>
                                          <p:attrName>style.rotation</p:attrName>
                                        </p:attrNameLst>
                                      </p:cBhvr>
                                      <p:tavLst>
                                        <p:tav tm="0">
                                          <p:val>
                                            <p:fltVal val="-90"/>
                                          </p:val>
                                        </p:tav>
                                        <p:tav tm="100000">
                                          <p:val>
                                            <p:fltVal val="0"/>
                                          </p:val>
                                        </p:tav>
                                      </p:tavLst>
                                    </p:anim>
                                    <p:anim calcmode="lin" valueType="num">
                                      <p:cBhvr>
                                        <p:cTn id="29" dur="800" decel="100000" fill="hold"/>
                                        <p:tgtEl>
                                          <p:spTgt spid="4"/>
                                        </p:tgtEl>
                                        <p:attrNameLst>
                                          <p:attrName>ppt_x</p:attrName>
                                        </p:attrNameLst>
                                      </p:cBhvr>
                                      <p:tavLst>
                                        <p:tav tm="0">
                                          <p:val>
                                            <p:strVal val="#ppt_x+0.4"/>
                                          </p:val>
                                        </p:tav>
                                        <p:tav tm="100000">
                                          <p:val>
                                            <p:strVal val="#ppt_x-0.05"/>
                                          </p:val>
                                        </p:tav>
                                      </p:tavLst>
                                    </p:anim>
                                    <p:anim calcmode="lin" valueType="num">
                                      <p:cBhvr>
                                        <p:cTn id="30" dur="800" decel="100000" fill="hold"/>
                                        <p:tgtEl>
                                          <p:spTgt spid="4"/>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800" decel="100000"/>
                                        <p:tgtEl>
                                          <p:spTgt spid="5"/>
                                        </p:tgtEl>
                                      </p:cBhvr>
                                    </p:animEffect>
                                    <p:anim calcmode="lin" valueType="num">
                                      <p:cBhvr>
                                        <p:cTn id="38" dur="800" decel="100000" fill="hold"/>
                                        <p:tgtEl>
                                          <p:spTgt spid="5"/>
                                        </p:tgtEl>
                                        <p:attrNameLst>
                                          <p:attrName>style.rotation</p:attrName>
                                        </p:attrNameLst>
                                      </p:cBhvr>
                                      <p:tavLst>
                                        <p:tav tm="0">
                                          <p:val>
                                            <p:fltVal val="-90"/>
                                          </p:val>
                                        </p:tav>
                                        <p:tav tm="100000">
                                          <p:val>
                                            <p:fltVal val="0"/>
                                          </p:val>
                                        </p:tav>
                                      </p:tavLst>
                                    </p:anim>
                                    <p:anim calcmode="lin" valueType="num">
                                      <p:cBhvr>
                                        <p:cTn id="39" dur="800" decel="100000" fill="hold"/>
                                        <p:tgtEl>
                                          <p:spTgt spid="5"/>
                                        </p:tgtEl>
                                        <p:attrNameLst>
                                          <p:attrName>ppt_x</p:attrName>
                                        </p:attrNameLst>
                                      </p:cBhvr>
                                      <p:tavLst>
                                        <p:tav tm="0">
                                          <p:val>
                                            <p:strVal val="#ppt_x+0.4"/>
                                          </p:val>
                                        </p:tav>
                                        <p:tav tm="100000">
                                          <p:val>
                                            <p:strVal val="#ppt_x-0.05"/>
                                          </p:val>
                                        </p:tav>
                                      </p:tavLst>
                                    </p:anim>
                                    <p:anim calcmode="lin" valueType="num">
                                      <p:cBhvr>
                                        <p:cTn id="40" dur="800" decel="100000" fill="hold"/>
                                        <p:tgtEl>
                                          <p:spTgt spid="5"/>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800" decel="100000"/>
                                        <p:tgtEl>
                                          <p:spTgt spid="6"/>
                                        </p:tgtEl>
                                      </p:cBhvr>
                                    </p:animEffect>
                                    <p:anim calcmode="lin" valueType="num">
                                      <p:cBhvr>
                                        <p:cTn id="48" dur="800" decel="100000" fill="hold"/>
                                        <p:tgtEl>
                                          <p:spTgt spid="6"/>
                                        </p:tgtEl>
                                        <p:attrNameLst>
                                          <p:attrName>style.rotation</p:attrName>
                                        </p:attrNameLst>
                                      </p:cBhvr>
                                      <p:tavLst>
                                        <p:tav tm="0">
                                          <p:val>
                                            <p:fltVal val="-90"/>
                                          </p:val>
                                        </p:tav>
                                        <p:tav tm="100000">
                                          <p:val>
                                            <p:fltVal val="0"/>
                                          </p:val>
                                        </p:tav>
                                      </p:tavLst>
                                    </p:anim>
                                    <p:anim calcmode="lin" valueType="num">
                                      <p:cBhvr>
                                        <p:cTn id="49" dur="800" decel="100000" fill="hold"/>
                                        <p:tgtEl>
                                          <p:spTgt spid="6"/>
                                        </p:tgtEl>
                                        <p:attrNameLst>
                                          <p:attrName>ppt_x</p:attrName>
                                        </p:attrNameLst>
                                      </p:cBhvr>
                                      <p:tavLst>
                                        <p:tav tm="0">
                                          <p:val>
                                            <p:strVal val="#ppt_x+0.4"/>
                                          </p:val>
                                        </p:tav>
                                        <p:tav tm="100000">
                                          <p:val>
                                            <p:strVal val="#ppt_x-0.05"/>
                                          </p:val>
                                        </p:tav>
                                      </p:tavLst>
                                    </p:anim>
                                    <p:anim calcmode="lin" valueType="num">
                                      <p:cBhvr>
                                        <p:cTn id="50" dur="800" decel="100000" fill="hold"/>
                                        <p:tgtEl>
                                          <p:spTgt spid="6"/>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800" decel="100000"/>
                                        <p:tgtEl>
                                          <p:spTgt spid="7"/>
                                        </p:tgtEl>
                                      </p:cBhvr>
                                    </p:animEffect>
                                    <p:anim calcmode="lin" valueType="num">
                                      <p:cBhvr>
                                        <p:cTn id="58" dur="800" decel="100000" fill="hold"/>
                                        <p:tgtEl>
                                          <p:spTgt spid="7"/>
                                        </p:tgtEl>
                                        <p:attrNameLst>
                                          <p:attrName>style.rotation</p:attrName>
                                        </p:attrNameLst>
                                      </p:cBhvr>
                                      <p:tavLst>
                                        <p:tav tm="0">
                                          <p:val>
                                            <p:fltVal val="-90"/>
                                          </p:val>
                                        </p:tav>
                                        <p:tav tm="100000">
                                          <p:val>
                                            <p:fltVal val="0"/>
                                          </p:val>
                                        </p:tav>
                                      </p:tavLst>
                                    </p:anim>
                                    <p:anim calcmode="lin" valueType="num">
                                      <p:cBhvr>
                                        <p:cTn id="59" dur="800" decel="100000" fill="hold"/>
                                        <p:tgtEl>
                                          <p:spTgt spid="7"/>
                                        </p:tgtEl>
                                        <p:attrNameLst>
                                          <p:attrName>ppt_x</p:attrName>
                                        </p:attrNameLst>
                                      </p:cBhvr>
                                      <p:tavLst>
                                        <p:tav tm="0">
                                          <p:val>
                                            <p:strVal val="#ppt_x+0.4"/>
                                          </p:val>
                                        </p:tav>
                                        <p:tav tm="100000">
                                          <p:val>
                                            <p:strVal val="#ppt_x-0.05"/>
                                          </p:val>
                                        </p:tav>
                                      </p:tavLst>
                                    </p:anim>
                                    <p:anim calcmode="lin" valueType="num">
                                      <p:cBhvr>
                                        <p:cTn id="60" dur="800" decel="100000" fill="hold"/>
                                        <p:tgtEl>
                                          <p:spTgt spid="7"/>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800" decel="100000"/>
                                        <p:tgtEl>
                                          <p:spTgt spid="8"/>
                                        </p:tgtEl>
                                      </p:cBhvr>
                                    </p:animEffect>
                                    <p:anim calcmode="lin" valueType="num">
                                      <p:cBhvr>
                                        <p:cTn id="68" dur="800" decel="100000" fill="hold"/>
                                        <p:tgtEl>
                                          <p:spTgt spid="8"/>
                                        </p:tgtEl>
                                        <p:attrNameLst>
                                          <p:attrName>style.rotation</p:attrName>
                                        </p:attrNameLst>
                                      </p:cBhvr>
                                      <p:tavLst>
                                        <p:tav tm="0">
                                          <p:val>
                                            <p:fltVal val="-90"/>
                                          </p:val>
                                        </p:tav>
                                        <p:tav tm="100000">
                                          <p:val>
                                            <p:fltVal val="0"/>
                                          </p:val>
                                        </p:tav>
                                      </p:tavLst>
                                    </p:anim>
                                    <p:anim calcmode="lin" valueType="num">
                                      <p:cBhvr>
                                        <p:cTn id="69" dur="800" decel="100000" fill="hold"/>
                                        <p:tgtEl>
                                          <p:spTgt spid="8"/>
                                        </p:tgtEl>
                                        <p:attrNameLst>
                                          <p:attrName>ppt_x</p:attrName>
                                        </p:attrNameLst>
                                      </p:cBhvr>
                                      <p:tavLst>
                                        <p:tav tm="0">
                                          <p:val>
                                            <p:strVal val="#ppt_x+0.4"/>
                                          </p:val>
                                        </p:tav>
                                        <p:tav tm="100000">
                                          <p:val>
                                            <p:strVal val="#ppt_x-0.05"/>
                                          </p:val>
                                        </p:tav>
                                      </p:tavLst>
                                    </p:anim>
                                    <p:anim calcmode="lin" valueType="num">
                                      <p:cBhvr>
                                        <p:cTn id="70" dur="800" decel="100000" fill="hold"/>
                                        <p:tgtEl>
                                          <p:spTgt spid="8"/>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0" fill="hold"/>
                                        <p:tgtEl>
                                          <p:spTgt spid="9"/>
                                        </p:tgtEl>
                                        <p:attrNameLst>
                                          <p:attrName>ppt_w</p:attrName>
                                        </p:attrNameLst>
                                      </p:cBhvr>
                                      <p:tavLst>
                                        <p:tav tm="0">
                                          <p:val>
                                            <p:fltVal val="0"/>
                                          </p:val>
                                        </p:tav>
                                        <p:tav tm="100000">
                                          <p:val>
                                            <p:strVal val="#ppt_w"/>
                                          </p:val>
                                        </p:tav>
                                      </p:tavLst>
                                    </p:anim>
                                    <p:anim calcmode="lin" valueType="num">
                                      <p:cBhvr>
                                        <p:cTn id="78" dur="500" fill="hold"/>
                                        <p:tgtEl>
                                          <p:spTgt spid="9"/>
                                        </p:tgtEl>
                                        <p:attrNameLst>
                                          <p:attrName>ppt_h</p:attrName>
                                        </p:attrNameLst>
                                      </p:cBhvr>
                                      <p:tavLst>
                                        <p:tav tm="0">
                                          <p:val>
                                            <p:fltVal val="0"/>
                                          </p:val>
                                        </p:tav>
                                        <p:tav tm="100000">
                                          <p:val>
                                            <p:strVal val="#ppt_h"/>
                                          </p:val>
                                        </p:tav>
                                      </p:tavLst>
                                    </p:anim>
                                    <p:animEffect transition="in" filter="fade">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anim calcmode="lin" valueType="num">
                                      <p:cBhvr>
                                        <p:cTn id="84" dur="500" fill="hold"/>
                                        <p:tgtEl>
                                          <p:spTgt spid="10"/>
                                        </p:tgtEl>
                                        <p:attrNameLst>
                                          <p:attrName>ppt_w</p:attrName>
                                        </p:attrNameLst>
                                      </p:cBhvr>
                                      <p:tavLst>
                                        <p:tav tm="0">
                                          <p:val>
                                            <p:fltVal val="0"/>
                                          </p:val>
                                        </p:tav>
                                        <p:tav tm="100000">
                                          <p:val>
                                            <p:strVal val="#ppt_w"/>
                                          </p:val>
                                        </p:tav>
                                      </p:tavLst>
                                    </p:anim>
                                    <p:anim calcmode="lin" valueType="num">
                                      <p:cBhvr>
                                        <p:cTn id="85" dur="500" fill="hold"/>
                                        <p:tgtEl>
                                          <p:spTgt spid="10"/>
                                        </p:tgtEl>
                                        <p:attrNameLst>
                                          <p:attrName>ppt_h</p:attrName>
                                        </p:attrNameLst>
                                      </p:cBhvr>
                                      <p:tavLst>
                                        <p:tav tm="0">
                                          <p:val>
                                            <p:fltVal val="0"/>
                                          </p:val>
                                        </p:tav>
                                        <p:tav tm="100000">
                                          <p:val>
                                            <p:strVal val="#ppt_h"/>
                                          </p:val>
                                        </p:tav>
                                      </p:tavLst>
                                    </p:anim>
                                    <p:animEffect transition="in" filter="fade">
                                      <p:cBhvr>
                                        <p:cTn id="86" dur="500"/>
                                        <p:tgtEl>
                                          <p:spTgt spid="10"/>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 calcmode="lin" valueType="num">
                                      <p:cBhvr>
                                        <p:cTn id="91" dur="500" fill="hold"/>
                                        <p:tgtEl>
                                          <p:spTgt spid="11"/>
                                        </p:tgtEl>
                                        <p:attrNameLst>
                                          <p:attrName>ppt_w</p:attrName>
                                        </p:attrNameLst>
                                      </p:cBhvr>
                                      <p:tavLst>
                                        <p:tav tm="0">
                                          <p:val>
                                            <p:fltVal val="0"/>
                                          </p:val>
                                        </p:tav>
                                        <p:tav tm="100000">
                                          <p:val>
                                            <p:strVal val="#ppt_w"/>
                                          </p:val>
                                        </p:tav>
                                      </p:tavLst>
                                    </p:anim>
                                    <p:anim calcmode="lin" valueType="num">
                                      <p:cBhvr>
                                        <p:cTn id="92" dur="500" fill="hold"/>
                                        <p:tgtEl>
                                          <p:spTgt spid="11"/>
                                        </p:tgtEl>
                                        <p:attrNameLst>
                                          <p:attrName>ppt_h</p:attrName>
                                        </p:attrNameLst>
                                      </p:cBhvr>
                                      <p:tavLst>
                                        <p:tav tm="0">
                                          <p:val>
                                            <p:fltVal val="0"/>
                                          </p:val>
                                        </p:tav>
                                        <p:tav tm="100000">
                                          <p:val>
                                            <p:strVal val="#ppt_h"/>
                                          </p:val>
                                        </p:tav>
                                      </p:tavLst>
                                    </p:anim>
                                    <p:animEffect transition="in" filter="fade">
                                      <p:cBhvr>
                                        <p:cTn id="93" dur="5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2"/>
                                        </p:tgtEl>
                                        <p:attrNameLst>
                                          <p:attrName>style.visibility</p:attrName>
                                        </p:attrNameLst>
                                      </p:cBhvr>
                                      <p:to>
                                        <p:strVal val="visible"/>
                                      </p:to>
                                    </p:set>
                                    <p:anim calcmode="lin" valueType="num">
                                      <p:cBhvr>
                                        <p:cTn id="98" dur="500" fill="hold"/>
                                        <p:tgtEl>
                                          <p:spTgt spid="12"/>
                                        </p:tgtEl>
                                        <p:attrNameLst>
                                          <p:attrName>ppt_w</p:attrName>
                                        </p:attrNameLst>
                                      </p:cBhvr>
                                      <p:tavLst>
                                        <p:tav tm="0">
                                          <p:val>
                                            <p:fltVal val="0"/>
                                          </p:val>
                                        </p:tav>
                                        <p:tav tm="100000">
                                          <p:val>
                                            <p:strVal val="#ppt_w"/>
                                          </p:val>
                                        </p:tav>
                                      </p:tavLst>
                                    </p:anim>
                                    <p:anim calcmode="lin" valueType="num">
                                      <p:cBhvr>
                                        <p:cTn id="99" dur="500" fill="hold"/>
                                        <p:tgtEl>
                                          <p:spTgt spid="12"/>
                                        </p:tgtEl>
                                        <p:attrNameLst>
                                          <p:attrName>ppt_h</p:attrName>
                                        </p:attrNameLst>
                                      </p:cBhvr>
                                      <p:tavLst>
                                        <p:tav tm="0">
                                          <p:val>
                                            <p:fltVal val="0"/>
                                          </p:val>
                                        </p:tav>
                                        <p:tav tm="100000">
                                          <p:val>
                                            <p:strVal val="#ppt_h"/>
                                          </p:val>
                                        </p:tav>
                                      </p:tavLst>
                                    </p:anim>
                                    <p:animEffect transition="in" filter="fade">
                                      <p:cBhvr>
                                        <p:cTn id="10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p:bldP spid="7" grpId="0" animBg="1"/>
      <p:bldP spid="8" grpId="0"/>
      <p:bldP spid="9"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8001000" y="457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304800" y="547914"/>
            <a:ext cx="8153400" cy="614079"/>
          </a:xfrm>
          <a:prstGeom prst="rect">
            <a:avLst/>
          </a:prstGeom>
        </p:spPr>
        <p:txBody>
          <a:bodyPr wrap="square">
            <a:spAutoFit/>
          </a:bodyPr>
          <a:lstStyle/>
          <a:p>
            <a:pPr algn="r">
              <a:lnSpc>
                <a:spcPct val="200000"/>
              </a:lnSpc>
            </a:pPr>
            <a:r>
              <a:rPr lang="ar-SA" sz="2000" b="1" dirty="0" smtClean="0">
                <a:solidFill>
                  <a:srgbClr val="7030A0"/>
                </a:solidFill>
              </a:rPr>
              <a:t>اربط بين سيرة النبي مع غير المسلمين وسوء تعامل بعض الفئات مع المعاهدين.</a:t>
            </a:r>
            <a:endParaRPr lang="ar-SA" sz="2000" b="1" dirty="0">
              <a:solidFill>
                <a:srgbClr val="7030A0"/>
              </a:solidFill>
            </a:endParaRPr>
          </a:p>
        </p:txBody>
      </p:sp>
      <p:sp>
        <p:nvSpPr>
          <p:cNvPr id="4" name="Flowchart: Multidocument 3"/>
          <p:cNvSpPr/>
          <p:nvPr/>
        </p:nvSpPr>
        <p:spPr>
          <a:xfrm>
            <a:off x="7924800" y="3048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5" name="Rectangle 4"/>
          <p:cNvSpPr/>
          <p:nvPr/>
        </p:nvSpPr>
        <p:spPr>
          <a:xfrm>
            <a:off x="-304800" y="2971800"/>
            <a:ext cx="8153400" cy="614079"/>
          </a:xfrm>
          <a:prstGeom prst="rect">
            <a:avLst/>
          </a:prstGeom>
        </p:spPr>
        <p:txBody>
          <a:bodyPr wrap="square">
            <a:spAutoFit/>
          </a:bodyPr>
          <a:lstStyle/>
          <a:p>
            <a:pPr algn="r">
              <a:lnSpc>
                <a:spcPct val="200000"/>
              </a:lnSpc>
            </a:pPr>
            <a:r>
              <a:rPr lang="ar-SA" sz="2000" b="1" dirty="0" smtClean="0">
                <a:solidFill>
                  <a:srgbClr val="7030A0"/>
                </a:solidFill>
              </a:rPr>
              <a:t>ما موجز حياة </a:t>
            </a:r>
            <a:r>
              <a:rPr lang="ar-SA" sz="2000" b="1" dirty="0" err="1" smtClean="0">
                <a:solidFill>
                  <a:srgbClr val="7030A0"/>
                </a:solidFill>
              </a:rPr>
              <a:t>النبى </a:t>
            </a:r>
            <a:r>
              <a:rPr lang="ar-SA" sz="2000" b="1" dirty="0" smtClean="0">
                <a:solidFill>
                  <a:srgbClr val="7030A0"/>
                </a:solidFill>
              </a:rPr>
              <a:t>ﷺ الاجتماعية  </a:t>
            </a:r>
            <a:endParaRPr lang="ar-SA" sz="2000" b="1" dirty="0">
              <a:solidFill>
                <a:srgbClr val="7030A0"/>
              </a:solidFill>
            </a:endParaRPr>
          </a:p>
        </p:txBody>
      </p:sp>
      <p:sp>
        <p:nvSpPr>
          <p:cNvPr id="6" name="Rectangle 5"/>
          <p:cNvSpPr/>
          <p:nvPr/>
        </p:nvSpPr>
        <p:spPr>
          <a:xfrm>
            <a:off x="3429000" y="1676400"/>
            <a:ext cx="3429144" cy="400110"/>
          </a:xfrm>
          <a:prstGeom prst="rect">
            <a:avLst/>
          </a:prstGeom>
        </p:spPr>
        <p:txBody>
          <a:bodyPr wrap="none">
            <a:spAutoFit/>
          </a:bodyPr>
          <a:lstStyle/>
          <a:p>
            <a:r>
              <a:rPr lang="ar-SA" sz="2000" b="1" dirty="0" smtClean="0">
                <a:solidFill>
                  <a:srgbClr val="00B0F0"/>
                </a:solidFill>
                <a:latin typeface="Sakkal Majalla" pitchFamily="2" charset="-78"/>
                <a:cs typeface="Sakkal Majalla" pitchFamily="2" charset="-78"/>
              </a:rPr>
              <a:t>أن نعاملهم معامله حسنه كما </a:t>
            </a:r>
            <a:r>
              <a:rPr lang="ar-SA" sz="2000" b="1" dirty="0" err="1" smtClean="0">
                <a:solidFill>
                  <a:srgbClr val="00B0F0"/>
                </a:solidFill>
                <a:latin typeface="Sakkal Majalla" pitchFamily="2" charset="-78"/>
                <a:cs typeface="Sakkal Majalla" pitchFamily="2" charset="-78"/>
              </a:rPr>
              <a:t>أمرنا  </a:t>
            </a:r>
            <a:r>
              <a:rPr lang="ar-SA" sz="2000" b="1" dirty="0" err="1" smtClean="0">
                <a:solidFill>
                  <a:srgbClr val="00B0F0"/>
                </a:solidFill>
              </a:rPr>
              <a:t>ﷺ</a:t>
            </a:r>
            <a:endParaRPr lang="ar-SA" sz="2000" dirty="0">
              <a:solidFill>
                <a:srgbClr val="00B0F0"/>
              </a:solidFill>
            </a:endParaRPr>
          </a:p>
        </p:txBody>
      </p:sp>
      <p:sp>
        <p:nvSpPr>
          <p:cNvPr id="8" name="Rectangle 9"/>
          <p:cNvSpPr/>
          <p:nvPr/>
        </p:nvSpPr>
        <p:spPr>
          <a:xfrm rot="20041682">
            <a:off x="735218" y="3968588"/>
            <a:ext cx="3025188" cy="923330"/>
          </a:xfrm>
          <a:prstGeom prst="rect">
            <a:avLst/>
          </a:prstGeom>
          <a:noFill/>
        </p:spPr>
        <p:txBody>
          <a:bodyPr wrap="none" lIns="91440" tIns="45720" rIns="91440" bIns="45720">
            <a:prstTxWarp prst="textTriangleInverted">
              <a:avLst>
                <a:gd name="adj" fmla="val 79226"/>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rPr>
              <a:t>حوار جماعى</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4">
                    <a:satMod val="175000"/>
                    <a:alpha val="40000"/>
                  </a:schemeClr>
                </a:glow>
              </a:effectLst>
            </a:endParaRPr>
          </a:p>
        </p:txBody>
      </p:sp>
    </p:spTree>
    <p:extLst>
      <p:ext uri="{BB962C8B-B14F-4D97-AF65-F5344CB8AC3E}">
        <p14:creationId xmlns:p14="http://schemas.microsoft.com/office/powerpoint/2010/main" val="34768848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
                                        <p:tgtEl>
                                          <p:spTgt spid="4"/>
                                        </p:tgtEl>
                                      </p:cBhvr>
                                    </p:animEffect>
                                    <p:anim calcmode="lin" valueType="num">
                                      <p:cBhvr>
                                        <p:cTn id="22" dur="400" fill="hold"/>
                                        <p:tgtEl>
                                          <p:spTgt spid="4"/>
                                        </p:tgtEl>
                                        <p:attrNameLst>
                                          <p:attrName>ppt_x</p:attrName>
                                        </p:attrNameLst>
                                      </p:cBhvr>
                                      <p:tavLst>
                                        <p:tav tm="0">
                                          <p:val>
                                            <p:strVal val="#ppt_x"/>
                                          </p:val>
                                        </p:tav>
                                        <p:tav tm="100000">
                                          <p:val>
                                            <p:strVal val="#ppt_x"/>
                                          </p:val>
                                        </p:tav>
                                      </p:tavLst>
                                    </p:anim>
                                    <p:anim calcmode="lin" valueType="num">
                                      <p:cBhvr>
                                        <p:cTn id="23" dur="400" fill="hold"/>
                                        <p:tgtEl>
                                          <p:spTgt spid="4"/>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
                                        <p:tgtEl>
                                          <p:spTgt spid="5"/>
                                        </p:tgtEl>
                                      </p:cBhvr>
                                    </p:animEffect>
                                    <p:anim calcmode="lin" valueType="num">
                                      <p:cBhvr>
                                        <p:cTn id="29" dur="400" fill="hold"/>
                                        <p:tgtEl>
                                          <p:spTgt spid="5"/>
                                        </p:tgtEl>
                                        <p:attrNameLst>
                                          <p:attrName>ppt_x</p:attrName>
                                        </p:attrNameLst>
                                      </p:cBhvr>
                                      <p:tavLst>
                                        <p:tav tm="0">
                                          <p:val>
                                            <p:strVal val="#ppt_x"/>
                                          </p:val>
                                        </p:tav>
                                        <p:tav tm="100000">
                                          <p:val>
                                            <p:strVal val="#ppt_x"/>
                                          </p:val>
                                        </p:tav>
                                      </p:tavLst>
                                    </p:anim>
                                    <p:anim calcmode="lin" valueType="num">
                                      <p:cBhvr>
                                        <p:cTn id="30" dur="400" fill="hold"/>
                                        <p:tgtEl>
                                          <p:spTgt spid="5"/>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0" fill="hold"/>
                                        <p:tgtEl>
                                          <p:spTgt spid="8"/>
                                        </p:tgtEl>
                                        <p:attrNameLst>
                                          <p:attrName>ppt_w</p:attrName>
                                        </p:attrNameLst>
                                      </p:cBhvr>
                                      <p:tavLst>
                                        <p:tav tm="0" fmla="#ppt_w*sin(2.5*pi*$)">
                                          <p:val>
                                            <p:fltVal val="0"/>
                                          </p:val>
                                        </p:tav>
                                        <p:tav tm="100000">
                                          <p:val>
                                            <p:fltVal val="1"/>
                                          </p:val>
                                        </p:tav>
                                      </p:tavLst>
                                    </p:anim>
                                    <p:anim calcmode="lin" valueType="num">
                                      <p:cBhvr>
                                        <p:cTn id="43" dur="5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scan007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5922" y="0"/>
            <a:ext cx="9144000" cy="6858000"/>
          </a:xfrm>
          <a:prstGeom prst="rect">
            <a:avLst/>
          </a:prstGeom>
          <a:noFill/>
          <a:ln>
            <a:noFill/>
          </a:ln>
        </p:spPr>
      </p:pic>
    </p:spTree>
    <p:extLst>
      <p:ext uri="{BB962C8B-B14F-4D97-AF65-F5344CB8AC3E}">
        <p14:creationId xmlns:p14="http://schemas.microsoft.com/office/powerpoint/2010/main" val="3532189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11594" y="304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3" name="Rectangle 2"/>
          <p:cNvSpPr/>
          <p:nvPr/>
        </p:nvSpPr>
        <p:spPr>
          <a:xfrm>
            <a:off x="1066800" y="376535"/>
            <a:ext cx="6970178" cy="461665"/>
          </a:xfrm>
          <a:prstGeom prst="rect">
            <a:avLst/>
          </a:prstGeom>
        </p:spPr>
        <p:txBody>
          <a:bodyPr wrap="none">
            <a:spAutoFit/>
          </a:bodyPr>
          <a:lstStyle/>
          <a:p>
            <a:pPr rtl="1"/>
            <a:r>
              <a:rPr lang="ar-SA" sz="2400" b="1" dirty="0" smtClean="0">
                <a:solidFill>
                  <a:srgbClr val="7030A0"/>
                </a:solidFill>
              </a:rPr>
              <a:t>أربط ما </a:t>
            </a:r>
            <a:r>
              <a:rPr lang="ar-SA" sz="2400" b="1" dirty="0" smtClean="0">
                <a:solidFill>
                  <a:srgbClr val="7030A0"/>
                </a:solidFill>
              </a:rPr>
              <a:t>فى القائمة الأولى بما يفسرها من القائمة الثانية  فيما يلى :-</a:t>
            </a:r>
            <a:endParaRPr lang="en-US" sz="2400" dirty="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4" y="1066800"/>
            <a:ext cx="8628124" cy="5791200"/>
          </a:xfrm>
          <a:prstGeom prst="rect">
            <a:avLst/>
          </a:prstGeom>
        </p:spPr>
      </p:pic>
      <p:cxnSp>
        <p:nvCxnSpPr>
          <p:cNvPr id="10" name="Straight Arrow Connector 9"/>
          <p:cNvCxnSpPr/>
          <p:nvPr/>
        </p:nvCxnSpPr>
        <p:spPr>
          <a:xfrm flipH="1" flipV="1">
            <a:off x="4572000" y="2209800"/>
            <a:ext cx="990600" cy="1752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a:off x="4152900" y="3055393"/>
            <a:ext cx="28194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flipV="1">
            <a:off x="4572000" y="4191000"/>
            <a:ext cx="495300" cy="9906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a:off x="4486266" y="2209800"/>
            <a:ext cx="3209934" cy="3200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25628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80">
                                          <p:stCondLst>
                                            <p:cond delay="0"/>
                                          </p:stCondLst>
                                        </p:cTn>
                                        <p:tgtEl>
                                          <p:spTgt spid="17"/>
                                        </p:tgtEl>
                                      </p:cBhvr>
                                    </p:animEffect>
                                    <p:anim calcmode="lin" valueType="num">
                                      <p:cBhvr>
                                        <p:cTn id="25"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0" dur="26">
                                          <p:stCondLst>
                                            <p:cond delay="650"/>
                                          </p:stCondLst>
                                        </p:cTn>
                                        <p:tgtEl>
                                          <p:spTgt spid="17"/>
                                        </p:tgtEl>
                                      </p:cBhvr>
                                      <p:to x="100000" y="60000"/>
                                    </p:animScale>
                                    <p:animScale>
                                      <p:cBhvr>
                                        <p:cTn id="31" dur="166" decel="50000">
                                          <p:stCondLst>
                                            <p:cond delay="676"/>
                                          </p:stCondLst>
                                        </p:cTn>
                                        <p:tgtEl>
                                          <p:spTgt spid="17"/>
                                        </p:tgtEl>
                                      </p:cBhvr>
                                      <p:to x="100000" y="100000"/>
                                    </p:animScale>
                                    <p:animScale>
                                      <p:cBhvr>
                                        <p:cTn id="32" dur="26">
                                          <p:stCondLst>
                                            <p:cond delay="1312"/>
                                          </p:stCondLst>
                                        </p:cTn>
                                        <p:tgtEl>
                                          <p:spTgt spid="17"/>
                                        </p:tgtEl>
                                      </p:cBhvr>
                                      <p:to x="100000" y="80000"/>
                                    </p:animScale>
                                    <p:animScale>
                                      <p:cBhvr>
                                        <p:cTn id="33" dur="166" decel="50000">
                                          <p:stCondLst>
                                            <p:cond delay="1338"/>
                                          </p:stCondLst>
                                        </p:cTn>
                                        <p:tgtEl>
                                          <p:spTgt spid="17"/>
                                        </p:tgtEl>
                                      </p:cBhvr>
                                      <p:to x="100000" y="100000"/>
                                    </p:animScale>
                                    <p:animScale>
                                      <p:cBhvr>
                                        <p:cTn id="34" dur="26">
                                          <p:stCondLst>
                                            <p:cond delay="1642"/>
                                          </p:stCondLst>
                                        </p:cTn>
                                        <p:tgtEl>
                                          <p:spTgt spid="17"/>
                                        </p:tgtEl>
                                      </p:cBhvr>
                                      <p:to x="100000" y="90000"/>
                                    </p:animScale>
                                    <p:animScale>
                                      <p:cBhvr>
                                        <p:cTn id="35" dur="166" decel="50000">
                                          <p:stCondLst>
                                            <p:cond delay="1668"/>
                                          </p:stCondLst>
                                        </p:cTn>
                                        <p:tgtEl>
                                          <p:spTgt spid="17"/>
                                        </p:tgtEl>
                                      </p:cBhvr>
                                      <p:to x="100000" y="100000"/>
                                    </p:animScale>
                                    <p:animScale>
                                      <p:cBhvr>
                                        <p:cTn id="36" dur="26">
                                          <p:stCondLst>
                                            <p:cond delay="1808"/>
                                          </p:stCondLst>
                                        </p:cTn>
                                        <p:tgtEl>
                                          <p:spTgt spid="17"/>
                                        </p:tgtEl>
                                      </p:cBhvr>
                                      <p:to x="100000" y="95000"/>
                                    </p:animScale>
                                    <p:animScale>
                                      <p:cBhvr>
                                        <p:cTn id="37" dur="166" decel="50000">
                                          <p:stCondLst>
                                            <p:cond delay="1834"/>
                                          </p:stCondLst>
                                        </p:cTn>
                                        <p:tgtEl>
                                          <p:spTgt spid="17"/>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80">
                                          <p:stCondLst>
                                            <p:cond delay="0"/>
                                          </p:stCondLst>
                                        </p:cTn>
                                        <p:tgtEl>
                                          <p:spTgt spid="12"/>
                                        </p:tgtEl>
                                      </p:cBhvr>
                                    </p:animEffect>
                                    <p:anim calcmode="lin" valueType="num">
                                      <p:cBhvr>
                                        <p:cTn id="4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8" dur="26">
                                          <p:stCondLst>
                                            <p:cond delay="650"/>
                                          </p:stCondLst>
                                        </p:cTn>
                                        <p:tgtEl>
                                          <p:spTgt spid="12"/>
                                        </p:tgtEl>
                                      </p:cBhvr>
                                      <p:to x="100000" y="60000"/>
                                    </p:animScale>
                                    <p:animScale>
                                      <p:cBhvr>
                                        <p:cTn id="49" dur="166" decel="50000">
                                          <p:stCondLst>
                                            <p:cond delay="676"/>
                                          </p:stCondLst>
                                        </p:cTn>
                                        <p:tgtEl>
                                          <p:spTgt spid="12"/>
                                        </p:tgtEl>
                                      </p:cBhvr>
                                      <p:to x="100000" y="100000"/>
                                    </p:animScale>
                                    <p:animScale>
                                      <p:cBhvr>
                                        <p:cTn id="50" dur="26">
                                          <p:stCondLst>
                                            <p:cond delay="1312"/>
                                          </p:stCondLst>
                                        </p:cTn>
                                        <p:tgtEl>
                                          <p:spTgt spid="12"/>
                                        </p:tgtEl>
                                      </p:cBhvr>
                                      <p:to x="100000" y="80000"/>
                                    </p:animScale>
                                    <p:animScale>
                                      <p:cBhvr>
                                        <p:cTn id="51" dur="166" decel="50000">
                                          <p:stCondLst>
                                            <p:cond delay="1338"/>
                                          </p:stCondLst>
                                        </p:cTn>
                                        <p:tgtEl>
                                          <p:spTgt spid="12"/>
                                        </p:tgtEl>
                                      </p:cBhvr>
                                      <p:to x="100000" y="100000"/>
                                    </p:animScale>
                                    <p:animScale>
                                      <p:cBhvr>
                                        <p:cTn id="52" dur="26">
                                          <p:stCondLst>
                                            <p:cond delay="1642"/>
                                          </p:stCondLst>
                                        </p:cTn>
                                        <p:tgtEl>
                                          <p:spTgt spid="12"/>
                                        </p:tgtEl>
                                      </p:cBhvr>
                                      <p:to x="100000" y="90000"/>
                                    </p:animScale>
                                    <p:animScale>
                                      <p:cBhvr>
                                        <p:cTn id="53" dur="166" decel="50000">
                                          <p:stCondLst>
                                            <p:cond delay="1668"/>
                                          </p:stCondLst>
                                        </p:cTn>
                                        <p:tgtEl>
                                          <p:spTgt spid="12"/>
                                        </p:tgtEl>
                                      </p:cBhvr>
                                      <p:to x="100000" y="100000"/>
                                    </p:animScale>
                                    <p:animScale>
                                      <p:cBhvr>
                                        <p:cTn id="54" dur="26">
                                          <p:stCondLst>
                                            <p:cond delay="1808"/>
                                          </p:stCondLst>
                                        </p:cTn>
                                        <p:tgtEl>
                                          <p:spTgt spid="12"/>
                                        </p:tgtEl>
                                      </p:cBhvr>
                                      <p:to x="100000" y="95000"/>
                                    </p:animScale>
                                    <p:animScale>
                                      <p:cBhvr>
                                        <p:cTn id="55" dur="166" decel="50000">
                                          <p:stCondLst>
                                            <p:cond delay="1834"/>
                                          </p:stCondLst>
                                        </p:cTn>
                                        <p:tgtEl>
                                          <p:spTgt spid="12"/>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80">
                                          <p:stCondLst>
                                            <p:cond delay="0"/>
                                          </p:stCondLst>
                                        </p:cTn>
                                        <p:tgtEl>
                                          <p:spTgt spid="10"/>
                                        </p:tgtEl>
                                      </p:cBhvr>
                                    </p:animEffect>
                                    <p:anim calcmode="lin" valueType="num">
                                      <p:cBhvr>
                                        <p:cTn id="6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6" dur="26">
                                          <p:stCondLst>
                                            <p:cond delay="650"/>
                                          </p:stCondLst>
                                        </p:cTn>
                                        <p:tgtEl>
                                          <p:spTgt spid="10"/>
                                        </p:tgtEl>
                                      </p:cBhvr>
                                      <p:to x="100000" y="60000"/>
                                    </p:animScale>
                                    <p:animScale>
                                      <p:cBhvr>
                                        <p:cTn id="67" dur="166" decel="50000">
                                          <p:stCondLst>
                                            <p:cond delay="676"/>
                                          </p:stCondLst>
                                        </p:cTn>
                                        <p:tgtEl>
                                          <p:spTgt spid="10"/>
                                        </p:tgtEl>
                                      </p:cBhvr>
                                      <p:to x="100000" y="100000"/>
                                    </p:animScale>
                                    <p:animScale>
                                      <p:cBhvr>
                                        <p:cTn id="68" dur="26">
                                          <p:stCondLst>
                                            <p:cond delay="1312"/>
                                          </p:stCondLst>
                                        </p:cTn>
                                        <p:tgtEl>
                                          <p:spTgt spid="10"/>
                                        </p:tgtEl>
                                      </p:cBhvr>
                                      <p:to x="100000" y="80000"/>
                                    </p:animScale>
                                    <p:animScale>
                                      <p:cBhvr>
                                        <p:cTn id="69" dur="166" decel="50000">
                                          <p:stCondLst>
                                            <p:cond delay="1338"/>
                                          </p:stCondLst>
                                        </p:cTn>
                                        <p:tgtEl>
                                          <p:spTgt spid="10"/>
                                        </p:tgtEl>
                                      </p:cBhvr>
                                      <p:to x="100000" y="100000"/>
                                    </p:animScale>
                                    <p:animScale>
                                      <p:cBhvr>
                                        <p:cTn id="70" dur="26">
                                          <p:stCondLst>
                                            <p:cond delay="1642"/>
                                          </p:stCondLst>
                                        </p:cTn>
                                        <p:tgtEl>
                                          <p:spTgt spid="10"/>
                                        </p:tgtEl>
                                      </p:cBhvr>
                                      <p:to x="100000" y="90000"/>
                                    </p:animScale>
                                    <p:animScale>
                                      <p:cBhvr>
                                        <p:cTn id="71" dur="166" decel="50000">
                                          <p:stCondLst>
                                            <p:cond delay="1668"/>
                                          </p:stCondLst>
                                        </p:cTn>
                                        <p:tgtEl>
                                          <p:spTgt spid="10"/>
                                        </p:tgtEl>
                                      </p:cBhvr>
                                      <p:to x="100000" y="100000"/>
                                    </p:animScale>
                                    <p:animScale>
                                      <p:cBhvr>
                                        <p:cTn id="72" dur="26">
                                          <p:stCondLst>
                                            <p:cond delay="1808"/>
                                          </p:stCondLst>
                                        </p:cTn>
                                        <p:tgtEl>
                                          <p:spTgt spid="10"/>
                                        </p:tgtEl>
                                      </p:cBhvr>
                                      <p:to x="100000" y="95000"/>
                                    </p:animScale>
                                    <p:animScale>
                                      <p:cBhvr>
                                        <p:cTn id="73" dur="166" decel="50000">
                                          <p:stCondLst>
                                            <p:cond delay="1834"/>
                                          </p:stCondLst>
                                        </p:cTn>
                                        <p:tgtEl>
                                          <p:spTgt spid="10"/>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down)">
                                      <p:cBhvr>
                                        <p:cTn id="78" dur="580">
                                          <p:stCondLst>
                                            <p:cond delay="0"/>
                                          </p:stCondLst>
                                        </p:cTn>
                                        <p:tgtEl>
                                          <p:spTgt spid="14"/>
                                        </p:tgtEl>
                                      </p:cBhvr>
                                    </p:animEffect>
                                    <p:anim calcmode="lin" valueType="num">
                                      <p:cBhvr>
                                        <p:cTn id="7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84" dur="26">
                                          <p:stCondLst>
                                            <p:cond delay="650"/>
                                          </p:stCondLst>
                                        </p:cTn>
                                        <p:tgtEl>
                                          <p:spTgt spid="14"/>
                                        </p:tgtEl>
                                      </p:cBhvr>
                                      <p:to x="100000" y="60000"/>
                                    </p:animScale>
                                    <p:animScale>
                                      <p:cBhvr>
                                        <p:cTn id="85" dur="166" decel="50000">
                                          <p:stCondLst>
                                            <p:cond delay="676"/>
                                          </p:stCondLst>
                                        </p:cTn>
                                        <p:tgtEl>
                                          <p:spTgt spid="14"/>
                                        </p:tgtEl>
                                      </p:cBhvr>
                                      <p:to x="100000" y="100000"/>
                                    </p:animScale>
                                    <p:animScale>
                                      <p:cBhvr>
                                        <p:cTn id="86" dur="26">
                                          <p:stCondLst>
                                            <p:cond delay="1312"/>
                                          </p:stCondLst>
                                        </p:cTn>
                                        <p:tgtEl>
                                          <p:spTgt spid="14"/>
                                        </p:tgtEl>
                                      </p:cBhvr>
                                      <p:to x="100000" y="80000"/>
                                    </p:animScale>
                                    <p:animScale>
                                      <p:cBhvr>
                                        <p:cTn id="87" dur="166" decel="50000">
                                          <p:stCondLst>
                                            <p:cond delay="1338"/>
                                          </p:stCondLst>
                                        </p:cTn>
                                        <p:tgtEl>
                                          <p:spTgt spid="14"/>
                                        </p:tgtEl>
                                      </p:cBhvr>
                                      <p:to x="100000" y="100000"/>
                                    </p:animScale>
                                    <p:animScale>
                                      <p:cBhvr>
                                        <p:cTn id="88" dur="26">
                                          <p:stCondLst>
                                            <p:cond delay="1642"/>
                                          </p:stCondLst>
                                        </p:cTn>
                                        <p:tgtEl>
                                          <p:spTgt spid="14"/>
                                        </p:tgtEl>
                                      </p:cBhvr>
                                      <p:to x="100000" y="90000"/>
                                    </p:animScale>
                                    <p:animScale>
                                      <p:cBhvr>
                                        <p:cTn id="89" dur="166" decel="50000">
                                          <p:stCondLst>
                                            <p:cond delay="1668"/>
                                          </p:stCondLst>
                                        </p:cTn>
                                        <p:tgtEl>
                                          <p:spTgt spid="14"/>
                                        </p:tgtEl>
                                      </p:cBhvr>
                                      <p:to x="100000" y="100000"/>
                                    </p:animScale>
                                    <p:animScale>
                                      <p:cBhvr>
                                        <p:cTn id="90" dur="26">
                                          <p:stCondLst>
                                            <p:cond delay="1808"/>
                                          </p:stCondLst>
                                        </p:cTn>
                                        <p:tgtEl>
                                          <p:spTgt spid="14"/>
                                        </p:tgtEl>
                                      </p:cBhvr>
                                      <p:to x="100000" y="95000"/>
                                    </p:animScale>
                                    <p:animScale>
                                      <p:cBhvr>
                                        <p:cTn id="91"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4860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2354944" y="319087"/>
            <a:ext cx="4191000"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2818154" y="378768"/>
            <a:ext cx="35076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الأول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الكشوف الجغرافية</a:t>
            </a:r>
            <a:endParaRPr kumimoji="0" lang="ar-EG" sz="28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4942035" y="1378151"/>
            <a:ext cx="2741456" cy="400110"/>
          </a:xfrm>
          <a:prstGeom prst="rect">
            <a:avLst/>
          </a:prstGeom>
        </p:spPr>
        <p:txBody>
          <a:bodyPr wrap="none">
            <a:spAutoFit/>
          </a:bodyPr>
          <a:lstStyle/>
          <a:p>
            <a:pPr rtl="1"/>
            <a:r>
              <a:rPr lang="ar-SA" sz="2000" b="1" dirty="0" smtClean="0">
                <a:solidFill>
                  <a:srgbClr val="7030A0"/>
                </a:solidFill>
              </a:rPr>
              <a:t>أذكر مفهوم </a:t>
            </a:r>
            <a:r>
              <a:rPr lang="ar-SA" sz="2000" b="1" dirty="0">
                <a:solidFill>
                  <a:srgbClr val="7030A0"/>
                </a:solidFill>
              </a:rPr>
              <a:t>الكشوف الجغرافية.</a:t>
            </a:r>
            <a:endParaRPr lang="en-US" sz="2000" dirty="0">
              <a:solidFill>
                <a:srgbClr val="7030A0"/>
              </a:solidFill>
            </a:endParaRPr>
          </a:p>
        </p:txBody>
      </p:sp>
      <p:sp>
        <p:nvSpPr>
          <p:cNvPr id="7" name="Flowchart: Multidocument 6"/>
          <p:cNvSpPr/>
          <p:nvPr/>
        </p:nvSpPr>
        <p:spPr>
          <a:xfrm>
            <a:off x="7848600" y="343810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8" name="Rectangle 7"/>
          <p:cNvSpPr/>
          <p:nvPr/>
        </p:nvSpPr>
        <p:spPr>
          <a:xfrm>
            <a:off x="208020" y="3504749"/>
            <a:ext cx="7620000" cy="400110"/>
          </a:xfrm>
          <a:prstGeom prst="rect">
            <a:avLst/>
          </a:prstGeom>
        </p:spPr>
        <p:txBody>
          <a:bodyPr wrap="square">
            <a:spAutoFit/>
          </a:bodyPr>
          <a:lstStyle/>
          <a:p>
            <a:pPr algn="r" rtl="1"/>
            <a:r>
              <a:rPr lang="ar-SA" sz="2000" b="1" dirty="0" smtClean="0">
                <a:solidFill>
                  <a:srgbClr val="7030A0"/>
                </a:solidFill>
              </a:rPr>
              <a:t>أذكر أهم </a:t>
            </a:r>
            <a:r>
              <a:rPr lang="ar-SA" sz="2000" b="1" dirty="0" smtClean="0">
                <a:solidFill>
                  <a:srgbClr val="7030A0"/>
                </a:solidFill>
              </a:rPr>
              <a:t>الدوافع الجغرافية وفق التصنيف الآتي:</a:t>
            </a:r>
            <a:endParaRPr lang="en-US" sz="2000" dirty="0">
              <a:solidFill>
                <a:srgbClr val="7030A0"/>
              </a:solidFill>
            </a:endParaRPr>
          </a:p>
        </p:txBody>
      </p:sp>
      <p:sp>
        <p:nvSpPr>
          <p:cNvPr id="10" name="Rectangle 9"/>
          <p:cNvSpPr/>
          <p:nvPr/>
        </p:nvSpPr>
        <p:spPr>
          <a:xfrm>
            <a:off x="1219200" y="1828800"/>
            <a:ext cx="6249646" cy="1015663"/>
          </a:xfrm>
          <a:prstGeom prst="rect">
            <a:avLst/>
          </a:prstGeom>
        </p:spPr>
        <p:txBody>
          <a:bodyPr wrap="square">
            <a:spAutoFit/>
          </a:bodyPr>
          <a:lstStyle/>
          <a:p>
            <a:pPr algn="r">
              <a:lnSpc>
                <a:spcPct val="150000"/>
              </a:lnSpc>
            </a:pPr>
            <a:r>
              <a:rPr lang="ar-SA" sz="2000" b="1" dirty="0" smtClean="0">
                <a:solidFill>
                  <a:srgbClr val="00B0F0"/>
                </a:solidFill>
                <a:latin typeface="Sakkal Majalla" pitchFamily="2" charset="-78"/>
                <a:cs typeface="Sakkal Majalla" pitchFamily="2" charset="-78"/>
              </a:rPr>
              <a:t>رحالات بحرية قام بها من الرحاله الأوروبين فى القرنين الخامس والسادس عشر لمناطق جديده لم تكن معروفه من قبل </a:t>
            </a:r>
            <a:endParaRPr lang="ar-SA" sz="2000" dirty="0"/>
          </a:p>
        </p:txBody>
      </p:sp>
      <p:sp>
        <p:nvSpPr>
          <p:cNvPr id="13" name="Rectangle 5"/>
          <p:cNvSpPr/>
          <p:nvPr/>
        </p:nvSpPr>
        <p:spPr>
          <a:xfrm>
            <a:off x="6655016" y="4857690"/>
            <a:ext cx="1422184" cy="400110"/>
          </a:xfrm>
          <a:prstGeom prst="rect">
            <a:avLst/>
          </a:prstGeom>
        </p:spPr>
        <p:txBody>
          <a:bodyPr wrap="none">
            <a:spAutoFit/>
          </a:bodyPr>
          <a:lstStyle/>
          <a:p>
            <a:pPr rtl="1"/>
            <a:r>
              <a:rPr lang="ar-SA" sz="2000" b="1" dirty="0" smtClean="0">
                <a:solidFill>
                  <a:srgbClr val="7030A0"/>
                </a:solidFill>
              </a:rPr>
              <a:t>دوافع اقتصادية</a:t>
            </a:r>
            <a:endParaRPr lang="en-US" sz="2000" dirty="0">
              <a:solidFill>
                <a:srgbClr val="7030A0"/>
              </a:solidFill>
            </a:endParaRPr>
          </a:p>
        </p:txBody>
      </p:sp>
      <p:sp>
        <p:nvSpPr>
          <p:cNvPr id="14" name="Rectangle 5"/>
          <p:cNvSpPr/>
          <p:nvPr/>
        </p:nvSpPr>
        <p:spPr>
          <a:xfrm>
            <a:off x="3505200" y="4191000"/>
            <a:ext cx="1386918" cy="400110"/>
          </a:xfrm>
          <a:prstGeom prst="rect">
            <a:avLst/>
          </a:prstGeom>
        </p:spPr>
        <p:txBody>
          <a:bodyPr wrap="none">
            <a:spAutoFit/>
          </a:bodyPr>
          <a:lstStyle/>
          <a:p>
            <a:pPr rtl="1"/>
            <a:r>
              <a:rPr lang="ar-SA" sz="2000" b="1" dirty="0" smtClean="0">
                <a:solidFill>
                  <a:srgbClr val="7030A0"/>
                </a:solidFill>
              </a:rPr>
              <a:t>دوافع سياسية </a:t>
            </a:r>
            <a:endParaRPr lang="en-US" sz="2000" dirty="0">
              <a:solidFill>
                <a:srgbClr val="7030A0"/>
              </a:solidFill>
            </a:endParaRPr>
          </a:p>
        </p:txBody>
      </p:sp>
      <p:sp>
        <p:nvSpPr>
          <p:cNvPr id="15" name="Rectangle 5"/>
          <p:cNvSpPr/>
          <p:nvPr/>
        </p:nvSpPr>
        <p:spPr>
          <a:xfrm>
            <a:off x="6969204" y="4267200"/>
            <a:ext cx="1107996" cy="400110"/>
          </a:xfrm>
          <a:prstGeom prst="rect">
            <a:avLst/>
          </a:prstGeom>
        </p:spPr>
        <p:txBody>
          <a:bodyPr wrap="none">
            <a:spAutoFit/>
          </a:bodyPr>
          <a:lstStyle/>
          <a:p>
            <a:pPr rtl="1"/>
            <a:r>
              <a:rPr lang="ar-SA" sz="2000" b="1" dirty="0" smtClean="0">
                <a:solidFill>
                  <a:srgbClr val="7030A0"/>
                </a:solidFill>
              </a:rPr>
              <a:t>دوافع دينية</a:t>
            </a:r>
            <a:endParaRPr lang="en-US" sz="2000" dirty="0">
              <a:solidFill>
                <a:srgbClr val="7030A0"/>
              </a:solidFill>
            </a:endParaRPr>
          </a:p>
        </p:txBody>
      </p:sp>
      <p:sp>
        <p:nvSpPr>
          <p:cNvPr id="16" name="Rectangle 5"/>
          <p:cNvSpPr/>
          <p:nvPr/>
        </p:nvSpPr>
        <p:spPr>
          <a:xfrm>
            <a:off x="3764854" y="4724400"/>
            <a:ext cx="1188146" cy="400110"/>
          </a:xfrm>
          <a:prstGeom prst="rect">
            <a:avLst/>
          </a:prstGeom>
        </p:spPr>
        <p:txBody>
          <a:bodyPr wrap="none">
            <a:spAutoFit/>
          </a:bodyPr>
          <a:lstStyle/>
          <a:p>
            <a:pPr rtl="1"/>
            <a:r>
              <a:rPr lang="ar-SA" sz="2000" b="1" dirty="0" smtClean="0">
                <a:solidFill>
                  <a:srgbClr val="7030A0"/>
                </a:solidFill>
              </a:rPr>
              <a:t>دوافع علمية</a:t>
            </a:r>
            <a:endParaRPr lang="en-US" sz="2000" dirty="0">
              <a:solidFill>
                <a:srgbClr val="7030A0"/>
              </a:solidFill>
            </a:endParaRPr>
          </a:p>
        </p:txBody>
      </p:sp>
      <p:sp>
        <p:nvSpPr>
          <p:cNvPr id="17" name="Rectangle 9"/>
          <p:cNvSpPr/>
          <p:nvPr/>
        </p:nvSpPr>
        <p:spPr>
          <a:xfrm rot="20041682">
            <a:off x="49418" y="5111589"/>
            <a:ext cx="3025188" cy="923330"/>
          </a:xfrm>
          <a:prstGeom prst="rect">
            <a:avLst/>
          </a:prstGeom>
          <a:noFill/>
        </p:spPr>
        <p:txBody>
          <a:bodyPr wrap="none" lIns="91440" tIns="45720" rIns="91440" bIns="45720">
            <a:prstTxWarp prst="textTriangle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عمل جماعى</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2275201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8" presetClass="entr" presetSubtype="0" accel="50000" fill="hold" grpId="0" nodeType="clickEffect">
                                  <p:stCondLst>
                                    <p:cond delay="0"/>
                                  </p:stCondLst>
                                  <p:iterate type="lt">
                                    <p:tmPct val="50000"/>
                                  </p:iterate>
                                  <p:childTnLst>
                                    <p:set>
                                      <p:cBhvr>
                                        <p:cTn id="36" dur="1" fill="hold">
                                          <p:stCondLst>
                                            <p:cond delay="0"/>
                                          </p:stCondLst>
                                        </p:cTn>
                                        <p:tgtEl>
                                          <p:spTgt spid="10"/>
                                        </p:tgtEl>
                                        <p:attrNameLst>
                                          <p:attrName>style.visibility</p:attrName>
                                        </p:attrNameLst>
                                      </p:cBhvr>
                                      <p:to>
                                        <p:strVal val="visible"/>
                                      </p:to>
                                    </p:set>
                                    <p:set>
                                      <p:cBhvr>
                                        <p:cTn id="37" dur="455" fill="hold">
                                          <p:stCondLst>
                                            <p:cond delay="0"/>
                                          </p:stCondLst>
                                        </p:cTn>
                                        <p:tgtEl>
                                          <p:spTgt spid="10"/>
                                        </p:tgtEl>
                                        <p:attrNameLst>
                                          <p:attrName>style.rotation</p:attrName>
                                        </p:attrNameLst>
                                      </p:cBhvr>
                                      <p:to>
                                        <p:strVal val="-45.0"/>
                                      </p:to>
                                    </p:set>
                                    <p:anim calcmode="lin" valueType="num">
                                      <p:cBhvr>
                                        <p:cTn id="38" dur="455" fill="hold">
                                          <p:stCondLst>
                                            <p:cond delay="455"/>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39" dur="455"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40" dur="156" decel="50000" autoRev="1" fill="hold">
                                          <p:stCondLst>
                                            <p:cond delay="455"/>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41" dur="136" fill="hold">
                                          <p:stCondLst>
                                            <p:cond delay="864"/>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9"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0-#ppt_w/2"/>
                                          </p:val>
                                        </p:tav>
                                        <p:tav tm="100000">
                                          <p:val>
                                            <p:strVal val="#ppt_x"/>
                                          </p:val>
                                        </p:tav>
                                      </p:tavLst>
                                    </p:anim>
                                    <p:anim calcmode="lin" valueType="num">
                                      <p:cBhvr additive="base">
                                        <p:cTn id="4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9"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0-#ppt_w/2"/>
                                          </p:val>
                                        </p:tav>
                                        <p:tav tm="100000">
                                          <p:val>
                                            <p:strVal val="#ppt_x"/>
                                          </p:val>
                                        </p:tav>
                                      </p:tavLst>
                                    </p:anim>
                                    <p:anim calcmode="lin" valueType="num">
                                      <p:cBhvr additive="base">
                                        <p:cTn id="5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9"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9"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0-#ppt_w/2"/>
                                          </p:val>
                                        </p:tav>
                                        <p:tav tm="100000">
                                          <p:val>
                                            <p:strVal val="#ppt_x"/>
                                          </p:val>
                                        </p:tav>
                                      </p:tavLst>
                                    </p:anim>
                                    <p:anim calcmode="lin" valueType="num">
                                      <p:cBhvr additive="base">
                                        <p:cTn id="65"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9"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additive="base">
                                        <p:cTn id="70" dur="500" fill="hold"/>
                                        <p:tgtEl>
                                          <p:spTgt spid="15"/>
                                        </p:tgtEl>
                                        <p:attrNameLst>
                                          <p:attrName>ppt_x</p:attrName>
                                        </p:attrNameLst>
                                      </p:cBhvr>
                                      <p:tavLst>
                                        <p:tav tm="0">
                                          <p:val>
                                            <p:strVal val="0-#ppt_w/2"/>
                                          </p:val>
                                        </p:tav>
                                        <p:tav tm="100000">
                                          <p:val>
                                            <p:strVal val="#ppt_x"/>
                                          </p:val>
                                        </p:tav>
                                      </p:tavLst>
                                    </p:anim>
                                    <p:anim calcmode="lin" valueType="num">
                                      <p:cBhvr additive="base">
                                        <p:cTn id="71"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9"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fill="hold"/>
                                        <p:tgtEl>
                                          <p:spTgt spid="16"/>
                                        </p:tgtEl>
                                        <p:attrNameLst>
                                          <p:attrName>ppt_x</p:attrName>
                                        </p:attrNameLst>
                                      </p:cBhvr>
                                      <p:tavLst>
                                        <p:tav tm="0">
                                          <p:val>
                                            <p:strVal val="0-#ppt_w/2"/>
                                          </p:val>
                                        </p:tav>
                                        <p:tav tm="100000">
                                          <p:val>
                                            <p:strVal val="#ppt_x"/>
                                          </p:val>
                                        </p:tav>
                                      </p:tavLst>
                                    </p:anim>
                                    <p:anim calcmode="lin" valueType="num">
                                      <p:cBhvr additive="base">
                                        <p:cTn id="7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5" presetClass="entr" presetSubtype="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2000"/>
                                        <p:tgtEl>
                                          <p:spTgt spid="17"/>
                                        </p:tgtEl>
                                      </p:cBhvr>
                                    </p:animEffect>
                                    <p:anim calcmode="lin" valueType="num">
                                      <p:cBhvr>
                                        <p:cTn id="83" dur="2000" fill="hold"/>
                                        <p:tgtEl>
                                          <p:spTgt spid="17"/>
                                        </p:tgtEl>
                                        <p:attrNameLst>
                                          <p:attrName>ppt_w</p:attrName>
                                        </p:attrNameLst>
                                      </p:cBhvr>
                                      <p:tavLst>
                                        <p:tav tm="0" fmla="#ppt_w*sin(2.5*pi*$)">
                                          <p:val>
                                            <p:fltVal val="0"/>
                                          </p:val>
                                        </p:tav>
                                        <p:tav tm="100000">
                                          <p:val>
                                            <p:fltVal val="1"/>
                                          </p:val>
                                        </p:tav>
                                      </p:tavLst>
                                    </p:anim>
                                    <p:anim calcmode="lin" valueType="num">
                                      <p:cBhvr>
                                        <p:cTn id="84"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p:bldP spid="7" grpId="0" animBg="1"/>
      <p:bldP spid="8" grpId="0"/>
      <p:bldP spid="10" grpId="0"/>
      <p:bldP spid="13" grpId="0"/>
      <p:bldP spid="14" grpId="0"/>
      <p:bldP spid="15"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84886"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6" name="Rectangle 5"/>
          <p:cNvSpPr/>
          <p:nvPr/>
        </p:nvSpPr>
        <p:spPr>
          <a:xfrm>
            <a:off x="7010400" y="605135"/>
            <a:ext cx="819455" cy="461665"/>
          </a:xfrm>
          <a:prstGeom prst="rect">
            <a:avLst/>
          </a:prstGeom>
        </p:spPr>
        <p:txBody>
          <a:bodyPr wrap="none">
            <a:spAutoFit/>
          </a:bodyPr>
          <a:lstStyle/>
          <a:p>
            <a:r>
              <a:rPr lang="ar-SA" sz="2400" b="1" dirty="0" smtClean="0">
                <a:solidFill>
                  <a:srgbClr val="7030A0"/>
                </a:solidFill>
              </a:rPr>
              <a:t>علل  </a:t>
            </a:r>
            <a:r>
              <a:rPr lang="ar-SA" sz="2400" b="1" dirty="0">
                <a:solidFill>
                  <a:srgbClr val="7030A0"/>
                </a:solidFill>
              </a:rPr>
              <a:t>:</a:t>
            </a:r>
          </a:p>
        </p:txBody>
      </p:sp>
      <p:sp>
        <p:nvSpPr>
          <p:cNvPr id="7" name="Rectangle 6"/>
          <p:cNvSpPr/>
          <p:nvPr/>
        </p:nvSpPr>
        <p:spPr>
          <a:xfrm>
            <a:off x="3505200" y="1383268"/>
            <a:ext cx="5163593" cy="369332"/>
          </a:xfrm>
          <a:prstGeom prst="rect">
            <a:avLst/>
          </a:prstGeom>
        </p:spPr>
        <p:txBody>
          <a:bodyPr wrap="none">
            <a:spAutoFit/>
          </a:bodyPr>
          <a:lstStyle/>
          <a:p>
            <a:pPr rtl="1"/>
            <a:r>
              <a:rPr lang="ar-SA" b="1" dirty="0" smtClean="0"/>
              <a:t>1- اعتبار الكشوف الجغرافية أحد أسباب الرئيسية لضعف المسلمين.</a:t>
            </a:r>
            <a:endParaRPr lang="en-US" dirty="0"/>
          </a:p>
        </p:txBody>
      </p:sp>
      <p:sp>
        <p:nvSpPr>
          <p:cNvPr id="8" name="Rectangle 7"/>
          <p:cNvSpPr/>
          <p:nvPr/>
        </p:nvSpPr>
        <p:spPr>
          <a:xfrm>
            <a:off x="2590800" y="2895600"/>
            <a:ext cx="6135320" cy="369332"/>
          </a:xfrm>
          <a:prstGeom prst="rect">
            <a:avLst/>
          </a:prstGeom>
        </p:spPr>
        <p:txBody>
          <a:bodyPr wrap="square">
            <a:spAutoFit/>
          </a:bodyPr>
          <a:lstStyle/>
          <a:p>
            <a:pPr algn="r" rtl="1"/>
            <a:r>
              <a:rPr lang="ar-SA" b="1" dirty="0" smtClean="0"/>
              <a:t>2- ارتباط الكشوف الجغرافية بالاستعمار.</a:t>
            </a:r>
            <a:endParaRPr lang="en-US" dirty="0"/>
          </a:p>
        </p:txBody>
      </p:sp>
      <p:sp>
        <p:nvSpPr>
          <p:cNvPr id="9" name="Rectangle 8"/>
          <p:cNvSpPr/>
          <p:nvPr/>
        </p:nvSpPr>
        <p:spPr>
          <a:xfrm>
            <a:off x="5254564" y="4419600"/>
            <a:ext cx="3584636" cy="369332"/>
          </a:xfrm>
          <a:prstGeom prst="rect">
            <a:avLst/>
          </a:prstGeom>
        </p:spPr>
        <p:txBody>
          <a:bodyPr wrap="none">
            <a:spAutoFit/>
          </a:bodyPr>
          <a:lstStyle/>
          <a:p>
            <a:pPr rtl="1"/>
            <a:r>
              <a:rPr lang="ar-SA" b="1" dirty="0" smtClean="0"/>
              <a:t>3- عدم تمكن مجلان من إكمال رحلته البحرية.</a:t>
            </a:r>
            <a:endParaRPr lang="en-US" dirty="0"/>
          </a:p>
        </p:txBody>
      </p:sp>
      <p:sp>
        <p:nvSpPr>
          <p:cNvPr id="11" name="مستطيل 10"/>
          <p:cNvSpPr/>
          <p:nvPr/>
        </p:nvSpPr>
        <p:spPr>
          <a:xfrm>
            <a:off x="1752600" y="1828800"/>
            <a:ext cx="5943600" cy="369332"/>
          </a:xfrm>
          <a:prstGeom prst="rect">
            <a:avLst/>
          </a:prstGeom>
        </p:spPr>
        <p:txBody>
          <a:bodyPr wrap="square">
            <a:spAutoFit/>
          </a:bodyPr>
          <a:lstStyle/>
          <a:p>
            <a:pPr algn="ctr"/>
            <a:r>
              <a:rPr lang="ar-SA" b="1" dirty="0" smtClean="0">
                <a:solidFill>
                  <a:srgbClr val="00B0F0"/>
                </a:solidFill>
                <a:latin typeface="Sakkal Majalla" pitchFamily="2" charset="-78"/>
                <a:cs typeface="Sakkal Majalla" pitchFamily="2" charset="-78"/>
              </a:rPr>
              <a:t>تحول التجارة إلى الطرق البحرية الجديدة مما سبب خسارة اقتصادية كبير للمسلمين</a:t>
            </a:r>
            <a:endParaRPr lang="ar-SA" dirty="0"/>
          </a:p>
        </p:txBody>
      </p:sp>
      <p:sp>
        <p:nvSpPr>
          <p:cNvPr id="12" name="مستطيل 11"/>
          <p:cNvSpPr/>
          <p:nvPr/>
        </p:nvSpPr>
        <p:spPr>
          <a:xfrm>
            <a:off x="3429000" y="3505200"/>
            <a:ext cx="4386137"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محاصرة البرتغال لبعض الشواطئ العربية واحتلال اجزاء منها</a:t>
            </a:r>
            <a:endParaRPr lang="ar-SA" dirty="0"/>
          </a:p>
        </p:txBody>
      </p:sp>
      <p:sp>
        <p:nvSpPr>
          <p:cNvPr id="13" name="مستطيل 12"/>
          <p:cNvSpPr/>
          <p:nvPr/>
        </p:nvSpPr>
        <p:spPr>
          <a:xfrm>
            <a:off x="5772161" y="5181600"/>
            <a:ext cx="177163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لأنه قتل فى جزر الفلبين</a:t>
            </a:r>
            <a:endParaRPr lang="ar-SA" dirty="0"/>
          </a:p>
        </p:txBody>
      </p:sp>
    </p:spTree>
    <p:extLst>
      <p:ext uri="{BB962C8B-B14F-4D97-AF65-F5344CB8AC3E}">
        <p14:creationId xmlns:p14="http://schemas.microsoft.com/office/powerpoint/2010/main" val="38300619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amond(in)">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amond(in)">
                                      <p:cBhvr>
                                        <p:cTn id="42" dur="20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amond(in)">
                                      <p:cBhvr>
                                        <p:cTn id="4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p:bldP spid="11" grpId="0"/>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4886"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2359025" y="304800"/>
            <a:ext cx="4425950" cy="609600"/>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3223714" y="378768"/>
            <a:ext cx="26965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الرابع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الإستعمار</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920286" y="1367135"/>
            <a:ext cx="1880643" cy="461665"/>
          </a:xfrm>
          <a:prstGeom prst="rect">
            <a:avLst/>
          </a:prstGeom>
        </p:spPr>
        <p:txBody>
          <a:bodyPr wrap="none">
            <a:spAutoFit/>
          </a:bodyPr>
          <a:lstStyle/>
          <a:p>
            <a:r>
              <a:rPr lang="ar-SA" sz="2400" b="1" dirty="0" smtClean="0">
                <a:solidFill>
                  <a:srgbClr val="7030A0"/>
                </a:solidFill>
              </a:rPr>
              <a:t>عرف  </a:t>
            </a:r>
            <a:r>
              <a:rPr lang="ar-SA" sz="2400" b="1" dirty="0" err="1" smtClean="0">
                <a:solidFill>
                  <a:srgbClr val="7030A0"/>
                </a:solidFill>
              </a:rPr>
              <a:t>الإستعمار</a:t>
            </a:r>
            <a:r>
              <a:rPr lang="ar-SA" sz="2400" b="1" dirty="0" smtClean="0">
                <a:solidFill>
                  <a:srgbClr val="7030A0"/>
                </a:solidFill>
              </a:rPr>
              <a:t>.</a:t>
            </a:r>
            <a:endParaRPr lang="ar-SA" sz="2400" dirty="0">
              <a:solidFill>
                <a:srgbClr val="7030A0"/>
              </a:solidFill>
            </a:endParaRPr>
          </a:p>
        </p:txBody>
      </p:sp>
      <p:sp>
        <p:nvSpPr>
          <p:cNvPr id="13" name="Rectangle 12"/>
          <p:cNvSpPr/>
          <p:nvPr/>
        </p:nvSpPr>
        <p:spPr>
          <a:xfrm>
            <a:off x="-457200" y="1905000"/>
            <a:ext cx="7924800" cy="507831"/>
          </a:xfrm>
          <a:prstGeom prst="rect">
            <a:avLst/>
          </a:prstGeom>
        </p:spPr>
        <p:txBody>
          <a:bodyPr wrap="square">
            <a:spAutoFit/>
          </a:bodyPr>
          <a:lstStyle/>
          <a:p>
            <a:pPr algn="r">
              <a:lnSpc>
                <a:spcPct val="150000"/>
              </a:lnSpc>
            </a:pPr>
            <a:r>
              <a:rPr lang="ar-SA" b="1" dirty="0" smtClean="0">
                <a:solidFill>
                  <a:srgbClr val="00B0F0"/>
                </a:solidFill>
                <a:latin typeface="Sakkal Majalla" pitchFamily="2" charset="-78"/>
                <a:cs typeface="Sakkal Majalla" pitchFamily="2" charset="-78"/>
              </a:rPr>
              <a:t>سيطرة دوله قويه على دوله ضعيفه من اجل استغلالها فى المجالات السياسية والإقتصادية.</a:t>
            </a:r>
            <a:endParaRPr lang="ar-SA" dirty="0"/>
          </a:p>
        </p:txBody>
      </p:sp>
      <p:sp>
        <p:nvSpPr>
          <p:cNvPr id="17" name="Flowchart: Multidocument 6"/>
          <p:cNvSpPr/>
          <p:nvPr/>
        </p:nvSpPr>
        <p:spPr>
          <a:xfrm>
            <a:off x="7848600" y="343810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18" name="Rectangle 7"/>
          <p:cNvSpPr/>
          <p:nvPr/>
        </p:nvSpPr>
        <p:spPr>
          <a:xfrm>
            <a:off x="208020" y="3504749"/>
            <a:ext cx="7620000" cy="400110"/>
          </a:xfrm>
          <a:prstGeom prst="rect">
            <a:avLst/>
          </a:prstGeom>
        </p:spPr>
        <p:txBody>
          <a:bodyPr wrap="square">
            <a:spAutoFit/>
          </a:bodyPr>
          <a:lstStyle/>
          <a:p>
            <a:pPr algn="r" rtl="1"/>
            <a:r>
              <a:rPr lang="ar-SA" sz="2000" b="1" dirty="0" smtClean="0">
                <a:solidFill>
                  <a:srgbClr val="7030A0"/>
                </a:solidFill>
              </a:rPr>
              <a:t>أذكر أهم </a:t>
            </a:r>
            <a:r>
              <a:rPr lang="ar-SA" sz="2000" b="1" dirty="0" smtClean="0">
                <a:solidFill>
                  <a:srgbClr val="7030A0"/>
                </a:solidFill>
              </a:rPr>
              <a:t>الدوافع الجغرافية وفق التصنيف الآتي:</a:t>
            </a:r>
            <a:endParaRPr lang="en-US" sz="2000" dirty="0">
              <a:solidFill>
                <a:srgbClr val="7030A0"/>
              </a:solidFill>
            </a:endParaRPr>
          </a:p>
        </p:txBody>
      </p:sp>
      <p:sp>
        <p:nvSpPr>
          <p:cNvPr id="19" name="Rectangle 5"/>
          <p:cNvSpPr/>
          <p:nvPr/>
        </p:nvSpPr>
        <p:spPr>
          <a:xfrm>
            <a:off x="6655016" y="4857690"/>
            <a:ext cx="1422184" cy="400110"/>
          </a:xfrm>
          <a:prstGeom prst="rect">
            <a:avLst/>
          </a:prstGeom>
        </p:spPr>
        <p:txBody>
          <a:bodyPr wrap="none">
            <a:spAutoFit/>
          </a:bodyPr>
          <a:lstStyle/>
          <a:p>
            <a:pPr rtl="1"/>
            <a:r>
              <a:rPr lang="ar-SA" sz="2000" b="1" dirty="0" smtClean="0">
                <a:solidFill>
                  <a:srgbClr val="7030A0"/>
                </a:solidFill>
              </a:rPr>
              <a:t>دوافع اقتصادية</a:t>
            </a:r>
            <a:endParaRPr lang="en-US" sz="2000" dirty="0">
              <a:solidFill>
                <a:srgbClr val="7030A0"/>
              </a:solidFill>
            </a:endParaRPr>
          </a:p>
        </p:txBody>
      </p:sp>
      <p:sp>
        <p:nvSpPr>
          <p:cNvPr id="20" name="Rectangle 5"/>
          <p:cNvSpPr/>
          <p:nvPr/>
        </p:nvSpPr>
        <p:spPr>
          <a:xfrm>
            <a:off x="3505200" y="4248090"/>
            <a:ext cx="1386918" cy="400110"/>
          </a:xfrm>
          <a:prstGeom prst="rect">
            <a:avLst/>
          </a:prstGeom>
        </p:spPr>
        <p:txBody>
          <a:bodyPr wrap="none">
            <a:spAutoFit/>
          </a:bodyPr>
          <a:lstStyle/>
          <a:p>
            <a:pPr rtl="1"/>
            <a:r>
              <a:rPr lang="ar-SA" sz="2000" b="1" dirty="0" smtClean="0">
                <a:solidFill>
                  <a:srgbClr val="7030A0"/>
                </a:solidFill>
              </a:rPr>
              <a:t>دوافع سياسية </a:t>
            </a:r>
            <a:endParaRPr lang="en-US" sz="2000" dirty="0">
              <a:solidFill>
                <a:srgbClr val="7030A0"/>
              </a:solidFill>
            </a:endParaRPr>
          </a:p>
        </p:txBody>
      </p:sp>
      <p:sp>
        <p:nvSpPr>
          <p:cNvPr id="21" name="Rectangle 5"/>
          <p:cNvSpPr/>
          <p:nvPr/>
        </p:nvSpPr>
        <p:spPr>
          <a:xfrm>
            <a:off x="6553200" y="4267200"/>
            <a:ext cx="1447832" cy="400110"/>
          </a:xfrm>
          <a:prstGeom prst="rect">
            <a:avLst/>
          </a:prstGeom>
        </p:spPr>
        <p:txBody>
          <a:bodyPr wrap="none">
            <a:spAutoFit/>
          </a:bodyPr>
          <a:lstStyle/>
          <a:p>
            <a:pPr rtl="1"/>
            <a:r>
              <a:rPr lang="ar-SA" sz="2000" b="1" dirty="0" smtClean="0">
                <a:solidFill>
                  <a:srgbClr val="7030A0"/>
                </a:solidFill>
              </a:rPr>
              <a:t>دوافع اجتماعية</a:t>
            </a:r>
            <a:endParaRPr lang="en-US" sz="2000" dirty="0">
              <a:solidFill>
                <a:srgbClr val="7030A0"/>
              </a:solidFill>
            </a:endParaRPr>
          </a:p>
        </p:txBody>
      </p:sp>
      <p:sp>
        <p:nvSpPr>
          <p:cNvPr id="22" name="Rectangle 5"/>
          <p:cNvSpPr/>
          <p:nvPr/>
        </p:nvSpPr>
        <p:spPr>
          <a:xfrm>
            <a:off x="3657600" y="4857690"/>
            <a:ext cx="1237839" cy="400110"/>
          </a:xfrm>
          <a:prstGeom prst="rect">
            <a:avLst/>
          </a:prstGeom>
        </p:spPr>
        <p:txBody>
          <a:bodyPr wrap="none">
            <a:spAutoFit/>
          </a:bodyPr>
          <a:lstStyle/>
          <a:p>
            <a:pPr rtl="1"/>
            <a:r>
              <a:rPr lang="ar-SA" sz="2000" b="1" dirty="0" smtClean="0">
                <a:solidFill>
                  <a:srgbClr val="7030A0"/>
                </a:solidFill>
              </a:rPr>
              <a:t>دوافع ثقافية </a:t>
            </a:r>
            <a:endParaRPr lang="en-US" sz="2000" dirty="0">
              <a:solidFill>
                <a:srgbClr val="7030A0"/>
              </a:solidFill>
            </a:endParaRPr>
          </a:p>
        </p:txBody>
      </p:sp>
      <p:sp>
        <p:nvSpPr>
          <p:cNvPr id="23" name="Rectangle 9"/>
          <p:cNvSpPr/>
          <p:nvPr/>
        </p:nvSpPr>
        <p:spPr>
          <a:xfrm rot="20041682">
            <a:off x="354393" y="5035389"/>
            <a:ext cx="3025188" cy="923330"/>
          </a:xfrm>
          <a:prstGeom prst="rect">
            <a:avLst/>
          </a:prstGeom>
          <a:noFill/>
        </p:spPr>
        <p:txBody>
          <a:bodyPr wrap="none" lIns="91440" tIns="45720" rIns="91440" bIns="45720">
            <a:prstTxWarp prst="textTriangle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عمل جماعى</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2459869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0-#ppt_w/2"/>
                                          </p:val>
                                        </p:tav>
                                        <p:tav tm="100000">
                                          <p:val>
                                            <p:strVal val="#ppt_x"/>
                                          </p:val>
                                        </p:tav>
                                      </p:tavLst>
                                    </p:anim>
                                    <p:anim calcmode="lin" valueType="num">
                                      <p:cBhvr additive="base">
                                        <p:cTn id="5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9"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9"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0-#ppt_w/2"/>
                                          </p:val>
                                        </p:tav>
                                        <p:tav tm="100000">
                                          <p:val>
                                            <p:strVal val="#ppt_x"/>
                                          </p:val>
                                        </p:tav>
                                      </p:tavLst>
                                    </p:anim>
                                    <p:anim calcmode="lin" valueType="num">
                                      <p:cBhvr additive="base">
                                        <p:cTn id="6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2000"/>
                                        <p:tgtEl>
                                          <p:spTgt spid="23"/>
                                        </p:tgtEl>
                                      </p:cBhvr>
                                    </p:animEffect>
                                    <p:anim calcmode="lin" valueType="num">
                                      <p:cBhvr>
                                        <p:cTn id="72" dur="2000" fill="hold"/>
                                        <p:tgtEl>
                                          <p:spTgt spid="23"/>
                                        </p:tgtEl>
                                        <p:attrNameLst>
                                          <p:attrName>ppt_w</p:attrName>
                                        </p:attrNameLst>
                                      </p:cBhvr>
                                      <p:tavLst>
                                        <p:tav tm="0" fmla="#ppt_w*sin(2.5*pi*$)">
                                          <p:val>
                                            <p:fltVal val="0"/>
                                          </p:val>
                                        </p:tav>
                                        <p:tav tm="100000">
                                          <p:val>
                                            <p:fltVal val="1"/>
                                          </p:val>
                                        </p:tav>
                                      </p:tavLst>
                                    </p:anim>
                                    <p:anim calcmode="lin" valueType="num">
                                      <p:cBhvr>
                                        <p:cTn id="7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3" grpId="0"/>
      <p:bldP spid="17" grpId="0" animBg="1"/>
      <p:bldP spid="18" grpId="0"/>
      <p:bldP spid="19" grpId="0"/>
      <p:bldP spid="20" grpId="0"/>
      <p:bldP spid="21" grpId="0"/>
      <p:bldP spid="22"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4</a:t>
            </a:r>
            <a:endParaRPr lang="ar-SA" sz="2800" dirty="0"/>
          </a:p>
        </p:txBody>
      </p:sp>
      <p:sp>
        <p:nvSpPr>
          <p:cNvPr id="5" name="Rectangle 4"/>
          <p:cNvSpPr/>
          <p:nvPr/>
        </p:nvSpPr>
        <p:spPr>
          <a:xfrm>
            <a:off x="7086600" y="609600"/>
            <a:ext cx="819455" cy="579967"/>
          </a:xfrm>
          <a:prstGeom prst="rect">
            <a:avLst/>
          </a:prstGeom>
        </p:spPr>
        <p:txBody>
          <a:bodyPr wrap="none">
            <a:spAutoFit/>
          </a:bodyPr>
          <a:lstStyle/>
          <a:p>
            <a:pPr>
              <a:lnSpc>
                <a:spcPct val="150000"/>
              </a:lnSpc>
            </a:pPr>
            <a:r>
              <a:rPr lang="ar-SA" sz="2400" b="1" dirty="0" smtClean="0">
                <a:solidFill>
                  <a:srgbClr val="7030A0"/>
                </a:solidFill>
              </a:rPr>
              <a:t>علل  </a:t>
            </a:r>
            <a:r>
              <a:rPr lang="ar-SA" sz="2400" b="1" dirty="0">
                <a:solidFill>
                  <a:srgbClr val="7030A0"/>
                </a:solidFill>
              </a:rPr>
              <a:t>:</a:t>
            </a:r>
          </a:p>
        </p:txBody>
      </p:sp>
      <p:sp>
        <p:nvSpPr>
          <p:cNvPr id="6" name="Rectangle 5"/>
          <p:cNvSpPr/>
          <p:nvPr/>
        </p:nvSpPr>
        <p:spPr>
          <a:xfrm>
            <a:off x="1219200" y="1295400"/>
            <a:ext cx="7467600" cy="457241"/>
          </a:xfrm>
          <a:prstGeom prst="rect">
            <a:avLst/>
          </a:prstGeom>
        </p:spPr>
        <p:txBody>
          <a:bodyPr wrap="square">
            <a:spAutoFit/>
          </a:bodyPr>
          <a:lstStyle/>
          <a:p>
            <a:pPr algn="r" rtl="1">
              <a:lnSpc>
                <a:spcPct val="150000"/>
              </a:lnSpc>
            </a:pPr>
            <a:r>
              <a:rPr lang="ar-SA" b="1" dirty="0"/>
              <a:t>1- </a:t>
            </a:r>
            <a:r>
              <a:rPr lang="ar-SA" b="1" dirty="0" smtClean="0"/>
              <a:t>فقدان الشعوب المستعمرة حريتها.</a:t>
            </a:r>
            <a:endParaRPr lang="en-US" dirty="0"/>
          </a:p>
        </p:txBody>
      </p:sp>
      <p:sp>
        <p:nvSpPr>
          <p:cNvPr id="7" name="Rectangle 6"/>
          <p:cNvSpPr/>
          <p:nvPr/>
        </p:nvSpPr>
        <p:spPr>
          <a:xfrm>
            <a:off x="1905000" y="2221468"/>
            <a:ext cx="6773839" cy="457241"/>
          </a:xfrm>
          <a:prstGeom prst="rect">
            <a:avLst/>
          </a:prstGeom>
        </p:spPr>
        <p:txBody>
          <a:bodyPr wrap="square">
            <a:spAutoFit/>
          </a:bodyPr>
          <a:lstStyle/>
          <a:p>
            <a:pPr algn="r" rtl="1">
              <a:lnSpc>
                <a:spcPct val="150000"/>
              </a:lnSpc>
            </a:pPr>
            <a:r>
              <a:rPr lang="ar-SA" b="1" dirty="0"/>
              <a:t>2- </a:t>
            </a:r>
            <a:r>
              <a:rPr lang="ar-SA" b="1" dirty="0" smtClean="0"/>
              <a:t>إسهام حركة الاستعمار فى بناء الاقتصاد وإسهامها فى هدمه.</a:t>
            </a:r>
            <a:endParaRPr lang="en-US" dirty="0"/>
          </a:p>
        </p:txBody>
      </p:sp>
      <p:sp>
        <p:nvSpPr>
          <p:cNvPr id="8" name="Rectangle 7"/>
          <p:cNvSpPr/>
          <p:nvPr/>
        </p:nvSpPr>
        <p:spPr>
          <a:xfrm>
            <a:off x="-228600" y="3212068"/>
            <a:ext cx="8915400" cy="457241"/>
          </a:xfrm>
          <a:prstGeom prst="rect">
            <a:avLst/>
          </a:prstGeom>
        </p:spPr>
        <p:txBody>
          <a:bodyPr wrap="square">
            <a:spAutoFit/>
          </a:bodyPr>
          <a:lstStyle/>
          <a:p>
            <a:pPr algn="r" rtl="1">
              <a:lnSpc>
                <a:spcPct val="150000"/>
              </a:lnSpc>
            </a:pPr>
            <a:r>
              <a:rPr lang="ar-SA" b="1" dirty="0"/>
              <a:t>3- </a:t>
            </a:r>
            <a:r>
              <a:rPr lang="ar-SA" b="1" dirty="0" smtClean="0"/>
              <a:t>وقوع كثير من شعوب القارة الإفريقية تحت الاستعمار.</a:t>
            </a:r>
            <a:endParaRPr lang="en-US" dirty="0"/>
          </a:p>
        </p:txBody>
      </p:sp>
      <p:sp>
        <p:nvSpPr>
          <p:cNvPr id="12" name="Rectangle 11"/>
          <p:cNvSpPr/>
          <p:nvPr/>
        </p:nvSpPr>
        <p:spPr>
          <a:xfrm>
            <a:off x="-228600" y="1660394"/>
            <a:ext cx="7924800" cy="473206"/>
          </a:xfrm>
          <a:prstGeom prst="rect">
            <a:avLst/>
          </a:prstGeom>
        </p:spPr>
        <p:txBody>
          <a:bodyPr wrap="square">
            <a:spAutoFit/>
          </a:bodyPr>
          <a:lstStyle/>
          <a:p>
            <a:pPr algn="r">
              <a:lnSpc>
                <a:spcPct val="150000"/>
              </a:lnSpc>
            </a:pPr>
            <a:r>
              <a:rPr lang="ar-SA" b="1" dirty="0" smtClean="0">
                <a:solidFill>
                  <a:srgbClr val="00B0F0"/>
                </a:solidFill>
                <a:latin typeface="Sakkal Majalla" pitchFamily="2" charset="-78"/>
                <a:cs typeface="Sakkal Majalla" pitchFamily="2" charset="-78"/>
              </a:rPr>
              <a:t>لسيطرة الدول الصناعية القوية عليها واستغلالها واستعبادها وتسخير امكاناتها </a:t>
            </a:r>
            <a:endParaRPr lang="ar-SA" dirty="0"/>
          </a:p>
        </p:txBody>
      </p:sp>
      <p:sp>
        <p:nvSpPr>
          <p:cNvPr id="13" name="Rectangle 12"/>
          <p:cNvSpPr/>
          <p:nvPr/>
        </p:nvSpPr>
        <p:spPr>
          <a:xfrm>
            <a:off x="4531210" y="2644600"/>
            <a:ext cx="2486578" cy="473206"/>
          </a:xfrm>
          <a:prstGeom prst="rect">
            <a:avLst/>
          </a:prstGeom>
        </p:spPr>
        <p:txBody>
          <a:bodyPr wrap="none">
            <a:spAutoFit/>
          </a:bodyPr>
          <a:lstStyle/>
          <a:p>
            <a:pPr>
              <a:lnSpc>
                <a:spcPct val="150000"/>
              </a:lnSpc>
            </a:pPr>
            <a:r>
              <a:rPr lang="ar-SA" b="1" dirty="0" smtClean="0">
                <a:solidFill>
                  <a:srgbClr val="00B0F0"/>
                </a:solidFill>
                <a:latin typeface="Sakkal Majalla" pitchFamily="2" charset="-78"/>
                <a:cs typeface="Sakkal Majalla" pitchFamily="2" charset="-78"/>
              </a:rPr>
              <a:t>لسيطرتها على مواردها الاقتصادية</a:t>
            </a:r>
            <a:endParaRPr lang="ar-SA" dirty="0"/>
          </a:p>
        </p:txBody>
      </p:sp>
      <p:sp>
        <p:nvSpPr>
          <p:cNvPr id="14" name="Rectangle 13"/>
          <p:cNvSpPr/>
          <p:nvPr/>
        </p:nvSpPr>
        <p:spPr>
          <a:xfrm>
            <a:off x="4917245" y="3657600"/>
            <a:ext cx="2927404" cy="473206"/>
          </a:xfrm>
          <a:prstGeom prst="rect">
            <a:avLst/>
          </a:prstGeom>
        </p:spPr>
        <p:txBody>
          <a:bodyPr wrap="none">
            <a:spAutoFit/>
          </a:bodyPr>
          <a:lstStyle/>
          <a:p>
            <a:pPr>
              <a:lnSpc>
                <a:spcPct val="150000"/>
              </a:lnSpc>
            </a:pPr>
            <a:r>
              <a:rPr lang="ar-SA" b="1" dirty="0" smtClean="0">
                <a:solidFill>
                  <a:srgbClr val="00B0F0"/>
                </a:solidFill>
                <a:latin typeface="Sakkal Majalla" pitchFamily="2" charset="-78"/>
                <a:cs typeface="Sakkal Majalla" pitchFamily="2" charset="-78"/>
              </a:rPr>
              <a:t>لغني الشعوب الإفريقية بالموارد الطبيعية</a:t>
            </a:r>
            <a:endParaRPr lang="ar-SA" dirty="0"/>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1+#ppt_w/2"/>
                                          </p:val>
                                        </p:tav>
                                        <p:tav tm="100000">
                                          <p:val>
                                            <p:strVal val="#ppt_x"/>
                                          </p:val>
                                        </p:tav>
                                      </p:tavLst>
                                    </p:anim>
                                    <p:anim calcmode="lin" valueType="num">
                                      <p:cBhvr additive="base">
                                        <p:cTn id="5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12" grpId="0"/>
      <p:bldP spid="13"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2474912" y="304800"/>
            <a:ext cx="4194175"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3203677" y="378768"/>
            <a:ext cx="27366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الخامس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التنصير</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ما المقصود </a:t>
            </a:r>
            <a:r>
              <a:rPr lang="ar-SA" sz="2000" b="1" dirty="0" err="1" smtClean="0">
                <a:solidFill>
                  <a:srgbClr val="7030A0"/>
                </a:solidFill>
                <a:latin typeface="Sultan bold"/>
                <a:ea typeface="Times New Roman" pitchFamily="18" charset="0"/>
                <a:cs typeface="Arial" pitchFamily="34" charset="0"/>
              </a:rPr>
              <a:t>بالتنصير ؟</a:t>
            </a:r>
            <a:endParaRPr lang="ar-SA" sz="2000" dirty="0">
              <a:solidFill>
                <a:srgbClr val="7030A0"/>
              </a:solidFill>
            </a:endParaRPr>
          </a:p>
        </p:txBody>
      </p:sp>
      <p:sp>
        <p:nvSpPr>
          <p:cNvPr id="7" name="Flowchart: Multidocument 6"/>
          <p:cNvSpPr/>
          <p:nvPr/>
        </p:nvSpPr>
        <p:spPr>
          <a:xfrm>
            <a:off x="7860090" y="3429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8" name="Rectangle 7"/>
          <p:cNvSpPr/>
          <p:nvPr/>
        </p:nvSpPr>
        <p:spPr>
          <a:xfrm>
            <a:off x="3886200" y="3562290"/>
            <a:ext cx="3812262" cy="400110"/>
          </a:xfrm>
          <a:prstGeom prst="rect">
            <a:avLst/>
          </a:prstGeom>
        </p:spPr>
        <p:txBody>
          <a:bodyPr wrap="none">
            <a:spAutoFit/>
          </a:bodyPr>
          <a:lstStyle/>
          <a:p>
            <a:pPr rtl="1"/>
            <a:r>
              <a:rPr lang="ar-SA" sz="2000" b="1" dirty="0" err="1" smtClean="0">
                <a:solidFill>
                  <a:srgbClr val="7030A0"/>
                </a:solidFill>
              </a:rPr>
              <a:t>أذكرالأساليب</a:t>
            </a:r>
            <a:r>
              <a:rPr lang="ar-SA" sz="2000" b="1" dirty="0" smtClean="0">
                <a:solidFill>
                  <a:srgbClr val="7030A0"/>
                </a:solidFill>
              </a:rPr>
              <a:t> </a:t>
            </a:r>
            <a:r>
              <a:rPr lang="ar-SA" sz="2000" b="1" dirty="0">
                <a:solidFill>
                  <a:srgbClr val="7030A0"/>
                </a:solidFill>
              </a:rPr>
              <a:t>التنصيرية فى الميادين التالية:-</a:t>
            </a:r>
            <a:endParaRPr lang="en-US" sz="2000" dirty="0">
              <a:solidFill>
                <a:srgbClr val="7030A0"/>
              </a:solidFill>
            </a:endParaRPr>
          </a:p>
        </p:txBody>
      </p:sp>
      <p:sp>
        <p:nvSpPr>
          <p:cNvPr id="9" name="Rectangle 8"/>
          <p:cNvSpPr/>
          <p:nvPr/>
        </p:nvSpPr>
        <p:spPr>
          <a:xfrm>
            <a:off x="7569652" y="4308991"/>
            <a:ext cx="1095172" cy="400110"/>
          </a:xfrm>
          <a:prstGeom prst="rect">
            <a:avLst/>
          </a:prstGeom>
        </p:spPr>
        <p:txBody>
          <a:bodyPr wrap="none">
            <a:spAutoFit/>
          </a:bodyPr>
          <a:lstStyle/>
          <a:p>
            <a:r>
              <a:rPr lang="ar-SA" sz="2000" b="1" dirty="0"/>
              <a:t>1- الإعلام </a:t>
            </a:r>
            <a:endParaRPr lang="ar-SA" sz="2000" dirty="0"/>
          </a:p>
        </p:txBody>
      </p:sp>
      <p:sp>
        <p:nvSpPr>
          <p:cNvPr id="10" name="Rectangle 9"/>
          <p:cNvSpPr/>
          <p:nvPr/>
        </p:nvSpPr>
        <p:spPr>
          <a:xfrm>
            <a:off x="7532417" y="4953000"/>
            <a:ext cx="1141659" cy="400110"/>
          </a:xfrm>
          <a:prstGeom prst="rect">
            <a:avLst/>
          </a:prstGeom>
        </p:spPr>
        <p:txBody>
          <a:bodyPr wrap="none">
            <a:spAutoFit/>
          </a:bodyPr>
          <a:lstStyle/>
          <a:p>
            <a:r>
              <a:rPr lang="ar-SA" sz="2000" b="1" dirty="0" smtClean="0"/>
              <a:t>2- </a:t>
            </a:r>
            <a:r>
              <a:rPr lang="ar-SA" sz="2000" b="1" dirty="0"/>
              <a:t>السياسه</a:t>
            </a:r>
            <a:endParaRPr lang="ar-SA" sz="2000" dirty="0"/>
          </a:p>
        </p:txBody>
      </p:sp>
      <p:sp>
        <p:nvSpPr>
          <p:cNvPr id="11" name="Rectangle 10"/>
          <p:cNvSpPr/>
          <p:nvPr/>
        </p:nvSpPr>
        <p:spPr>
          <a:xfrm>
            <a:off x="4114800" y="1905000"/>
            <a:ext cx="3520516"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تحويل الشعوب إلى النصرانية تمهيدا لاستعمارها.</a:t>
            </a:r>
            <a:endParaRPr lang="ar-SA" dirty="0"/>
          </a:p>
        </p:txBody>
      </p:sp>
      <p:sp>
        <p:nvSpPr>
          <p:cNvPr id="12" name="Rectangle 11"/>
          <p:cNvSpPr/>
          <p:nvPr/>
        </p:nvSpPr>
        <p:spPr>
          <a:xfrm>
            <a:off x="2286000" y="4315521"/>
            <a:ext cx="482055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تأسيس مجموعه من المؤسسات الاعلاميه وحجز الكثير من مواقع البث</a:t>
            </a:r>
            <a:endParaRPr lang="ar-SA" dirty="0"/>
          </a:p>
        </p:txBody>
      </p:sp>
      <p:sp>
        <p:nvSpPr>
          <p:cNvPr id="13" name="Rectangle 12"/>
          <p:cNvSpPr/>
          <p:nvPr/>
        </p:nvSpPr>
        <p:spPr>
          <a:xfrm>
            <a:off x="1978180" y="4931327"/>
            <a:ext cx="518763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اثارة الفتن والقلاقل بين الاقليات والتشكيك والطعن فى الشخصيات القيادية</a:t>
            </a:r>
            <a:endParaRPr lang="ar-SA" dirty="0"/>
          </a:p>
        </p:txBody>
      </p:sp>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7" grpId="0" animBg="1"/>
      <p:bldP spid="8" grpId="0"/>
      <p:bldP spid="9" grpId="0"/>
      <p:bldP spid="10" grpId="0"/>
      <p:bldP spid="11" grpId="0"/>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29135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6781800" y="363089"/>
            <a:ext cx="1032655" cy="461665"/>
          </a:xfrm>
          <a:prstGeom prst="rect">
            <a:avLst/>
          </a:prstGeom>
        </p:spPr>
        <p:txBody>
          <a:bodyPr wrap="none">
            <a:spAutoFit/>
          </a:bodyPr>
          <a:lstStyle/>
          <a:p>
            <a:r>
              <a:rPr lang="ar-SA" sz="2400" b="1" dirty="0" smtClean="0">
                <a:solidFill>
                  <a:srgbClr val="7030A0"/>
                </a:solidFill>
              </a:rPr>
              <a:t>علل  </a:t>
            </a:r>
            <a:r>
              <a:rPr lang="ar-SA" sz="2400" b="1" dirty="0" smtClean="0">
                <a:solidFill>
                  <a:srgbClr val="7030A0"/>
                </a:solidFill>
              </a:rPr>
              <a:t>:- </a:t>
            </a:r>
            <a:endParaRPr lang="ar-SA" sz="2400" dirty="0">
              <a:solidFill>
                <a:srgbClr val="7030A0"/>
              </a:solidFill>
            </a:endParaRPr>
          </a:p>
        </p:txBody>
      </p:sp>
      <p:sp>
        <p:nvSpPr>
          <p:cNvPr id="4" name="Rectangle 3"/>
          <p:cNvSpPr/>
          <p:nvPr/>
        </p:nvSpPr>
        <p:spPr>
          <a:xfrm>
            <a:off x="1586753" y="1032681"/>
            <a:ext cx="7162800" cy="369332"/>
          </a:xfrm>
          <a:prstGeom prst="rect">
            <a:avLst/>
          </a:prstGeom>
        </p:spPr>
        <p:txBody>
          <a:bodyPr wrap="square">
            <a:spAutoFit/>
          </a:bodyPr>
          <a:lstStyle/>
          <a:p>
            <a:pPr algn="r"/>
            <a:r>
              <a:rPr lang="ar-SA" b="1" dirty="0" smtClean="0"/>
              <a:t>1- تأسيس مجموعه من  المدارس </a:t>
            </a:r>
            <a:r>
              <a:rPr lang="ar-SA" b="1" dirty="0"/>
              <a:t>الأوروبية والأمريكية فى البلدان </a:t>
            </a:r>
            <a:r>
              <a:rPr lang="ar-SA" b="1" dirty="0" smtClean="0"/>
              <a:t>الإسلامية. </a:t>
            </a:r>
            <a:endParaRPr lang="ar-SA" dirty="0"/>
          </a:p>
        </p:txBody>
      </p:sp>
      <p:sp>
        <p:nvSpPr>
          <p:cNvPr id="5" name="Rectangle 4"/>
          <p:cNvSpPr/>
          <p:nvPr/>
        </p:nvSpPr>
        <p:spPr>
          <a:xfrm>
            <a:off x="4191000" y="2355208"/>
            <a:ext cx="4572000" cy="369332"/>
          </a:xfrm>
          <a:prstGeom prst="rect">
            <a:avLst/>
          </a:prstGeom>
        </p:spPr>
        <p:txBody>
          <a:bodyPr>
            <a:spAutoFit/>
          </a:bodyPr>
          <a:lstStyle/>
          <a:p>
            <a:pPr algn="r"/>
            <a:r>
              <a:rPr lang="ar-SA" b="1" dirty="0" smtClean="0"/>
              <a:t>2- اهتمام </a:t>
            </a:r>
            <a:r>
              <a:rPr lang="ar-SA" b="1" dirty="0" err="1" smtClean="0"/>
              <a:t>المنصرين</a:t>
            </a:r>
            <a:r>
              <a:rPr lang="ar-SA" b="1" dirty="0" smtClean="0"/>
              <a:t> كثيرا بالحملات الصحية.</a:t>
            </a:r>
            <a:endParaRPr lang="ar-SA" dirty="0"/>
          </a:p>
        </p:txBody>
      </p:sp>
      <p:sp>
        <p:nvSpPr>
          <p:cNvPr id="12" name="Rectangle 11"/>
          <p:cNvSpPr/>
          <p:nvPr/>
        </p:nvSpPr>
        <p:spPr>
          <a:xfrm>
            <a:off x="3719592" y="1524000"/>
            <a:ext cx="370005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لبث فى مناهجها الأفكار وتشويه العقائد الغير نصرانية</a:t>
            </a:r>
            <a:endParaRPr lang="ar-SA" dirty="0"/>
          </a:p>
        </p:txBody>
      </p:sp>
      <p:sp>
        <p:nvSpPr>
          <p:cNvPr id="13" name="Rectangle 12"/>
          <p:cNvSpPr/>
          <p:nvPr/>
        </p:nvSpPr>
        <p:spPr>
          <a:xfrm>
            <a:off x="3200400" y="2831068"/>
            <a:ext cx="4402167"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لأنها أهم الطرق احتكاكا بالفقراء الذين يستجيبون أكثر لغيرهم.</a:t>
            </a:r>
            <a:endParaRPr lang="ar-SA" dirty="0"/>
          </a:p>
        </p:txBody>
      </p:sp>
      <p:sp>
        <p:nvSpPr>
          <p:cNvPr id="19" name="Rectangle 4"/>
          <p:cNvSpPr/>
          <p:nvPr/>
        </p:nvSpPr>
        <p:spPr>
          <a:xfrm>
            <a:off x="4066376" y="3657600"/>
            <a:ext cx="4572000" cy="369332"/>
          </a:xfrm>
          <a:prstGeom prst="rect">
            <a:avLst/>
          </a:prstGeom>
        </p:spPr>
        <p:txBody>
          <a:bodyPr>
            <a:spAutoFit/>
          </a:bodyPr>
          <a:lstStyle/>
          <a:p>
            <a:pPr algn="r"/>
            <a:r>
              <a:rPr lang="ar-SA" b="1" dirty="0" smtClean="0"/>
              <a:t>2- استهداف التنصير بلدان العالم الفقيرة.</a:t>
            </a:r>
            <a:endParaRPr lang="ar-SA" dirty="0"/>
          </a:p>
        </p:txBody>
      </p:sp>
      <p:sp>
        <p:nvSpPr>
          <p:cNvPr id="20" name="Rectangle 12"/>
          <p:cNvSpPr/>
          <p:nvPr/>
        </p:nvSpPr>
        <p:spPr>
          <a:xfrm>
            <a:off x="2667000" y="4202668"/>
            <a:ext cx="4934364"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لأنا فى حاجه إلى مساعدات واستغاثة فاستغلت ذلك فى تحقيق أهدافها</a:t>
            </a:r>
            <a:endParaRPr lang="ar-SA" dirty="0"/>
          </a:p>
        </p:txBody>
      </p:sp>
    </p:spTree>
    <p:extLst>
      <p:ext uri="{BB962C8B-B14F-4D97-AF65-F5344CB8AC3E}">
        <p14:creationId xmlns:p14="http://schemas.microsoft.com/office/powerpoint/2010/main" val="4771516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0-#ppt_w/2"/>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12" grpId="0"/>
      <p:bldP spid="13" grpId="0"/>
      <p:bldP spid="19"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04270" y="161145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3" name="Rectangle 2"/>
          <p:cNvSpPr/>
          <p:nvPr/>
        </p:nvSpPr>
        <p:spPr>
          <a:xfrm>
            <a:off x="0" y="1487093"/>
            <a:ext cx="7904270" cy="614079"/>
          </a:xfrm>
          <a:prstGeom prst="rect">
            <a:avLst/>
          </a:prstGeom>
        </p:spPr>
        <p:txBody>
          <a:bodyPr wrap="square">
            <a:spAutoFit/>
          </a:bodyPr>
          <a:lstStyle/>
          <a:p>
            <a:pPr algn="r">
              <a:lnSpc>
                <a:spcPct val="200000"/>
              </a:lnSpc>
            </a:pPr>
            <a:r>
              <a:rPr lang="ar-SA" sz="2000" b="1" dirty="0" smtClean="0">
                <a:solidFill>
                  <a:srgbClr val="7030A0"/>
                </a:solidFill>
              </a:rPr>
              <a:t>أهداف التنصير فى البلاد الإسلامية.</a:t>
            </a:r>
            <a:endParaRPr lang="ar-SA" sz="2000" dirty="0">
              <a:solidFill>
                <a:srgbClr val="7030A0"/>
              </a:solidFill>
            </a:endParaRPr>
          </a:p>
        </p:txBody>
      </p:sp>
      <p:sp>
        <p:nvSpPr>
          <p:cNvPr id="9" name="Rectangle 8"/>
          <p:cNvSpPr/>
          <p:nvPr/>
        </p:nvSpPr>
        <p:spPr>
          <a:xfrm>
            <a:off x="4706715" y="2477693"/>
            <a:ext cx="395012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1- تغير معتقدات بعض المسلمين أو تشكيكهم فى عقيدتهم</a:t>
            </a:r>
            <a:endParaRPr lang="ar-SA" dirty="0"/>
          </a:p>
        </p:txBody>
      </p:sp>
      <p:sp>
        <p:nvSpPr>
          <p:cNvPr id="10" name="Rectangle 9"/>
          <p:cNvSpPr/>
          <p:nvPr/>
        </p:nvSpPr>
        <p:spPr>
          <a:xfrm>
            <a:off x="3276600" y="3059254"/>
            <a:ext cx="235513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2- تقويض قوة الإسلام والمسلمين</a:t>
            </a:r>
            <a:endParaRPr lang="ar-SA" dirty="0"/>
          </a:p>
        </p:txBody>
      </p:sp>
      <p:sp>
        <p:nvSpPr>
          <p:cNvPr id="11" name="Rectangle 10"/>
          <p:cNvSpPr/>
          <p:nvPr/>
        </p:nvSpPr>
        <p:spPr>
          <a:xfrm>
            <a:off x="1463561" y="3669268"/>
            <a:ext cx="2613216"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3- بث الفرقه والإنقسام بين المسلمين</a:t>
            </a:r>
            <a:endParaRPr lang="ar-SA" dirty="0"/>
          </a:p>
        </p:txBody>
      </p:sp>
    </p:spTree>
    <p:extLst>
      <p:ext uri="{BB962C8B-B14F-4D97-AF65-F5344CB8AC3E}">
        <p14:creationId xmlns:p14="http://schemas.microsoft.com/office/powerpoint/2010/main" val="416584911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24799" y="1600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p:nvPr/>
        </p:nvSpPr>
        <p:spPr>
          <a:xfrm>
            <a:off x="-227464" y="1733490"/>
            <a:ext cx="8153400" cy="400110"/>
          </a:xfrm>
          <a:prstGeom prst="rect">
            <a:avLst/>
          </a:prstGeom>
        </p:spPr>
        <p:txBody>
          <a:bodyPr wrap="square">
            <a:spAutoFit/>
          </a:bodyPr>
          <a:lstStyle/>
          <a:p>
            <a:pPr algn="r"/>
            <a:r>
              <a:rPr lang="ar-SA" sz="2000" b="1" dirty="0" smtClean="0">
                <a:solidFill>
                  <a:srgbClr val="7030A0"/>
                </a:solidFill>
              </a:rPr>
              <a:t>اختار الإجابة </a:t>
            </a:r>
            <a:r>
              <a:rPr lang="ar-SA" sz="2000" b="1" dirty="0" smtClean="0">
                <a:solidFill>
                  <a:srgbClr val="7030A0"/>
                </a:solidFill>
              </a:rPr>
              <a:t>الصحيحة فيما يلى :-</a:t>
            </a:r>
            <a:endParaRPr lang="ar-SA" sz="2000" b="1" dirty="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246290"/>
            <a:ext cx="8268381" cy="762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657600"/>
            <a:ext cx="8268380" cy="762000"/>
          </a:xfrm>
          <a:prstGeom prst="rect">
            <a:avLst/>
          </a:prstGeom>
        </p:spPr>
      </p:pic>
      <p:sp>
        <p:nvSpPr>
          <p:cNvPr id="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8" name="AutoShape 1"/>
          <p:cNvSpPr>
            <a:spLocks noChangeArrowheads="1"/>
          </p:cNvSpPr>
          <p:nvPr/>
        </p:nvSpPr>
        <p:spPr bwMode="auto">
          <a:xfrm>
            <a:off x="2353469" y="277812"/>
            <a:ext cx="4437062" cy="6635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9" name="Rectangle 3"/>
          <p:cNvSpPr>
            <a:spLocks noChangeArrowheads="1"/>
          </p:cNvSpPr>
          <p:nvPr/>
        </p:nvSpPr>
        <p:spPr bwMode="auto">
          <a:xfrm>
            <a:off x="2513584" y="378768"/>
            <a:ext cx="41168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السا</a:t>
            </a:r>
            <a:r>
              <a:rPr kumimoji="0" lang="ar-SA" sz="2400" b="1" i="0" u="none" strike="noStrike" cap="none" normalizeH="0" baseline="0" dirty="0" smtClean="0">
                <a:ln>
                  <a:noFill/>
                </a:ln>
                <a:solidFill>
                  <a:srgbClr val="002060"/>
                </a:solidFill>
                <a:effectLst/>
                <a:latin typeface="Sultan bold"/>
                <a:ea typeface="Times New Roman" pitchFamily="18" charset="0"/>
                <a:cs typeface="Arial" pitchFamily="34" charset="0"/>
              </a:rPr>
              <a:t>دس</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الحرب العالمية الأولى</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Oval 9"/>
          <p:cNvSpPr/>
          <p:nvPr/>
        </p:nvSpPr>
        <p:spPr>
          <a:xfrm>
            <a:off x="7980003" y="4064359"/>
            <a:ext cx="304800" cy="304800"/>
          </a:xfrm>
          <a:prstGeom prst="ellipse">
            <a:avLst/>
          </a:prstGeom>
          <a:solidFill>
            <a:srgbClr val="FF0000"/>
          </a:solidFill>
          <a:ln/>
        </p:spPr>
        <p:style>
          <a:lnRef idx="0">
            <a:schemeClr val="accent4"/>
          </a:lnRef>
          <a:fillRef idx="3">
            <a:schemeClr val="accent4"/>
          </a:fillRef>
          <a:effectRef idx="3">
            <a:schemeClr val="accent4"/>
          </a:effectRef>
          <a:fontRef idx="minor">
            <a:schemeClr val="lt1"/>
          </a:fontRef>
        </p:style>
        <p:txBody>
          <a:bodyPr rtlCol="1" anchor="ctr"/>
          <a:lstStyle/>
          <a:p>
            <a:pPr algn="ctr"/>
            <a:endParaRPr lang="ar-SA"/>
          </a:p>
        </p:txBody>
      </p:sp>
      <p:sp>
        <p:nvSpPr>
          <p:cNvPr id="12" name="Oval 11"/>
          <p:cNvSpPr/>
          <p:nvPr/>
        </p:nvSpPr>
        <p:spPr>
          <a:xfrm>
            <a:off x="6183477" y="2590800"/>
            <a:ext cx="304800" cy="304800"/>
          </a:xfrm>
          <a:prstGeom prst="ellipse">
            <a:avLst/>
          </a:prstGeom>
          <a:solidFill>
            <a:srgbClr val="FF0000"/>
          </a:solidFill>
          <a:ln/>
        </p:spPr>
        <p:style>
          <a:lnRef idx="0">
            <a:schemeClr val="accent4"/>
          </a:lnRef>
          <a:fillRef idx="3">
            <a:schemeClr val="accent4"/>
          </a:fillRef>
          <a:effectRef idx="3">
            <a:schemeClr val="accent4"/>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5146155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80">
                                          <p:stCondLst>
                                            <p:cond delay="0"/>
                                          </p:stCondLst>
                                        </p:cTn>
                                        <p:tgtEl>
                                          <p:spTgt spid="10"/>
                                        </p:tgtEl>
                                      </p:cBhvr>
                                    </p:animEffect>
                                    <p:anim calcmode="lin" valueType="num">
                                      <p:cBhvr>
                                        <p:cTn id="6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gtEl>
                                      </p:cBhvr>
                                      <p:to x="100000" y="60000"/>
                                    </p:animScale>
                                    <p:animScale>
                                      <p:cBhvr>
                                        <p:cTn id="68" dur="166" decel="50000">
                                          <p:stCondLst>
                                            <p:cond delay="676"/>
                                          </p:stCondLst>
                                        </p:cTn>
                                        <p:tgtEl>
                                          <p:spTgt spid="10"/>
                                        </p:tgtEl>
                                      </p:cBhvr>
                                      <p:to x="100000" y="100000"/>
                                    </p:animScale>
                                    <p:animScale>
                                      <p:cBhvr>
                                        <p:cTn id="69" dur="26">
                                          <p:stCondLst>
                                            <p:cond delay="1312"/>
                                          </p:stCondLst>
                                        </p:cTn>
                                        <p:tgtEl>
                                          <p:spTgt spid="10"/>
                                        </p:tgtEl>
                                      </p:cBhvr>
                                      <p:to x="100000" y="80000"/>
                                    </p:animScale>
                                    <p:animScale>
                                      <p:cBhvr>
                                        <p:cTn id="70" dur="166" decel="50000">
                                          <p:stCondLst>
                                            <p:cond delay="1338"/>
                                          </p:stCondLst>
                                        </p:cTn>
                                        <p:tgtEl>
                                          <p:spTgt spid="10"/>
                                        </p:tgtEl>
                                      </p:cBhvr>
                                      <p:to x="100000" y="100000"/>
                                    </p:animScale>
                                    <p:animScale>
                                      <p:cBhvr>
                                        <p:cTn id="71" dur="26">
                                          <p:stCondLst>
                                            <p:cond delay="1642"/>
                                          </p:stCondLst>
                                        </p:cTn>
                                        <p:tgtEl>
                                          <p:spTgt spid="10"/>
                                        </p:tgtEl>
                                      </p:cBhvr>
                                      <p:to x="100000" y="90000"/>
                                    </p:animScale>
                                    <p:animScale>
                                      <p:cBhvr>
                                        <p:cTn id="72" dur="166" decel="50000">
                                          <p:stCondLst>
                                            <p:cond delay="1668"/>
                                          </p:stCondLst>
                                        </p:cTn>
                                        <p:tgtEl>
                                          <p:spTgt spid="10"/>
                                        </p:tgtEl>
                                      </p:cBhvr>
                                      <p:to x="100000" y="100000"/>
                                    </p:animScale>
                                    <p:animScale>
                                      <p:cBhvr>
                                        <p:cTn id="73" dur="26">
                                          <p:stCondLst>
                                            <p:cond delay="1808"/>
                                          </p:stCondLst>
                                        </p:cTn>
                                        <p:tgtEl>
                                          <p:spTgt spid="10"/>
                                        </p:tgtEl>
                                      </p:cBhvr>
                                      <p:to x="100000" y="95000"/>
                                    </p:animScale>
                                    <p:animScale>
                                      <p:cBhvr>
                                        <p:cTn id="74"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 grpId="0" animBg="1"/>
      <p:bldP spid="9" grpId="0"/>
      <p:bldP spid="10" grpId="0" animBg="1"/>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9542"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7106089" y="605135"/>
            <a:ext cx="819455" cy="461665"/>
          </a:xfrm>
          <a:prstGeom prst="rect">
            <a:avLst/>
          </a:prstGeom>
        </p:spPr>
        <p:txBody>
          <a:bodyPr wrap="none">
            <a:spAutoFit/>
          </a:bodyPr>
          <a:lstStyle/>
          <a:p>
            <a:pPr rtl="1"/>
            <a:r>
              <a:rPr lang="ar-SA" sz="2400" b="1" dirty="0" smtClean="0">
                <a:solidFill>
                  <a:srgbClr val="7030A0"/>
                </a:solidFill>
              </a:rPr>
              <a:t>علل  </a:t>
            </a:r>
            <a:r>
              <a:rPr lang="ar-SA" sz="2400" b="1" dirty="0">
                <a:solidFill>
                  <a:srgbClr val="7030A0"/>
                </a:solidFill>
              </a:rPr>
              <a:t>:</a:t>
            </a:r>
            <a:endParaRPr lang="en-US" sz="2400" b="1" dirty="0">
              <a:solidFill>
                <a:srgbClr val="7030A0"/>
              </a:solidFill>
            </a:endParaRPr>
          </a:p>
        </p:txBody>
      </p:sp>
      <p:sp>
        <p:nvSpPr>
          <p:cNvPr id="4" name="Rectangle 3"/>
          <p:cNvSpPr/>
          <p:nvPr/>
        </p:nvSpPr>
        <p:spPr>
          <a:xfrm>
            <a:off x="1066800" y="1317979"/>
            <a:ext cx="7633648" cy="369332"/>
          </a:xfrm>
          <a:prstGeom prst="rect">
            <a:avLst/>
          </a:prstGeom>
        </p:spPr>
        <p:txBody>
          <a:bodyPr wrap="square">
            <a:spAutoFit/>
          </a:bodyPr>
          <a:lstStyle/>
          <a:p>
            <a:pPr algn="r" rtl="1"/>
            <a:r>
              <a:rPr lang="ar-SA" b="1" dirty="0"/>
              <a:t>1 – </a:t>
            </a:r>
            <a:r>
              <a:rPr lang="ar-SA" b="1" dirty="0" smtClean="0"/>
              <a:t>اتساع مساحة بعض دول أوروبا وتقلص البعض الآخر بعد الحرب العالمة الأولي.</a:t>
            </a:r>
            <a:endParaRPr lang="en-US" dirty="0"/>
          </a:p>
        </p:txBody>
      </p:sp>
      <p:sp>
        <p:nvSpPr>
          <p:cNvPr id="5" name="Rectangle 4"/>
          <p:cNvSpPr/>
          <p:nvPr/>
        </p:nvSpPr>
        <p:spPr>
          <a:xfrm>
            <a:off x="4876800" y="2590800"/>
            <a:ext cx="3666388" cy="369332"/>
          </a:xfrm>
          <a:prstGeom prst="rect">
            <a:avLst/>
          </a:prstGeom>
        </p:spPr>
        <p:txBody>
          <a:bodyPr wrap="none">
            <a:spAutoFit/>
          </a:bodyPr>
          <a:lstStyle/>
          <a:p>
            <a:pPr rtl="1"/>
            <a:r>
              <a:rPr lang="ar-SA" b="1" dirty="0"/>
              <a:t>2- </a:t>
            </a:r>
            <a:r>
              <a:rPr lang="ar-SA" b="1" dirty="0" smtClean="0"/>
              <a:t>اعتبار معاهدة </a:t>
            </a:r>
            <a:r>
              <a:rPr lang="ar-SA" b="1" dirty="0" err="1" smtClean="0"/>
              <a:t>سايكس</a:t>
            </a:r>
            <a:r>
              <a:rPr lang="ar-SA" b="1" dirty="0" smtClean="0"/>
              <a:t> مخيبة للآمال العربية.</a:t>
            </a:r>
            <a:endParaRPr lang="en-US" dirty="0"/>
          </a:p>
        </p:txBody>
      </p:sp>
      <p:sp>
        <p:nvSpPr>
          <p:cNvPr id="6" name="Rectangle 5"/>
          <p:cNvSpPr/>
          <p:nvPr/>
        </p:nvSpPr>
        <p:spPr>
          <a:xfrm>
            <a:off x="2286000" y="1828800"/>
            <a:ext cx="5591595"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أدي تفكك الدولة العثمانية الي سيطرة بعض الدول على الأخرى فزادت مساحتها.</a:t>
            </a:r>
            <a:endParaRPr lang="ar-SA" dirty="0"/>
          </a:p>
        </p:txBody>
      </p:sp>
      <p:sp>
        <p:nvSpPr>
          <p:cNvPr id="7" name="Rectangle 6"/>
          <p:cNvSpPr/>
          <p:nvPr/>
        </p:nvSpPr>
        <p:spPr>
          <a:xfrm>
            <a:off x="2895600" y="3276600"/>
            <a:ext cx="5027338"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لتقاسم فرنسا وبريطانيا على أملاك الدولة العثمانية فى الهلال الخصيب</a:t>
            </a:r>
            <a:endParaRPr lang="ar-SA" dirty="0"/>
          </a:p>
        </p:txBody>
      </p:sp>
    </p:spTree>
    <p:extLst>
      <p:ext uri="{BB962C8B-B14F-4D97-AF65-F5344CB8AC3E}">
        <p14:creationId xmlns:p14="http://schemas.microsoft.com/office/powerpoint/2010/main" val="10618435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9542"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2743200" y="609600"/>
            <a:ext cx="5020926" cy="461665"/>
          </a:xfrm>
          <a:prstGeom prst="rect">
            <a:avLst/>
          </a:prstGeom>
        </p:spPr>
        <p:txBody>
          <a:bodyPr wrap="none">
            <a:spAutoFit/>
          </a:bodyPr>
          <a:lstStyle/>
          <a:p>
            <a:pPr rtl="1"/>
            <a:r>
              <a:rPr lang="ar-SA" sz="2400" b="1" dirty="0" smtClean="0">
                <a:solidFill>
                  <a:srgbClr val="7030A0"/>
                </a:solidFill>
              </a:rPr>
              <a:t>طالت الحرب العالمية الأولي بآثارها العالم العربي.</a:t>
            </a:r>
            <a:endParaRPr lang="en-US" sz="2400" b="1" dirty="0">
              <a:solidFill>
                <a:srgbClr val="7030A0"/>
              </a:solidFill>
            </a:endParaRPr>
          </a:p>
        </p:txBody>
      </p:sp>
      <p:sp>
        <p:nvSpPr>
          <p:cNvPr id="11" name="Rectangle 16"/>
          <p:cNvSpPr/>
          <p:nvPr/>
        </p:nvSpPr>
        <p:spPr>
          <a:xfrm rot="20041682">
            <a:off x="345742" y="1911189"/>
            <a:ext cx="3025188" cy="923330"/>
          </a:xfrm>
          <a:prstGeom prst="rect">
            <a:avLst/>
          </a:prstGeom>
          <a:noFill/>
        </p:spPr>
        <p:txBody>
          <a:bodyPr wrap="none" lIns="91440" tIns="45720" rIns="91440" bIns="45720">
            <a:prstTxWarp prst="textTriangleInverted">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0618435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3" name="AutoShape 1"/>
          <p:cNvSpPr>
            <a:spLocks noChangeArrowheads="1"/>
          </p:cNvSpPr>
          <p:nvPr/>
        </p:nvSpPr>
        <p:spPr bwMode="auto">
          <a:xfrm>
            <a:off x="2429668" y="457200"/>
            <a:ext cx="4284663" cy="725487"/>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4" name="Rectangle 3"/>
          <p:cNvSpPr>
            <a:spLocks noChangeArrowheads="1"/>
          </p:cNvSpPr>
          <p:nvPr/>
        </p:nvSpPr>
        <p:spPr bwMode="auto">
          <a:xfrm>
            <a:off x="2659459" y="558333"/>
            <a:ext cx="38250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800" b="1" i="0" u="none" strike="noStrike" cap="none" normalizeH="0" baseline="0" dirty="0" smtClean="0">
                <a:ln>
                  <a:noFill/>
                </a:ln>
                <a:solidFill>
                  <a:srgbClr val="002060"/>
                </a:solidFill>
                <a:effectLst/>
                <a:latin typeface="Simplified Arabic" pitchFamily="18" charset="-78"/>
                <a:ea typeface="Times New Roman" pitchFamily="18" charset="0"/>
                <a:cs typeface="Simplified Arabic" pitchFamily="18" charset="-78"/>
              </a:rPr>
              <a:t>الدرس الثاني</a:t>
            </a:r>
            <a:r>
              <a:rPr kumimoji="0" lang="ar-SA" sz="2800" b="1" i="0" u="none" strike="noStrike" cap="none" normalizeH="0" dirty="0" smtClean="0">
                <a:ln>
                  <a:noFill/>
                </a:ln>
                <a:solidFill>
                  <a:srgbClr val="002060"/>
                </a:solidFill>
                <a:effectLst/>
                <a:latin typeface="Simplified Arabic" pitchFamily="18" charset="-78"/>
                <a:ea typeface="Times New Roman" pitchFamily="18" charset="0"/>
                <a:cs typeface="Simplified Arabic" pitchFamily="18" charset="-78"/>
              </a:rPr>
              <a:t> : </a:t>
            </a:r>
            <a:r>
              <a:rPr kumimoji="0" lang="ar-EG" sz="2800" b="1" i="0" u="none" strike="noStrike" cap="none" normalizeH="0" baseline="0" dirty="0" smtClean="0">
                <a:ln>
                  <a:noFill/>
                </a:ln>
                <a:solidFill>
                  <a:srgbClr val="FF0000"/>
                </a:solidFill>
                <a:effectLst/>
                <a:latin typeface="Simplified Arabic" pitchFamily="18" charset="-78"/>
                <a:ea typeface="Times New Roman" pitchFamily="18" charset="0"/>
                <a:cs typeface="Simplified Arabic" pitchFamily="18" charset="-78"/>
              </a:rPr>
              <a:t>آدم عليه السلام</a:t>
            </a:r>
            <a:endParaRPr kumimoji="0" lang="ar-EG" sz="2400" b="1" i="0" u="none" strike="noStrike" cap="none" normalizeH="0" baseline="0" dirty="0" smtClean="0">
              <a:ln>
                <a:noFill/>
              </a:ln>
              <a:solidFill>
                <a:schemeClr val="tx1"/>
              </a:solidFill>
              <a:effectLst/>
              <a:latin typeface="Simplified Arabic" pitchFamily="18" charset="-78"/>
              <a:cs typeface="Simplified Arabic" pitchFamily="18" charset="-78"/>
            </a:endParaRPr>
          </a:p>
        </p:txBody>
      </p:sp>
      <p:sp>
        <p:nvSpPr>
          <p:cNvPr id="5" name="Flowchart: Multidocument 4"/>
          <p:cNvSpPr/>
          <p:nvPr/>
        </p:nvSpPr>
        <p:spPr>
          <a:xfrm>
            <a:off x="7944251" y="1742301"/>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3810000" y="1828800"/>
            <a:ext cx="4217709" cy="523220"/>
          </a:xfrm>
          <a:prstGeom prst="rect">
            <a:avLst/>
          </a:prstGeom>
        </p:spPr>
        <p:txBody>
          <a:bodyPr wrap="square">
            <a:spAutoFit/>
          </a:bodyPr>
          <a:lstStyle/>
          <a:p>
            <a:pPr algn="ctr"/>
            <a:endParaRPr lang="ar-SA" sz="2800" b="1" dirty="0">
              <a:solidFill>
                <a:srgbClr val="7030A0"/>
              </a:solidFill>
              <a:latin typeface="Traditional Arabic" pitchFamily="18" charset="-78"/>
              <a:cs typeface="Traditional Arabic" pitchFamily="18" charset="-78"/>
            </a:endParaRPr>
          </a:p>
        </p:txBody>
      </p:sp>
      <p:sp>
        <p:nvSpPr>
          <p:cNvPr id="7" name="Rectangle 6"/>
          <p:cNvSpPr/>
          <p:nvPr/>
        </p:nvSpPr>
        <p:spPr>
          <a:xfrm>
            <a:off x="2658268" y="3632537"/>
            <a:ext cx="6104732" cy="1015663"/>
          </a:xfrm>
          <a:prstGeom prst="rect">
            <a:avLst/>
          </a:prstGeom>
        </p:spPr>
        <p:txBody>
          <a:bodyPr wrap="square">
            <a:spAutoFit/>
          </a:bodyPr>
          <a:lstStyle/>
          <a:p>
            <a:pPr algn="r" rtl="1"/>
            <a:r>
              <a:rPr lang="ar-SA" sz="2000" b="1" dirty="0" smtClean="0">
                <a:latin typeface="Sakkal Majalla" pitchFamily="2" charset="-78"/>
                <a:cs typeface="Sakkal Majalla" pitchFamily="2" charset="-78"/>
              </a:rPr>
              <a:t>			</a:t>
            </a:r>
            <a:endParaRPr lang="en-US" sz="2000" dirty="0" smtClean="0">
              <a:latin typeface="Sakkal Majalla" pitchFamily="2" charset="-78"/>
              <a:cs typeface="Sakkal Majalla" pitchFamily="2" charset="-78"/>
            </a:endParaRPr>
          </a:p>
          <a:p>
            <a:pPr algn="r" rtl="1"/>
            <a:r>
              <a:rPr lang="ar-SA" sz="2000" dirty="0" smtClean="0">
                <a:latin typeface="Sakkal Majalla" pitchFamily="2" charset="-78"/>
                <a:cs typeface="Sakkal Majalla" pitchFamily="2" charset="-78"/>
              </a:rPr>
              <a:t>	</a:t>
            </a:r>
            <a:endParaRPr lang="en-US" sz="2000" dirty="0" smtClean="0">
              <a:latin typeface="Sakkal Majalla" pitchFamily="2" charset="-78"/>
              <a:cs typeface="Sakkal Majalla" pitchFamily="2" charset="-78"/>
            </a:endParaRPr>
          </a:p>
          <a:p>
            <a:pPr algn="r"/>
            <a:r>
              <a:rPr lang="ar-SA" sz="2000" b="1" dirty="0" smtClean="0">
                <a:latin typeface="Sakkal Majalla" pitchFamily="2" charset="-78"/>
                <a:cs typeface="Sakkal Majalla" pitchFamily="2" charset="-78"/>
              </a:rPr>
              <a:t>3- خلق الله عز وجل آدم ليعيش فى الأرض</a:t>
            </a:r>
            <a:endParaRPr lang="ar-SA" sz="2000" dirty="0">
              <a:latin typeface="Sakkal Majalla" pitchFamily="2" charset="-78"/>
              <a:cs typeface="Sakkal Majalla" pitchFamily="2" charset="-78"/>
            </a:endParaRPr>
          </a:p>
        </p:txBody>
      </p:sp>
      <p:sp>
        <p:nvSpPr>
          <p:cNvPr id="8" name="Rectangle 7"/>
          <p:cNvSpPr/>
          <p:nvPr/>
        </p:nvSpPr>
        <p:spPr>
          <a:xfrm>
            <a:off x="2742013" y="2590800"/>
            <a:ext cx="5945977" cy="400110"/>
          </a:xfrm>
          <a:prstGeom prst="rect">
            <a:avLst/>
          </a:prstGeom>
        </p:spPr>
        <p:txBody>
          <a:bodyPr wrap="square">
            <a:spAutoFit/>
          </a:bodyPr>
          <a:lstStyle/>
          <a:p>
            <a:pPr algn="r"/>
            <a:r>
              <a:rPr lang="ar-SA" sz="2000" b="1" dirty="0">
                <a:latin typeface="Sakkal Majalla" pitchFamily="2" charset="-78"/>
                <a:cs typeface="Sakkal Majalla" pitchFamily="2" charset="-78"/>
              </a:rPr>
              <a:t>1- </a:t>
            </a:r>
            <a:r>
              <a:rPr lang="ar-SA" sz="2000" b="1" dirty="0" smtClean="0">
                <a:latin typeface="Sakkal Majalla" pitchFamily="2" charset="-78"/>
                <a:cs typeface="Sakkal Majalla" pitchFamily="2" charset="-78"/>
              </a:rPr>
              <a:t>الكرام الكاتبون هم  الحفظه الذين يحفظون الرسل من كل سوء.</a:t>
            </a:r>
            <a:endParaRPr lang="ar-SA" sz="2000" dirty="0">
              <a:latin typeface="Sakkal Majalla" pitchFamily="2" charset="-78"/>
              <a:cs typeface="Sakkal Majalla" pitchFamily="2" charset="-78"/>
            </a:endParaRPr>
          </a:p>
        </p:txBody>
      </p:sp>
      <p:sp>
        <p:nvSpPr>
          <p:cNvPr id="9" name="Rectangle 8"/>
          <p:cNvSpPr/>
          <p:nvPr/>
        </p:nvSpPr>
        <p:spPr>
          <a:xfrm>
            <a:off x="6667552" y="3409890"/>
            <a:ext cx="2031325" cy="400110"/>
          </a:xfrm>
          <a:prstGeom prst="rect">
            <a:avLst/>
          </a:prstGeom>
        </p:spPr>
        <p:txBody>
          <a:bodyPr wrap="none">
            <a:spAutoFit/>
          </a:bodyPr>
          <a:lstStyle/>
          <a:p>
            <a:pPr algn="r" rtl="1"/>
            <a:r>
              <a:rPr lang="ar-SA" sz="2000" b="1" dirty="0">
                <a:latin typeface="Sakkal Majalla" pitchFamily="2" charset="-78"/>
                <a:cs typeface="Sakkal Majalla" pitchFamily="2" charset="-78"/>
              </a:rPr>
              <a:t>2- </a:t>
            </a:r>
            <a:r>
              <a:rPr lang="ar-SA" sz="2000" b="1" dirty="0" smtClean="0">
                <a:latin typeface="Sakkal Majalla" pitchFamily="2" charset="-78"/>
                <a:cs typeface="Sakkal Majalla" pitchFamily="2" charset="-78"/>
              </a:rPr>
              <a:t>إبليس كان من </a:t>
            </a:r>
            <a:r>
              <a:rPr lang="ar-SA" sz="2000" b="1" dirty="0" err="1" smtClean="0">
                <a:latin typeface="Sakkal Majalla" pitchFamily="2" charset="-78"/>
                <a:cs typeface="Sakkal Majalla" pitchFamily="2" charset="-78"/>
              </a:rPr>
              <a:t>الجن .</a:t>
            </a:r>
            <a:r>
              <a:rPr lang="ar-SA" sz="2000" dirty="0">
                <a:latin typeface="Sakkal Majalla" pitchFamily="2" charset="-78"/>
                <a:cs typeface="Sakkal Majalla" pitchFamily="2" charset="-78"/>
              </a:rPr>
              <a:t>	</a:t>
            </a:r>
          </a:p>
        </p:txBody>
      </p:sp>
      <p:sp>
        <p:nvSpPr>
          <p:cNvPr id="15" name="Rectangle 5"/>
          <p:cNvSpPr/>
          <p:nvPr/>
        </p:nvSpPr>
        <p:spPr>
          <a:xfrm>
            <a:off x="762000" y="1828800"/>
            <a:ext cx="7162800" cy="400110"/>
          </a:xfrm>
          <a:prstGeom prst="rect">
            <a:avLst/>
          </a:prstGeom>
        </p:spPr>
        <p:txBody>
          <a:bodyPr wrap="square">
            <a:spAutoFit/>
          </a:bodyPr>
          <a:lstStyle/>
          <a:p>
            <a:pPr algn="r"/>
            <a:r>
              <a:rPr lang="ar-SA" sz="2000" b="1" dirty="0" smtClean="0"/>
              <a:t>ضع علامة </a:t>
            </a:r>
            <a:r>
              <a:rPr lang="ar-SA" sz="2000" b="1" dirty="0"/>
              <a:t>(√) أمام العبارات الصحيحة , وعلامة (×) أمام العبارات الخاطئة  :</a:t>
            </a:r>
          </a:p>
        </p:txBody>
      </p:sp>
      <p:sp>
        <p:nvSpPr>
          <p:cNvPr id="16" name="مستطيل 15"/>
          <p:cNvSpPr/>
          <p:nvPr/>
        </p:nvSpPr>
        <p:spPr>
          <a:xfrm>
            <a:off x="4343400" y="3200400"/>
            <a:ext cx="731290" cy="523220"/>
          </a:xfrm>
          <a:prstGeom prst="rect">
            <a:avLst/>
          </a:prstGeom>
        </p:spPr>
        <p:txBody>
          <a:bodyPr wrap="none">
            <a:spAutoFit/>
          </a:bodyPr>
          <a:lstStyle/>
          <a:p>
            <a:r>
              <a:rPr lang="ar-SA" sz="2800" b="1" dirty="0" err="1" smtClean="0"/>
              <a:t>(√)</a:t>
            </a:r>
            <a:r>
              <a:rPr lang="ar-SA" sz="2800" b="1" dirty="0" smtClean="0"/>
              <a:t> </a:t>
            </a:r>
            <a:endParaRPr lang="ar-SA" sz="2800" dirty="0"/>
          </a:p>
        </p:txBody>
      </p:sp>
      <p:sp>
        <p:nvSpPr>
          <p:cNvPr id="17" name="مستطيل 16"/>
          <p:cNvSpPr/>
          <p:nvPr/>
        </p:nvSpPr>
        <p:spPr>
          <a:xfrm>
            <a:off x="3713099" y="4114800"/>
            <a:ext cx="630301" cy="523220"/>
          </a:xfrm>
          <a:prstGeom prst="rect">
            <a:avLst/>
          </a:prstGeom>
        </p:spPr>
        <p:txBody>
          <a:bodyPr wrap="none">
            <a:spAutoFit/>
          </a:bodyPr>
          <a:lstStyle/>
          <a:p>
            <a:r>
              <a:rPr lang="ar-SA" sz="2800" b="1" dirty="0" err="1" smtClean="0"/>
              <a:t>(×)</a:t>
            </a:r>
            <a:endParaRPr lang="ar-SA" sz="2800" dirty="0"/>
          </a:p>
        </p:txBody>
      </p:sp>
      <p:sp>
        <p:nvSpPr>
          <p:cNvPr id="18" name="مستطيل 17"/>
          <p:cNvSpPr/>
          <p:nvPr/>
        </p:nvSpPr>
        <p:spPr>
          <a:xfrm>
            <a:off x="2590800" y="2438400"/>
            <a:ext cx="630301" cy="523220"/>
          </a:xfrm>
          <a:prstGeom prst="rect">
            <a:avLst/>
          </a:prstGeom>
        </p:spPr>
        <p:txBody>
          <a:bodyPr wrap="none">
            <a:spAutoFit/>
          </a:bodyPr>
          <a:lstStyle/>
          <a:p>
            <a:r>
              <a:rPr lang="ar-SA" sz="2800" b="1" dirty="0" err="1" smtClean="0"/>
              <a:t>(×)</a:t>
            </a:r>
            <a:endParaRPr lang="ar-SA" sz="2800" dirty="0"/>
          </a:p>
        </p:txBody>
      </p:sp>
    </p:spTree>
    <p:extLst>
      <p:ext uri="{BB962C8B-B14F-4D97-AF65-F5344CB8AC3E}">
        <p14:creationId xmlns:p14="http://schemas.microsoft.com/office/powerpoint/2010/main" val="25710535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nodePh="1">
                                  <p:stCondLst>
                                    <p:cond delay="0"/>
                                  </p:stCondLst>
                                  <p:endCondLst>
                                    <p:cond evt="begin" delay="0">
                                      <p:tn val="31"/>
                                    </p:cond>
                                  </p:end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outVertic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arn(outVertical)">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outVertic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ox(in)">
                                      <p:cBhvr>
                                        <p:cTn id="55" dur="3000"/>
                                        <p:tgtEl>
                                          <p:spTgt spid="18"/>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ox(in)">
                                      <p:cBhvr>
                                        <p:cTn id="58" dur="3000"/>
                                        <p:tgtEl>
                                          <p:spTgt spid="16"/>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ox(in)">
                                      <p:cBhvr>
                                        <p:cTn id="61"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p:bldP spid="8" grpId="0"/>
      <p:bldP spid="9" grpId="0"/>
      <p:bldP spid="15" grpId="0"/>
      <p:bldP spid="16" grpId="0"/>
      <p:bldP spid="17"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59971" y="168806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5450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119312" y="296862"/>
            <a:ext cx="4905375" cy="6254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2613772" y="378768"/>
            <a:ext cx="39164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ثامن</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الحرب العالمية الثانية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4343400" y="1790229"/>
            <a:ext cx="3448380" cy="400110"/>
          </a:xfrm>
          <a:prstGeom prst="rect">
            <a:avLst/>
          </a:prstGeom>
        </p:spPr>
        <p:txBody>
          <a:bodyPr wrap="none">
            <a:spAutoFit/>
          </a:bodyPr>
          <a:lstStyle/>
          <a:p>
            <a:pPr rtl="1"/>
            <a:r>
              <a:rPr lang="ar-SA" sz="2000" b="1" dirty="0" smtClean="0">
                <a:solidFill>
                  <a:srgbClr val="7030A0"/>
                </a:solidFill>
              </a:rPr>
              <a:t>صحح ما تحته </a:t>
            </a:r>
            <a:r>
              <a:rPr lang="ar-SA" sz="2000" b="1" dirty="0">
                <a:solidFill>
                  <a:srgbClr val="7030A0"/>
                </a:solidFill>
              </a:rPr>
              <a:t>خط فى العبارات التالية  :</a:t>
            </a:r>
            <a:endParaRPr lang="en-US" sz="2000" b="1" dirty="0">
              <a:solidFill>
                <a:srgbClr val="7030A0"/>
              </a:solidFill>
            </a:endParaRPr>
          </a:p>
        </p:txBody>
      </p:sp>
      <p:sp>
        <p:nvSpPr>
          <p:cNvPr id="7" name="Rectangle 6"/>
          <p:cNvSpPr/>
          <p:nvPr/>
        </p:nvSpPr>
        <p:spPr>
          <a:xfrm>
            <a:off x="838200" y="2373868"/>
            <a:ext cx="7865541" cy="369332"/>
          </a:xfrm>
          <a:prstGeom prst="rect">
            <a:avLst/>
          </a:prstGeom>
        </p:spPr>
        <p:txBody>
          <a:bodyPr wrap="square">
            <a:spAutoFit/>
          </a:bodyPr>
          <a:lstStyle/>
          <a:p>
            <a:pPr algn="r" rtl="1"/>
            <a:r>
              <a:rPr lang="ar-SA" b="1" dirty="0"/>
              <a:t>1- تمكن موسوليني زعيم الحزب الفاشي عام 1922م من </a:t>
            </a:r>
            <a:r>
              <a:rPr lang="ar-SA" b="1" dirty="0" smtClean="0"/>
              <a:t>إحكام السيطرة على أمور السياسة في:</a:t>
            </a:r>
            <a:endParaRPr lang="en-US" dirty="0"/>
          </a:p>
        </p:txBody>
      </p:sp>
      <p:sp>
        <p:nvSpPr>
          <p:cNvPr id="9" name="Rectangle 8"/>
          <p:cNvSpPr/>
          <p:nvPr/>
        </p:nvSpPr>
        <p:spPr>
          <a:xfrm>
            <a:off x="838200" y="3745468"/>
            <a:ext cx="7924800" cy="369332"/>
          </a:xfrm>
          <a:prstGeom prst="rect">
            <a:avLst/>
          </a:prstGeom>
        </p:spPr>
        <p:txBody>
          <a:bodyPr wrap="square">
            <a:spAutoFit/>
          </a:bodyPr>
          <a:lstStyle/>
          <a:p>
            <a:pPr algn="r" rtl="1"/>
            <a:r>
              <a:rPr lang="ar-SA" b="1" dirty="0"/>
              <a:t>3- تمكن هتلر من تسلم الحكم عام 1933م فى ألمانيا واصبح </a:t>
            </a:r>
            <a:r>
              <a:rPr lang="ar-SA" b="1" dirty="0" err="1"/>
              <a:t>رئيسآ</a:t>
            </a:r>
            <a:r>
              <a:rPr lang="ar-SA" b="1" dirty="0"/>
              <a:t> </a:t>
            </a:r>
            <a:r>
              <a:rPr lang="ar-SA" b="1" dirty="0" smtClean="0"/>
              <a:t>للحزب</a:t>
            </a:r>
            <a:r>
              <a:rPr lang="ar-SA" b="1" u="sng" dirty="0" smtClean="0"/>
              <a:t>:</a:t>
            </a:r>
            <a:endParaRPr lang="en-US" dirty="0"/>
          </a:p>
        </p:txBody>
      </p:sp>
      <p:sp>
        <p:nvSpPr>
          <p:cNvPr id="11" name="Rectangle 10"/>
          <p:cNvSpPr/>
          <p:nvPr/>
        </p:nvSpPr>
        <p:spPr>
          <a:xfrm>
            <a:off x="7543800" y="2907268"/>
            <a:ext cx="644728"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إيطاليا</a:t>
            </a:r>
            <a:endParaRPr lang="ar-SA" dirty="0"/>
          </a:p>
        </p:txBody>
      </p:sp>
      <p:sp>
        <p:nvSpPr>
          <p:cNvPr id="13" name="Rectangle 12"/>
          <p:cNvSpPr/>
          <p:nvPr/>
        </p:nvSpPr>
        <p:spPr>
          <a:xfrm>
            <a:off x="5123171" y="4659868"/>
            <a:ext cx="59182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النازى</a:t>
            </a:r>
            <a:endParaRPr lang="ar-SA" dirty="0"/>
          </a:p>
        </p:txBody>
      </p:sp>
      <p:sp>
        <p:nvSpPr>
          <p:cNvPr id="15" name="Rectangle 10"/>
          <p:cNvSpPr/>
          <p:nvPr/>
        </p:nvSpPr>
        <p:spPr>
          <a:xfrm>
            <a:off x="1676400" y="2842736"/>
            <a:ext cx="585417"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فرنسا</a:t>
            </a:r>
            <a:endParaRPr lang="ar-SA" dirty="0"/>
          </a:p>
        </p:txBody>
      </p:sp>
      <p:sp>
        <p:nvSpPr>
          <p:cNvPr id="16" name="Rectangle 10"/>
          <p:cNvSpPr/>
          <p:nvPr/>
        </p:nvSpPr>
        <p:spPr>
          <a:xfrm>
            <a:off x="3657600" y="2831068"/>
            <a:ext cx="59343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روسيا</a:t>
            </a:r>
            <a:endParaRPr lang="ar-SA" dirty="0"/>
          </a:p>
        </p:txBody>
      </p:sp>
      <p:sp>
        <p:nvSpPr>
          <p:cNvPr id="17" name="Rectangle 10"/>
          <p:cNvSpPr/>
          <p:nvPr/>
        </p:nvSpPr>
        <p:spPr>
          <a:xfrm>
            <a:off x="5562600" y="2819400"/>
            <a:ext cx="542136"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ألمانيا</a:t>
            </a:r>
            <a:endParaRPr lang="ar-SA" dirty="0"/>
          </a:p>
        </p:txBody>
      </p:sp>
      <p:sp>
        <p:nvSpPr>
          <p:cNvPr id="18" name="Rectangle 10"/>
          <p:cNvSpPr/>
          <p:nvPr/>
        </p:nvSpPr>
        <p:spPr>
          <a:xfrm>
            <a:off x="2895600" y="4659868"/>
            <a:ext cx="76976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الاشتراكي</a:t>
            </a:r>
            <a:endParaRPr lang="ar-SA" dirty="0"/>
          </a:p>
        </p:txBody>
      </p:sp>
      <p:sp>
        <p:nvSpPr>
          <p:cNvPr id="19" name="Rectangle 10"/>
          <p:cNvSpPr/>
          <p:nvPr/>
        </p:nvSpPr>
        <p:spPr>
          <a:xfrm>
            <a:off x="7408541" y="4583668"/>
            <a:ext cx="82105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الرأسمالي</a:t>
            </a:r>
            <a:endParaRPr lang="ar-SA" dirty="0"/>
          </a:p>
        </p:txBody>
      </p:sp>
      <p:sp>
        <p:nvSpPr>
          <p:cNvPr id="20" name="Rectangle 10"/>
          <p:cNvSpPr/>
          <p:nvPr/>
        </p:nvSpPr>
        <p:spPr>
          <a:xfrm>
            <a:off x="838200" y="4659868"/>
            <a:ext cx="67197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الفاشي</a:t>
            </a:r>
            <a:endParaRPr lang="ar-SA" dirty="0"/>
          </a:p>
        </p:txBody>
      </p:sp>
      <p:cxnSp>
        <p:nvCxnSpPr>
          <p:cNvPr id="24" name="رابط مستقيم 23"/>
          <p:cNvCxnSpPr/>
          <p:nvPr/>
        </p:nvCxnSpPr>
        <p:spPr>
          <a:xfrm>
            <a:off x="7391400" y="33528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رابط مستقيم 25"/>
          <p:cNvCxnSpPr/>
          <p:nvPr/>
        </p:nvCxnSpPr>
        <p:spPr>
          <a:xfrm>
            <a:off x="4953000" y="5105400"/>
            <a:ext cx="914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049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1000" fill="hold"/>
                                        <p:tgtEl>
                                          <p:spTgt spid="15"/>
                                        </p:tgtEl>
                                        <p:attrNameLst>
                                          <p:attrName>ppt_w</p:attrName>
                                        </p:attrNameLst>
                                      </p:cBhvr>
                                      <p:tavLst>
                                        <p:tav tm="0">
                                          <p:val>
                                            <p:fltVal val="0"/>
                                          </p:val>
                                        </p:tav>
                                        <p:tav tm="100000">
                                          <p:val>
                                            <p:strVal val="#ppt_w"/>
                                          </p:val>
                                        </p:tav>
                                      </p:tavLst>
                                    </p:anim>
                                    <p:anim calcmode="lin" valueType="num">
                                      <p:cBhvr>
                                        <p:cTn id="66" dur="1000" fill="hold"/>
                                        <p:tgtEl>
                                          <p:spTgt spid="15"/>
                                        </p:tgtEl>
                                        <p:attrNameLst>
                                          <p:attrName>ppt_h</p:attrName>
                                        </p:attrNameLst>
                                      </p:cBhvr>
                                      <p:tavLst>
                                        <p:tav tm="0">
                                          <p:val>
                                            <p:fltVal val="0"/>
                                          </p:val>
                                        </p:tav>
                                        <p:tav tm="100000">
                                          <p:val>
                                            <p:strVal val="#ppt_h"/>
                                          </p:val>
                                        </p:tav>
                                      </p:tavLst>
                                    </p:anim>
                                    <p:anim calcmode="lin" valueType="num">
                                      <p:cBhvr>
                                        <p:cTn id="67" dur="1000" fill="hold"/>
                                        <p:tgtEl>
                                          <p:spTgt spid="15"/>
                                        </p:tgtEl>
                                        <p:attrNameLst>
                                          <p:attrName>style.rotation</p:attrName>
                                        </p:attrNameLst>
                                      </p:cBhvr>
                                      <p:tavLst>
                                        <p:tav tm="0">
                                          <p:val>
                                            <p:fltVal val="90"/>
                                          </p:val>
                                        </p:tav>
                                        <p:tav tm="100000">
                                          <p:val>
                                            <p:fltVal val="0"/>
                                          </p:val>
                                        </p:tav>
                                      </p:tavLst>
                                    </p:anim>
                                    <p:animEffect transition="in" filter="fade">
                                      <p:cBhvr>
                                        <p:cTn id="68" dur="10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1000" fill="hold"/>
                                        <p:tgtEl>
                                          <p:spTgt spid="16"/>
                                        </p:tgtEl>
                                        <p:attrNameLst>
                                          <p:attrName>ppt_w</p:attrName>
                                        </p:attrNameLst>
                                      </p:cBhvr>
                                      <p:tavLst>
                                        <p:tav tm="0">
                                          <p:val>
                                            <p:fltVal val="0"/>
                                          </p:val>
                                        </p:tav>
                                        <p:tav tm="100000">
                                          <p:val>
                                            <p:strVal val="#ppt_w"/>
                                          </p:val>
                                        </p:tav>
                                      </p:tavLst>
                                    </p:anim>
                                    <p:anim calcmode="lin" valueType="num">
                                      <p:cBhvr>
                                        <p:cTn id="74" dur="1000" fill="hold"/>
                                        <p:tgtEl>
                                          <p:spTgt spid="16"/>
                                        </p:tgtEl>
                                        <p:attrNameLst>
                                          <p:attrName>ppt_h</p:attrName>
                                        </p:attrNameLst>
                                      </p:cBhvr>
                                      <p:tavLst>
                                        <p:tav tm="0">
                                          <p:val>
                                            <p:fltVal val="0"/>
                                          </p:val>
                                        </p:tav>
                                        <p:tav tm="100000">
                                          <p:val>
                                            <p:strVal val="#ppt_h"/>
                                          </p:val>
                                        </p:tav>
                                      </p:tavLst>
                                    </p:anim>
                                    <p:anim calcmode="lin" valueType="num">
                                      <p:cBhvr>
                                        <p:cTn id="75" dur="1000" fill="hold"/>
                                        <p:tgtEl>
                                          <p:spTgt spid="16"/>
                                        </p:tgtEl>
                                        <p:attrNameLst>
                                          <p:attrName>style.rotation</p:attrName>
                                        </p:attrNameLst>
                                      </p:cBhvr>
                                      <p:tavLst>
                                        <p:tav tm="0">
                                          <p:val>
                                            <p:fltVal val="90"/>
                                          </p:val>
                                        </p:tav>
                                        <p:tav tm="100000">
                                          <p:val>
                                            <p:fltVal val="0"/>
                                          </p:val>
                                        </p:tav>
                                      </p:tavLst>
                                    </p:anim>
                                    <p:animEffect transition="in" filter="fade">
                                      <p:cBhvr>
                                        <p:cTn id="76" dur="10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0" fill="hold"/>
                                        <p:tgtEl>
                                          <p:spTgt spid="18"/>
                                        </p:tgtEl>
                                        <p:attrNameLst>
                                          <p:attrName>ppt_w</p:attrName>
                                        </p:attrNameLst>
                                      </p:cBhvr>
                                      <p:tavLst>
                                        <p:tav tm="0">
                                          <p:val>
                                            <p:fltVal val="0"/>
                                          </p:val>
                                        </p:tav>
                                        <p:tav tm="100000">
                                          <p:val>
                                            <p:strVal val="#ppt_w"/>
                                          </p:val>
                                        </p:tav>
                                      </p:tavLst>
                                    </p:anim>
                                    <p:anim calcmode="lin" valueType="num">
                                      <p:cBhvr>
                                        <p:cTn id="82" dur="1000" fill="hold"/>
                                        <p:tgtEl>
                                          <p:spTgt spid="18"/>
                                        </p:tgtEl>
                                        <p:attrNameLst>
                                          <p:attrName>ppt_h</p:attrName>
                                        </p:attrNameLst>
                                      </p:cBhvr>
                                      <p:tavLst>
                                        <p:tav tm="0">
                                          <p:val>
                                            <p:fltVal val="0"/>
                                          </p:val>
                                        </p:tav>
                                        <p:tav tm="100000">
                                          <p:val>
                                            <p:strVal val="#ppt_h"/>
                                          </p:val>
                                        </p:tav>
                                      </p:tavLst>
                                    </p:anim>
                                    <p:anim calcmode="lin" valueType="num">
                                      <p:cBhvr>
                                        <p:cTn id="83" dur="1000" fill="hold"/>
                                        <p:tgtEl>
                                          <p:spTgt spid="18"/>
                                        </p:tgtEl>
                                        <p:attrNameLst>
                                          <p:attrName>style.rotation</p:attrName>
                                        </p:attrNameLst>
                                      </p:cBhvr>
                                      <p:tavLst>
                                        <p:tav tm="0">
                                          <p:val>
                                            <p:fltVal val="90"/>
                                          </p:val>
                                        </p:tav>
                                        <p:tav tm="100000">
                                          <p:val>
                                            <p:fltVal val="0"/>
                                          </p:val>
                                        </p:tav>
                                      </p:tavLst>
                                    </p:anim>
                                    <p:animEffect transition="in" filter="fade">
                                      <p:cBhvr>
                                        <p:cTn id="84" dur="10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p:cTn id="89" dur="1000" fill="hold"/>
                                        <p:tgtEl>
                                          <p:spTgt spid="19"/>
                                        </p:tgtEl>
                                        <p:attrNameLst>
                                          <p:attrName>ppt_w</p:attrName>
                                        </p:attrNameLst>
                                      </p:cBhvr>
                                      <p:tavLst>
                                        <p:tav tm="0">
                                          <p:val>
                                            <p:fltVal val="0"/>
                                          </p:val>
                                        </p:tav>
                                        <p:tav tm="100000">
                                          <p:val>
                                            <p:strVal val="#ppt_w"/>
                                          </p:val>
                                        </p:tav>
                                      </p:tavLst>
                                    </p:anim>
                                    <p:anim calcmode="lin" valueType="num">
                                      <p:cBhvr>
                                        <p:cTn id="90" dur="1000" fill="hold"/>
                                        <p:tgtEl>
                                          <p:spTgt spid="19"/>
                                        </p:tgtEl>
                                        <p:attrNameLst>
                                          <p:attrName>ppt_h</p:attrName>
                                        </p:attrNameLst>
                                      </p:cBhvr>
                                      <p:tavLst>
                                        <p:tav tm="0">
                                          <p:val>
                                            <p:fltVal val="0"/>
                                          </p:val>
                                        </p:tav>
                                        <p:tav tm="100000">
                                          <p:val>
                                            <p:strVal val="#ppt_h"/>
                                          </p:val>
                                        </p:tav>
                                      </p:tavLst>
                                    </p:anim>
                                    <p:anim calcmode="lin" valueType="num">
                                      <p:cBhvr>
                                        <p:cTn id="91" dur="1000" fill="hold"/>
                                        <p:tgtEl>
                                          <p:spTgt spid="19"/>
                                        </p:tgtEl>
                                        <p:attrNameLst>
                                          <p:attrName>style.rotation</p:attrName>
                                        </p:attrNameLst>
                                      </p:cBhvr>
                                      <p:tavLst>
                                        <p:tav tm="0">
                                          <p:val>
                                            <p:fltVal val="90"/>
                                          </p:val>
                                        </p:tav>
                                        <p:tav tm="100000">
                                          <p:val>
                                            <p:fltVal val="0"/>
                                          </p:val>
                                        </p:tav>
                                      </p:tavLst>
                                    </p:anim>
                                    <p:animEffect transition="in" filter="fade">
                                      <p:cBhvr>
                                        <p:cTn id="92" dur="10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1000" fill="hold"/>
                                        <p:tgtEl>
                                          <p:spTgt spid="13"/>
                                        </p:tgtEl>
                                        <p:attrNameLst>
                                          <p:attrName>ppt_w</p:attrName>
                                        </p:attrNameLst>
                                      </p:cBhvr>
                                      <p:tavLst>
                                        <p:tav tm="0">
                                          <p:val>
                                            <p:fltVal val="0"/>
                                          </p:val>
                                        </p:tav>
                                        <p:tav tm="100000">
                                          <p:val>
                                            <p:strVal val="#ppt_w"/>
                                          </p:val>
                                        </p:tav>
                                      </p:tavLst>
                                    </p:anim>
                                    <p:anim calcmode="lin" valueType="num">
                                      <p:cBhvr>
                                        <p:cTn id="98" dur="1000" fill="hold"/>
                                        <p:tgtEl>
                                          <p:spTgt spid="13"/>
                                        </p:tgtEl>
                                        <p:attrNameLst>
                                          <p:attrName>ppt_h</p:attrName>
                                        </p:attrNameLst>
                                      </p:cBhvr>
                                      <p:tavLst>
                                        <p:tav tm="0">
                                          <p:val>
                                            <p:fltVal val="0"/>
                                          </p:val>
                                        </p:tav>
                                        <p:tav tm="100000">
                                          <p:val>
                                            <p:strVal val="#ppt_h"/>
                                          </p:val>
                                        </p:tav>
                                      </p:tavLst>
                                    </p:anim>
                                    <p:anim calcmode="lin" valueType="num">
                                      <p:cBhvr>
                                        <p:cTn id="99" dur="1000" fill="hold"/>
                                        <p:tgtEl>
                                          <p:spTgt spid="13"/>
                                        </p:tgtEl>
                                        <p:attrNameLst>
                                          <p:attrName>style.rotation</p:attrName>
                                        </p:attrNameLst>
                                      </p:cBhvr>
                                      <p:tavLst>
                                        <p:tav tm="0">
                                          <p:val>
                                            <p:fltVal val="90"/>
                                          </p:val>
                                        </p:tav>
                                        <p:tav tm="100000">
                                          <p:val>
                                            <p:fltVal val="0"/>
                                          </p:val>
                                        </p:tav>
                                      </p:tavLst>
                                    </p:anim>
                                    <p:animEffect transition="in" filter="fade">
                                      <p:cBhvr>
                                        <p:cTn id="100" dur="1000"/>
                                        <p:tgtEl>
                                          <p:spTgt spid="13"/>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anim calcmode="lin" valueType="num">
                                      <p:cBhvr>
                                        <p:cTn id="105" dur="1000" fill="hold"/>
                                        <p:tgtEl>
                                          <p:spTgt spid="20"/>
                                        </p:tgtEl>
                                        <p:attrNameLst>
                                          <p:attrName>ppt_w</p:attrName>
                                        </p:attrNameLst>
                                      </p:cBhvr>
                                      <p:tavLst>
                                        <p:tav tm="0">
                                          <p:val>
                                            <p:fltVal val="0"/>
                                          </p:val>
                                        </p:tav>
                                        <p:tav tm="100000">
                                          <p:val>
                                            <p:strVal val="#ppt_w"/>
                                          </p:val>
                                        </p:tav>
                                      </p:tavLst>
                                    </p:anim>
                                    <p:anim calcmode="lin" valueType="num">
                                      <p:cBhvr>
                                        <p:cTn id="106" dur="1000" fill="hold"/>
                                        <p:tgtEl>
                                          <p:spTgt spid="20"/>
                                        </p:tgtEl>
                                        <p:attrNameLst>
                                          <p:attrName>ppt_h</p:attrName>
                                        </p:attrNameLst>
                                      </p:cBhvr>
                                      <p:tavLst>
                                        <p:tav tm="0">
                                          <p:val>
                                            <p:fltVal val="0"/>
                                          </p:val>
                                        </p:tav>
                                        <p:tav tm="100000">
                                          <p:val>
                                            <p:strVal val="#ppt_h"/>
                                          </p:val>
                                        </p:tav>
                                      </p:tavLst>
                                    </p:anim>
                                    <p:anim calcmode="lin" valueType="num">
                                      <p:cBhvr>
                                        <p:cTn id="107" dur="1000" fill="hold"/>
                                        <p:tgtEl>
                                          <p:spTgt spid="20"/>
                                        </p:tgtEl>
                                        <p:attrNameLst>
                                          <p:attrName>style.rotation</p:attrName>
                                        </p:attrNameLst>
                                      </p:cBhvr>
                                      <p:tavLst>
                                        <p:tav tm="0">
                                          <p:val>
                                            <p:fltVal val="90"/>
                                          </p:val>
                                        </p:tav>
                                        <p:tav tm="100000">
                                          <p:val>
                                            <p:fltVal val="0"/>
                                          </p:val>
                                        </p:tav>
                                      </p:tavLst>
                                    </p:anim>
                                    <p:animEffect transition="in" filter="fade">
                                      <p:cBhvr>
                                        <p:cTn id="108" dur="1000"/>
                                        <p:tgtEl>
                                          <p:spTgt spid="20"/>
                                        </p:tgtEl>
                                      </p:cBhvr>
                                    </p:animEffect>
                                  </p:childTnLst>
                                </p:cTn>
                              </p:par>
                            </p:childTnLst>
                          </p:cTn>
                        </p:par>
                      </p:childTnLst>
                    </p:cTn>
                  </p:par>
                  <p:par>
                    <p:cTn id="109" fill="hold">
                      <p:stCondLst>
                        <p:cond delay="indefinite"/>
                      </p:stCondLst>
                      <p:childTnLst>
                        <p:par>
                          <p:cTn id="110" fill="hold">
                            <p:stCondLst>
                              <p:cond delay="0"/>
                            </p:stCondLst>
                            <p:childTnLst>
                              <p:par>
                                <p:cTn id="111" presetID="5" presetClass="entr" presetSubtype="10" fill="hold" nodeType="click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checkerboard(across)">
                                      <p:cBhvr>
                                        <p:cTn id="113" dur="500"/>
                                        <p:tgtEl>
                                          <p:spTgt spid="24"/>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fill="hold"/>
                                        <p:tgtEl>
                                          <p:spTgt spid="26"/>
                                        </p:tgtEl>
                                        <p:attrNameLst>
                                          <p:attrName>ppt_x</p:attrName>
                                        </p:attrNameLst>
                                      </p:cBhvr>
                                      <p:tavLst>
                                        <p:tav tm="0">
                                          <p:val>
                                            <p:strVal val="#ppt_x"/>
                                          </p:val>
                                        </p:tav>
                                        <p:tav tm="100000">
                                          <p:val>
                                            <p:strVal val="#ppt_x"/>
                                          </p:val>
                                        </p:tav>
                                      </p:tavLst>
                                    </p:anim>
                                    <p:anim calcmode="lin" valueType="num">
                                      <p:cBhvr additive="base">
                                        <p:cTn id="1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p:bldP spid="7" grpId="0"/>
      <p:bldP spid="9" grpId="0"/>
      <p:bldP spid="11" grpId="0"/>
      <p:bldP spid="13" grpId="0"/>
      <p:bldP spid="15" grpId="0"/>
      <p:bldP spid="16" grpId="0"/>
      <p:bldP spid="17" grpId="0"/>
      <p:bldP spid="18" grpId="0"/>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79305" y="914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5" name="Rectangle 4"/>
          <p:cNvSpPr/>
          <p:nvPr/>
        </p:nvSpPr>
        <p:spPr>
          <a:xfrm>
            <a:off x="6523630" y="1057505"/>
            <a:ext cx="1455848" cy="400110"/>
          </a:xfrm>
          <a:prstGeom prst="rect">
            <a:avLst/>
          </a:prstGeom>
        </p:spPr>
        <p:txBody>
          <a:bodyPr wrap="none">
            <a:spAutoFit/>
          </a:bodyPr>
          <a:lstStyle/>
          <a:p>
            <a:r>
              <a:rPr lang="ar-SA" sz="2000" b="1" dirty="0" smtClean="0">
                <a:solidFill>
                  <a:srgbClr val="7030A0"/>
                </a:solidFill>
              </a:rPr>
              <a:t>علل  </a:t>
            </a:r>
            <a:r>
              <a:rPr lang="ar-SA" sz="2000" b="1" dirty="0" smtClean="0">
                <a:solidFill>
                  <a:srgbClr val="7030A0"/>
                </a:solidFill>
              </a:rPr>
              <a:t>لما يلى :-</a:t>
            </a:r>
            <a:endParaRPr lang="ar-SA" sz="2000" dirty="0"/>
          </a:p>
        </p:txBody>
      </p:sp>
      <p:sp>
        <p:nvSpPr>
          <p:cNvPr id="6" name="Rectangle 5"/>
          <p:cNvSpPr/>
          <p:nvPr/>
        </p:nvSpPr>
        <p:spPr>
          <a:xfrm>
            <a:off x="1219200" y="1600200"/>
            <a:ext cx="7478854" cy="369332"/>
          </a:xfrm>
          <a:prstGeom prst="rect">
            <a:avLst/>
          </a:prstGeom>
        </p:spPr>
        <p:txBody>
          <a:bodyPr wrap="square">
            <a:spAutoFit/>
          </a:bodyPr>
          <a:lstStyle/>
          <a:p>
            <a:pPr algn="r" rtl="1"/>
            <a:r>
              <a:rPr lang="ar-SA" b="1" dirty="0" smtClean="0"/>
              <a:t>3- اضطرار ألمانيا لدول الحلفاء عام 1945 م</a:t>
            </a:r>
            <a:endParaRPr lang="en-US" dirty="0"/>
          </a:p>
        </p:txBody>
      </p:sp>
      <p:sp>
        <p:nvSpPr>
          <p:cNvPr id="7" name="Rectangle 6"/>
          <p:cNvSpPr/>
          <p:nvPr/>
        </p:nvSpPr>
        <p:spPr>
          <a:xfrm>
            <a:off x="0" y="2743200"/>
            <a:ext cx="8763000" cy="369332"/>
          </a:xfrm>
          <a:prstGeom prst="rect">
            <a:avLst/>
          </a:prstGeom>
        </p:spPr>
        <p:txBody>
          <a:bodyPr wrap="square">
            <a:spAutoFit/>
          </a:bodyPr>
          <a:lstStyle/>
          <a:p>
            <a:pPr algn="r" rtl="1"/>
            <a:r>
              <a:rPr lang="ar-SA" b="1" dirty="0" smtClean="0"/>
              <a:t>2- ضعف عصب الأمم وعجزها عن إيقاف توسع الدول وانتهاك القانون الدولي والتعدي على حريات الشعوب</a:t>
            </a:r>
            <a:endParaRPr lang="en-US" dirty="0"/>
          </a:p>
        </p:txBody>
      </p:sp>
      <p:sp>
        <p:nvSpPr>
          <p:cNvPr id="13" name="Rectangle 12"/>
          <p:cNvSpPr/>
          <p:nvPr/>
        </p:nvSpPr>
        <p:spPr>
          <a:xfrm>
            <a:off x="3352800" y="2133600"/>
            <a:ext cx="3722494"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لاستطاع جيوش الحلفاء  اجتياح المانيا ودخول برلين</a:t>
            </a:r>
            <a:endParaRPr lang="ar-SA" dirty="0"/>
          </a:p>
        </p:txBody>
      </p:sp>
      <p:sp>
        <p:nvSpPr>
          <p:cNvPr id="14" name="Rectangle 13"/>
          <p:cNvSpPr/>
          <p:nvPr/>
        </p:nvSpPr>
        <p:spPr>
          <a:xfrm>
            <a:off x="4267200" y="3237116"/>
            <a:ext cx="3906839" cy="369332"/>
          </a:xfrm>
          <a:prstGeom prst="rect">
            <a:avLst/>
          </a:prstGeom>
        </p:spPr>
        <p:txBody>
          <a:bodyPr wrap="none">
            <a:spAutoFit/>
          </a:bodyPr>
          <a:lstStyle/>
          <a:p>
            <a:pPr rtl="1"/>
            <a:r>
              <a:rPr lang="ar-SA" b="1" dirty="0" smtClean="0">
                <a:solidFill>
                  <a:srgbClr val="00B0F0"/>
                </a:solidFill>
                <a:latin typeface="Sakkal Majalla" pitchFamily="2" charset="-78"/>
                <a:cs typeface="Sakkal Majalla" pitchFamily="2" charset="-78"/>
              </a:rPr>
              <a:t>لانسحاب بعض الدول الكبري من عضوية عصبة الامم</a:t>
            </a:r>
            <a:r>
              <a:rPr lang="ar-SA" b="1" dirty="0" smtClean="0"/>
              <a:t>.</a:t>
            </a:r>
            <a:endParaRPr lang="en-US" dirty="0"/>
          </a:p>
        </p:txBody>
      </p:sp>
    </p:spTree>
    <p:extLst>
      <p:ext uri="{BB962C8B-B14F-4D97-AF65-F5344CB8AC3E}">
        <p14:creationId xmlns:p14="http://schemas.microsoft.com/office/powerpoint/2010/main" val="16720661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1" eaLnBrk="1" fontAlgn="base" latinLnBrk="0" hangingPunct="1">
              <a:lnSpc>
                <a:spcPct val="100000"/>
              </a:lnSpc>
              <a:spcBef>
                <a:spcPct val="0"/>
              </a:spcBef>
              <a:spcAft>
                <a:spcPct val="0"/>
              </a:spcAft>
              <a:buClrTx/>
              <a:buSzTx/>
              <a:buFontTx/>
              <a:buNone/>
              <a:tabLst/>
            </a:pPr>
            <a:r>
              <a:rPr kumimoji="0" lang="ar-SA" sz="1600" b="0" i="0" u="none" strike="noStrike" cap="none" normalizeH="0" baseline="0" dirty="0" smtClean="0">
                <a:ln>
                  <a:noFill/>
                </a:ln>
                <a:solidFill>
                  <a:schemeClr val="tx1"/>
                </a:solidFill>
                <a:effectLst/>
                <a:latin typeface="Simplified Arabic" pitchFamily="18" charset="-78"/>
                <a:ea typeface="Times New Roman" pitchFamily="18" charset="0"/>
                <a:cs typeface="Simplified Arabic" pitchFamily="18" charset="-78"/>
              </a:rPr>
              <a:t/>
            </a:r>
            <a:br>
              <a:rPr kumimoji="0" lang="ar-SA" sz="1600" b="0" i="0" u="none" strike="noStrike" cap="none" normalizeH="0" baseline="0" dirty="0" smtClean="0">
                <a:ln>
                  <a:noFill/>
                </a:ln>
                <a:solidFill>
                  <a:schemeClr val="tx1"/>
                </a:solidFill>
                <a:effectLst/>
                <a:latin typeface="Simplified Arabic" pitchFamily="18" charset="-78"/>
                <a:ea typeface="Times New Roman" pitchFamily="18" charset="0"/>
                <a:cs typeface="Simplified Arabic" pitchFamily="18" charset="-78"/>
              </a:rPr>
            </a:b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1"/>
          <p:cNvSpPr>
            <a:spLocks noChangeArrowheads="1"/>
          </p:cNvSpPr>
          <p:nvPr/>
        </p:nvSpPr>
        <p:spPr bwMode="auto">
          <a:xfrm>
            <a:off x="2360613" y="308934"/>
            <a:ext cx="4344987" cy="658813"/>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4" name="Rectangle 3"/>
          <p:cNvSpPr>
            <a:spLocks noChangeArrowheads="1"/>
          </p:cNvSpPr>
          <p:nvPr/>
        </p:nvSpPr>
        <p:spPr bwMode="auto">
          <a:xfrm>
            <a:off x="2964030" y="407508"/>
            <a:ext cx="32159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الأول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الموقع والحدود</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924800"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5867400" y="1295400"/>
            <a:ext cx="2069797" cy="400110"/>
          </a:xfrm>
          <a:prstGeom prst="rect">
            <a:avLst/>
          </a:prstGeom>
        </p:spPr>
        <p:txBody>
          <a:bodyPr wrap="none">
            <a:spAutoFit/>
          </a:bodyPr>
          <a:lstStyle/>
          <a:p>
            <a:r>
              <a:rPr lang="ar-SA" sz="2000" b="1" dirty="0" smtClean="0">
                <a:solidFill>
                  <a:srgbClr val="7030A0"/>
                </a:solidFill>
              </a:rPr>
              <a:t>عرف المفاهيم </a:t>
            </a:r>
            <a:r>
              <a:rPr lang="ar-SA" sz="2000" b="1" dirty="0" smtClean="0">
                <a:solidFill>
                  <a:srgbClr val="7030A0"/>
                </a:solidFill>
              </a:rPr>
              <a:t>التالية :</a:t>
            </a:r>
            <a:endParaRPr lang="ar-SA" sz="2000" dirty="0">
              <a:solidFill>
                <a:srgbClr val="7030A0"/>
              </a:solidFill>
            </a:endParaRPr>
          </a:p>
        </p:txBody>
      </p:sp>
      <p:sp>
        <p:nvSpPr>
          <p:cNvPr id="7" name="Rectangle 6"/>
          <p:cNvSpPr/>
          <p:nvPr/>
        </p:nvSpPr>
        <p:spPr>
          <a:xfrm>
            <a:off x="7010400" y="1981200"/>
            <a:ext cx="1236236" cy="369332"/>
          </a:xfrm>
          <a:prstGeom prst="rect">
            <a:avLst/>
          </a:prstGeom>
        </p:spPr>
        <p:txBody>
          <a:bodyPr wrap="none">
            <a:spAutoFit/>
          </a:bodyPr>
          <a:lstStyle/>
          <a:p>
            <a:r>
              <a:rPr lang="ar-SA" b="1" dirty="0" smtClean="0"/>
              <a:t>الوطن العربي </a:t>
            </a:r>
            <a:endParaRPr lang="ar-SA" dirty="0"/>
          </a:p>
        </p:txBody>
      </p:sp>
      <p:sp>
        <p:nvSpPr>
          <p:cNvPr id="8" name="Rectangle 7"/>
          <p:cNvSpPr/>
          <p:nvPr/>
        </p:nvSpPr>
        <p:spPr>
          <a:xfrm>
            <a:off x="7162800" y="3364468"/>
            <a:ext cx="1414170" cy="369332"/>
          </a:xfrm>
          <a:prstGeom prst="rect">
            <a:avLst/>
          </a:prstGeom>
        </p:spPr>
        <p:txBody>
          <a:bodyPr wrap="none">
            <a:spAutoFit/>
          </a:bodyPr>
          <a:lstStyle/>
          <a:p>
            <a:r>
              <a:rPr lang="ar-SA" b="1" dirty="0" err="1" smtClean="0"/>
              <a:t>المضائق</a:t>
            </a:r>
            <a:r>
              <a:rPr lang="ar-SA" b="1" dirty="0" smtClean="0"/>
              <a:t> البحرية</a:t>
            </a:r>
            <a:endParaRPr lang="ar-SA" dirty="0"/>
          </a:p>
        </p:txBody>
      </p:sp>
      <p:sp>
        <p:nvSpPr>
          <p:cNvPr id="10" name="Rectangle 9"/>
          <p:cNvSpPr/>
          <p:nvPr/>
        </p:nvSpPr>
        <p:spPr>
          <a:xfrm>
            <a:off x="914400" y="2438400"/>
            <a:ext cx="6778580" cy="646331"/>
          </a:xfrm>
          <a:prstGeom prst="rect">
            <a:avLst/>
          </a:prstGeom>
        </p:spPr>
        <p:txBody>
          <a:bodyPr wrap="square">
            <a:spAutoFit/>
          </a:bodyPr>
          <a:lstStyle/>
          <a:p>
            <a:pPr algn="r"/>
            <a:r>
              <a:rPr lang="ar-SA" b="1" dirty="0" smtClean="0">
                <a:solidFill>
                  <a:srgbClr val="00B0F0"/>
                </a:solidFill>
              </a:rPr>
              <a:t>هى المساحه من الأرض التي تقع فى جنوب غرب آسيا وشمالي إفريقيا ويدين معظم سكانها  بالإسلام</a:t>
            </a:r>
            <a:endParaRPr lang="ar-SA" dirty="0"/>
          </a:p>
        </p:txBody>
      </p:sp>
      <p:sp>
        <p:nvSpPr>
          <p:cNvPr id="16" name="Rectangle 15"/>
          <p:cNvSpPr/>
          <p:nvPr/>
        </p:nvSpPr>
        <p:spPr>
          <a:xfrm>
            <a:off x="3438483" y="3803492"/>
            <a:ext cx="419698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هى ممرات مائية ضيقة تربط بين المسطحات المائية المختلفة</a:t>
            </a:r>
            <a:endParaRPr lang="ar-SA" dirty="0"/>
          </a:p>
        </p:txBody>
      </p:sp>
    </p:spTree>
    <p:extLst>
      <p:ext uri="{BB962C8B-B14F-4D97-AF65-F5344CB8AC3E}">
        <p14:creationId xmlns:p14="http://schemas.microsoft.com/office/powerpoint/2010/main" val="20651096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p:bldP spid="8" grpId="0"/>
      <p:bldP spid="10" grpId="0"/>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11151" y="304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5638800" y="438090"/>
            <a:ext cx="2122697" cy="400110"/>
          </a:xfrm>
          <a:prstGeom prst="rect">
            <a:avLst/>
          </a:prstGeom>
        </p:spPr>
        <p:txBody>
          <a:bodyPr wrap="none">
            <a:spAutoFit/>
          </a:bodyPr>
          <a:lstStyle/>
          <a:p>
            <a:r>
              <a:rPr lang="ar-SA" sz="2000" b="1" dirty="0" smtClean="0">
                <a:solidFill>
                  <a:srgbClr val="7030A0"/>
                </a:solidFill>
              </a:rPr>
              <a:t>اكمل الفراغات </a:t>
            </a:r>
            <a:r>
              <a:rPr lang="ar-SA" sz="2000" b="1" dirty="0">
                <a:solidFill>
                  <a:srgbClr val="7030A0"/>
                </a:solidFill>
              </a:rPr>
              <a:t>التالية :</a:t>
            </a:r>
          </a:p>
        </p:txBody>
      </p:sp>
      <p:sp>
        <p:nvSpPr>
          <p:cNvPr id="4" name="Rectangle 3"/>
          <p:cNvSpPr/>
          <p:nvPr/>
        </p:nvSpPr>
        <p:spPr>
          <a:xfrm>
            <a:off x="2133600" y="1066800"/>
            <a:ext cx="6596300" cy="369332"/>
          </a:xfrm>
          <a:prstGeom prst="rect">
            <a:avLst/>
          </a:prstGeom>
        </p:spPr>
        <p:txBody>
          <a:bodyPr wrap="square">
            <a:spAutoFit/>
          </a:bodyPr>
          <a:lstStyle/>
          <a:p>
            <a:pPr algn="r" rtl="1"/>
            <a:r>
              <a:rPr lang="ar-SA" b="1" dirty="0"/>
              <a:t>1- </a:t>
            </a:r>
            <a:r>
              <a:rPr lang="ar-SA" b="1" dirty="0" smtClean="0"/>
              <a:t>يع الوطن العربي ممرا هاما </a:t>
            </a:r>
            <a:r>
              <a:rPr lang="ar-SA" b="1" dirty="0" err="1" smtClean="0"/>
              <a:t>يرط</a:t>
            </a:r>
            <a:r>
              <a:rPr lang="ar-SA" b="1" dirty="0" smtClean="0"/>
              <a:t>  بين قارتي آسيا </a:t>
            </a:r>
            <a:r>
              <a:rPr lang="ar-SA" b="1" dirty="0" err="1" smtClean="0"/>
              <a:t>و </a:t>
            </a:r>
            <a:r>
              <a:rPr lang="ar-SA" dirty="0" err="1" smtClean="0"/>
              <a:t>..................</a:t>
            </a:r>
            <a:endParaRPr lang="en-US" dirty="0"/>
          </a:p>
        </p:txBody>
      </p:sp>
      <p:sp>
        <p:nvSpPr>
          <p:cNvPr id="5" name="Rectangle 4"/>
          <p:cNvSpPr/>
          <p:nvPr/>
        </p:nvSpPr>
        <p:spPr>
          <a:xfrm>
            <a:off x="4338954" y="1905000"/>
            <a:ext cx="4390946" cy="369332"/>
          </a:xfrm>
          <a:prstGeom prst="rect">
            <a:avLst/>
          </a:prstGeom>
        </p:spPr>
        <p:txBody>
          <a:bodyPr wrap="none">
            <a:spAutoFit/>
          </a:bodyPr>
          <a:lstStyle/>
          <a:p>
            <a:pPr algn="r" rtl="1"/>
            <a:r>
              <a:rPr lang="ar-SA" b="1" dirty="0"/>
              <a:t>2- </a:t>
            </a:r>
            <a:r>
              <a:rPr lang="ar-SA" b="1" dirty="0" smtClean="0"/>
              <a:t>يفصل الوطن العربي عن قارة </a:t>
            </a:r>
            <a:r>
              <a:rPr lang="ar-SA" b="1" dirty="0" err="1" smtClean="0"/>
              <a:t>أوروبا ....................</a:t>
            </a:r>
            <a:r>
              <a:rPr lang="ar-SA" b="1" dirty="0" smtClean="0"/>
              <a:t> </a:t>
            </a:r>
            <a:endParaRPr lang="en-US" dirty="0"/>
          </a:p>
        </p:txBody>
      </p:sp>
      <p:sp>
        <p:nvSpPr>
          <p:cNvPr id="7" name="Flowchart: Multidocument 6"/>
          <p:cNvSpPr/>
          <p:nvPr/>
        </p:nvSpPr>
        <p:spPr>
          <a:xfrm>
            <a:off x="7911150" y="3505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8" name="Rectangle 7"/>
          <p:cNvSpPr/>
          <p:nvPr/>
        </p:nvSpPr>
        <p:spPr>
          <a:xfrm>
            <a:off x="5000533" y="3651983"/>
            <a:ext cx="3026791" cy="400110"/>
          </a:xfrm>
          <a:prstGeom prst="rect">
            <a:avLst/>
          </a:prstGeom>
        </p:spPr>
        <p:txBody>
          <a:bodyPr wrap="none">
            <a:spAutoFit/>
          </a:bodyPr>
          <a:lstStyle/>
          <a:p>
            <a:pPr rtl="1"/>
            <a:r>
              <a:rPr lang="ar-SA" sz="2000" b="1" dirty="0" smtClean="0">
                <a:solidFill>
                  <a:srgbClr val="7030A0"/>
                </a:solidFill>
              </a:rPr>
              <a:t>الأهمية الاستراتيجية للوطن العربي</a:t>
            </a:r>
            <a:endParaRPr lang="en-US" sz="2000" dirty="0">
              <a:solidFill>
                <a:srgbClr val="7030A0"/>
              </a:solidFill>
            </a:endParaRPr>
          </a:p>
        </p:txBody>
      </p:sp>
      <p:sp>
        <p:nvSpPr>
          <p:cNvPr id="10" name="Rectangle 9"/>
          <p:cNvSpPr/>
          <p:nvPr/>
        </p:nvSpPr>
        <p:spPr>
          <a:xfrm>
            <a:off x="3810000" y="990600"/>
            <a:ext cx="651140"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أفريقيا</a:t>
            </a:r>
            <a:endParaRPr lang="ar-SA" dirty="0"/>
          </a:p>
        </p:txBody>
      </p:sp>
      <p:sp>
        <p:nvSpPr>
          <p:cNvPr id="12" name="Rectangle 11"/>
          <p:cNvSpPr/>
          <p:nvPr/>
        </p:nvSpPr>
        <p:spPr>
          <a:xfrm>
            <a:off x="4572000" y="1752600"/>
            <a:ext cx="1183337"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البحر المتوسط</a:t>
            </a:r>
            <a:endParaRPr lang="ar-SA" dirty="0"/>
          </a:p>
        </p:txBody>
      </p:sp>
      <p:sp>
        <p:nvSpPr>
          <p:cNvPr id="16" name="Rectangle 15"/>
          <p:cNvSpPr/>
          <p:nvPr/>
        </p:nvSpPr>
        <p:spPr>
          <a:xfrm>
            <a:off x="4800600" y="4460108"/>
            <a:ext cx="3985386"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يتوسط الوطن العربي العالم ويمثل خلقة اتصال رئيسية</a:t>
            </a:r>
            <a:endParaRPr lang="ar-SA" dirty="0"/>
          </a:p>
        </p:txBody>
      </p:sp>
      <p:sp>
        <p:nvSpPr>
          <p:cNvPr id="17" name="Rectangle 16"/>
          <p:cNvSpPr/>
          <p:nvPr/>
        </p:nvSpPr>
        <p:spPr>
          <a:xfrm>
            <a:off x="5791200" y="5029200"/>
            <a:ext cx="237116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معبر رئيسي لأهم طرق المواصلات</a:t>
            </a:r>
            <a:endParaRPr lang="ar-SA" dirty="0"/>
          </a:p>
        </p:txBody>
      </p:sp>
      <p:sp>
        <p:nvSpPr>
          <p:cNvPr id="18" name="Rectangle 17"/>
          <p:cNvSpPr/>
          <p:nvPr/>
        </p:nvSpPr>
        <p:spPr>
          <a:xfrm>
            <a:off x="3962400" y="5562600"/>
            <a:ext cx="3539752"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تحكم الوطن العربي فى أهم </a:t>
            </a:r>
            <a:r>
              <a:rPr lang="ar-SA" b="1" dirty="0" err="1" smtClean="0">
                <a:solidFill>
                  <a:srgbClr val="00B0F0"/>
                </a:solidFill>
                <a:latin typeface="Sakkal Majalla" pitchFamily="2" charset="-78"/>
                <a:cs typeface="Sakkal Majalla" pitchFamily="2" charset="-78"/>
              </a:rPr>
              <a:t>المضائق</a:t>
            </a:r>
            <a:r>
              <a:rPr lang="ar-SA" b="1" dirty="0" smtClean="0">
                <a:solidFill>
                  <a:srgbClr val="00B0F0"/>
                </a:solidFill>
                <a:latin typeface="Sakkal Majalla" pitchFamily="2" charset="-78"/>
                <a:cs typeface="Sakkal Majalla" pitchFamily="2" charset="-78"/>
              </a:rPr>
              <a:t> والمعابر المائية</a:t>
            </a:r>
            <a:endParaRPr lang="ar-SA" dirty="0"/>
          </a:p>
        </p:txBody>
      </p:sp>
      <p:sp>
        <p:nvSpPr>
          <p:cNvPr id="19" name="Rectangle 18"/>
          <p:cNvSpPr/>
          <p:nvPr/>
        </p:nvSpPr>
        <p:spPr>
          <a:xfrm>
            <a:off x="5638800" y="6172200"/>
            <a:ext cx="102944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وجود النفط</a:t>
            </a:r>
            <a:endParaRPr lang="ar-SA" dirty="0"/>
          </a:p>
        </p:txBody>
      </p:sp>
    </p:spTree>
    <p:extLst>
      <p:ext uri="{BB962C8B-B14F-4D97-AF65-F5344CB8AC3E}">
        <p14:creationId xmlns:p14="http://schemas.microsoft.com/office/powerpoint/2010/main" val="34011548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down)">
                                      <p:cBhvr>
                                        <p:cTn id="27" dur="580">
                                          <p:stCondLst>
                                            <p:cond delay="0"/>
                                          </p:stCondLst>
                                        </p:cTn>
                                        <p:tgtEl>
                                          <p:spTgt spid="10">
                                            <p:txEl>
                                              <p:pRg st="0" end="0"/>
                                            </p:txEl>
                                          </p:spTgt>
                                        </p:tgtEl>
                                      </p:cBhvr>
                                    </p:animEffect>
                                    <p:anim calcmode="lin" valueType="num">
                                      <p:cBhvr>
                                        <p:cTn id="2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10">
                                            <p:txEl>
                                              <p:pRg st="0" end="0"/>
                                            </p:txEl>
                                          </p:spTgt>
                                        </p:tgtEl>
                                      </p:cBhvr>
                                      <p:to x="100000" y="60000"/>
                                    </p:animScale>
                                    <p:animScale>
                                      <p:cBhvr>
                                        <p:cTn id="34" dur="166" decel="50000">
                                          <p:stCondLst>
                                            <p:cond delay="676"/>
                                          </p:stCondLst>
                                        </p:cTn>
                                        <p:tgtEl>
                                          <p:spTgt spid="10">
                                            <p:txEl>
                                              <p:pRg st="0" end="0"/>
                                            </p:txEl>
                                          </p:spTgt>
                                        </p:tgtEl>
                                      </p:cBhvr>
                                      <p:to x="100000" y="100000"/>
                                    </p:animScale>
                                    <p:animScale>
                                      <p:cBhvr>
                                        <p:cTn id="35" dur="26">
                                          <p:stCondLst>
                                            <p:cond delay="1312"/>
                                          </p:stCondLst>
                                        </p:cTn>
                                        <p:tgtEl>
                                          <p:spTgt spid="10">
                                            <p:txEl>
                                              <p:pRg st="0" end="0"/>
                                            </p:txEl>
                                          </p:spTgt>
                                        </p:tgtEl>
                                      </p:cBhvr>
                                      <p:to x="100000" y="80000"/>
                                    </p:animScale>
                                    <p:animScale>
                                      <p:cBhvr>
                                        <p:cTn id="36" dur="166" decel="50000">
                                          <p:stCondLst>
                                            <p:cond delay="1338"/>
                                          </p:stCondLst>
                                        </p:cTn>
                                        <p:tgtEl>
                                          <p:spTgt spid="10">
                                            <p:txEl>
                                              <p:pRg st="0" end="0"/>
                                            </p:txEl>
                                          </p:spTgt>
                                        </p:tgtEl>
                                      </p:cBhvr>
                                      <p:to x="100000" y="100000"/>
                                    </p:animScale>
                                    <p:animScale>
                                      <p:cBhvr>
                                        <p:cTn id="37" dur="26">
                                          <p:stCondLst>
                                            <p:cond delay="1642"/>
                                          </p:stCondLst>
                                        </p:cTn>
                                        <p:tgtEl>
                                          <p:spTgt spid="10">
                                            <p:txEl>
                                              <p:pRg st="0" end="0"/>
                                            </p:txEl>
                                          </p:spTgt>
                                        </p:tgtEl>
                                      </p:cBhvr>
                                      <p:to x="100000" y="90000"/>
                                    </p:animScale>
                                    <p:animScale>
                                      <p:cBhvr>
                                        <p:cTn id="38" dur="166" decel="50000">
                                          <p:stCondLst>
                                            <p:cond delay="1668"/>
                                          </p:stCondLst>
                                        </p:cTn>
                                        <p:tgtEl>
                                          <p:spTgt spid="10">
                                            <p:txEl>
                                              <p:pRg st="0" end="0"/>
                                            </p:txEl>
                                          </p:spTgt>
                                        </p:tgtEl>
                                      </p:cBhvr>
                                      <p:to x="100000" y="100000"/>
                                    </p:animScale>
                                    <p:animScale>
                                      <p:cBhvr>
                                        <p:cTn id="39" dur="26">
                                          <p:stCondLst>
                                            <p:cond delay="1808"/>
                                          </p:stCondLst>
                                        </p:cTn>
                                        <p:tgtEl>
                                          <p:spTgt spid="10">
                                            <p:txEl>
                                              <p:pRg st="0" end="0"/>
                                            </p:txEl>
                                          </p:spTgt>
                                        </p:tgtEl>
                                      </p:cBhvr>
                                      <p:to x="100000" y="95000"/>
                                    </p:animScale>
                                    <p:animScale>
                                      <p:cBhvr>
                                        <p:cTn id="40" dur="166" decel="50000">
                                          <p:stCondLst>
                                            <p:cond delay="1834"/>
                                          </p:stCondLst>
                                        </p:cTn>
                                        <p:tgtEl>
                                          <p:spTgt spid="10">
                                            <p:txEl>
                                              <p:pRg st="0" end="0"/>
                                            </p:txEl>
                                          </p:spTgt>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80">
                                          <p:stCondLst>
                                            <p:cond delay="0"/>
                                          </p:stCondLst>
                                        </p:cTn>
                                        <p:tgtEl>
                                          <p:spTgt spid="12">
                                            <p:txEl>
                                              <p:pRg st="0" end="0"/>
                                            </p:txEl>
                                          </p:spTgt>
                                        </p:tgtEl>
                                      </p:cBhvr>
                                    </p:animEffect>
                                    <p:anim calcmode="lin" valueType="num">
                                      <p:cBhvr>
                                        <p:cTn id="46"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12">
                                            <p:txEl>
                                              <p:pRg st="0" end="0"/>
                                            </p:txEl>
                                          </p:spTgt>
                                        </p:tgtEl>
                                      </p:cBhvr>
                                      <p:to x="100000" y="60000"/>
                                    </p:animScale>
                                    <p:animScale>
                                      <p:cBhvr>
                                        <p:cTn id="52" dur="166" decel="50000">
                                          <p:stCondLst>
                                            <p:cond delay="676"/>
                                          </p:stCondLst>
                                        </p:cTn>
                                        <p:tgtEl>
                                          <p:spTgt spid="12">
                                            <p:txEl>
                                              <p:pRg st="0" end="0"/>
                                            </p:txEl>
                                          </p:spTgt>
                                        </p:tgtEl>
                                      </p:cBhvr>
                                      <p:to x="100000" y="100000"/>
                                    </p:animScale>
                                    <p:animScale>
                                      <p:cBhvr>
                                        <p:cTn id="53" dur="26">
                                          <p:stCondLst>
                                            <p:cond delay="1312"/>
                                          </p:stCondLst>
                                        </p:cTn>
                                        <p:tgtEl>
                                          <p:spTgt spid="12">
                                            <p:txEl>
                                              <p:pRg st="0" end="0"/>
                                            </p:txEl>
                                          </p:spTgt>
                                        </p:tgtEl>
                                      </p:cBhvr>
                                      <p:to x="100000" y="80000"/>
                                    </p:animScale>
                                    <p:animScale>
                                      <p:cBhvr>
                                        <p:cTn id="54" dur="166" decel="50000">
                                          <p:stCondLst>
                                            <p:cond delay="1338"/>
                                          </p:stCondLst>
                                        </p:cTn>
                                        <p:tgtEl>
                                          <p:spTgt spid="12">
                                            <p:txEl>
                                              <p:pRg st="0" end="0"/>
                                            </p:txEl>
                                          </p:spTgt>
                                        </p:tgtEl>
                                      </p:cBhvr>
                                      <p:to x="100000" y="100000"/>
                                    </p:animScale>
                                    <p:animScale>
                                      <p:cBhvr>
                                        <p:cTn id="55" dur="26">
                                          <p:stCondLst>
                                            <p:cond delay="1642"/>
                                          </p:stCondLst>
                                        </p:cTn>
                                        <p:tgtEl>
                                          <p:spTgt spid="12">
                                            <p:txEl>
                                              <p:pRg st="0" end="0"/>
                                            </p:txEl>
                                          </p:spTgt>
                                        </p:tgtEl>
                                      </p:cBhvr>
                                      <p:to x="100000" y="90000"/>
                                    </p:animScale>
                                    <p:animScale>
                                      <p:cBhvr>
                                        <p:cTn id="56" dur="166" decel="50000">
                                          <p:stCondLst>
                                            <p:cond delay="1668"/>
                                          </p:stCondLst>
                                        </p:cTn>
                                        <p:tgtEl>
                                          <p:spTgt spid="12">
                                            <p:txEl>
                                              <p:pRg st="0" end="0"/>
                                            </p:txEl>
                                          </p:spTgt>
                                        </p:tgtEl>
                                      </p:cBhvr>
                                      <p:to x="100000" y="100000"/>
                                    </p:animScale>
                                    <p:animScale>
                                      <p:cBhvr>
                                        <p:cTn id="57" dur="26">
                                          <p:stCondLst>
                                            <p:cond delay="1808"/>
                                          </p:stCondLst>
                                        </p:cTn>
                                        <p:tgtEl>
                                          <p:spTgt spid="12">
                                            <p:txEl>
                                              <p:pRg st="0" end="0"/>
                                            </p:txEl>
                                          </p:spTgt>
                                        </p:tgtEl>
                                      </p:cBhvr>
                                      <p:to x="100000" y="95000"/>
                                    </p:animScale>
                                    <p:animScale>
                                      <p:cBhvr>
                                        <p:cTn id="58" dur="166" decel="50000">
                                          <p:stCondLst>
                                            <p:cond delay="1834"/>
                                          </p:stCondLst>
                                        </p:cTn>
                                        <p:tgtEl>
                                          <p:spTgt spid="12">
                                            <p:txEl>
                                              <p:pRg st="0" end="0"/>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up)">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up)">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up)">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up)">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up)">
                                      <p:cBhvr>
                                        <p:cTn id="83" dur="500"/>
                                        <p:tgtEl>
                                          <p:spTgt spid="1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up)">
                                      <p:cBhvr>
                                        <p:cTn id="8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7" grpId="0" animBg="1"/>
      <p:bldP spid="8" grpId="0"/>
      <p:bldP spid="10" grpId="0" build="allAtOnce"/>
      <p:bldP spid="12" grpId="0" build="allAtOnce"/>
      <p:bldP spid="16" grpId="0"/>
      <p:bldP spid="17" grpId="0"/>
      <p:bldP spid="18"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70206"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1828800" y="319087"/>
            <a:ext cx="517683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2415004" y="378768"/>
            <a:ext cx="43140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400" b="1" i="0" u="none" strike="noStrike" cap="none" normalizeH="0" baseline="0" dirty="0" smtClean="0">
                <a:ln>
                  <a:noFill/>
                </a:ln>
                <a:solidFill>
                  <a:srgbClr val="002060"/>
                </a:solidFill>
                <a:effectLst/>
                <a:latin typeface="Sultan bold"/>
                <a:ea typeface="Times New Roman" pitchFamily="18" charset="0"/>
                <a:cs typeface="Arial" pitchFamily="34" charset="0"/>
              </a:rPr>
              <a:t>ثانى</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400" b="1" i="0" u="none" strike="noStrike" cap="none" normalizeH="0" baseline="0" dirty="0" smtClean="0">
                <a:ln>
                  <a:noFill/>
                </a:ln>
                <a:solidFill>
                  <a:srgbClr val="FF0000"/>
                </a:solidFill>
                <a:effectLst/>
                <a:latin typeface="Sultan bold"/>
                <a:ea typeface="Times New Roman" pitchFamily="18" charset="0"/>
                <a:cs typeface="Arial" pitchFamily="34" charset="0"/>
              </a:rPr>
              <a:t>وحدة شبه الجزيرة العربية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562600" y="1371600"/>
            <a:ext cx="2266967" cy="461665"/>
          </a:xfrm>
          <a:prstGeom prst="rect">
            <a:avLst/>
          </a:prstGeom>
        </p:spPr>
        <p:txBody>
          <a:bodyPr wrap="none">
            <a:spAutoFit/>
          </a:bodyPr>
          <a:lstStyle/>
          <a:p>
            <a:r>
              <a:rPr lang="ar-SA" sz="2400" b="1" dirty="0" smtClean="0">
                <a:solidFill>
                  <a:srgbClr val="7030A0"/>
                </a:solidFill>
              </a:rPr>
              <a:t>عرف المفاهيم </a:t>
            </a:r>
            <a:r>
              <a:rPr lang="ar-SA" sz="2400" b="1" dirty="0" smtClean="0">
                <a:solidFill>
                  <a:srgbClr val="7030A0"/>
                </a:solidFill>
              </a:rPr>
              <a:t>التالية</a:t>
            </a:r>
            <a:endParaRPr lang="ar-SA" sz="2400" b="1" dirty="0">
              <a:solidFill>
                <a:srgbClr val="7030A0"/>
              </a:solidFill>
            </a:endParaRPr>
          </a:p>
        </p:txBody>
      </p:sp>
      <p:sp>
        <p:nvSpPr>
          <p:cNvPr id="7" name="Rectangle 6"/>
          <p:cNvSpPr/>
          <p:nvPr/>
        </p:nvSpPr>
        <p:spPr>
          <a:xfrm>
            <a:off x="7239000" y="1981200"/>
            <a:ext cx="1319592" cy="369332"/>
          </a:xfrm>
          <a:prstGeom prst="rect">
            <a:avLst/>
          </a:prstGeom>
        </p:spPr>
        <p:txBody>
          <a:bodyPr wrap="none">
            <a:spAutoFit/>
          </a:bodyPr>
          <a:lstStyle/>
          <a:p>
            <a:pPr rtl="1"/>
            <a:r>
              <a:rPr lang="ar-SA" b="1" dirty="0" smtClean="0"/>
              <a:t>الوحدة الطبيعية</a:t>
            </a:r>
            <a:endParaRPr lang="en-US" dirty="0"/>
          </a:p>
        </p:txBody>
      </p:sp>
      <p:sp>
        <p:nvSpPr>
          <p:cNvPr id="8" name="Rectangle 7"/>
          <p:cNvSpPr/>
          <p:nvPr/>
        </p:nvSpPr>
        <p:spPr>
          <a:xfrm>
            <a:off x="1447800" y="3200400"/>
            <a:ext cx="7164955" cy="369332"/>
          </a:xfrm>
          <a:prstGeom prst="rect">
            <a:avLst/>
          </a:prstGeom>
        </p:spPr>
        <p:txBody>
          <a:bodyPr wrap="square">
            <a:spAutoFit/>
          </a:bodyPr>
          <a:lstStyle/>
          <a:p>
            <a:pPr algn="r" rtl="1"/>
            <a:r>
              <a:rPr lang="ar-SA" b="1" dirty="0" smtClean="0"/>
              <a:t>المناخ الصحراوي</a:t>
            </a:r>
            <a:endParaRPr lang="en-US" dirty="0"/>
          </a:p>
        </p:txBody>
      </p:sp>
      <p:sp>
        <p:nvSpPr>
          <p:cNvPr id="12" name="Rectangle 11"/>
          <p:cNvSpPr/>
          <p:nvPr/>
        </p:nvSpPr>
        <p:spPr>
          <a:xfrm>
            <a:off x="1981200" y="2438400"/>
            <a:ext cx="604524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جزء من سطح الأرض يمتاز بسمات طبيعية متشابهه كالتضاريس والمناخ والحياة النباتية</a:t>
            </a:r>
            <a:endParaRPr lang="ar-SA" dirty="0">
              <a:solidFill>
                <a:srgbClr val="0070C0"/>
              </a:solidFill>
            </a:endParaRPr>
          </a:p>
        </p:txBody>
      </p:sp>
      <p:sp>
        <p:nvSpPr>
          <p:cNvPr id="13" name="Rectangle 12"/>
          <p:cNvSpPr/>
          <p:nvPr/>
        </p:nvSpPr>
        <p:spPr>
          <a:xfrm>
            <a:off x="4419600" y="3733800"/>
            <a:ext cx="344677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مناخ قاري حار جاف صيفا بارد ونادر المطر شتاءا</a:t>
            </a:r>
            <a:endParaRPr lang="ar-SA" dirty="0">
              <a:solidFill>
                <a:srgbClr val="0070C0"/>
              </a:solidFill>
            </a:endParaRPr>
          </a:p>
        </p:txBody>
      </p:sp>
    </p:spTree>
    <p:extLst>
      <p:ext uri="{BB962C8B-B14F-4D97-AF65-F5344CB8AC3E}">
        <p14:creationId xmlns:p14="http://schemas.microsoft.com/office/powerpoint/2010/main" val="27128553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7" grpId="0"/>
      <p:bldP spid="8" grpId="0"/>
      <p:bldP spid="12"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901226"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5" name="Rectangle 4"/>
          <p:cNvSpPr/>
          <p:nvPr/>
        </p:nvSpPr>
        <p:spPr>
          <a:xfrm>
            <a:off x="6705600" y="609600"/>
            <a:ext cx="1035861" cy="461665"/>
          </a:xfrm>
          <a:prstGeom prst="rect">
            <a:avLst/>
          </a:prstGeom>
        </p:spPr>
        <p:txBody>
          <a:bodyPr wrap="none">
            <a:spAutoFit/>
          </a:bodyPr>
          <a:lstStyle/>
          <a:p>
            <a:r>
              <a:rPr lang="ar-SA" sz="2400" b="1" dirty="0" smtClean="0">
                <a:solidFill>
                  <a:srgbClr val="7030A0"/>
                </a:solidFill>
              </a:rPr>
              <a:t>بم </a:t>
            </a:r>
            <a:r>
              <a:rPr lang="ar-SA" sz="2400" b="1" dirty="0" smtClean="0">
                <a:solidFill>
                  <a:srgbClr val="7030A0"/>
                </a:solidFill>
              </a:rPr>
              <a:t>تفسر </a:t>
            </a:r>
            <a:endParaRPr lang="ar-SA" sz="2400" dirty="0">
              <a:solidFill>
                <a:srgbClr val="7030A0"/>
              </a:solidFill>
            </a:endParaRPr>
          </a:p>
        </p:txBody>
      </p:sp>
      <p:sp>
        <p:nvSpPr>
          <p:cNvPr id="11" name="Rectangle 6"/>
          <p:cNvSpPr/>
          <p:nvPr/>
        </p:nvSpPr>
        <p:spPr>
          <a:xfrm>
            <a:off x="3886200" y="1371600"/>
            <a:ext cx="4509568" cy="369332"/>
          </a:xfrm>
          <a:prstGeom prst="rect">
            <a:avLst/>
          </a:prstGeom>
        </p:spPr>
        <p:txBody>
          <a:bodyPr wrap="none">
            <a:spAutoFit/>
          </a:bodyPr>
          <a:lstStyle/>
          <a:p>
            <a:pPr rtl="1"/>
            <a:r>
              <a:rPr lang="ar-SA" b="1" dirty="0" smtClean="0"/>
              <a:t>1- الأهمية الاستراتيجية لموقع وحدة شبه الجزيرة العربية.</a:t>
            </a:r>
            <a:endParaRPr lang="en-US" dirty="0"/>
          </a:p>
        </p:txBody>
      </p:sp>
      <p:sp>
        <p:nvSpPr>
          <p:cNvPr id="12" name="Rectangle 11"/>
          <p:cNvSpPr/>
          <p:nvPr/>
        </p:nvSpPr>
        <p:spPr>
          <a:xfrm>
            <a:off x="990600" y="1828800"/>
            <a:ext cx="6818233" cy="646331"/>
          </a:xfrm>
          <a:prstGeom prst="rect">
            <a:avLst/>
          </a:prstGeom>
        </p:spPr>
        <p:txBody>
          <a:bodyPr wrap="square">
            <a:spAutoFit/>
          </a:bodyPr>
          <a:lstStyle/>
          <a:p>
            <a:pPr algn="ctr"/>
            <a:r>
              <a:rPr lang="en-US" b="1" dirty="0" smtClean="0">
                <a:solidFill>
                  <a:srgbClr val="0070C0"/>
                </a:solidFill>
                <a:latin typeface="Sakkal Majalla" pitchFamily="2" charset="-78"/>
                <a:cs typeface="Sakkal Majalla" pitchFamily="2" charset="-78"/>
              </a:rPr>
              <a:t> </a:t>
            </a:r>
            <a:r>
              <a:rPr lang="ar-SA" b="1" dirty="0" smtClean="0">
                <a:solidFill>
                  <a:srgbClr val="0070C0"/>
                </a:solidFill>
                <a:latin typeface="Sakkal Majalla" pitchFamily="2" charset="-78"/>
                <a:cs typeface="Sakkal Majalla" pitchFamily="2" charset="-78"/>
              </a:rPr>
              <a:t> تحيط </a:t>
            </a:r>
            <a:r>
              <a:rPr lang="ar-SA" b="1" dirty="0" err="1" smtClean="0">
                <a:solidFill>
                  <a:srgbClr val="0070C0"/>
                </a:solidFill>
                <a:latin typeface="Sakkal Majalla" pitchFamily="2" charset="-78"/>
                <a:cs typeface="Sakkal Majalla" pitchFamily="2" charset="-78"/>
              </a:rPr>
              <a:t>بها</a:t>
            </a:r>
            <a:r>
              <a:rPr lang="ar-SA" b="1" dirty="0" smtClean="0">
                <a:solidFill>
                  <a:srgbClr val="0070C0"/>
                </a:solidFill>
                <a:latin typeface="Sakkal Majalla" pitchFamily="2" charset="-78"/>
                <a:cs typeface="Sakkal Majalla" pitchFamily="2" charset="-78"/>
              </a:rPr>
              <a:t> المياه من جميع الاتجاهات باستثناء الشمال وموطن العرب الأول وتتوسط العالم القديم ومهبط الرسالة الخاتمه</a:t>
            </a:r>
            <a:endParaRPr lang="ar-SA" dirty="0">
              <a:solidFill>
                <a:srgbClr val="0070C0"/>
              </a:solidFill>
            </a:endParaRPr>
          </a:p>
        </p:txBody>
      </p:sp>
      <p:sp>
        <p:nvSpPr>
          <p:cNvPr id="13" name="Rectangle 6"/>
          <p:cNvSpPr/>
          <p:nvPr/>
        </p:nvSpPr>
        <p:spPr>
          <a:xfrm>
            <a:off x="5638800" y="2971800"/>
            <a:ext cx="3029997" cy="369332"/>
          </a:xfrm>
          <a:prstGeom prst="rect">
            <a:avLst/>
          </a:prstGeom>
        </p:spPr>
        <p:txBody>
          <a:bodyPr wrap="none">
            <a:spAutoFit/>
          </a:bodyPr>
          <a:lstStyle/>
          <a:p>
            <a:pPr rtl="1"/>
            <a:r>
              <a:rPr lang="ar-SA" b="1" dirty="0" smtClean="0"/>
              <a:t>2- اتجاه سكان الملكه صيفا الى عسير.</a:t>
            </a:r>
            <a:endParaRPr lang="en-US" dirty="0"/>
          </a:p>
        </p:txBody>
      </p:sp>
      <p:sp>
        <p:nvSpPr>
          <p:cNvPr id="14" name="Rectangle 11"/>
          <p:cNvSpPr/>
          <p:nvPr/>
        </p:nvSpPr>
        <p:spPr>
          <a:xfrm>
            <a:off x="6400800" y="3657600"/>
            <a:ext cx="160172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لاعتدال المناخ صيفا</a:t>
            </a:r>
            <a:endParaRPr lang="ar-SA" dirty="0">
              <a:solidFill>
                <a:srgbClr val="0070C0"/>
              </a:solidFill>
            </a:endParaRPr>
          </a:p>
        </p:txBody>
      </p:sp>
    </p:spTree>
    <p:extLst>
      <p:ext uri="{BB962C8B-B14F-4D97-AF65-F5344CB8AC3E}">
        <p14:creationId xmlns:p14="http://schemas.microsoft.com/office/powerpoint/2010/main" val="1859251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 grpId="0"/>
      <p:bldP spid="12" grpId="0"/>
      <p:bldP spid="13"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3" name="AutoShape 1"/>
          <p:cNvSpPr>
            <a:spLocks noChangeArrowheads="1"/>
          </p:cNvSpPr>
          <p:nvPr/>
        </p:nvSpPr>
        <p:spPr bwMode="auto">
          <a:xfrm>
            <a:off x="1801018" y="381000"/>
            <a:ext cx="5541963"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4" name="Rectangle 3"/>
          <p:cNvSpPr>
            <a:spLocks noChangeArrowheads="1"/>
          </p:cNvSpPr>
          <p:nvPr/>
        </p:nvSpPr>
        <p:spPr bwMode="auto">
          <a:xfrm>
            <a:off x="2619386" y="454968"/>
            <a:ext cx="3905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الثالث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400" b="1" i="0" u="none" strike="noStrike" cap="none" normalizeH="0" baseline="0" dirty="0" smtClean="0">
                <a:ln>
                  <a:noFill/>
                </a:ln>
                <a:solidFill>
                  <a:srgbClr val="FF0000"/>
                </a:solidFill>
                <a:effectLst/>
                <a:latin typeface="Sultan bold"/>
                <a:ea typeface="Times New Roman" pitchFamily="18" charset="0"/>
                <a:cs typeface="Arial" pitchFamily="34" charset="0"/>
              </a:rPr>
              <a:t>وحدتا الهلال</a:t>
            </a:r>
            <a:r>
              <a:rPr kumimoji="0" lang="ar-SA" sz="2400" b="1" i="0" u="none" strike="noStrike" cap="none" normalizeH="0" dirty="0" smtClean="0">
                <a:ln>
                  <a:noFill/>
                </a:ln>
                <a:solidFill>
                  <a:srgbClr val="FF0000"/>
                </a:solidFill>
                <a:effectLst/>
                <a:latin typeface="Sultan bold"/>
                <a:ea typeface="Times New Roman" pitchFamily="18" charset="0"/>
                <a:cs typeface="Arial" pitchFamily="34" charset="0"/>
              </a:rPr>
              <a:t> الخصيب</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629838" y="1447800"/>
            <a:ext cx="2371162" cy="461665"/>
          </a:xfrm>
          <a:prstGeom prst="rect">
            <a:avLst/>
          </a:prstGeom>
        </p:spPr>
        <p:txBody>
          <a:bodyPr wrap="none">
            <a:spAutoFit/>
          </a:bodyPr>
          <a:lstStyle/>
          <a:p>
            <a:r>
              <a:rPr lang="ar-SA" sz="2400" b="1" dirty="0" smtClean="0">
                <a:solidFill>
                  <a:srgbClr val="7030A0"/>
                </a:solidFill>
              </a:rPr>
              <a:t> </a:t>
            </a:r>
            <a:r>
              <a:rPr lang="ar-SA" sz="2400" b="1" dirty="0" smtClean="0">
                <a:solidFill>
                  <a:srgbClr val="7030A0"/>
                </a:solidFill>
              </a:rPr>
              <a:t>عرف المفاهيم </a:t>
            </a:r>
            <a:r>
              <a:rPr lang="ar-SA" sz="2400" b="1" dirty="0" smtClean="0">
                <a:solidFill>
                  <a:srgbClr val="7030A0"/>
                </a:solidFill>
              </a:rPr>
              <a:t>الآتية.</a:t>
            </a:r>
            <a:endParaRPr lang="ar-SA" sz="2400" dirty="0">
              <a:solidFill>
                <a:srgbClr val="7030A0"/>
              </a:solidFill>
            </a:endParaRPr>
          </a:p>
        </p:txBody>
      </p:sp>
      <p:sp>
        <p:nvSpPr>
          <p:cNvPr id="7" name="Flowchart: Multidocument 6"/>
          <p:cNvSpPr/>
          <p:nvPr/>
        </p:nvSpPr>
        <p:spPr>
          <a:xfrm>
            <a:off x="7868051" y="1371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10" name="Rectangle 9"/>
          <p:cNvSpPr/>
          <p:nvPr/>
        </p:nvSpPr>
        <p:spPr>
          <a:xfrm>
            <a:off x="2438400" y="2590800"/>
            <a:ext cx="5443601" cy="707886"/>
          </a:xfrm>
          <a:prstGeom prst="rect">
            <a:avLst/>
          </a:prstGeom>
        </p:spPr>
        <p:txBody>
          <a:bodyPr wrap="square">
            <a:spAutoFit/>
          </a:bodyPr>
          <a:lstStyle/>
          <a:p>
            <a:pPr algn="ctr"/>
            <a:r>
              <a:rPr lang="ar-SA" sz="2000" b="1" dirty="0" smtClean="0">
                <a:solidFill>
                  <a:srgbClr val="0070C0"/>
                </a:solidFill>
                <a:latin typeface="Sakkal Majalla" pitchFamily="2" charset="-78"/>
                <a:cs typeface="Sakkal Majalla" pitchFamily="2" charset="-78"/>
              </a:rPr>
              <a:t>منخفض طولي تشكل بهبوط الأرض بين </a:t>
            </a:r>
            <a:r>
              <a:rPr lang="ar-SA" sz="2000" b="1" dirty="0" err="1" smtClean="0">
                <a:solidFill>
                  <a:srgbClr val="0070C0"/>
                </a:solidFill>
                <a:latin typeface="Sakkal Majalla" pitchFamily="2" charset="-78"/>
                <a:cs typeface="Sakkal Majalla" pitchFamily="2" charset="-78"/>
              </a:rPr>
              <a:t>انكسارين</a:t>
            </a:r>
            <a:r>
              <a:rPr lang="ar-SA" sz="2000" b="1" dirty="0" smtClean="0">
                <a:solidFill>
                  <a:srgbClr val="0070C0"/>
                </a:solidFill>
                <a:latin typeface="Sakkal Majalla" pitchFamily="2" charset="-78"/>
                <a:cs typeface="Sakkal Majalla" pitchFamily="2" charset="-78"/>
              </a:rPr>
              <a:t> متوازيين تقريبا ويمتاز بشدة انحدار جوانبه</a:t>
            </a:r>
            <a:endParaRPr lang="ar-SA" sz="2000" dirty="0">
              <a:solidFill>
                <a:srgbClr val="0070C0"/>
              </a:solidFill>
            </a:endParaRPr>
          </a:p>
        </p:txBody>
      </p:sp>
      <p:sp>
        <p:nvSpPr>
          <p:cNvPr id="15" name="Rectangle 6"/>
          <p:cNvSpPr/>
          <p:nvPr/>
        </p:nvSpPr>
        <p:spPr>
          <a:xfrm>
            <a:off x="5638800" y="2133600"/>
            <a:ext cx="2961067" cy="369332"/>
          </a:xfrm>
          <a:prstGeom prst="rect">
            <a:avLst/>
          </a:prstGeom>
        </p:spPr>
        <p:txBody>
          <a:bodyPr wrap="none">
            <a:spAutoFit/>
          </a:bodyPr>
          <a:lstStyle/>
          <a:p>
            <a:pPr rtl="1"/>
            <a:r>
              <a:rPr lang="ar-SA" b="1" dirty="0" smtClean="0"/>
              <a:t>أخدود البحر الأحمر والأخدود الأفريقي</a:t>
            </a:r>
            <a:endParaRPr lang="en-US" dirty="0"/>
          </a:p>
        </p:txBody>
      </p:sp>
      <p:sp>
        <p:nvSpPr>
          <p:cNvPr id="16" name="Rectangle 6"/>
          <p:cNvSpPr/>
          <p:nvPr/>
        </p:nvSpPr>
        <p:spPr>
          <a:xfrm>
            <a:off x="6963251" y="3733800"/>
            <a:ext cx="1723549" cy="369332"/>
          </a:xfrm>
          <a:prstGeom prst="rect">
            <a:avLst/>
          </a:prstGeom>
        </p:spPr>
        <p:txBody>
          <a:bodyPr wrap="none">
            <a:spAutoFit/>
          </a:bodyPr>
          <a:lstStyle/>
          <a:p>
            <a:pPr rtl="1"/>
            <a:r>
              <a:rPr lang="ar-SA" b="1" dirty="0" smtClean="0"/>
              <a:t>مناخ البحر المتوسط</a:t>
            </a:r>
            <a:endParaRPr lang="en-US" dirty="0"/>
          </a:p>
        </p:txBody>
      </p:sp>
      <p:sp>
        <p:nvSpPr>
          <p:cNvPr id="17" name="Rectangle 9"/>
          <p:cNvSpPr/>
          <p:nvPr/>
        </p:nvSpPr>
        <p:spPr>
          <a:xfrm>
            <a:off x="3852799" y="4572000"/>
            <a:ext cx="5443601" cy="400110"/>
          </a:xfrm>
          <a:prstGeom prst="rect">
            <a:avLst/>
          </a:prstGeom>
        </p:spPr>
        <p:txBody>
          <a:bodyPr wrap="square">
            <a:spAutoFit/>
          </a:bodyPr>
          <a:lstStyle/>
          <a:p>
            <a:pPr algn="ctr"/>
            <a:r>
              <a:rPr lang="ar-SA" sz="2000" b="1" dirty="0" smtClean="0">
                <a:solidFill>
                  <a:srgbClr val="0070C0"/>
                </a:solidFill>
                <a:latin typeface="Sakkal Majalla" pitchFamily="2" charset="-78"/>
                <a:cs typeface="Sakkal Majalla" pitchFamily="2" charset="-78"/>
              </a:rPr>
              <a:t>حار جاف صيفا دافئ مطر شتاءا</a:t>
            </a:r>
            <a:endParaRPr lang="ar-SA" sz="2000" dirty="0">
              <a:solidFill>
                <a:srgbClr val="0070C0"/>
              </a:solidFill>
            </a:endParaRPr>
          </a:p>
        </p:txBody>
      </p:sp>
    </p:spTree>
    <p:extLst>
      <p:ext uri="{BB962C8B-B14F-4D97-AF65-F5344CB8AC3E}">
        <p14:creationId xmlns:p14="http://schemas.microsoft.com/office/powerpoint/2010/main" val="23041686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out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animBg="1"/>
      <p:bldP spid="10" grpId="0"/>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0400" y="228600"/>
            <a:ext cx="809837" cy="461665"/>
          </a:xfrm>
          <a:prstGeom prst="rect">
            <a:avLst/>
          </a:prstGeom>
        </p:spPr>
        <p:txBody>
          <a:bodyPr wrap="none">
            <a:spAutoFit/>
          </a:bodyPr>
          <a:lstStyle/>
          <a:p>
            <a:pPr rtl="1"/>
            <a:r>
              <a:rPr lang="ar-SA" sz="2400" b="1" dirty="0" smtClean="0">
                <a:solidFill>
                  <a:srgbClr val="7030A0"/>
                </a:solidFill>
              </a:rPr>
              <a:t>اكمل :</a:t>
            </a:r>
            <a:endParaRPr lang="en-US" sz="2400" b="1" dirty="0">
              <a:solidFill>
                <a:srgbClr val="7030A0"/>
              </a:solidFill>
            </a:endParaRPr>
          </a:p>
        </p:txBody>
      </p:sp>
      <p:sp>
        <p:nvSpPr>
          <p:cNvPr id="3" name="Flowchart: Multidocument 2"/>
          <p:cNvSpPr/>
          <p:nvPr/>
        </p:nvSpPr>
        <p:spPr>
          <a:xfrm>
            <a:off x="7944251" y="152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4" name="Rectangle 3"/>
          <p:cNvSpPr/>
          <p:nvPr/>
        </p:nvSpPr>
        <p:spPr>
          <a:xfrm>
            <a:off x="3498532" y="1143000"/>
            <a:ext cx="5416868" cy="369332"/>
          </a:xfrm>
          <a:prstGeom prst="rect">
            <a:avLst/>
          </a:prstGeom>
        </p:spPr>
        <p:txBody>
          <a:bodyPr wrap="none">
            <a:spAutoFit/>
          </a:bodyPr>
          <a:lstStyle/>
          <a:p>
            <a:pPr rtl="1"/>
            <a:r>
              <a:rPr lang="ar-SA" b="1" dirty="0"/>
              <a:t>1- </a:t>
            </a:r>
            <a:r>
              <a:rPr lang="ar-SA" b="1" dirty="0" smtClean="0"/>
              <a:t>تطل وحدة الهلال الخصيب </a:t>
            </a:r>
            <a:r>
              <a:rPr lang="ar-SA" b="1" dirty="0" err="1" smtClean="0"/>
              <a:t>على .....................................</a:t>
            </a:r>
            <a:r>
              <a:rPr lang="ar-SA" b="1" dirty="0" smtClean="0"/>
              <a:t> غربا</a:t>
            </a:r>
            <a:endParaRPr lang="en-US" dirty="0"/>
          </a:p>
        </p:txBody>
      </p:sp>
      <p:sp>
        <p:nvSpPr>
          <p:cNvPr id="5" name="Rectangle 4"/>
          <p:cNvSpPr/>
          <p:nvPr/>
        </p:nvSpPr>
        <p:spPr>
          <a:xfrm>
            <a:off x="914400" y="2245668"/>
            <a:ext cx="7772400" cy="369332"/>
          </a:xfrm>
          <a:prstGeom prst="rect">
            <a:avLst/>
          </a:prstGeom>
        </p:spPr>
        <p:txBody>
          <a:bodyPr wrap="square">
            <a:spAutoFit/>
          </a:bodyPr>
          <a:lstStyle/>
          <a:p>
            <a:pPr algn="r" rtl="1"/>
            <a:r>
              <a:rPr lang="ar-SA" b="1" dirty="0"/>
              <a:t>2- </a:t>
            </a:r>
            <a:r>
              <a:rPr lang="ar-SA" b="1" dirty="0" smtClean="0"/>
              <a:t>تسقط الأمطار على السواحل الشرقية للبحر المتوسط فى </a:t>
            </a:r>
            <a:r>
              <a:rPr lang="ar-SA" b="1" dirty="0" err="1" smtClean="0"/>
              <a:t>فصل................</a:t>
            </a:r>
            <a:endParaRPr lang="en-US" dirty="0"/>
          </a:p>
        </p:txBody>
      </p:sp>
      <p:sp>
        <p:nvSpPr>
          <p:cNvPr id="9" name="Flowchart: Multidocument 8"/>
          <p:cNvSpPr/>
          <p:nvPr/>
        </p:nvSpPr>
        <p:spPr>
          <a:xfrm>
            <a:off x="7944251" y="4038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10" name="Rectangle 9"/>
          <p:cNvSpPr/>
          <p:nvPr/>
        </p:nvSpPr>
        <p:spPr>
          <a:xfrm>
            <a:off x="6812739" y="4110335"/>
            <a:ext cx="1112805" cy="461665"/>
          </a:xfrm>
          <a:prstGeom prst="rect">
            <a:avLst/>
          </a:prstGeom>
        </p:spPr>
        <p:txBody>
          <a:bodyPr wrap="none">
            <a:spAutoFit/>
          </a:bodyPr>
          <a:lstStyle/>
          <a:p>
            <a:pPr rtl="1"/>
            <a:r>
              <a:rPr lang="ar-SA" sz="2400" b="1" dirty="0" smtClean="0">
                <a:solidFill>
                  <a:srgbClr val="7030A0"/>
                </a:solidFill>
              </a:rPr>
              <a:t>بم </a:t>
            </a:r>
            <a:r>
              <a:rPr lang="ar-SA" sz="2400" b="1" dirty="0" smtClean="0">
                <a:solidFill>
                  <a:srgbClr val="7030A0"/>
                </a:solidFill>
              </a:rPr>
              <a:t>تفسر .</a:t>
            </a:r>
            <a:endParaRPr lang="en-US" sz="2400" b="1" dirty="0">
              <a:solidFill>
                <a:srgbClr val="7030A0"/>
              </a:solidFill>
            </a:endParaRPr>
          </a:p>
        </p:txBody>
      </p:sp>
      <p:sp>
        <p:nvSpPr>
          <p:cNvPr id="11" name="Rectangle 10"/>
          <p:cNvSpPr/>
          <p:nvPr/>
        </p:nvSpPr>
        <p:spPr>
          <a:xfrm>
            <a:off x="4191000" y="990600"/>
            <a:ext cx="165782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البحر المتوسط ومصر</a:t>
            </a:r>
            <a:endParaRPr lang="ar-SA" dirty="0">
              <a:solidFill>
                <a:srgbClr val="0070C0"/>
              </a:solidFill>
            </a:endParaRPr>
          </a:p>
        </p:txBody>
      </p:sp>
      <p:sp>
        <p:nvSpPr>
          <p:cNvPr id="12" name="Rectangle 11"/>
          <p:cNvSpPr/>
          <p:nvPr/>
        </p:nvSpPr>
        <p:spPr>
          <a:xfrm>
            <a:off x="3186111" y="2133600"/>
            <a:ext cx="62388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الشتاء</a:t>
            </a:r>
            <a:endParaRPr lang="ar-SA" dirty="0">
              <a:solidFill>
                <a:srgbClr val="0070C0"/>
              </a:solidFill>
            </a:endParaRPr>
          </a:p>
        </p:txBody>
      </p:sp>
      <p:sp>
        <p:nvSpPr>
          <p:cNvPr id="17" name="Rectangle 16"/>
          <p:cNvSpPr/>
          <p:nvPr/>
        </p:nvSpPr>
        <p:spPr>
          <a:xfrm>
            <a:off x="990600" y="5334000"/>
            <a:ext cx="6780276" cy="646331"/>
          </a:xfrm>
          <a:prstGeom prst="rect">
            <a:avLst/>
          </a:prstGeom>
        </p:spPr>
        <p:txBody>
          <a:bodyPr wrap="square">
            <a:spAutoFit/>
          </a:bodyPr>
          <a:lstStyle/>
          <a:p>
            <a:pPr algn="ctr"/>
            <a:r>
              <a:rPr lang="ar-SA" b="1" dirty="0" err="1" smtClean="0">
                <a:solidFill>
                  <a:srgbClr val="0070C0"/>
                </a:solidFill>
                <a:latin typeface="Sakkal Majalla" pitchFamily="2" charset="-78"/>
                <a:cs typeface="Sakkal Majalla" pitchFamily="2" charset="-78"/>
              </a:rPr>
              <a:t>لانها</a:t>
            </a:r>
            <a:r>
              <a:rPr lang="ar-SA" b="1" dirty="0" smtClean="0">
                <a:solidFill>
                  <a:srgbClr val="0070C0"/>
                </a:solidFill>
                <a:latin typeface="Sakkal Majalla" pitchFamily="2" charset="-78"/>
                <a:cs typeface="Sakkal Majalla" pitchFamily="2" charset="-78"/>
              </a:rPr>
              <a:t> تشبه الهلال الذي يبدأ من سهول جنوبي العراق ويمتد باتجاه الشمال والشمال الغربي ليشمل فلسطين وشمال الاردن</a:t>
            </a:r>
            <a:endParaRPr lang="ar-SA" dirty="0">
              <a:solidFill>
                <a:srgbClr val="0070C0"/>
              </a:solidFill>
            </a:endParaRPr>
          </a:p>
        </p:txBody>
      </p:sp>
      <p:sp>
        <p:nvSpPr>
          <p:cNvPr id="18" name="مستطيل 17"/>
          <p:cNvSpPr/>
          <p:nvPr/>
        </p:nvSpPr>
        <p:spPr>
          <a:xfrm>
            <a:off x="5181600" y="4800600"/>
            <a:ext cx="3393878" cy="369332"/>
          </a:xfrm>
          <a:prstGeom prst="rect">
            <a:avLst/>
          </a:prstGeom>
        </p:spPr>
        <p:txBody>
          <a:bodyPr wrap="none">
            <a:spAutoFit/>
          </a:bodyPr>
          <a:lstStyle/>
          <a:p>
            <a:r>
              <a:rPr lang="ar-SA" b="1" dirty="0" smtClean="0"/>
              <a:t>1- تسمية وحدة الهلال الخصيب بهذا الاسم.</a:t>
            </a:r>
            <a:endParaRPr lang="ar-SA" dirty="0"/>
          </a:p>
        </p:txBody>
      </p:sp>
    </p:spTree>
    <p:extLst>
      <p:ext uri="{BB962C8B-B14F-4D97-AF65-F5344CB8AC3E}">
        <p14:creationId xmlns:p14="http://schemas.microsoft.com/office/powerpoint/2010/main" val="39430122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righ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9" grpId="0" animBg="1"/>
      <p:bldP spid="10" grpId="0"/>
      <p:bldP spid="11" grpId="0"/>
      <p:bldP spid="12" grpId="0"/>
      <p:bldP spid="17" grpId="0"/>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6"/>
          <p:cNvSpPr/>
          <p:nvPr/>
        </p:nvSpPr>
        <p:spPr>
          <a:xfrm>
            <a:off x="1981200" y="914400"/>
            <a:ext cx="6780276" cy="369332"/>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لتقليل من مخاطر الفيضان والحصول على تدفق منتظم من المياه طول العام.</a:t>
            </a:r>
            <a:endParaRPr lang="ar-SA" dirty="0">
              <a:solidFill>
                <a:srgbClr val="0070C0"/>
              </a:solidFill>
            </a:endParaRPr>
          </a:p>
        </p:txBody>
      </p:sp>
      <p:sp>
        <p:nvSpPr>
          <p:cNvPr id="11" name="مستطيل 10"/>
          <p:cNvSpPr/>
          <p:nvPr/>
        </p:nvSpPr>
        <p:spPr>
          <a:xfrm>
            <a:off x="5943600" y="304800"/>
            <a:ext cx="2686954" cy="369332"/>
          </a:xfrm>
          <a:prstGeom prst="rect">
            <a:avLst/>
          </a:prstGeom>
        </p:spPr>
        <p:txBody>
          <a:bodyPr wrap="none">
            <a:spAutoFit/>
          </a:bodyPr>
          <a:lstStyle/>
          <a:p>
            <a:r>
              <a:rPr lang="ar-SA" b="1" dirty="0" smtClean="0"/>
              <a:t>2- بناء السد العالي جنوب أسوان.</a:t>
            </a:r>
            <a:endParaRPr lang="ar-SA" dirty="0"/>
          </a:p>
        </p:txBody>
      </p:sp>
      <p:sp>
        <p:nvSpPr>
          <p:cNvPr id="12" name="Rectangle 16"/>
          <p:cNvSpPr/>
          <p:nvPr/>
        </p:nvSpPr>
        <p:spPr>
          <a:xfrm>
            <a:off x="3352800" y="2831068"/>
            <a:ext cx="6780276" cy="369332"/>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لأنها مغطاة بالتربة </a:t>
            </a:r>
            <a:r>
              <a:rPr lang="ar-SA" b="1" dirty="0" err="1" smtClean="0">
                <a:solidFill>
                  <a:srgbClr val="0070C0"/>
                </a:solidFill>
                <a:latin typeface="Sakkal Majalla" pitchFamily="2" charset="-78"/>
                <a:cs typeface="Sakkal Majalla" pitchFamily="2" charset="-78"/>
              </a:rPr>
              <a:t>الغرينية</a:t>
            </a:r>
            <a:r>
              <a:rPr lang="ar-SA" b="1" dirty="0" smtClean="0">
                <a:solidFill>
                  <a:srgbClr val="0070C0"/>
                </a:solidFill>
                <a:latin typeface="Sakkal Majalla" pitchFamily="2" charset="-78"/>
                <a:cs typeface="Sakkal Majalla" pitchFamily="2" charset="-78"/>
              </a:rPr>
              <a:t> الخصبة</a:t>
            </a:r>
            <a:endParaRPr lang="ar-SA" dirty="0">
              <a:solidFill>
                <a:srgbClr val="0070C0"/>
              </a:solidFill>
            </a:endParaRPr>
          </a:p>
        </p:txBody>
      </p:sp>
      <p:sp>
        <p:nvSpPr>
          <p:cNvPr id="13" name="مستطيل 12"/>
          <p:cNvSpPr/>
          <p:nvPr/>
        </p:nvSpPr>
        <p:spPr>
          <a:xfrm>
            <a:off x="5181600" y="2133600"/>
            <a:ext cx="3223959" cy="369332"/>
          </a:xfrm>
          <a:prstGeom prst="rect">
            <a:avLst/>
          </a:prstGeom>
        </p:spPr>
        <p:txBody>
          <a:bodyPr wrap="none">
            <a:spAutoFit/>
          </a:bodyPr>
          <a:lstStyle/>
          <a:p>
            <a:r>
              <a:rPr lang="ar-SA" b="1" dirty="0" smtClean="0"/>
              <a:t>2- خصوبة سهول وادي نهر النيل ودلتاه.</a:t>
            </a:r>
            <a:endParaRPr lang="ar-SA" dirty="0"/>
          </a:p>
        </p:txBody>
      </p:sp>
    </p:spTree>
    <p:extLst>
      <p:ext uri="{BB962C8B-B14F-4D97-AF65-F5344CB8AC3E}">
        <p14:creationId xmlns:p14="http://schemas.microsoft.com/office/powerpoint/2010/main" val="10402126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8051" y="1676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80146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1943100" y="242887"/>
            <a:ext cx="5257800" cy="7334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sz="2400" dirty="0"/>
          </a:p>
        </p:txBody>
      </p:sp>
      <p:sp>
        <p:nvSpPr>
          <p:cNvPr id="5" name="Rectangle 3"/>
          <p:cNvSpPr>
            <a:spLocks noChangeArrowheads="1"/>
          </p:cNvSpPr>
          <p:nvPr/>
        </p:nvSpPr>
        <p:spPr bwMode="auto">
          <a:xfrm>
            <a:off x="2263519" y="409545"/>
            <a:ext cx="46169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000" b="1" i="0" u="none" strike="noStrike" cap="none" normalizeH="0" baseline="0" dirty="0" smtClean="0">
                <a:ln>
                  <a:noFill/>
                </a:ln>
                <a:solidFill>
                  <a:srgbClr val="002060"/>
                </a:solidFill>
                <a:effectLst/>
                <a:latin typeface="Sultan bold"/>
                <a:ea typeface="Times New Roman" pitchFamily="18" charset="0"/>
                <a:cs typeface="Arial" pitchFamily="34" charset="0"/>
              </a:rPr>
              <a:t>رابع</a:t>
            </a: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0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وحدتا القرن</a:t>
            </a:r>
            <a:r>
              <a:rPr kumimoji="0" lang="ar-SA" sz="2000" b="1" i="0" u="none" strike="noStrike" cap="none" normalizeH="0" dirty="0" smtClean="0">
                <a:ln>
                  <a:noFill/>
                </a:ln>
                <a:solidFill>
                  <a:srgbClr val="FF0000"/>
                </a:solidFill>
                <a:effectLst/>
                <a:latin typeface="Sultan bold"/>
                <a:ea typeface="Times New Roman" pitchFamily="18" charset="0"/>
                <a:cs typeface="Arial" pitchFamily="34" charset="0"/>
              </a:rPr>
              <a:t> الإفريقي والمغرب العربي</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573833" y="1757950"/>
            <a:ext cx="2319866" cy="461665"/>
          </a:xfrm>
          <a:prstGeom prst="rect">
            <a:avLst/>
          </a:prstGeom>
        </p:spPr>
        <p:txBody>
          <a:bodyPr wrap="none">
            <a:spAutoFit/>
          </a:bodyPr>
          <a:lstStyle/>
          <a:p>
            <a:pPr rtl="1"/>
            <a:r>
              <a:rPr lang="ar-SA" sz="2400" b="1" dirty="0" smtClean="0">
                <a:solidFill>
                  <a:srgbClr val="7030A0"/>
                </a:solidFill>
              </a:rPr>
              <a:t>عرف المفاهيم </a:t>
            </a:r>
            <a:r>
              <a:rPr lang="ar-SA" sz="2400" b="1" dirty="0" smtClean="0">
                <a:solidFill>
                  <a:srgbClr val="7030A0"/>
                </a:solidFill>
              </a:rPr>
              <a:t>الآتية</a:t>
            </a:r>
            <a:r>
              <a:rPr lang="ar-SA" sz="2400" b="1" dirty="0">
                <a:solidFill>
                  <a:srgbClr val="7030A0"/>
                </a:solidFill>
              </a:rPr>
              <a:t>:</a:t>
            </a:r>
            <a:endParaRPr lang="en-US" sz="2400" b="1" dirty="0">
              <a:solidFill>
                <a:srgbClr val="7030A0"/>
              </a:solidFill>
            </a:endParaRPr>
          </a:p>
        </p:txBody>
      </p:sp>
      <p:sp>
        <p:nvSpPr>
          <p:cNvPr id="7" name="Rectangle 6"/>
          <p:cNvSpPr/>
          <p:nvPr/>
        </p:nvSpPr>
        <p:spPr>
          <a:xfrm>
            <a:off x="1524000" y="2858869"/>
            <a:ext cx="7162800" cy="369332"/>
          </a:xfrm>
          <a:prstGeom prst="rect">
            <a:avLst/>
          </a:prstGeom>
        </p:spPr>
        <p:txBody>
          <a:bodyPr wrap="square">
            <a:spAutoFit/>
          </a:bodyPr>
          <a:lstStyle/>
          <a:p>
            <a:pPr algn="r" rtl="1"/>
            <a:r>
              <a:rPr lang="ar-SA" b="1" dirty="0" smtClean="0"/>
              <a:t>وحدة المغرب العربي.</a:t>
            </a:r>
            <a:endParaRPr lang="en-US" dirty="0"/>
          </a:p>
        </p:txBody>
      </p:sp>
      <p:sp>
        <p:nvSpPr>
          <p:cNvPr id="16" name="Rectangle 15"/>
          <p:cNvSpPr/>
          <p:nvPr/>
        </p:nvSpPr>
        <p:spPr>
          <a:xfrm>
            <a:off x="1143000" y="3468469"/>
            <a:ext cx="6849832"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هى الدول العربية الواقعة فى شمال غرب إفريقيا وتطل على المحيط الأطلسي غربا والبحر المتوسط شمالا ومصر والسودان شرقا وتشاد ومالى والنيجر والسنغال جنوبا</a:t>
            </a:r>
            <a:endParaRPr lang="ar-SA" dirty="0"/>
          </a:p>
        </p:txBody>
      </p:sp>
    </p:spTree>
    <p:extLst>
      <p:ext uri="{BB962C8B-B14F-4D97-AF65-F5344CB8AC3E}">
        <p14:creationId xmlns:p14="http://schemas.microsoft.com/office/powerpoint/2010/main" val="21060756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7"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44250" y="38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6934200" y="457200"/>
            <a:ext cx="856325" cy="584775"/>
          </a:xfrm>
          <a:prstGeom prst="rect">
            <a:avLst/>
          </a:prstGeom>
        </p:spPr>
        <p:txBody>
          <a:bodyPr wrap="none">
            <a:spAutoFit/>
          </a:bodyPr>
          <a:lstStyle/>
          <a:p>
            <a:r>
              <a:rPr lang="ar-SA" sz="3200" b="1" dirty="0" smtClean="0">
                <a:solidFill>
                  <a:srgbClr val="7030A0"/>
                </a:solidFill>
                <a:latin typeface="Traditional Arabic" pitchFamily="18" charset="-78"/>
                <a:cs typeface="Traditional Arabic" pitchFamily="18" charset="-78"/>
              </a:rPr>
              <a:t>علل :</a:t>
            </a:r>
            <a:endParaRPr lang="ar-SA" sz="3200" b="1" dirty="0">
              <a:solidFill>
                <a:srgbClr val="7030A0"/>
              </a:solidFill>
              <a:latin typeface="Traditional Arabic" pitchFamily="18" charset="-78"/>
              <a:cs typeface="Traditional Arabic" pitchFamily="18" charset="-78"/>
            </a:endParaRPr>
          </a:p>
        </p:txBody>
      </p:sp>
      <p:sp>
        <p:nvSpPr>
          <p:cNvPr id="4" name="Rectangle 3"/>
          <p:cNvSpPr/>
          <p:nvPr/>
        </p:nvSpPr>
        <p:spPr>
          <a:xfrm>
            <a:off x="4741489" y="1447800"/>
            <a:ext cx="3945311" cy="400110"/>
          </a:xfrm>
          <a:prstGeom prst="rect">
            <a:avLst/>
          </a:prstGeom>
        </p:spPr>
        <p:txBody>
          <a:bodyPr wrap="none">
            <a:spAutoFit/>
          </a:bodyPr>
          <a:lstStyle/>
          <a:p>
            <a:pPr rtl="1"/>
            <a:r>
              <a:rPr lang="ar-SA" sz="2000" b="1" dirty="0" smtClean="0">
                <a:latin typeface="Traditional Arabic" pitchFamily="18" charset="-78"/>
                <a:cs typeface="Traditional Arabic" pitchFamily="18" charset="-78"/>
              </a:rPr>
              <a:t>1– سبب </a:t>
            </a:r>
            <a:r>
              <a:rPr lang="ar-SA" sz="2000" b="1" dirty="0">
                <a:latin typeface="Traditional Arabic" pitchFamily="18" charset="-78"/>
                <a:cs typeface="Traditional Arabic" pitchFamily="18" charset="-78"/>
              </a:rPr>
              <a:t>إخبار </a:t>
            </a:r>
            <a:r>
              <a:rPr lang="ar-SA" sz="2000" b="1" dirty="0" smtClean="0">
                <a:latin typeface="Traditional Arabic" pitchFamily="18" charset="-78"/>
                <a:cs typeface="Traditional Arabic" pitchFamily="18" charset="-78"/>
              </a:rPr>
              <a:t>الله </a:t>
            </a:r>
            <a:r>
              <a:rPr lang="ar-SA" sz="2000" b="1" dirty="0">
                <a:latin typeface="Traditional Arabic" pitchFamily="18" charset="-78"/>
                <a:cs typeface="Traditional Arabic" pitchFamily="18" charset="-78"/>
              </a:rPr>
              <a:t>لملائكته بخلق آدم عليه السلام.</a:t>
            </a:r>
            <a:endParaRPr lang="en-US" sz="2000" dirty="0">
              <a:latin typeface="Traditional Arabic" pitchFamily="18" charset="-78"/>
              <a:cs typeface="Traditional Arabic" pitchFamily="18" charset="-78"/>
            </a:endParaRPr>
          </a:p>
        </p:txBody>
      </p:sp>
      <p:sp>
        <p:nvSpPr>
          <p:cNvPr id="5" name="Rectangle 4"/>
          <p:cNvSpPr/>
          <p:nvPr/>
        </p:nvSpPr>
        <p:spPr>
          <a:xfrm>
            <a:off x="5514137" y="2895600"/>
            <a:ext cx="3172663" cy="400110"/>
          </a:xfrm>
          <a:prstGeom prst="rect">
            <a:avLst/>
          </a:prstGeom>
        </p:spPr>
        <p:txBody>
          <a:bodyPr wrap="none">
            <a:spAutoFit/>
          </a:bodyPr>
          <a:lstStyle/>
          <a:p>
            <a:pPr rtl="1"/>
            <a:r>
              <a:rPr lang="ar-SA" sz="2000" b="1" dirty="0">
                <a:latin typeface="Traditional Arabic" pitchFamily="18" charset="-78"/>
                <a:cs typeface="Traditional Arabic" pitchFamily="18" charset="-78"/>
              </a:rPr>
              <a:t>2 – </a:t>
            </a:r>
            <a:r>
              <a:rPr lang="ar-SA" sz="2000" b="1" dirty="0" smtClean="0">
                <a:latin typeface="Traditional Arabic" pitchFamily="18" charset="-78"/>
                <a:cs typeface="Traditional Arabic" pitchFamily="18" charset="-78"/>
              </a:rPr>
              <a:t>حكمة الله فى خلق كل شيء زوجين.</a:t>
            </a:r>
            <a:endParaRPr lang="en-US" sz="2000" dirty="0">
              <a:latin typeface="Traditional Arabic" pitchFamily="18" charset="-78"/>
              <a:cs typeface="Traditional Arabic" pitchFamily="18" charset="-78"/>
            </a:endParaRPr>
          </a:p>
        </p:txBody>
      </p:sp>
      <p:sp>
        <p:nvSpPr>
          <p:cNvPr id="7" name="Rectangle 6"/>
          <p:cNvSpPr/>
          <p:nvPr/>
        </p:nvSpPr>
        <p:spPr>
          <a:xfrm>
            <a:off x="3657600" y="1962090"/>
            <a:ext cx="4001416" cy="400110"/>
          </a:xfrm>
          <a:prstGeom prst="rect">
            <a:avLst/>
          </a:prstGeom>
        </p:spPr>
        <p:txBody>
          <a:bodyPr wrap="none">
            <a:spAutoFit/>
          </a:bodyPr>
          <a:lstStyle/>
          <a:p>
            <a:r>
              <a:rPr lang="ar-SA" sz="2000" b="1" dirty="0" smtClean="0">
                <a:solidFill>
                  <a:srgbClr val="00B0F0"/>
                </a:solidFill>
                <a:latin typeface="Sakkal Majalla" pitchFamily="2" charset="-78"/>
                <a:cs typeface="Sakkal Majalla" pitchFamily="2" charset="-78"/>
              </a:rPr>
              <a:t>لتوضيح  مهمتهم التى يقومون بها بالنسبة لادم وذريته</a:t>
            </a:r>
            <a:endParaRPr lang="ar-SA" sz="2000" dirty="0"/>
          </a:p>
        </p:txBody>
      </p:sp>
      <p:sp>
        <p:nvSpPr>
          <p:cNvPr id="8" name="Rectangle 7"/>
          <p:cNvSpPr/>
          <p:nvPr/>
        </p:nvSpPr>
        <p:spPr>
          <a:xfrm>
            <a:off x="5276948" y="3562290"/>
            <a:ext cx="2884123" cy="400110"/>
          </a:xfrm>
          <a:prstGeom prst="rect">
            <a:avLst/>
          </a:prstGeom>
        </p:spPr>
        <p:txBody>
          <a:bodyPr wrap="none">
            <a:spAutoFit/>
          </a:bodyPr>
          <a:lstStyle/>
          <a:p>
            <a:r>
              <a:rPr lang="ar-SA" sz="2000" b="1" dirty="0" smtClean="0">
                <a:solidFill>
                  <a:srgbClr val="00B0F0"/>
                </a:solidFill>
                <a:latin typeface="Sakkal Majalla" pitchFamily="2" charset="-78"/>
                <a:cs typeface="Sakkal Majalla" pitchFamily="2" charset="-78"/>
              </a:rPr>
              <a:t>ليبقي الله سبحانه منفردا لا نظير له.</a:t>
            </a:r>
            <a:endParaRPr lang="ar-SA" sz="2000" dirty="0"/>
          </a:p>
        </p:txBody>
      </p:sp>
    </p:spTree>
    <p:extLst>
      <p:ext uri="{BB962C8B-B14F-4D97-AF65-F5344CB8AC3E}">
        <p14:creationId xmlns:p14="http://schemas.microsoft.com/office/powerpoint/2010/main" val="6916956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4)">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4)">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4)">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4)">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4)">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94209" y="330805"/>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5" name="Rectangle 4"/>
          <p:cNvSpPr/>
          <p:nvPr/>
        </p:nvSpPr>
        <p:spPr>
          <a:xfrm>
            <a:off x="6379160" y="402540"/>
            <a:ext cx="1138453" cy="461665"/>
          </a:xfrm>
          <a:prstGeom prst="rect">
            <a:avLst/>
          </a:prstGeom>
        </p:spPr>
        <p:txBody>
          <a:bodyPr wrap="none">
            <a:spAutoFit/>
          </a:bodyPr>
          <a:lstStyle/>
          <a:p>
            <a:pPr rtl="1"/>
            <a:r>
              <a:rPr lang="ar-SA" sz="2400" b="1" dirty="0" smtClean="0">
                <a:solidFill>
                  <a:srgbClr val="7030A0"/>
                </a:solidFill>
              </a:rPr>
              <a:t>بم </a:t>
            </a:r>
            <a:r>
              <a:rPr lang="ar-SA" sz="2400" b="1" dirty="0" smtClean="0">
                <a:solidFill>
                  <a:srgbClr val="7030A0"/>
                </a:solidFill>
              </a:rPr>
              <a:t>تفسر :</a:t>
            </a:r>
            <a:endParaRPr lang="en-US" sz="2400" b="1" dirty="0">
              <a:solidFill>
                <a:srgbClr val="7030A0"/>
              </a:solidFill>
            </a:endParaRPr>
          </a:p>
        </p:txBody>
      </p:sp>
      <p:sp>
        <p:nvSpPr>
          <p:cNvPr id="6" name="Rectangle 5"/>
          <p:cNvSpPr/>
          <p:nvPr/>
        </p:nvSpPr>
        <p:spPr>
          <a:xfrm>
            <a:off x="5105400" y="1143000"/>
            <a:ext cx="3623108" cy="369332"/>
          </a:xfrm>
          <a:prstGeom prst="rect">
            <a:avLst/>
          </a:prstGeom>
        </p:spPr>
        <p:txBody>
          <a:bodyPr wrap="none">
            <a:spAutoFit/>
          </a:bodyPr>
          <a:lstStyle/>
          <a:p>
            <a:pPr rtl="1"/>
            <a:r>
              <a:rPr lang="ar-SA" b="1" dirty="0"/>
              <a:t>1- </a:t>
            </a:r>
            <a:r>
              <a:rPr lang="ar-SA" b="1" dirty="0" smtClean="0"/>
              <a:t>الأهمية الاستراتيجية لموقع القرن الإفريقي.</a:t>
            </a:r>
            <a:endParaRPr lang="en-US" dirty="0"/>
          </a:p>
        </p:txBody>
      </p:sp>
      <p:sp>
        <p:nvSpPr>
          <p:cNvPr id="7" name="Rectangle 6"/>
          <p:cNvSpPr/>
          <p:nvPr/>
        </p:nvSpPr>
        <p:spPr>
          <a:xfrm>
            <a:off x="1407459" y="2856115"/>
            <a:ext cx="7265159" cy="369332"/>
          </a:xfrm>
          <a:prstGeom prst="rect">
            <a:avLst/>
          </a:prstGeom>
        </p:spPr>
        <p:txBody>
          <a:bodyPr wrap="square">
            <a:spAutoFit/>
          </a:bodyPr>
          <a:lstStyle/>
          <a:p>
            <a:pPr algn="r" rtl="1"/>
            <a:r>
              <a:rPr lang="ar-SA" b="1" dirty="0"/>
              <a:t>2- </a:t>
            </a:r>
            <a:r>
              <a:rPr lang="ar-SA" b="1" dirty="0" smtClean="0"/>
              <a:t>يعد مضيق جبل طارق أكثر الممرات المائية انشغالا بمرور السفن.</a:t>
            </a:r>
            <a:endParaRPr lang="en-US" dirty="0"/>
          </a:p>
        </p:txBody>
      </p:sp>
      <p:sp>
        <p:nvSpPr>
          <p:cNvPr id="9" name="Rectangle 8"/>
          <p:cNvSpPr/>
          <p:nvPr/>
        </p:nvSpPr>
        <p:spPr>
          <a:xfrm>
            <a:off x="1975511" y="1715869"/>
            <a:ext cx="6177889"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لإشرافه على مضيق باب المندب وخليج عدن والمحيط الهندي مما أكسبه أهمية استراتيجية وعسكرية</a:t>
            </a:r>
            <a:endParaRPr lang="ar-SA" dirty="0"/>
          </a:p>
        </p:txBody>
      </p:sp>
      <p:sp>
        <p:nvSpPr>
          <p:cNvPr id="10" name="Rectangle 9"/>
          <p:cNvSpPr/>
          <p:nvPr/>
        </p:nvSpPr>
        <p:spPr>
          <a:xfrm>
            <a:off x="2286000" y="3429000"/>
            <a:ext cx="555632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يصل المضيق بين البحر المتوسط والمحيط الأطلسي فتمر فيه 150 سفينة يوميا  </a:t>
            </a:r>
            <a:endParaRPr lang="ar-SA" dirty="0"/>
          </a:p>
        </p:txBody>
      </p:sp>
    </p:spTree>
    <p:extLst>
      <p:ext uri="{BB962C8B-B14F-4D97-AF65-F5344CB8AC3E}">
        <p14:creationId xmlns:p14="http://schemas.microsoft.com/office/powerpoint/2010/main" val="22870283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9"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9" y="457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3810000" y="533400"/>
            <a:ext cx="3985386" cy="461665"/>
          </a:xfrm>
          <a:prstGeom prst="rect">
            <a:avLst/>
          </a:prstGeom>
        </p:spPr>
        <p:txBody>
          <a:bodyPr wrap="none">
            <a:spAutoFit/>
          </a:bodyPr>
          <a:lstStyle/>
          <a:p>
            <a:r>
              <a:rPr lang="ar-SA" sz="2400" b="1" dirty="0" smtClean="0">
                <a:solidFill>
                  <a:srgbClr val="7030A0"/>
                </a:solidFill>
              </a:rPr>
              <a:t>ما حدود وحدة المغرب العربي الطبيعية.</a:t>
            </a:r>
            <a:endParaRPr lang="ar-SA" sz="2400" dirty="0">
              <a:solidFill>
                <a:srgbClr val="7030A0"/>
              </a:solidFill>
            </a:endParaRPr>
          </a:p>
        </p:txBody>
      </p:sp>
      <p:sp>
        <p:nvSpPr>
          <p:cNvPr id="4" name="Rectangle 3"/>
          <p:cNvSpPr/>
          <p:nvPr/>
        </p:nvSpPr>
        <p:spPr>
          <a:xfrm>
            <a:off x="762000" y="1447800"/>
            <a:ext cx="7518966"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هى الدول العربية الواقعة فى شمال غرب إفريقيا وتطل على المحيط الأطلسي غربا والبحر المتوسط شمالا ومصر والسودان شرقا وتشاد ومالى والنيجر والسنغال جنوبا</a:t>
            </a:r>
            <a:endParaRPr lang="ar-SA" dirty="0"/>
          </a:p>
        </p:txBody>
      </p:sp>
    </p:spTree>
    <p:extLst>
      <p:ext uri="{BB962C8B-B14F-4D97-AF65-F5344CB8AC3E}">
        <p14:creationId xmlns:p14="http://schemas.microsoft.com/office/powerpoint/2010/main" val="22860531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9"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057400" y="342390"/>
            <a:ext cx="6172200" cy="725487"/>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gn="ctr"/>
            <a:endParaRPr lang="ar-SA" dirty="0"/>
          </a:p>
        </p:txBody>
      </p:sp>
      <p:sp>
        <p:nvSpPr>
          <p:cNvPr id="5" name="Rectangle 3"/>
          <p:cNvSpPr>
            <a:spLocks noChangeArrowheads="1"/>
          </p:cNvSpPr>
          <p:nvPr/>
        </p:nvSpPr>
        <p:spPr bwMode="auto">
          <a:xfrm>
            <a:off x="1793843" y="454968"/>
            <a:ext cx="67405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الخامس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 </a:t>
            </a:r>
            <a:r>
              <a:rPr kumimoji="0" lang="ar-SA"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الامكانات البشرية فى الوطن العربي</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867400" y="1295400"/>
            <a:ext cx="2005677" cy="400110"/>
          </a:xfrm>
          <a:prstGeom prst="rect">
            <a:avLst/>
          </a:prstGeom>
        </p:spPr>
        <p:txBody>
          <a:bodyPr wrap="none">
            <a:spAutoFit/>
          </a:bodyPr>
          <a:lstStyle/>
          <a:p>
            <a:r>
              <a:rPr lang="ar-SA" sz="2000" b="1" dirty="0">
                <a:solidFill>
                  <a:srgbClr val="7030A0"/>
                </a:solidFill>
              </a:rPr>
              <a:t> </a:t>
            </a:r>
            <a:r>
              <a:rPr lang="ar-SA" sz="2000" b="1" dirty="0" smtClean="0">
                <a:solidFill>
                  <a:srgbClr val="7030A0"/>
                </a:solidFill>
              </a:rPr>
              <a:t>عرف المفاهيم </a:t>
            </a:r>
            <a:r>
              <a:rPr lang="ar-SA" sz="2000" b="1" dirty="0" smtClean="0">
                <a:solidFill>
                  <a:srgbClr val="7030A0"/>
                </a:solidFill>
              </a:rPr>
              <a:t>الآتية.</a:t>
            </a:r>
            <a:endParaRPr lang="ar-SA" sz="2000" dirty="0">
              <a:solidFill>
                <a:srgbClr val="7030A0"/>
              </a:solidFill>
            </a:endParaRPr>
          </a:p>
        </p:txBody>
      </p:sp>
      <p:sp>
        <p:nvSpPr>
          <p:cNvPr id="13" name="Rectangle 12"/>
          <p:cNvSpPr/>
          <p:nvPr/>
        </p:nvSpPr>
        <p:spPr>
          <a:xfrm>
            <a:off x="5181600" y="2590800"/>
            <a:ext cx="286969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هى نسبة السكان فى دولة ما إلى مساحتها</a:t>
            </a:r>
            <a:endParaRPr lang="ar-SA" dirty="0"/>
          </a:p>
        </p:txBody>
      </p:sp>
      <p:sp>
        <p:nvSpPr>
          <p:cNvPr id="20" name="Rectangle 5"/>
          <p:cNvSpPr/>
          <p:nvPr/>
        </p:nvSpPr>
        <p:spPr>
          <a:xfrm>
            <a:off x="1676400" y="2133600"/>
            <a:ext cx="7010400" cy="369332"/>
          </a:xfrm>
          <a:prstGeom prst="rect">
            <a:avLst/>
          </a:prstGeom>
        </p:spPr>
        <p:txBody>
          <a:bodyPr wrap="square">
            <a:spAutoFit/>
          </a:bodyPr>
          <a:lstStyle/>
          <a:p>
            <a:pPr algn="r" rtl="1"/>
            <a:r>
              <a:rPr lang="ar-SA" b="1" dirty="0" smtClean="0"/>
              <a:t>1- الكثافة السكانية العامة.</a:t>
            </a:r>
            <a:endParaRPr lang="en-US" dirty="0"/>
          </a:p>
        </p:txBody>
      </p:sp>
      <p:sp>
        <p:nvSpPr>
          <p:cNvPr id="22" name="Rectangle 12"/>
          <p:cNvSpPr/>
          <p:nvPr/>
        </p:nvSpPr>
        <p:spPr>
          <a:xfrm>
            <a:off x="4419600" y="3962400"/>
            <a:ext cx="371928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هى ارتفاع فى عدد المواليد وانخفاض فى عدد الوفيات</a:t>
            </a:r>
            <a:endParaRPr lang="ar-SA" dirty="0"/>
          </a:p>
        </p:txBody>
      </p:sp>
      <p:sp>
        <p:nvSpPr>
          <p:cNvPr id="23" name="Rectangle 5"/>
          <p:cNvSpPr/>
          <p:nvPr/>
        </p:nvSpPr>
        <p:spPr>
          <a:xfrm>
            <a:off x="1676400" y="3505200"/>
            <a:ext cx="7010400" cy="369332"/>
          </a:xfrm>
          <a:prstGeom prst="rect">
            <a:avLst/>
          </a:prstGeom>
        </p:spPr>
        <p:txBody>
          <a:bodyPr wrap="square">
            <a:spAutoFit/>
          </a:bodyPr>
          <a:lstStyle/>
          <a:p>
            <a:pPr algn="r" rtl="1"/>
            <a:r>
              <a:rPr lang="ar-SA" b="1" dirty="0" smtClean="0"/>
              <a:t>2- الزيادة الطبيعية للسكان.</a:t>
            </a:r>
            <a:endParaRPr lang="en-US" dirty="0"/>
          </a:p>
        </p:txBody>
      </p:sp>
      <p:sp>
        <p:nvSpPr>
          <p:cNvPr id="24" name="Rectangle 12"/>
          <p:cNvSpPr/>
          <p:nvPr/>
        </p:nvSpPr>
        <p:spPr>
          <a:xfrm>
            <a:off x="4800600" y="5181600"/>
            <a:ext cx="330891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نسبة عدد العاملين فى المجتمع إلى غير العاملين</a:t>
            </a:r>
            <a:endParaRPr lang="ar-SA" dirty="0"/>
          </a:p>
        </p:txBody>
      </p:sp>
      <p:sp>
        <p:nvSpPr>
          <p:cNvPr id="25" name="Rectangle 5"/>
          <p:cNvSpPr/>
          <p:nvPr/>
        </p:nvSpPr>
        <p:spPr>
          <a:xfrm>
            <a:off x="1752600" y="4724400"/>
            <a:ext cx="7010400" cy="369332"/>
          </a:xfrm>
          <a:prstGeom prst="rect">
            <a:avLst/>
          </a:prstGeom>
        </p:spPr>
        <p:txBody>
          <a:bodyPr wrap="square">
            <a:spAutoFit/>
          </a:bodyPr>
          <a:lstStyle/>
          <a:p>
            <a:pPr algn="r" rtl="1"/>
            <a:r>
              <a:rPr lang="ar-SA" b="1" dirty="0" smtClean="0"/>
              <a:t>3- نسبة الإعالة.</a:t>
            </a:r>
            <a:endParaRPr lang="en-US" dirty="0"/>
          </a:p>
        </p:txBody>
      </p:sp>
    </p:spTree>
    <p:extLst>
      <p:ext uri="{BB962C8B-B14F-4D97-AF65-F5344CB8AC3E}">
        <p14:creationId xmlns:p14="http://schemas.microsoft.com/office/powerpoint/2010/main" val="10075429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righ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right)">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3" grpId="0"/>
      <p:bldP spid="20" grpId="0"/>
      <p:bldP spid="22" grpId="0"/>
      <p:bldP spid="23" grpId="0"/>
      <p:bldP spid="24" grpId="0"/>
      <p:bldP spid="2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43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tab pos="1406525" algn="l"/>
              </a:tabLst>
            </a:pPr>
            <a:endParaRPr kumimoji="0" lang="ar-SA"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Flowchart: Multidocument 5"/>
          <p:cNvSpPr/>
          <p:nvPr/>
        </p:nvSpPr>
        <p:spPr>
          <a:xfrm>
            <a:off x="7894208" y="695325"/>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5" name="Rectangle 4"/>
          <p:cNvSpPr/>
          <p:nvPr/>
        </p:nvSpPr>
        <p:spPr>
          <a:xfrm>
            <a:off x="6934200" y="731192"/>
            <a:ext cx="930063" cy="461665"/>
          </a:xfrm>
          <a:prstGeom prst="rect">
            <a:avLst/>
          </a:prstGeom>
        </p:spPr>
        <p:txBody>
          <a:bodyPr wrap="none">
            <a:spAutoFit/>
          </a:bodyPr>
          <a:lstStyle/>
          <a:p>
            <a:r>
              <a:rPr lang="ar-SA" sz="2400" b="1" dirty="0" smtClean="0">
                <a:solidFill>
                  <a:srgbClr val="7030A0"/>
                </a:solidFill>
              </a:rPr>
              <a:t>علل   </a:t>
            </a:r>
            <a:r>
              <a:rPr lang="ar-SA" sz="2400" b="1" dirty="0">
                <a:solidFill>
                  <a:srgbClr val="7030A0"/>
                </a:solidFill>
              </a:rPr>
              <a:t>:</a:t>
            </a:r>
          </a:p>
        </p:txBody>
      </p:sp>
      <p:sp>
        <p:nvSpPr>
          <p:cNvPr id="7" name="Rectangle 6"/>
          <p:cNvSpPr/>
          <p:nvPr/>
        </p:nvSpPr>
        <p:spPr>
          <a:xfrm>
            <a:off x="4823751" y="1511917"/>
            <a:ext cx="3950120" cy="369332"/>
          </a:xfrm>
          <a:prstGeom prst="rect">
            <a:avLst/>
          </a:prstGeom>
        </p:spPr>
        <p:txBody>
          <a:bodyPr wrap="none">
            <a:spAutoFit/>
          </a:bodyPr>
          <a:lstStyle/>
          <a:p>
            <a:pPr rtl="1"/>
            <a:r>
              <a:rPr lang="ar-SA" b="1" dirty="0"/>
              <a:t>1- </a:t>
            </a:r>
            <a:r>
              <a:rPr lang="ar-SA" b="1" dirty="0" smtClean="0"/>
              <a:t>انخفاض معدلات الوفيات فى دول الوطن العربي.</a:t>
            </a:r>
            <a:endParaRPr lang="en-US" dirty="0"/>
          </a:p>
        </p:txBody>
      </p:sp>
      <p:sp>
        <p:nvSpPr>
          <p:cNvPr id="8" name="Rectangle 7"/>
          <p:cNvSpPr/>
          <p:nvPr/>
        </p:nvSpPr>
        <p:spPr>
          <a:xfrm>
            <a:off x="4876800" y="2971800"/>
            <a:ext cx="4572000" cy="646331"/>
          </a:xfrm>
          <a:prstGeom prst="rect">
            <a:avLst/>
          </a:prstGeom>
        </p:spPr>
        <p:txBody>
          <a:bodyPr>
            <a:spAutoFit/>
          </a:bodyPr>
          <a:lstStyle/>
          <a:p>
            <a:pPr rtl="1"/>
            <a:r>
              <a:rPr lang="ar-SA" b="1" dirty="0"/>
              <a:t>2- </a:t>
            </a:r>
            <a:r>
              <a:rPr lang="ar-SA" b="1" dirty="0" smtClean="0"/>
              <a:t>عد المناطق الساحلية جاذبة للسكان</a:t>
            </a:r>
            <a:r>
              <a:rPr lang="ar-SA" dirty="0"/>
              <a:t>		</a:t>
            </a:r>
            <a:endParaRPr lang="en-US" dirty="0"/>
          </a:p>
        </p:txBody>
      </p:sp>
      <p:sp>
        <p:nvSpPr>
          <p:cNvPr id="9" name="Rectangle 8"/>
          <p:cNvSpPr/>
          <p:nvPr/>
        </p:nvSpPr>
        <p:spPr>
          <a:xfrm>
            <a:off x="3717843" y="2145268"/>
            <a:ext cx="287290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بسبب التغيرات الاقتصادية والاجتماعية</a:t>
            </a:r>
            <a:endParaRPr lang="ar-SA" dirty="0"/>
          </a:p>
        </p:txBody>
      </p:sp>
      <p:sp>
        <p:nvSpPr>
          <p:cNvPr id="11" name="Rectangle 10"/>
          <p:cNvSpPr/>
          <p:nvPr/>
        </p:nvSpPr>
        <p:spPr>
          <a:xfrm>
            <a:off x="3048000" y="3733800"/>
            <a:ext cx="435407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لمناخها المعتدل وظروفها الملائمة لنشأة الموانئ والمراكز التجارية</a:t>
            </a:r>
            <a:endParaRPr lang="ar-SA" dirty="0"/>
          </a:p>
        </p:txBody>
      </p:sp>
    </p:spTree>
    <p:extLst>
      <p:ext uri="{BB962C8B-B14F-4D97-AF65-F5344CB8AC3E}">
        <p14:creationId xmlns:p14="http://schemas.microsoft.com/office/powerpoint/2010/main" val="5493726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out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p:bldP spid="9"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8" y="24224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3322208" y="313983"/>
            <a:ext cx="4572000" cy="461665"/>
          </a:xfrm>
          <a:prstGeom prst="rect">
            <a:avLst/>
          </a:prstGeom>
        </p:spPr>
        <p:txBody>
          <a:bodyPr>
            <a:spAutoFit/>
          </a:bodyPr>
          <a:lstStyle/>
          <a:p>
            <a:pPr algn="r" rtl="1"/>
            <a:r>
              <a:rPr lang="ar-SA" sz="2400" b="1" dirty="0" smtClean="0">
                <a:solidFill>
                  <a:srgbClr val="7030A0"/>
                </a:solidFill>
              </a:rPr>
              <a:t>ما الفرق بين </a:t>
            </a:r>
            <a:endParaRPr lang="en-US" sz="2400" dirty="0">
              <a:solidFill>
                <a:srgbClr val="7030A0"/>
              </a:solidFill>
            </a:endParaRPr>
          </a:p>
        </p:txBody>
      </p:sp>
      <p:sp>
        <p:nvSpPr>
          <p:cNvPr id="4" name="Flowchart: Multidocument 3"/>
          <p:cNvSpPr/>
          <p:nvPr/>
        </p:nvSpPr>
        <p:spPr>
          <a:xfrm>
            <a:off x="7894207" y="3200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5" name="Rectangle 4"/>
          <p:cNvSpPr/>
          <p:nvPr/>
        </p:nvSpPr>
        <p:spPr>
          <a:xfrm>
            <a:off x="609600" y="3285783"/>
            <a:ext cx="7255037" cy="461665"/>
          </a:xfrm>
          <a:prstGeom prst="rect">
            <a:avLst/>
          </a:prstGeom>
        </p:spPr>
        <p:txBody>
          <a:bodyPr wrap="square">
            <a:spAutoFit/>
          </a:bodyPr>
          <a:lstStyle/>
          <a:p>
            <a:pPr algn="r" rtl="1"/>
            <a:r>
              <a:rPr lang="ar-SA" sz="2400" b="1" dirty="0" smtClean="0">
                <a:solidFill>
                  <a:srgbClr val="7030A0"/>
                </a:solidFill>
              </a:rPr>
              <a:t>ما العوامل المؤثرة فى توزيع السكان فى الوطن العربي.</a:t>
            </a:r>
            <a:endParaRPr lang="en-US" sz="2400" dirty="0">
              <a:solidFill>
                <a:srgbClr val="7030A0"/>
              </a:solidFill>
            </a:endParaRPr>
          </a:p>
        </p:txBody>
      </p:sp>
      <p:sp>
        <p:nvSpPr>
          <p:cNvPr id="9" name="Rectangle 8"/>
          <p:cNvSpPr/>
          <p:nvPr/>
        </p:nvSpPr>
        <p:spPr>
          <a:xfrm>
            <a:off x="685800" y="1676400"/>
            <a:ext cx="6838614"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الزيادة الطبيعية وهى ارتفاع معدلات المواليد وانخفاض معدلات الوفيات أما الزيادة الغير طبيعية هى ازدياد السكان الناجم عن الهجرة</a:t>
            </a:r>
            <a:endParaRPr lang="ar-SA" dirty="0"/>
          </a:p>
        </p:txBody>
      </p:sp>
      <p:sp>
        <p:nvSpPr>
          <p:cNvPr id="13" name="Rectangle 7"/>
          <p:cNvSpPr/>
          <p:nvPr/>
        </p:nvSpPr>
        <p:spPr>
          <a:xfrm>
            <a:off x="4800600" y="1219200"/>
            <a:ext cx="4572000" cy="369332"/>
          </a:xfrm>
          <a:prstGeom prst="rect">
            <a:avLst/>
          </a:prstGeom>
        </p:spPr>
        <p:txBody>
          <a:bodyPr>
            <a:spAutoFit/>
          </a:bodyPr>
          <a:lstStyle/>
          <a:p>
            <a:pPr rtl="1"/>
            <a:r>
              <a:rPr lang="ar-SA" b="1" dirty="0" smtClean="0"/>
              <a:t>الزيادة الطبيعية للسكان والزيادة غير طبيعية</a:t>
            </a:r>
            <a:r>
              <a:rPr lang="ar-SA" dirty="0"/>
              <a:t>	</a:t>
            </a:r>
            <a:endParaRPr lang="en-US" dirty="0"/>
          </a:p>
        </p:txBody>
      </p:sp>
      <p:sp>
        <p:nvSpPr>
          <p:cNvPr id="14" name="Rectangle 16"/>
          <p:cNvSpPr/>
          <p:nvPr/>
        </p:nvSpPr>
        <p:spPr>
          <a:xfrm rot="20041682">
            <a:off x="430419" y="4578189"/>
            <a:ext cx="3025188" cy="923330"/>
          </a:xfrm>
          <a:prstGeom prst="rect">
            <a:avLst/>
          </a:prstGeom>
          <a:noFill/>
        </p:spPr>
        <p:txBody>
          <a:bodyPr wrap="none" lIns="91440" tIns="45720" rIns="91440" bIns="45720">
            <a:prstTxWarp prst="textWave2">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مناقشه عامه</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672474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9" grpId="0"/>
      <p:bldP spid="13"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79422" y="91117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p:nvPr/>
        </p:nvSpPr>
        <p:spPr>
          <a:xfrm>
            <a:off x="6781800" y="990600"/>
            <a:ext cx="1035861" cy="461665"/>
          </a:xfrm>
          <a:prstGeom prst="rect">
            <a:avLst/>
          </a:prstGeom>
        </p:spPr>
        <p:txBody>
          <a:bodyPr wrap="none">
            <a:spAutoFit/>
          </a:bodyPr>
          <a:lstStyle/>
          <a:p>
            <a:r>
              <a:rPr lang="ar-SA" sz="2400" b="1" dirty="0" smtClean="0">
                <a:solidFill>
                  <a:srgbClr val="7030A0"/>
                </a:solidFill>
              </a:rPr>
              <a:t>بم </a:t>
            </a:r>
            <a:r>
              <a:rPr lang="ar-SA" sz="2400" b="1" dirty="0" smtClean="0">
                <a:solidFill>
                  <a:srgbClr val="7030A0"/>
                </a:solidFill>
              </a:rPr>
              <a:t>تفسر </a:t>
            </a:r>
            <a:endParaRPr lang="ar-SA" sz="2400" b="1" dirty="0">
              <a:solidFill>
                <a:srgbClr val="7030A0"/>
              </a:solidFill>
            </a:endParaRPr>
          </a:p>
        </p:txBody>
      </p:sp>
      <p:sp>
        <p:nvSpPr>
          <p:cNvPr id="4" name="Rectangle 3"/>
          <p:cNvSpPr/>
          <p:nvPr/>
        </p:nvSpPr>
        <p:spPr>
          <a:xfrm>
            <a:off x="1775777" y="1633471"/>
            <a:ext cx="6858000" cy="369332"/>
          </a:xfrm>
          <a:prstGeom prst="rect">
            <a:avLst/>
          </a:prstGeom>
        </p:spPr>
        <p:txBody>
          <a:bodyPr wrap="square">
            <a:spAutoFit/>
          </a:bodyPr>
          <a:lstStyle/>
          <a:p>
            <a:pPr algn="r" rtl="1"/>
            <a:r>
              <a:rPr lang="ar-SA" b="1" dirty="0" smtClean="0"/>
              <a:t>1-تذبذب إنتاج الزراعة </a:t>
            </a:r>
            <a:r>
              <a:rPr lang="ar-SA" b="1" dirty="0" err="1" smtClean="0"/>
              <a:t>البعلية</a:t>
            </a:r>
            <a:r>
              <a:rPr lang="ar-SA" b="1" dirty="0" smtClean="0"/>
              <a:t> فى الوطن العربي </a:t>
            </a:r>
            <a:endParaRPr lang="en-US" dirty="0"/>
          </a:p>
        </p:txBody>
      </p:sp>
      <p:sp>
        <p:nvSpPr>
          <p:cNvPr id="5" name="Rectangle 4"/>
          <p:cNvSpPr/>
          <p:nvPr/>
        </p:nvSpPr>
        <p:spPr>
          <a:xfrm>
            <a:off x="5798018" y="2895600"/>
            <a:ext cx="2900153" cy="369332"/>
          </a:xfrm>
          <a:prstGeom prst="rect">
            <a:avLst/>
          </a:prstGeom>
        </p:spPr>
        <p:txBody>
          <a:bodyPr wrap="none">
            <a:spAutoFit/>
          </a:bodyPr>
          <a:lstStyle/>
          <a:p>
            <a:pPr algn="r" rtl="1"/>
            <a:r>
              <a:rPr lang="ar-SA" b="1" dirty="0"/>
              <a:t>2- </a:t>
            </a:r>
            <a:r>
              <a:rPr lang="ar-SA" b="1" dirty="0" smtClean="0"/>
              <a:t>ارتفاع إنتاج المغرب من الأسماك.</a:t>
            </a:r>
            <a:endParaRPr lang="en-US" dirty="0"/>
          </a:p>
        </p:txBody>
      </p:sp>
      <p:sp>
        <p:nvSpPr>
          <p:cNvPr id="6" name="Rectangle 5"/>
          <p:cNvSpPr/>
          <p:nvPr/>
        </p:nvSpPr>
        <p:spPr>
          <a:xfrm>
            <a:off x="5029200" y="2133600"/>
            <a:ext cx="249940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بسبب عدم انتظام سقوط الأمطار </a:t>
            </a:r>
            <a:endParaRPr lang="ar-SA" dirty="0"/>
          </a:p>
        </p:txBody>
      </p:sp>
      <p:sp>
        <p:nvSpPr>
          <p:cNvPr id="7" name="Rectangle 6"/>
          <p:cNvSpPr/>
          <p:nvPr/>
        </p:nvSpPr>
        <p:spPr>
          <a:xfrm>
            <a:off x="4038600" y="3505200"/>
            <a:ext cx="368241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لطول سواحلها على المحيط الأطلسي والحر المتوسط</a:t>
            </a:r>
            <a:endParaRPr lang="ar-SA" dirty="0"/>
          </a:p>
        </p:txBody>
      </p:sp>
      <p:sp>
        <p:nvSpPr>
          <p:cNvPr id="8" name="AutoShape 1"/>
          <p:cNvSpPr>
            <a:spLocks noChangeArrowheads="1"/>
          </p:cNvSpPr>
          <p:nvPr/>
        </p:nvSpPr>
        <p:spPr bwMode="auto">
          <a:xfrm>
            <a:off x="1893152" y="322262"/>
            <a:ext cx="5193448" cy="592138"/>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9" name="Rectangle 3"/>
          <p:cNvSpPr>
            <a:spLocks noChangeArrowheads="1"/>
          </p:cNvSpPr>
          <p:nvPr/>
        </p:nvSpPr>
        <p:spPr bwMode="auto">
          <a:xfrm>
            <a:off x="2257909" y="378768"/>
            <a:ext cx="4628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السادس</a:t>
            </a:r>
            <a:r>
              <a:rPr kumimoji="0" lang="ar-SA"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الثروة الزراعية والحيوانية</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4"/>
          <p:cNvSpPr/>
          <p:nvPr/>
        </p:nvSpPr>
        <p:spPr>
          <a:xfrm>
            <a:off x="5409347" y="4355068"/>
            <a:ext cx="3365024" cy="369332"/>
          </a:xfrm>
          <a:prstGeom prst="rect">
            <a:avLst/>
          </a:prstGeom>
        </p:spPr>
        <p:txBody>
          <a:bodyPr wrap="none">
            <a:spAutoFit/>
          </a:bodyPr>
          <a:lstStyle/>
          <a:p>
            <a:pPr algn="r" rtl="1"/>
            <a:r>
              <a:rPr lang="ar-SA" b="1" dirty="0" smtClean="0"/>
              <a:t>3- ازدياد استهلاك القمح فى الوطن العربي.</a:t>
            </a:r>
            <a:endParaRPr lang="en-US" dirty="0"/>
          </a:p>
        </p:txBody>
      </p:sp>
      <p:sp>
        <p:nvSpPr>
          <p:cNvPr id="11" name="Rectangle 6"/>
          <p:cNvSpPr/>
          <p:nvPr/>
        </p:nvSpPr>
        <p:spPr>
          <a:xfrm>
            <a:off x="2819400" y="4953000"/>
            <a:ext cx="510107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لأنها من أهم المحاصيل الزراعية وهى امداد السكان باحتياجاتهم الغذائية</a:t>
            </a:r>
            <a:endParaRPr lang="ar-SA" dirty="0"/>
          </a:p>
        </p:txBody>
      </p:sp>
    </p:spTree>
    <p:extLst>
      <p:ext uri="{BB962C8B-B14F-4D97-AF65-F5344CB8AC3E}">
        <p14:creationId xmlns:p14="http://schemas.microsoft.com/office/powerpoint/2010/main" val="22885544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ou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righ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righ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animBg="1"/>
      <p:bldP spid="9" grpId="0"/>
      <p:bldP spid="10"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8" y="1447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1143000" y="1519535"/>
            <a:ext cx="6751208" cy="461665"/>
          </a:xfrm>
          <a:prstGeom prst="rect">
            <a:avLst/>
          </a:prstGeom>
        </p:spPr>
        <p:txBody>
          <a:bodyPr wrap="square">
            <a:spAutoFit/>
          </a:bodyPr>
          <a:lstStyle/>
          <a:p>
            <a:pPr algn="r" rtl="1"/>
            <a:r>
              <a:rPr lang="ar-SA" sz="2400" b="1" dirty="0" smtClean="0">
                <a:solidFill>
                  <a:srgbClr val="7030A0"/>
                </a:solidFill>
              </a:rPr>
              <a:t>كيف يمكن معالجة مشكلة الغذاء فى الوطن العربي من وجهة نظرك</a:t>
            </a:r>
            <a:endParaRPr lang="en-US" sz="2400" dirty="0">
              <a:solidFill>
                <a:srgbClr val="7030A0"/>
              </a:solidFill>
            </a:endParaRPr>
          </a:p>
        </p:txBody>
      </p:sp>
      <p:sp>
        <p:nvSpPr>
          <p:cNvPr id="14" name="Rectangle 16"/>
          <p:cNvSpPr/>
          <p:nvPr/>
        </p:nvSpPr>
        <p:spPr>
          <a:xfrm rot="20041682">
            <a:off x="659018" y="3358988"/>
            <a:ext cx="3025188" cy="923330"/>
          </a:xfrm>
          <a:prstGeom prst="rect">
            <a:avLst/>
          </a:prstGeom>
          <a:noFill/>
        </p:spPr>
        <p:txBody>
          <a:bodyPr wrap="none" lIns="91440" tIns="45720" rIns="91440" bIns="45720">
            <a:prstTxWarp prst="textWave2">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مناقشه عامه</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672474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79422" y="1447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091531" y="359391"/>
            <a:ext cx="496093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2458556" y="457200"/>
            <a:ext cx="42450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000" b="1" i="0" u="none" strike="noStrike" cap="none" normalizeH="0" baseline="0" dirty="0" smtClean="0">
                <a:ln>
                  <a:noFill/>
                </a:ln>
                <a:solidFill>
                  <a:srgbClr val="002060"/>
                </a:solidFill>
                <a:effectLst/>
                <a:latin typeface="Sultan bold"/>
                <a:ea typeface="Times New Roman" pitchFamily="18" charset="0"/>
                <a:cs typeface="Arial" pitchFamily="34" charset="0"/>
              </a:rPr>
              <a:t>سابع </a:t>
            </a:r>
            <a:r>
              <a:rPr kumimoji="0" lang="ar-EG" sz="20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الثروة المعدنية</a:t>
            </a:r>
            <a:r>
              <a:rPr kumimoji="0" lang="ar-SA" sz="2000" b="1" i="0" u="none" strike="noStrike" cap="none" normalizeH="0" dirty="0" smtClean="0">
                <a:ln>
                  <a:noFill/>
                </a:ln>
                <a:solidFill>
                  <a:srgbClr val="FF0000"/>
                </a:solidFill>
                <a:effectLst/>
                <a:latin typeface="Sultan bold"/>
                <a:ea typeface="Times New Roman" pitchFamily="18" charset="0"/>
                <a:cs typeface="Arial" pitchFamily="34" charset="0"/>
              </a:rPr>
              <a:t> فى الوطن العربي</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543449" y="1581090"/>
            <a:ext cx="6324600" cy="400110"/>
          </a:xfrm>
          <a:prstGeom prst="rect">
            <a:avLst/>
          </a:prstGeom>
        </p:spPr>
        <p:txBody>
          <a:bodyPr wrap="square">
            <a:spAutoFit/>
          </a:bodyPr>
          <a:lstStyle/>
          <a:p>
            <a:pPr algn="r" rtl="1"/>
            <a:r>
              <a:rPr lang="ar-SA" sz="2000" b="1" dirty="0" smtClean="0">
                <a:solidFill>
                  <a:srgbClr val="7030A0"/>
                </a:solidFill>
              </a:rPr>
              <a:t>بم </a:t>
            </a:r>
            <a:r>
              <a:rPr lang="ar-SA" sz="2000" b="1" dirty="0" smtClean="0">
                <a:solidFill>
                  <a:srgbClr val="7030A0"/>
                </a:solidFill>
              </a:rPr>
              <a:t>تفسر </a:t>
            </a:r>
            <a:endParaRPr lang="en-US" sz="2000" dirty="0">
              <a:solidFill>
                <a:srgbClr val="7030A0"/>
              </a:solidFill>
            </a:endParaRPr>
          </a:p>
        </p:txBody>
      </p:sp>
      <p:sp>
        <p:nvSpPr>
          <p:cNvPr id="11" name="Rectangle 10"/>
          <p:cNvSpPr/>
          <p:nvPr/>
        </p:nvSpPr>
        <p:spPr>
          <a:xfrm>
            <a:off x="609600" y="2895600"/>
            <a:ext cx="7460352"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يعد الوطن العربي أكبر المنتج للنفط ويمثل النفط العمود الفقري للاقتصاد العربي ويعد الوطن أكبر مصدر للنفط  </a:t>
            </a:r>
            <a:endParaRPr lang="ar-SA" dirty="0"/>
          </a:p>
        </p:txBody>
      </p:sp>
      <p:sp>
        <p:nvSpPr>
          <p:cNvPr id="14" name="Rectangle 3"/>
          <p:cNvSpPr/>
          <p:nvPr/>
        </p:nvSpPr>
        <p:spPr>
          <a:xfrm>
            <a:off x="1905000" y="2438400"/>
            <a:ext cx="6858000" cy="369332"/>
          </a:xfrm>
          <a:prstGeom prst="rect">
            <a:avLst/>
          </a:prstGeom>
        </p:spPr>
        <p:txBody>
          <a:bodyPr wrap="square">
            <a:spAutoFit/>
          </a:bodyPr>
          <a:lstStyle/>
          <a:p>
            <a:pPr algn="r" rtl="1"/>
            <a:r>
              <a:rPr lang="ar-SA" b="1" dirty="0" smtClean="0"/>
              <a:t> 1- الأهمية الاقتصادية للنفط العربي</a:t>
            </a:r>
            <a:endParaRPr lang="en-US" dirty="0"/>
          </a:p>
        </p:txBody>
      </p:sp>
      <p:sp>
        <p:nvSpPr>
          <p:cNvPr id="15" name="Rectangle 3"/>
          <p:cNvSpPr/>
          <p:nvPr/>
        </p:nvSpPr>
        <p:spPr>
          <a:xfrm>
            <a:off x="1775777" y="3821668"/>
            <a:ext cx="6858000" cy="369332"/>
          </a:xfrm>
          <a:prstGeom prst="rect">
            <a:avLst/>
          </a:prstGeom>
        </p:spPr>
        <p:txBody>
          <a:bodyPr wrap="square">
            <a:spAutoFit/>
          </a:bodyPr>
          <a:lstStyle/>
          <a:p>
            <a:pPr algn="r" rtl="1"/>
            <a:r>
              <a:rPr lang="ar-SA" b="1" dirty="0" smtClean="0"/>
              <a:t>2- وقوع معظم معامل التكرير للنفط على سواحل الدول المنتجة له.</a:t>
            </a:r>
            <a:endParaRPr lang="en-US" dirty="0"/>
          </a:p>
        </p:txBody>
      </p:sp>
      <p:sp>
        <p:nvSpPr>
          <p:cNvPr id="16" name="Rectangle 10"/>
          <p:cNvSpPr/>
          <p:nvPr/>
        </p:nvSpPr>
        <p:spPr>
          <a:xfrm>
            <a:off x="5334000" y="4507468"/>
            <a:ext cx="279595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لقرب حقول النفط من موانئ التصدير</a:t>
            </a:r>
            <a:endParaRPr lang="ar-SA" dirty="0"/>
          </a:p>
        </p:txBody>
      </p:sp>
    </p:spTree>
    <p:extLst>
      <p:ext uri="{BB962C8B-B14F-4D97-AF65-F5344CB8AC3E}">
        <p14:creationId xmlns:p14="http://schemas.microsoft.com/office/powerpoint/2010/main" val="1851605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4" grpId="0"/>
      <p:bldP spid="15"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8" y="1447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1143000" y="1519535"/>
            <a:ext cx="6751208" cy="461665"/>
          </a:xfrm>
          <a:prstGeom prst="rect">
            <a:avLst/>
          </a:prstGeom>
        </p:spPr>
        <p:txBody>
          <a:bodyPr wrap="square">
            <a:spAutoFit/>
          </a:bodyPr>
          <a:lstStyle/>
          <a:p>
            <a:pPr algn="r" rtl="1"/>
            <a:r>
              <a:rPr lang="ar-SA" sz="2400" b="1" dirty="0" smtClean="0">
                <a:solidFill>
                  <a:srgbClr val="7030A0"/>
                </a:solidFill>
              </a:rPr>
              <a:t>ما مميزات الموقع الجغرافي للنفط العربي</a:t>
            </a:r>
            <a:endParaRPr lang="en-US" sz="2400" dirty="0">
              <a:solidFill>
                <a:srgbClr val="7030A0"/>
              </a:solidFill>
            </a:endParaRPr>
          </a:p>
        </p:txBody>
      </p:sp>
      <p:sp>
        <p:nvSpPr>
          <p:cNvPr id="14" name="Rectangle 16"/>
          <p:cNvSpPr/>
          <p:nvPr/>
        </p:nvSpPr>
        <p:spPr>
          <a:xfrm rot="20041682">
            <a:off x="659018" y="3358988"/>
            <a:ext cx="3025188" cy="923330"/>
          </a:xfrm>
          <a:prstGeom prst="rect">
            <a:avLst/>
          </a:prstGeom>
          <a:noFill/>
        </p:spPr>
        <p:txBody>
          <a:bodyPr wrap="none" lIns="91440" tIns="45720" rIns="91440" bIns="45720">
            <a:prstTxWarp prst="textWave2">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مناقشه عامه</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672474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8" y="1447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228600" y="1519535"/>
            <a:ext cx="7665608" cy="830997"/>
          </a:xfrm>
          <a:prstGeom prst="rect">
            <a:avLst/>
          </a:prstGeom>
        </p:spPr>
        <p:txBody>
          <a:bodyPr wrap="square">
            <a:spAutoFit/>
          </a:bodyPr>
          <a:lstStyle/>
          <a:p>
            <a:pPr algn="r" rtl="1"/>
            <a:r>
              <a:rPr lang="ar-SA" sz="2400" b="1" dirty="0" smtClean="0">
                <a:solidFill>
                  <a:srgbClr val="7030A0"/>
                </a:solidFill>
              </a:rPr>
              <a:t>ماذا يعني احتياطي النفط وما نسبة احتياطي النفط العربي من الاحتياط العالمي.</a:t>
            </a:r>
            <a:endParaRPr lang="en-US" sz="2400" dirty="0">
              <a:solidFill>
                <a:srgbClr val="7030A0"/>
              </a:solidFill>
            </a:endParaRPr>
          </a:p>
        </p:txBody>
      </p:sp>
      <p:sp>
        <p:nvSpPr>
          <p:cNvPr id="5" name="Rectangle 11"/>
          <p:cNvSpPr/>
          <p:nvPr/>
        </p:nvSpPr>
        <p:spPr>
          <a:xfrm>
            <a:off x="1066800" y="2743200"/>
            <a:ext cx="6942583"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يبلغ نسبة الاحتياط العربي 50% من الاحتياط العالمي مما يجعل الوطن العربي يحتل المكانة الأولى فى العالم </a:t>
            </a:r>
            <a:endParaRPr lang="ar-SA" dirty="0"/>
          </a:p>
        </p:txBody>
      </p:sp>
    </p:spTree>
    <p:extLst>
      <p:ext uri="{BB962C8B-B14F-4D97-AF65-F5344CB8AC3E}">
        <p14:creationId xmlns:p14="http://schemas.microsoft.com/office/powerpoint/2010/main" val="1672474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90852" y="62126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5" name="Rectangle 4"/>
          <p:cNvSpPr/>
          <p:nvPr/>
        </p:nvSpPr>
        <p:spPr>
          <a:xfrm>
            <a:off x="1066800" y="762000"/>
            <a:ext cx="7467600" cy="738664"/>
          </a:xfrm>
          <a:prstGeom prst="rect">
            <a:avLst/>
          </a:prstGeom>
        </p:spPr>
        <p:txBody>
          <a:bodyPr wrap="square">
            <a:spAutoFit/>
          </a:bodyPr>
          <a:lstStyle/>
          <a:p>
            <a:pPr rtl="1"/>
            <a:r>
              <a:rPr lang="ar-SA" sz="2400" b="1" dirty="0" smtClean="0">
                <a:solidFill>
                  <a:srgbClr val="7030A0"/>
                </a:solidFill>
              </a:rPr>
              <a:t>لخص</a:t>
            </a:r>
            <a:r>
              <a:rPr lang="en-US" sz="2400" b="1" dirty="0" smtClean="0">
                <a:solidFill>
                  <a:srgbClr val="7030A0"/>
                </a:solidFill>
              </a:rPr>
              <a:t> </a:t>
            </a:r>
            <a:r>
              <a:rPr lang="ar-SA" sz="2400" b="1" dirty="0" smtClean="0">
                <a:solidFill>
                  <a:srgbClr val="7030A0"/>
                </a:solidFill>
              </a:rPr>
              <a:t>توبة </a:t>
            </a:r>
            <a:r>
              <a:rPr lang="ar-SA" sz="2400" b="1" dirty="0" smtClean="0">
                <a:solidFill>
                  <a:srgbClr val="7030A0"/>
                </a:solidFill>
              </a:rPr>
              <a:t>الله علي آدم عليه السلام وإخراجه من الجنة</a:t>
            </a:r>
            <a:r>
              <a:rPr lang="ar-SA" b="1" dirty="0" smtClean="0"/>
              <a:t>.</a:t>
            </a:r>
            <a:r>
              <a:rPr lang="ar-SA" b="1" dirty="0"/>
              <a:t>			</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24000"/>
            <a:ext cx="3789405" cy="3505200"/>
          </a:xfrm>
          <a:prstGeom prst="rect">
            <a:avLst/>
          </a:prstGeom>
        </p:spPr>
      </p:pic>
      <p:sp>
        <p:nvSpPr>
          <p:cNvPr id="8" name="Rectangle 7"/>
          <p:cNvSpPr/>
          <p:nvPr/>
        </p:nvSpPr>
        <p:spPr>
          <a:xfrm>
            <a:off x="4731418" y="2277070"/>
            <a:ext cx="3357009" cy="923330"/>
          </a:xfrm>
          <a:prstGeom prst="rect">
            <a:avLst/>
          </a:prstGeom>
          <a:noFill/>
        </p:spPr>
        <p:txBody>
          <a:bodyPr wrap="none" lIns="91440" tIns="45720" rIns="91440" bIns="45720">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متروك للطالبة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0289016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100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79422" y="1447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091531" y="359391"/>
            <a:ext cx="496093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2378410" y="457200"/>
            <a:ext cx="44053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000" b="1" i="0" u="none" strike="noStrike" cap="none" normalizeH="0" baseline="0" dirty="0" smtClean="0">
                <a:ln>
                  <a:noFill/>
                </a:ln>
                <a:solidFill>
                  <a:srgbClr val="002060"/>
                </a:solidFill>
                <a:effectLst/>
                <a:latin typeface="Sultan bold"/>
                <a:ea typeface="Times New Roman" pitchFamily="18" charset="0"/>
                <a:cs typeface="Arial" pitchFamily="34" charset="0"/>
              </a:rPr>
              <a:t>ثامن  </a:t>
            </a:r>
            <a:r>
              <a:rPr kumimoji="0" lang="ar-EG" sz="20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النشاط الصناعي </a:t>
            </a:r>
            <a:r>
              <a:rPr kumimoji="0" lang="ar-SA" sz="2000" b="1" i="0" u="none" strike="noStrike" cap="none" normalizeH="0" dirty="0" smtClean="0">
                <a:ln>
                  <a:noFill/>
                </a:ln>
                <a:solidFill>
                  <a:srgbClr val="FF0000"/>
                </a:solidFill>
                <a:effectLst/>
                <a:latin typeface="Sultan bold"/>
                <a:ea typeface="Times New Roman" pitchFamily="18" charset="0"/>
                <a:cs typeface="Arial" pitchFamily="34" charset="0"/>
              </a:rPr>
              <a:t>فى الوطن العربي</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543449" y="1561588"/>
            <a:ext cx="6324600" cy="400110"/>
          </a:xfrm>
          <a:prstGeom prst="rect">
            <a:avLst/>
          </a:prstGeom>
        </p:spPr>
        <p:txBody>
          <a:bodyPr wrap="square">
            <a:spAutoFit/>
          </a:bodyPr>
          <a:lstStyle/>
          <a:p>
            <a:pPr algn="r" rtl="1"/>
            <a:r>
              <a:rPr lang="ar-SA" sz="2000" b="1" dirty="0" smtClean="0">
                <a:solidFill>
                  <a:srgbClr val="7030A0"/>
                </a:solidFill>
              </a:rPr>
              <a:t>عرف </a:t>
            </a:r>
            <a:endParaRPr lang="en-US" sz="2000" dirty="0">
              <a:solidFill>
                <a:srgbClr val="7030A0"/>
              </a:solidFill>
            </a:endParaRPr>
          </a:p>
        </p:txBody>
      </p:sp>
      <p:sp>
        <p:nvSpPr>
          <p:cNvPr id="11" name="Rectangle 10"/>
          <p:cNvSpPr/>
          <p:nvPr/>
        </p:nvSpPr>
        <p:spPr>
          <a:xfrm>
            <a:off x="609600" y="2895600"/>
            <a:ext cx="7460352"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مساحه قريبة من المرافئ وتخضع لرقابة الدولة تنشأ فيها صناعات مخصصة للتصدير ومعافاة من الضرائب والرسوم.</a:t>
            </a:r>
            <a:endParaRPr lang="ar-SA" dirty="0"/>
          </a:p>
        </p:txBody>
      </p:sp>
      <p:sp>
        <p:nvSpPr>
          <p:cNvPr id="14" name="Rectangle 3"/>
          <p:cNvSpPr/>
          <p:nvPr/>
        </p:nvSpPr>
        <p:spPr>
          <a:xfrm>
            <a:off x="1676400" y="2438400"/>
            <a:ext cx="6858000" cy="369332"/>
          </a:xfrm>
          <a:prstGeom prst="rect">
            <a:avLst/>
          </a:prstGeom>
        </p:spPr>
        <p:txBody>
          <a:bodyPr wrap="square">
            <a:spAutoFit/>
          </a:bodyPr>
          <a:lstStyle/>
          <a:p>
            <a:pPr algn="r" rtl="1"/>
            <a:r>
              <a:rPr lang="ar-SA" b="1" dirty="0" smtClean="0"/>
              <a:t>المناطق الحرة</a:t>
            </a:r>
            <a:endParaRPr lang="en-US" dirty="0"/>
          </a:p>
        </p:txBody>
      </p:sp>
      <p:sp>
        <p:nvSpPr>
          <p:cNvPr id="15" name="Rectangle 3"/>
          <p:cNvSpPr/>
          <p:nvPr/>
        </p:nvSpPr>
        <p:spPr>
          <a:xfrm>
            <a:off x="1775777" y="3821668"/>
            <a:ext cx="6858000" cy="369332"/>
          </a:xfrm>
          <a:prstGeom prst="rect">
            <a:avLst/>
          </a:prstGeom>
        </p:spPr>
        <p:txBody>
          <a:bodyPr wrap="square">
            <a:spAutoFit/>
          </a:bodyPr>
          <a:lstStyle/>
          <a:p>
            <a:pPr algn="r" rtl="1"/>
            <a:r>
              <a:rPr lang="ar-SA" b="1" dirty="0" smtClean="0"/>
              <a:t>الصناعات التحويلية</a:t>
            </a:r>
            <a:endParaRPr lang="en-US" dirty="0"/>
          </a:p>
        </p:txBody>
      </p:sp>
      <p:sp>
        <p:nvSpPr>
          <p:cNvPr id="16" name="Rectangle 10"/>
          <p:cNvSpPr/>
          <p:nvPr/>
        </p:nvSpPr>
        <p:spPr>
          <a:xfrm>
            <a:off x="1600200" y="4419600"/>
            <a:ext cx="655820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تحويل المواد الخام إلى منتجات صناعية جديدة تختلف جوهريا عن المادة الخام التى صنعت </a:t>
            </a:r>
            <a:r>
              <a:rPr lang="ar-SA" b="1" dirty="0" err="1" smtClean="0">
                <a:solidFill>
                  <a:srgbClr val="0070C0"/>
                </a:solidFill>
                <a:latin typeface="Sakkal Majalla" pitchFamily="2" charset="-78"/>
                <a:cs typeface="Sakkal Majalla" pitchFamily="2" charset="-78"/>
              </a:rPr>
              <a:t>بها</a:t>
            </a:r>
            <a:endParaRPr lang="ar-SA" dirty="0"/>
          </a:p>
        </p:txBody>
      </p:sp>
    </p:spTree>
    <p:extLst>
      <p:ext uri="{BB962C8B-B14F-4D97-AF65-F5344CB8AC3E}">
        <p14:creationId xmlns:p14="http://schemas.microsoft.com/office/powerpoint/2010/main" val="1851605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4" grpId="0"/>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8" y="1447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1143000" y="1519535"/>
            <a:ext cx="6751208" cy="461665"/>
          </a:xfrm>
          <a:prstGeom prst="rect">
            <a:avLst/>
          </a:prstGeom>
        </p:spPr>
        <p:txBody>
          <a:bodyPr wrap="square">
            <a:spAutoFit/>
          </a:bodyPr>
          <a:lstStyle/>
          <a:p>
            <a:pPr algn="r" rtl="1"/>
            <a:r>
              <a:rPr lang="ar-SA" sz="2400" b="1" dirty="0" smtClean="0">
                <a:solidFill>
                  <a:srgbClr val="7030A0"/>
                </a:solidFill>
              </a:rPr>
              <a:t>أذكر ثلاث </a:t>
            </a:r>
            <a:r>
              <a:rPr lang="ar-SA" sz="2400" b="1" dirty="0" smtClean="0">
                <a:solidFill>
                  <a:srgbClr val="7030A0"/>
                </a:solidFill>
              </a:rPr>
              <a:t>أسباب ساعدت على صناعة الأنسجة فى مصر</a:t>
            </a:r>
            <a:endParaRPr lang="en-US" sz="2400" dirty="0">
              <a:solidFill>
                <a:srgbClr val="7030A0"/>
              </a:solidFill>
            </a:endParaRPr>
          </a:p>
        </p:txBody>
      </p:sp>
      <p:sp>
        <p:nvSpPr>
          <p:cNvPr id="14" name="Rectangle 16"/>
          <p:cNvSpPr/>
          <p:nvPr/>
        </p:nvSpPr>
        <p:spPr>
          <a:xfrm rot="20041682">
            <a:off x="811593" y="3130389"/>
            <a:ext cx="3025188" cy="923330"/>
          </a:xfrm>
          <a:prstGeom prst="rect">
            <a:avLst/>
          </a:prstGeom>
          <a:noFill/>
        </p:spPr>
        <p:txBody>
          <a:bodyPr wrap="none" lIns="91440" tIns="45720" rIns="91440" bIns="45720">
            <a:prstTxWarp prst="textWave2">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مناقشه عامه</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672474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94208" y="1447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1143000" y="1519535"/>
            <a:ext cx="6751208" cy="461665"/>
          </a:xfrm>
          <a:prstGeom prst="rect">
            <a:avLst/>
          </a:prstGeom>
        </p:spPr>
        <p:txBody>
          <a:bodyPr wrap="square">
            <a:spAutoFit/>
          </a:bodyPr>
          <a:lstStyle/>
          <a:p>
            <a:pPr algn="r" rtl="1"/>
            <a:r>
              <a:rPr lang="ar-SA" sz="2400" b="1" dirty="0" smtClean="0">
                <a:solidFill>
                  <a:srgbClr val="7030A0"/>
                </a:solidFill>
              </a:rPr>
              <a:t>عدد المشكلات </a:t>
            </a:r>
            <a:r>
              <a:rPr lang="ar-SA" sz="2400" b="1" dirty="0" smtClean="0">
                <a:solidFill>
                  <a:srgbClr val="7030A0"/>
                </a:solidFill>
              </a:rPr>
              <a:t>التى تواجه الصناعة العربية.</a:t>
            </a:r>
            <a:endParaRPr lang="en-US" sz="2400" dirty="0">
              <a:solidFill>
                <a:srgbClr val="7030A0"/>
              </a:solidFill>
            </a:endParaRPr>
          </a:p>
        </p:txBody>
      </p:sp>
      <p:sp>
        <p:nvSpPr>
          <p:cNvPr id="5" name="Rectangle 10"/>
          <p:cNvSpPr/>
          <p:nvPr/>
        </p:nvSpPr>
        <p:spPr>
          <a:xfrm>
            <a:off x="1887341" y="2133600"/>
            <a:ext cx="5732659" cy="1477328"/>
          </a:xfrm>
          <a:prstGeom prst="rect">
            <a:avLst/>
          </a:prstGeom>
        </p:spPr>
        <p:txBody>
          <a:bodyPr wrap="none">
            <a:spAutoFit/>
          </a:bodyPr>
          <a:lstStyle/>
          <a:p>
            <a:pPr algn="r"/>
            <a:r>
              <a:rPr lang="ar-SA" b="1" dirty="0" smtClean="0">
                <a:solidFill>
                  <a:srgbClr val="0070C0"/>
                </a:solidFill>
                <a:latin typeface="Sakkal Majalla" pitchFamily="2" charset="-78"/>
                <a:cs typeface="Sakkal Majalla" pitchFamily="2" charset="-78"/>
              </a:rPr>
              <a:t>1- منافسة الصناعات الأجنبية.</a:t>
            </a:r>
          </a:p>
          <a:p>
            <a:pPr algn="r"/>
            <a:r>
              <a:rPr lang="ar-SA" b="1" dirty="0" smtClean="0">
                <a:solidFill>
                  <a:srgbClr val="0070C0"/>
                </a:solidFill>
                <a:latin typeface="Sakkal Majalla" pitchFamily="2" charset="-78"/>
                <a:cs typeface="Sakkal Majalla" pitchFamily="2" charset="-78"/>
              </a:rPr>
              <a:t>2- الضعف التقنى والفني وعدم تأهل الأيدي العاملة.</a:t>
            </a:r>
          </a:p>
          <a:p>
            <a:pPr algn="r"/>
            <a:r>
              <a:rPr lang="ar-SA" b="1" dirty="0" smtClean="0">
                <a:solidFill>
                  <a:srgbClr val="0070C0"/>
                </a:solidFill>
                <a:latin typeface="Sakkal Majalla" pitchFamily="2" charset="-78"/>
                <a:cs typeface="Sakkal Majalla" pitchFamily="2" charset="-78"/>
              </a:rPr>
              <a:t>3- التأثر بالسياسة الاستعمارية التى عملت علي بقاء الدول العربية سوقا لبضائعها.</a:t>
            </a:r>
          </a:p>
          <a:p>
            <a:pPr algn="r"/>
            <a:r>
              <a:rPr lang="ar-SA" b="1" dirty="0" smtClean="0">
                <a:solidFill>
                  <a:srgbClr val="0070C0"/>
                </a:solidFill>
                <a:latin typeface="Sakkal Majalla" pitchFamily="2" charset="-78"/>
                <a:cs typeface="Sakkal Majalla" pitchFamily="2" charset="-78"/>
              </a:rPr>
              <a:t>4- عدم تكامل وسائل النقل.</a:t>
            </a:r>
          </a:p>
          <a:p>
            <a:pPr algn="r"/>
            <a:r>
              <a:rPr lang="ar-SA" b="1" dirty="0" smtClean="0">
                <a:solidFill>
                  <a:srgbClr val="0070C0"/>
                </a:solidFill>
                <a:latin typeface="Sakkal Majalla" pitchFamily="2" charset="-78"/>
                <a:cs typeface="Sakkal Majalla" pitchFamily="2" charset="-78"/>
              </a:rPr>
              <a:t> </a:t>
            </a:r>
            <a:endParaRPr lang="ar-SA" dirty="0"/>
          </a:p>
        </p:txBody>
      </p:sp>
    </p:spTree>
    <p:extLst>
      <p:ext uri="{BB962C8B-B14F-4D97-AF65-F5344CB8AC3E}">
        <p14:creationId xmlns:p14="http://schemas.microsoft.com/office/powerpoint/2010/main" val="1672474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1"/>
          <p:cNvSpPr>
            <a:spLocks noChangeArrowheads="1"/>
          </p:cNvSpPr>
          <p:nvPr/>
        </p:nvSpPr>
        <p:spPr bwMode="auto">
          <a:xfrm>
            <a:off x="2091531" y="359391"/>
            <a:ext cx="496093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15" name="Rectangle 3"/>
          <p:cNvSpPr>
            <a:spLocks noChangeArrowheads="1"/>
          </p:cNvSpPr>
          <p:nvPr/>
        </p:nvSpPr>
        <p:spPr bwMode="auto">
          <a:xfrm>
            <a:off x="2873733" y="457200"/>
            <a:ext cx="34147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الأول </a:t>
            </a:r>
            <a:r>
              <a:rPr kumimoji="0" lang="ar-EG" sz="20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فلسطين الموقع والحدود</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6" name="Flowchart: Multidocument 1"/>
          <p:cNvSpPr/>
          <p:nvPr/>
        </p:nvSpPr>
        <p:spPr>
          <a:xfrm>
            <a:off x="7885109" y="1459468"/>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17" name="Rectangle 2"/>
          <p:cNvSpPr/>
          <p:nvPr/>
        </p:nvSpPr>
        <p:spPr>
          <a:xfrm>
            <a:off x="6467235" y="1581090"/>
            <a:ext cx="1369286" cy="400110"/>
          </a:xfrm>
          <a:prstGeom prst="rect">
            <a:avLst/>
          </a:prstGeom>
        </p:spPr>
        <p:txBody>
          <a:bodyPr wrap="none">
            <a:spAutoFit/>
          </a:bodyPr>
          <a:lstStyle/>
          <a:p>
            <a:r>
              <a:rPr lang="ar-SA" sz="2000" b="1" dirty="0" smtClean="0">
                <a:solidFill>
                  <a:srgbClr val="7030A0"/>
                </a:solidFill>
              </a:rPr>
              <a:t>بم </a:t>
            </a:r>
            <a:r>
              <a:rPr lang="ar-SA" sz="2000" b="1" dirty="0" smtClean="0">
                <a:solidFill>
                  <a:srgbClr val="7030A0"/>
                </a:solidFill>
              </a:rPr>
              <a:t>تفسر  </a:t>
            </a:r>
            <a:r>
              <a:rPr lang="ar-SA" sz="2000" b="1" dirty="0" smtClean="0">
                <a:solidFill>
                  <a:srgbClr val="7030A0"/>
                </a:solidFill>
              </a:rPr>
              <a:t>الآتي</a:t>
            </a:r>
            <a:endParaRPr lang="ar-SA" sz="2000" dirty="0"/>
          </a:p>
        </p:txBody>
      </p:sp>
      <p:sp>
        <p:nvSpPr>
          <p:cNvPr id="18" name="Rectangle 3"/>
          <p:cNvSpPr/>
          <p:nvPr/>
        </p:nvSpPr>
        <p:spPr>
          <a:xfrm>
            <a:off x="4876800" y="2438400"/>
            <a:ext cx="3490058" cy="369332"/>
          </a:xfrm>
          <a:prstGeom prst="rect">
            <a:avLst/>
          </a:prstGeom>
        </p:spPr>
        <p:txBody>
          <a:bodyPr wrap="none">
            <a:spAutoFit/>
          </a:bodyPr>
          <a:lstStyle/>
          <a:p>
            <a:r>
              <a:rPr lang="ar-SA" b="1" dirty="0" smtClean="0"/>
              <a:t>اختيار اليهود فلسطين لإقامة وطن قومي لهم.</a:t>
            </a:r>
            <a:endParaRPr lang="ar-SA" dirty="0"/>
          </a:p>
        </p:txBody>
      </p:sp>
      <p:sp>
        <p:nvSpPr>
          <p:cNvPr id="19" name="Rectangle 14"/>
          <p:cNvSpPr/>
          <p:nvPr/>
        </p:nvSpPr>
        <p:spPr>
          <a:xfrm>
            <a:off x="-533400" y="2895600"/>
            <a:ext cx="8358958" cy="369332"/>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لأهمية موقع فلسطين وتوسطها للقارات الثلاث وتشرف على </a:t>
            </a:r>
            <a:r>
              <a:rPr lang="ar-SA" b="1" dirty="0" err="1" smtClean="0">
                <a:solidFill>
                  <a:srgbClr val="0070C0"/>
                </a:solidFill>
                <a:latin typeface="Sakkal Majalla" pitchFamily="2" charset="-78"/>
                <a:cs typeface="Sakkal Majalla" pitchFamily="2" charset="-78"/>
              </a:rPr>
              <a:t>مضائق</a:t>
            </a:r>
            <a:r>
              <a:rPr lang="ar-SA" b="1" dirty="0" smtClean="0">
                <a:solidFill>
                  <a:srgbClr val="0070C0"/>
                </a:solidFill>
                <a:latin typeface="Sakkal Majalla" pitchFamily="2" charset="-78"/>
                <a:cs typeface="Sakkal Majalla" pitchFamily="2" charset="-78"/>
              </a:rPr>
              <a:t> وبحار مهمة تتحكم فى الملاحه العالمية</a:t>
            </a:r>
            <a:endParaRPr lang="ar-SA" dirty="0"/>
          </a:p>
        </p:txBody>
      </p:sp>
    </p:spTree>
    <p:extLst>
      <p:ext uri="{BB962C8B-B14F-4D97-AF65-F5344CB8AC3E}">
        <p14:creationId xmlns:p14="http://schemas.microsoft.com/office/powerpoint/2010/main" val="1851605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p:bldP spid="18" grpId="0"/>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ultidocument 5"/>
          <p:cNvSpPr/>
          <p:nvPr/>
        </p:nvSpPr>
        <p:spPr>
          <a:xfrm>
            <a:off x="7885108" y="150269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8" name="Rectangle 7"/>
          <p:cNvSpPr/>
          <p:nvPr/>
        </p:nvSpPr>
        <p:spPr>
          <a:xfrm>
            <a:off x="3581400" y="1655094"/>
            <a:ext cx="4200189" cy="400110"/>
          </a:xfrm>
          <a:prstGeom prst="rect">
            <a:avLst/>
          </a:prstGeom>
        </p:spPr>
        <p:txBody>
          <a:bodyPr wrap="none">
            <a:spAutoFit/>
          </a:bodyPr>
          <a:lstStyle/>
          <a:p>
            <a:r>
              <a:rPr lang="ar-SA" sz="2000" b="1" dirty="0" smtClean="0">
                <a:solidFill>
                  <a:srgbClr val="7030A0"/>
                </a:solidFill>
              </a:rPr>
              <a:t>أكتب عن </a:t>
            </a:r>
            <a:r>
              <a:rPr lang="ar-SA" sz="2000" b="1" dirty="0" smtClean="0">
                <a:solidFill>
                  <a:srgbClr val="7030A0"/>
                </a:solidFill>
              </a:rPr>
              <a:t>الأهمية الدينية لفلسطين عند المسلمين.</a:t>
            </a:r>
            <a:endParaRPr lang="ar-SA" sz="2000" dirty="0"/>
          </a:p>
        </p:txBody>
      </p:sp>
      <p:sp>
        <p:nvSpPr>
          <p:cNvPr id="17" name="Rectangle 16"/>
          <p:cNvSpPr/>
          <p:nvPr/>
        </p:nvSpPr>
        <p:spPr>
          <a:xfrm rot="20041682">
            <a:off x="1649618" y="2651881"/>
            <a:ext cx="3025188" cy="923330"/>
          </a:xfrm>
          <a:prstGeom prst="rect">
            <a:avLst/>
          </a:prstGeom>
          <a:noFill/>
        </p:spPr>
        <p:txBody>
          <a:bodyPr wrap="none" lIns="91440" tIns="45720" rIns="91440" bIns="45720">
            <a:prstTxWarp prst="textWave2">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مناقشه عامه</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7413614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Multidocument 5"/>
          <p:cNvSpPr/>
          <p:nvPr/>
        </p:nvSpPr>
        <p:spPr>
          <a:xfrm>
            <a:off x="7885108" y="142869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8" name="Rectangle 7"/>
          <p:cNvSpPr/>
          <p:nvPr/>
        </p:nvSpPr>
        <p:spPr>
          <a:xfrm>
            <a:off x="2209800" y="1581090"/>
            <a:ext cx="5769528" cy="400110"/>
          </a:xfrm>
          <a:prstGeom prst="rect">
            <a:avLst/>
          </a:prstGeom>
        </p:spPr>
        <p:txBody>
          <a:bodyPr wrap="none">
            <a:spAutoFit/>
          </a:bodyPr>
          <a:lstStyle/>
          <a:p>
            <a:r>
              <a:rPr lang="ar-SA" sz="2000" b="1" dirty="0" smtClean="0">
                <a:solidFill>
                  <a:srgbClr val="7030A0"/>
                </a:solidFill>
              </a:rPr>
              <a:t>ما أهمية موقع فلسطين لطرق والمواصلات البرية والبحرية والجوية.</a:t>
            </a:r>
            <a:endParaRPr lang="ar-SA" sz="2000" dirty="0"/>
          </a:p>
        </p:txBody>
      </p:sp>
      <p:sp>
        <p:nvSpPr>
          <p:cNvPr id="12" name="Rectangle 14"/>
          <p:cNvSpPr/>
          <p:nvPr/>
        </p:nvSpPr>
        <p:spPr>
          <a:xfrm>
            <a:off x="762000" y="2590800"/>
            <a:ext cx="7749358" cy="646331"/>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تتوسط القارات الثلاث وتقع فى قلب الوطن العربي بمثابة الجسر بين جناحي الوطن العربي مشرقه ومغربه وتشرف على </a:t>
            </a:r>
            <a:r>
              <a:rPr lang="ar-SA" b="1" dirty="0" err="1" smtClean="0">
                <a:solidFill>
                  <a:srgbClr val="0070C0"/>
                </a:solidFill>
                <a:latin typeface="Sakkal Majalla" pitchFamily="2" charset="-78"/>
                <a:cs typeface="Sakkal Majalla" pitchFamily="2" charset="-78"/>
              </a:rPr>
              <a:t>مضائق</a:t>
            </a:r>
            <a:r>
              <a:rPr lang="ar-SA" b="1" dirty="0" smtClean="0">
                <a:solidFill>
                  <a:srgbClr val="0070C0"/>
                </a:solidFill>
                <a:latin typeface="Sakkal Majalla" pitchFamily="2" charset="-78"/>
                <a:cs typeface="Sakkal Majalla" pitchFamily="2" charset="-78"/>
              </a:rPr>
              <a:t> وبحار مهمة فى الملاحه العالمية وازداد أهمية بعد افتتاح قناة </a:t>
            </a:r>
            <a:r>
              <a:rPr lang="ar-SA" b="1" dirty="0" err="1" smtClean="0">
                <a:solidFill>
                  <a:srgbClr val="0070C0"/>
                </a:solidFill>
                <a:latin typeface="Sakkal Majalla" pitchFamily="2" charset="-78"/>
                <a:cs typeface="Sakkal Majalla" pitchFamily="2" charset="-78"/>
              </a:rPr>
              <a:t>السويس,</a:t>
            </a:r>
            <a:endParaRPr lang="ar-SA" dirty="0"/>
          </a:p>
        </p:txBody>
      </p:sp>
    </p:spTree>
    <p:extLst>
      <p:ext uri="{BB962C8B-B14F-4D97-AF65-F5344CB8AC3E}">
        <p14:creationId xmlns:p14="http://schemas.microsoft.com/office/powerpoint/2010/main" val="17413614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3" name="AutoShape 1"/>
          <p:cNvSpPr>
            <a:spLocks noChangeArrowheads="1"/>
          </p:cNvSpPr>
          <p:nvPr/>
        </p:nvSpPr>
        <p:spPr bwMode="auto">
          <a:xfrm>
            <a:off x="1805781" y="304800"/>
            <a:ext cx="5280819" cy="609600"/>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4" name="Rectangle 3"/>
          <p:cNvSpPr>
            <a:spLocks noChangeArrowheads="1"/>
          </p:cNvSpPr>
          <p:nvPr/>
        </p:nvSpPr>
        <p:spPr bwMode="auto">
          <a:xfrm>
            <a:off x="3202879" y="409545"/>
            <a:ext cx="27382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الثانى </a:t>
            </a:r>
            <a:r>
              <a:rPr kumimoji="0" lang="ar-EG" sz="20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000" b="1" dirty="0" smtClean="0">
                <a:solidFill>
                  <a:srgbClr val="FF0000"/>
                </a:solidFill>
                <a:latin typeface="Sultan bold"/>
                <a:ea typeface="Times New Roman" pitchFamily="18" charset="0"/>
                <a:cs typeface="Arial" pitchFamily="34" charset="0"/>
              </a:rPr>
              <a:t>المناخ والسكان</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885109" y="1143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6" name="Rectangle 5"/>
          <p:cNvSpPr/>
          <p:nvPr/>
        </p:nvSpPr>
        <p:spPr>
          <a:xfrm>
            <a:off x="5867400" y="1295400"/>
            <a:ext cx="1941557" cy="400110"/>
          </a:xfrm>
          <a:prstGeom prst="rect">
            <a:avLst/>
          </a:prstGeom>
        </p:spPr>
        <p:txBody>
          <a:bodyPr wrap="none">
            <a:spAutoFit/>
          </a:bodyPr>
          <a:lstStyle/>
          <a:p>
            <a:pPr rtl="1"/>
            <a:r>
              <a:rPr lang="ar-SA" sz="2000" b="1" dirty="0" smtClean="0">
                <a:solidFill>
                  <a:srgbClr val="7030A0"/>
                </a:solidFill>
              </a:rPr>
              <a:t>عرف المفاهيم </a:t>
            </a:r>
            <a:r>
              <a:rPr lang="ar-SA" sz="2000" b="1" dirty="0" smtClean="0">
                <a:solidFill>
                  <a:srgbClr val="7030A0"/>
                </a:solidFill>
              </a:rPr>
              <a:t>الآتية.</a:t>
            </a:r>
            <a:endParaRPr lang="en-US" sz="2000" b="1" dirty="0">
              <a:solidFill>
                <a:srgbClr val="7030A0"/>
              </a:solidFill>
            </a:endParaRPr>
          </a:p>
        </p:txBody>
      </p:sp>
      <p:sp>
        <p:nvSpPr>
          <p:cNvPr id="13" name="Rectangle 6"/>
          <p:cNvSpPr/>
          <p:nvPr/>
        </p:nvSpPr>
        <p:spPr>
          <a:xfrm>
            <a:off x="7772400" y="1981200"/>
            <a:ext cx="635110" cy="369332"/>
          </a:xfrm>
          <a:prstGeom prst="rect">
            <a:avLst/>
          </a:prstGeom>
        </p:spPr>
        <p:txBody>
          <a:bodyPr wrap="none">
            <a:spAutoFit/>
          </a:bodyPr>
          <a:lstStyle/>
          <a:p>
            <a:pPr rtl="1"/>
            <a:r>
              <a:rPr lang="ar-SA" b="1" dirty="0" smtClean="0"/>
              <a:t>المناخ</a:t>
            </a:r>
            <a:endParaRPr lang="en-US" dirty="0"/>
          </a:p>
        </p:txBody>
      </p:sp>
      <p:sp>
        <p:nvSpPr>
          <p:cNvPr id="15" name="Rectangle 6"/>
          <p:cNvSpPr/>
          <p:nvPr/>
        </p:nvSpPr>
        <p:spPr>
          <a:xfrm>
            <a:off x="5029200" y="2069068"/>
            <a:ext cx="1029449" cy="369332"/>
          </a:xfrm>
          <a:prstGeom prst="rect">
            <a:avLst/>
          </a:prstGeom>
        </p:spPr>
        <p:txBody>
          <a:bodyPr wrap="none">
            <a:spAutoFit/>
          </a:bodyPr>
          <a:lstStyle/>
          <a:p>
            <a:pPr rtl="1"/>
            <a:r>
              <a:rPr lang="ar-SA" b="1" dirty="0" smtClean="0"/>
              <a:t>إقليم مناخي</a:t>
            </a:r>
            <a:endParaRPr lang="en-US" dirty="0"/>
          </a:p>
        </p:txBody>
      </p:sp>
      <p:sp>
        <p:nvSpPr>
          <p:cNvPr id="16" name="Rectangle 6"/>
          <p:cNvSpPr/>
          <p:nvPr/>
        </p:nvSpPr>
        <p:spPr>
          <a:xfrm>
            <a:off x="1905000" y="2057400"/>
            <a:ext cx="1850186" cy="369332"/>
          </a:xfrm>
          <a:prstGeom prst="rect">
            <a:avLst/>
          </a:prstGeom>
        </p:spPr>
        <p:txBody>
          <a:bodyPr wrap="none">
            <a:spAutoFit/>
          </a:bodyPr>
          <a:lstStyle/>
          <a:p>
            <a:pPr rtl="1"/>
            <a:r>
              <a:rPr lang="ar-SA" b="1" dirty="0" smtClean="0"/>
              <a:t>المدي الحراري اليومي</a:t>
            </a:r>
            <a:endParaRPr lang="en-US" dirty="0"/>
          </a:p>
        </p:txBody>
      </p:sp>
      <p:sp>
        <p:nvSpPr>
          <p:cNvPr id="17" name="Rectangle 9"/>
          <p:cNvSpPr/>
          <p:nvPr/>
        </p:nvSpPr>
        <p:spPr>
          <a:xfrm rot="20716511">
            <a:off x="3043626" y="34026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حوار صفي</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633396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500" fill="hold"/>
                                        <p:tgtEl>
                                          <p:spTgt spid="17"/>
                                        </p:tgtEl>
                                        <p:attrNameLst>
                                          <p:attrName>ppt_w</p:attrName>
                                        </p:attrNameLst>
                                      </p:cBhvr>
                                      <p:tavLst>
                                        <p:tav tm="0">
                                          <p:val>
                                            <p:fltVal val="0"/>
                                          </p:val>
                                        </p:tav>
                                        <p:tav tm="100000">
                                          <p:val>
                                            <p:strVal val="#ppt_w"/>
                                          </p:val>
                                        </p:tav>
                                      </p:tavLst>
                                    </p:anim>
                                    <p:anim calcmode="lin" valueType="num">
                                      <p:cBhvr>
                                        <p:cTn id="51" dur="500" fill="hold"/>
                                        <p:tgtEl>
                                          <p:spTgt spid="17"/>
                                        </p:tgtEl>
                                        <p:attrNameLst>
                                          <p:attrName>ppt_h</p:attrName>
                                        </p:attrNameLst>
                                      </p:cBhvr>
                                      <p:tavLst>
                                        <p:tav tm="0">
                                          <p:val>
                                            <p:fltVal val="0"/>
                                          </p:val>
                                        </p:tav>
                                        <p:tav tm="100000">
                                          <p:val>
                                            <p:strVal val="#ppt_h"/>
                                          </p:val>
                                        </p:tav>
                                      </p:tavLst>
                                    </p:anim>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1"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0" fill="hold"/>
                                        <p:tgtEl>
                                          <p:spTgt spid="17"/>
                                        </p:tgtEl>
                                        <p:attrNameLst>
                                          <p:attrName>ppt_w</p:attrName>
                                        </p:attrNameLst>
                                      </p:cBhvr>
                                      <p:tavLst>
                                        <p:tav tm="0" fmla="#ppt_w*sin(2.5*pi*$)">
                                          <p:val>
                                            <p:fltVal val="0"/>
                                          </p:val>
                                        </p:tav>
                                        <p:tav tm="100000">
                                          <p:val>
                                            <p:fltVal val="1"/>
                                          </p:val>
                                        </p:tav>
                                      </p:tavLst>
                                    </p:anim>
                                    <p:anim calcmode="lin" valueType="num">
                                      <p:cBhvr>
                                        <p:cTn id="58" dur="5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13" grpId="0"/>
      <p:bldP spid="15" grpId="0"/>
      <p:bldP spid="16" grpId="0"/>
      <p:bldP spid="17" grpId="0"/>
      <p:bldP spid="17"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p:cNvSpPr/>
          <p:nvPr/>
        </p:nvSpPr>
        <p:spPr>
          <a:xfrm>
            <a:off x="7868051" y="457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6" name="Rectangle 5"/>
          <p:cNvSpPr/>
          <p:nvPr/>
        </p:nvSpPr>
        <p:spPr>
          <a:xfrm>
            <a:off x="6858000" y="609600"/>
            <a:ext cx="893193" cy="400110"/>
          </a:xfrm>
          <a:prstGeom prst="rect">
            <a:avLst/>
          </a:prstGeom>
        </p:spPr>
        <p:txBody>
          <a:bodyPr wrap="none">
            <a:spAutoFit/>
          </a:bodyPr>
          <a:lstStyle/>
          <a:p>
            <a:pPr rtl="1"/>
            <a:r>
              <a:rPr lang="ar-SA" sz="2000" b="1" dirty="0" smtClean="0">
                <a:solidFill>
                  <a:srgbClr val="7030A0"/>
                </a:solidFill>
              </a:rPr>
              <a:t>بم </a:t>
            </a:r>
            <a:r>
              <a:rPr lang="ar-SA" sz="2000" b="1" dirty="0" smtClean="0">
                <a:solidFill>
                  <a:srgbClr val="7030A0"/>
                </a:solidFill>
              </a:rPr>
              <a:t>تفسر </a:t>
            </a:r>
            <a:endParaRPr lang="en-US" sz="2000" b="1" dirty="0">
              <a:solidFill>
                <a:srgbClr val="7030A0"/>
              </a:solidFill>
            </a:endParaRPr>
          </a:p>
        </p:txBody>
      </p:sp>
      <p:sp>
        <p:nvSpPr>
          <p:cNvPr id="7" name="Rectangle 6"/>
          <p:cNvSpPr/>
          <p:nvPr/>
        </p:nvSpPr>
        <p:spPr>
          <a:xfrm>
            <a:off x="4572000" y="1371600"/>
            <a:ext cx="4052713" cy="369332"/>
          </a:xfrm>
          <a:prstGeom prst="rect">
            <a:avLst/>
          </a:prstGeom>
        </p:spPr>
        <p:txBody>
          <a:bodyPr wrap="none">
            <a:spAutoFit/>
          </a:bodyPr>
          <a:lstStyle/>
          <a:p>
            <a:pPr rtl="1"/>
            <a:r>
              <a:rPr lang="ar-SA" b="1" dirty="0" smtClean="0"/>
              <a:t>1- قلة الأمطار كلما اتجهنا شرقا وجنوبا فى فلسطين.</a:t>
            </a:r>
            <a:endParaRPr lang="en-US" dirty="0"/>
          </a:p>
        </p:txBody>
      </p:sp>
      <p:sp>
        <p:nvSpPr>
          <p:cNvPr id="8" name="Rectangle 7"/>
          <p:cNvSpPr/>
          <p:nvPr/>
        </p:nvSpPr>
        <p:spPr>
          <a:xfrm>
            <a:off x="5562600" y="2590800"/>
            <a:ext cx="3065263" cy="369332"/>
          </a:xfrm>
          <a:prstGeom prst="rect">
            <a:avLst/>
          </a:prstGeom>
        </p:spPr>
        <p:txBody>
          <a:bodyPr wrap="none">
            <a:spAutoFit/>
          </a:bodyPr>
          <a:lstStyle/>
          <a:p>
            <a:pPr rtl="1"/>
            <a:r>
              <a:rPr lang="ar-SA" b="1" dirty="0" smtClean="0"/>
              <a:t>2- تدهور الغابات الطبيعية فى فلسطين.</a:t>
            </a:r>
            <a:endParaRPr lang="en-US" dirty="0"/>
          </a:p>
        </p:txBody>
      </p:sp>
      <p:sp>
        <p:nvSpPr>
          <p:cNvPr id="9" name="Rectangle 8"/>
          <p:cNvSpPr/>
          <p:nvPr/>
        </p:nvSpPr>
        <p:spPr>
          <a:xfrm>
            <a:off x="4596682" y="1916668"/>
            <a:ext cx="189667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يسودها المناخ الصحراوي</a:t>
            </a:r>
            <a:endParaRPr lang="ar-SA" dirty="0"/>
          </a:p>
        </p:txBody>
      </p:sp>
      <p:sp>
        <p:nvSpPr>
          <p:cNvPr id="10" name="Rectangle 9"/>
          <p:cNvSpPr/>
          <p:nvPr/>
        </p:nvSpPr>
        <p:spPr>
          <a:xfrm>
            <a:off x="5045715" y="3118376"/>
            <a:ext cx="250421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بسبب الكوارث الطبيعية والحروب</a:t>
            </a:r>
            <a:endParaRPr lang="ar-SA" dirty="0"/>
          </a:p>
        </p:txBody>
      </p:sp>
    </p:spTree>
    <p:extLst>
      <p:ext uri="{BB962C8B-B14F-4D97-AF65-F5344CB8AC3E}">
        <p14:creationId xmlns:p14="http://schemas.microsoft.com/office/powerpoint/2010/main" val="6601287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8051" y="38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3" name="Rectangle 2"/>
          <p:cNvSpPr/>
          <p:nvPr/>
        </p:nvSpPr>
        <p:spPr>
          <a:xfrm>
            <a:off x="4953000" y="457200"/>
            <a:ext cx="2860078" cy="400110"/>
          </a:xfrm>
          <a:prstGeom prst="rect">
            <a:avLst/>
          </a:prstGeom>
        </p:spPr>
        <p:txBody>
          <a:bodyPr wrap="none">
            <a:spAutoFit/>
          </a:bodyPr>
          <a:lstStyle/>
          <a:p>
            <a:pPr rtl="1"/>
            <a:r>
              <a:rPr lang="ar-SA" sz="2000" b="1" dirty="0" smtClean="0">
                <a:solidFill>
                  <a:srgbClr val="7030A0"/>
                </a:solidFill>
              </a:rPr>
              <a:t>ما السمات المناخية لهضبة النقب</a:t>
            </a:r>
            <a:endParaRPr lang="en-US" sz="2000" b="1" dirty="0">
              <a:solidFill>
                <a:srgbClr val="7030A0"/>
              </a:solidFill>
            </a:endParaRPr>
          </a:p>
        </p:txBody>
      </p:sp>
      <p:sp>
        <p:nvSpPr>
          <p:cNvPr id="4" name="Flowchart: Multidocument 3"/>
          <p:cNvSpPr/>
          <p:nvPr/>
        </p:nvSpPr>
        <p:spPr>
          <a:xfrm>
            <a:off x="7878261" y="2743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4</a:t>
            </a:r>
            <a:endParaRPr lang="ar-SA" sz="2800" dirty="0"/>
          </a:p>
        </p:txBody>
      </p:sp>
      <p:sp>
        <p:nvSpPr>
          <p:cNvPr id="5" name="Rectangle 4"/>
          <p:cNvSpPr/>
          <p:nvPr/>
        </p:nvSpPr>
        <p:spPr>
          <a:xfrm>
            <a:off x="7162800" y="2819400"/>
            <a:ext cx="564578" cy="400110"/>
          </a:xfrm>
          <a:prstGeom prst="rect">
            <a:avLst/>
          </a:prstGeom>
        </p:spPr>
        <p:txBody>
          <a:bodyPr wrap="none">
            <a:spAutoFit/>
          </a:bodyPr>
          <a:lstStyle/>
          <a:p>
            <a:pPr rtl="1"/>
            <a:r>
              <a:rPr lang="ar-SA" sz="2000" b="1" dirty="0" smtClean="0">
                <a:solidFill>
                  <a:srgbClr val="7030A0"/>
                </a:solidFill>
              </a:rPr>
              <a:t>علل </a:t>
            </a:r>
            <a:endParaRPr lang="en-US" sz="2000" b="1" dirty="0">
              <a:solidFill>
                <a:srgbClr val="7030A0"/>
              </a:solidFill>
            </a:endParaRPr>
          </a:p>
        </p:txBody>
      </p:sp>
      <p:sp>
        <p:nvSpPr>
          <p:cNvPr id="6" name="Rectangle 5"/>
          <p:cNvSpPr/>
          <p:nvPr/>
        </p:nvSpPr>
        <p:spPr>
          <a:xfrm>
            <a:off x="1219200" y="914400"/>
            <a:ext cx="6461674" cy="646331"/>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يسودها المناخ الصحراوي وتقع تحت تأثيرات مناخية قارية وتتصف بارتفاع المدي الحراري اليومي والسنوي وتتصف بقلة الأمطار.</a:t>
            </a:r>
            <a:endParaRPr lang="ar-SA" dirty="0"/>
          </a:p>
        </p:txBody>
      </p:sp>
      <p:sp>
        <p:nvSpPr>
          <p:cNvPr id="10" name="Rectangle 10"/>
          <p:cNvSpPr/>
          <p:nvPr/>
        </p:nvSpPr>
        <p:spPr>
          <a:xfrm>
            <a:off x="685800" y="3657600"/>
            <a:ext cx="8001000" cy="457241"/>
          </a:xfrm>
          <a:prstGeom prst="rect">
            <a:avLst/>
          </a:prstGeom>
        </p:spPr>
        <p:txBody>
          <a:bodyPr wrap="square">
            <a:spAutoFit/>
          </a:bodyPr>
          <a:lstStyle/>
          <a:p>
            <a:pPr algn="r" rtl="1">
              <a:lnSpc>
                <a:spcPct val="150000"/>
              </a:lnSpc>
            </a:pPr>
            <a:r>
              <a:rPr lang="ar-SA" b="1" dirty="0" smtClean="0"/>
              <a:t>سقوط الأمطار شتاءا فى فلسطين.</a:t>
            </a:r>
            <a:endParaRPr lang="en-US" dirty="0"/>
          </a:p>
        </p:txBody>
      </p:sp>
      <p:sp>
        <p:nvSpPr>
          <p:cNvPr id="11" name="Rectangle 5"/>
          <p:cNvSpPr/>
          <p:nvPr/>
        </p:nvSpPr>
        <p:spPr>
          <a:xfrm>
            <a:off x="2057400" y="4343400"/>
            <a:ext cx="6461674" cy="369332"/>
          </a:xfrm>
          <a:prstGeom prst="rect">
            <a:avLst/>
          </a:prstGeom>
        </p:spPr>
        <p:txBody>
          <a:bodyPr wrap="square">
            <a:spAutoFit/>
          </a:bodyPr>
          <a:lstStyle/>
          <a:p>
            <a:pPr algn="ctr"/>
            <a:r>
              <a:rPr lang="ar-SA" b="1" dirty="0" smtClean="0">
                <a:solidFill>
                  <a:srgbClr val="0070C0"/>
                </a:solidFill>
                <a:latin typeface="Sakkal Majalla" pitchFamily="2" charset="-78"/>
                <a:cs typeface="Sakkal Majalla" pitchFamily="2" charset="-78"/>
              </a:rPr>
              <a:t>لأن يسودها المناخ شبه الصحراوي ومناخ البحر المتوسط</a:t>
            </a:r>
            <a:endParaRPr lang="ar-SA" dirty="0"/>
          </a:p>
        </p:txBody>
      </p:sp>
    </p:spTree>
    <p:extLst>
      <p:ext uri="{BB962C8B-B14F-4D97-AF65-F5344CB8AC3E}">
        <p14:creationId xmlns:p14="http://schemas.microsoft.com/office/powerpoint/2010/main" val="57261561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out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outHorizont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p:bldP spid="10"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47633"/>
            <a:ext cx="8153400" cy="400110"/>
          </a:xfrm>
          <a:prstGeom prst="rect">
            <a:avLst/>
          </a:prstGeom>
        </p:spPr>
        <p:txBody>
          <a:bodyPr wrap="square">
            <a:spAutoFit/>
          </a:bodyPr>
          <a:lstStyle/>
          <a:p>
            <a:pPr algn="r" rtl="1"/>
            <a:r>
              <a:rPr lang="ar-SA" sz="2000" b="1" dirty="0" smtClean="0">
                <a:solidFill>
                  <a:srgbClr val="7030A0"/>
                </a:solidFill>
              </a:rPr>
              <a:t>ما المقصود بالصهيونية</a:t>
            </a:r>
            <a:endParaRPr lang="en-US" sz="2000" dirty="0">
              <a:solidFill>
                <a:srgbClr val="7030A0"/>
              </a:solidFill>
            </a:endParaRPr>
          </a:p>
        </p:txBody>
      </p:sp>
      <p:sp>
        <p:nvSpPr>
          <p:cNvPr id="3" name="Flowchart: Multidocument 2"/>
          <p:cNvSpPr/>
          <p:nvPr/>
        </p:nvSpPr>
        <p:spPr>
          <a:xfrm>
            <a:off x="7924800" y="1066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5" name="AutoShape 1"/>
          <p:cNvSpPr>
            <a:spLocks noChangeArrowheads="1"/>
          </p:cNvSpPr>
          <p:nvPr/>
        </p:nvSpPr>
        <p:spPr bwMode="auto">
          <a:xfrm>
            <a:off x="1828800" y="319087"/>
            <a:ext cx="5562600"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6" name="Rectangle 3"/>
          <p:cNvSpPr>
            <a:spLocks noChangeArrowheads="1"/>
          </p:cNvSpPr>
          <p:nvPr/>
        </p:nvSpPr>
        <p:spPr bwMode="auto">
          <a:xfrm>
            <a:off x="2146502" y="409545"/>
            <a:ext cx="485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الثالث </a:t>
            </a:r>
            <a:r>
              <a:rPr kumimoji="0" lang="ar-EG" sz="20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الحركة الصهيونية وأطماعها فى فلسطين</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3"/>
          <p:cNvSpPr/>
          <p:nvPr/>
        </p:nvSpPr>
        <p:spPr>
          <a:xfrm>
            <a:off x="533400" y="1769878"/>
            <a:ext cx="7820225" cy="888705"/>
          </a:xfrm>
          <a:prstGeom prst="rect">
            <a:avLst/>
          </a:prstGeom>
        </p:spPr>
        <p:txBody>
          <a:bodyPr wrap="square">
            <a:spAutoFit/>
          </a:bodyPr>
          <a:lstStyle/>
          <a:p>
            <a:pPr algn="r">
              <a:lnSpc>
                <a:spcPct val="150000"/>
              </a:lnSpc>
            </a:pPr>
            <a:r>
              <a:rPr lang="ar-SA" b="1" dirty="0" smtClean="0">
                <a:solidFill>
                  <a:srgbClr val="0070C0"/>
                </a:solidFill>
                <a:latin typeface="Sakkal Majalla" pitchFamily="2" charset="-78"/>
                <a:cs typeface="Sakkal Majalla" pitchFamily="2" charset="-78"/>
              </a:rPr>
              <a:t>حركة يهودية سياسية عنصرية أوروبية الأصل والمنشأ وتهدف إلى طرد شعب فلسطين وإقامة دولة يهودية عن طريق أسلوب القوة والهجرة اليهودية إلى فلسطين وسميت بهذا الاسم نسبة إلى جبل صهيون فى القدس.</a:t>
            </a:r>
            <a:endParaRPr lang="ar-SA" dirty="0"/>
          </a:p>
        </p:txBody>
      </p:sp>
      <p:sp>
        <p:nvSpPr>
          <p:cNvPr id="26" name="Rectangle 1"/>
          <p:cNvSpPr/>
          <p:nvPr/>
        </p:nvSpPr>
        <p:spPr>
          <a:xfrm>
            <a:off x="762000" y="3914633"/>
            <a:ext cx="7239000" cy="707886"/>
          </a:xfrm>
          <a:prstGeom prst="rect">
            <a:avLst/>
          </a:prstGeom>
        </p:spPr>
        <p:txBody>
          <a:bodyPr wrap="square">
            <a:spAutoFit/>
          </a:bodyPr>
          <a:lstStyle/>
          <a:p>
            <a:pPr algn="r" rtl="1"/>
            <a:r>
              <a:rPr lang="ar-SA" sz="2000" b="1" dirty="0" smtClean="0">
                <a:solidFill>
                  <a:srgbClr val="7030A0"/>
                </a:solidFill>
              </a:rPr>
              <a:t>بيني الحقائق التاريخية التى تدل على بطلان مزاعم اليهود فى أحقيتهم بأرض فلسطين أو أقدميتهم </a:t>
            </a:r>
            <a:r>
              <a:rPr lang="ar-SA" sz="2000" b="1" dirty="0" err="1" smtClean="0">
                <a:solidFill>
                  <a:srgbClr val="7030A0"/>
                </a:solidFill>
              </a:rPr>
              <a:t>بها</a:t>
            </a:r>
            <a:endParaRPr lang="en-US" sz="2000" dirty="0">
              <a:solidFill>
                <a:srgbClr val="7030A0"/>
              </a:solidFill>
            </a:endParaRPr>
          </a:p>
        </p:txBody>
      </p:sp>
      <p:sp>
        <p:nvSpPr>
          <p:cNvPr id="27" name="Flowchart: Multidocument 2"/>
          <p:cNvSpPr/>
          <p:nvPr/>
        </p:nvSpPr>
        <p:spPr>
          <a:xfrm>
            <a:off x="8001000" y="3810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28" name="Rectangle 9"/>
          <p:cNvSpPr/>
          <p:nvPr/>
        </p:nvSpPr>
        <p:spPr>
          <a:xfrm rot="20716511">
            <a:off x="1138627" y="50790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حوار صفي</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33090102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anim calcmode="lin" valueType="num">
                                      <p:cBhvr>
                                        <p:cTn id="41" dur="1000" fill="hold"/>
                                        <p:tgtEl>
                                          <p:spTgt spid="27"/>
                                        </p:tgtEl>
                                        <p:attrNameLst>
                                          <p:attrName>ppt_x</p:attrName>
                                        </p:attrNameLst>
                                      </p:cBhvr>
                                      <p:tavLst>
                                        <p:tav tm="0">
                                          <p:val>
                                            <p:strVal val="#ppt_x"/>
                                          </p:val>
                                        </p:tav>
                                        <p:tav tm="100000">
                                          <p:val>
                                            <p:strVal val="#ppt_x"/>
                                          </p:val>
                                        </p:tav>
                                      </p:tavLst>
                                    </p:anim>
                                    <p:anim calcmode="lin" valueType="num">
                                      <p:cBhvr>
                                        <p:cTn id="4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animEffect transition="in" filter="fade">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9" presetClass="entr" presetSubtype="10" fill="hold" grpId="1"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0" fill="hold"/>
                                        <p:tgtEl>
                                          <p:spTgt spid="28"/>
                                        </p:tgtEl>
                                        <p:attrNameLst>
                                          <p:attrName>ppt_w</p:attrName>
                                        </p:attrNameLst>
                                      </p:cBhvr>
                                      <p:tavLst>
                                        <p:tav tm="0" fmla="#ppt_w*sin(2.5*pi*$)">
                                          <p:val>
                                            <p:fltVal val="0"/>
                                          </p:val>
                                        </p:tav>
                                        <p:tav tm="100000">
                                          <p:val>
                                            <p:fltVal val="1"/>
                                          </p:val>
                                        </p:tav>
                                      </p:tavLst>
                                    </p:anim>
                                    <p:anim calcmode="lin" valueType="num">
                                      <p:cBhvr>
                                        <p:cTn id="62" dur="5000" fill="hold"/>
                                        <p:tgtEl>
                                          <p:spTgt spid="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p:bldP spid="14" grpId="0"/>
      <p:bldP spid="26" grpId="0"/>
      <p:bldP spid="27" grpId="0" animBg="1"/>
      <p:bldP spid="28" grpId="0"/>
      <p:bldP spid="2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3" name="AutoShape 1"/>
          <p:cNvSpPr>
            <a:spLocks noChangeArrowheads="1"/>
          </p:cNvSpPr>
          <p:nvPr/>
        </p:nvSpPr>
        <p:spPr bwMode="auto">
          <a:xfrm>
            <a:off x="2684689" y="524669"/>
            <a:ext cx="4024540" cy="592138"/>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4" name="Rectangle 3"/>
          <p:cNvSpPr>
            <a:spLocks noChangeArrowheads="1"/>
          </p:cNvSpPr>
          <p:nvPr/>
        </p:nvSpPr>
        <p:spPr bwMode="auto">
          <a:xfrm>
            <a:off x="1905000" y="610963"/>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الثالث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400" b="1" i="0" u="none" strike="noStrike" cap="none" normalizeH="0" baseline="0" dirty="0" smtClean="0">
                <a:ln>
                  <a:noFill/>
                </a:ln>
                <a:solidFill>
                  <a:srgbClr val="FF0000"/>
                </a:solidFill>
                <a:effectLst/>
                <a:latin typeface="Sultan bold"/>
                <a:ea typeface="Times New Roman" pitchFamily="18" charset="0"/>
                <a:cs typeface="Arial" pitchFamily="34" charset="0"/>
              </a:rPr>
              <a:t>نوح عليه السلام</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Flowchart: Multidocument 4"/>
          <p:cNvSpPr/>
          <p:nvPr/>
        </p:nvSpPr>
        <p:spPr>
          <a:xfrm>
            <a:off x="7921171" y="1328024"/>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7" name="Rectangle 6"/>
          <p:cNvSpPr/>
          <p:nvPr/>
        </p:nvSpPr>
        <p:spPr>
          <a:xfrm>
            <a:off x="2895600" y="2325469"/>
            <a:ext cx="5802591" cy="646331"/>
          </a:xfrm>
          <a:prstGeom prst="rect">
            <a:avLst/>
          </a:prstGeom>
        </p:spPr>
        <p:txBody>
          <a:bodyPr wrap="square">
            <a:spAutoFit/>
          </a:bodyPr>
          <a:lstStyle/>
          <a:p>
            <a:pPr algn="r" rtl="1"/>
            <a:r>
              <a:rPr lang="ar-SA" b="1" dirty="0"/>
              <a:t>1- </a:t>
            </a:r>
            <a:r>
              <a:rPr lang="ar-SA" b="1" dirty="0" smtClean="0"/>
              <a:t>نوح علية السلام أول رسول أرسله الله بدعوة التوحيد إلى الأرض</a:t>
            </a:r>
            <a:r>
              <a:rPr lang="ar-SA" b="1" dirty="0"/>
              <a:t>						</a:t>
            </a:r>
            <a:endParaRPr lang="en-US" dirty="0"/>
          </a:p>
        </p:txBody>
      </p:sp>
      <p:sp>
        <p:nvSpPr>
          <p:cNvPr id="8" name="Rectangle 7"/>
          <p:cNvSpPr/>
          <p:nvPr/>
        </p:nvSpPr>
        <p:spPr>
          <a:xfrm>
            <a:off x="2590800" y="3276600"/>
            <a:ext cx="6051602" cy="369332"/>
          </a:xfrm>
          <a:prstGeom prst="rect">
            <a:avLst/>
          </a:prstGeom>
        </p:spPr>
        <p:txBody>
          <a:bodyPr wrap="square">
            <a:spAutoFit/>
          </a:bodyPr>
          <a:lstStyle/>
          <a:p>
            <a:pPr algn="r" rtl="1"/>
            <a:r>
              <a:rPr lang="ar-SA" b="1" dirty="0"/>
              <a:t>2- </a:t>
            </a:r>
            <a:r>
              <a:rPr lang="ar-SA" b="1" dirty="0" smtClean="0"/>
              <a:t>عاش قوم نوح فى الشام </a:t>
            </a:r>
            <a:r>
              <a:rPr lang="ar-SA" dirty="0"/>
              <a:t>			</a:t>
            </a:r>
            <a:endParaRPr lang="en-US" dirty="0"/>
          </a:p>
        </p:txBody>
      </p:sp>
      <p:sp>
        <p:nvSpPr>
          <p:cNvPr id="9" name="Rectangle 8"/>
          <p:cNvSpPr/>
          <p:nvPr/>
        </p:nvSpPr>
        <p:spPr>
          <a:xfrm>
            <a:off x="4648200" y="4410670"/>
            <a:ext cx="4572000" cy="923330"/>
          </a:xfrm>
          <a:prstGeom prst="rect">
            <a:avLst/>
          </a:prstGeom>
        </p:spPr>
        <p:txBody>
          <a:bodyPr>
            <a:spAutoFit/>
          </a:bodyPr>
          <a:lstStyle/>
          <a:p>
            <a:pPr rtl="1"/>
            <a:r>
              <a:rPr lang="ar-SA" b="1" dirty="0"/>
              <a:t>3- </a:t>
            </a:r>
            <a:r>
              <a:rPr lang="ar-SA" b="1" dirty="0" smtClean="0"/>
              <a:t>كان بين آدم ونوح خمسة قرون كلهم على الإسلام</a:t>
            </a:r>
            <a:r>
              <a:rPr lang="ar-SA" b="1" dirty="0"/>
              <a:t>					</a:t>
            </a:r>
            <a:endParaRPr lang="en-US" dirty="0"/>
          </a:p>
        </p:txBody>
      </p:sp>
      <p:sp>
        <p:nvSpPr>
          <p:cNvPr id="14" name="Rectangle 5"/>
          <p:cNvSpPr/>
          <p:nvPr/>
        </p:nvSpPr>
        <p:spPr>
          <a:xfrm>
            <a:off x="914400" y="1447800"/>
            <a:ext cx="7010400" cy="400110"/>
          </a:xfrm>
          <a:prstGeom prst="rect">
            <a:avLst/>
          </a:prstGeom>
        </p:spPr>
        <p:txBody>
          <a:bodyPr wrap="square">
            <a:spAutoFit/>
          </a:bodyPr>
          <a:lstStyle/>
          <a:p>
            <a:pPr algn="r"/>
            <a:r>
              <a:rPr lang="ar-SA" sz="2000" b="1" dirty="0" smtClean="0"/>
              <a:t>ضع علامة </a:t>
            </a:r>
            <a:r>
              <a:rPr lang="ar-SA" sz="2000" b="1" dirty="0"/>
              <a:t>(√) أمام العبارات الصحيحة , وعلامة (×) أمام العبارات الخاطئة  :</a:t>
            </a:r>
          </a:p>
        </p:txBody>
      </p:sp>
      <p:sp>
        <p:nvSpPr>
          <p:cNvPr id="15" name="مستطيل 14"/>
          <p:cNvSpPr/>
          <p:nvPr/>
        </p:nvSpPr>
        <p:spPr>
          <a:xfrm>
            <a:off x="4343400" y="3200400"/>
            <a:ext cx="731290" cy="523220"/>
          </a:xfrm>
          <a:prstGeom prst="rect">
            <a:avLst/>
          </a:prstGeom>
        </p:spPr>
        <p:txBody>
          <a:bodyPr wrap="none">
            <a:spAutoFit/>
          </a:bodyPr>
          <a:lstStyle/>
          <a:p>
            <a:r>
              <a:rPr lang="ar-SA" sz="2800" b="1" dirty="0" err="1" smtClean="0"/>
              <a:t>(√)</a:t>
            </a:r>
            <a:r>
              <a:rPr lang="ar-SA" sz="2800" b="1" dirty="0" smtClean="0"/>
              <a:t> </a:t>
            </a:r>
            <a:endParaRPr lang="ar-SA" sz="2800" dirty="0"/>
          </a:p>
        </p:txBody>
      </p:sp>
      <p:sp>
        <p:nvSpPr>
          <p:cNvPr id="16" name="مستطيل 15"/>
          <p:cNvSpPr/>
          <p:nvPr/>
        </p:nvSpPr>
        <p:spPr>
          <a:xfrm>
            <a:off x="2590800" y="2438400"/>
            <a:ext cx="641522" cy="523220"/>
          </a:xfrm>
          <a:prstGeom prst="rect">
            <a:avLst/>
          </a:prstGeom>
        </p:spPr>
        <p:txBody>
          <a:bodyPr wrap="none">
            <a:spAutoFit/>
          </a:bodyPr>
          <a:lstStyle/>
          <a:p>
            <a:r>
              <a:rPr lang="ar-SA" sz="2800" b="1" dirty="0" err="1" smtClean="0"/>
              <a:t>(√)</a:t>
            </a:r>
            <a:endParaRPr lang="ar-SA" sz="2800" dirty="0"/>
          </a:p>
        </p:txBody>
      </p:sp>
      <p:sp>
        <p:nvSpPr>
          <p:cNvPr id="17" name="مستطيل 16"/>
          <p:cNvSpPr/>
          <p:nvPr/>
        </p:nvSpPr>
        <p:spPr>
          <a:xfrm>
            <a:off x="3276600" y="4343400"/>
            <a:ext cx="630301" cy="523220"/>
          </a:xfrm>
          <a:prstGeom prst="rect">
            <a:avLst/>
          </a:prstGeom>
        </p:spPr>
        <p:txBody>
          <a:bodyPr wrap="none">
            <a:spAutoFit/>
          </a:bodyPr>
          <a:lstStyle/>
          <a:p>
            <a:r>
              <a:rPr lang="ar-SA" sz="2800" b="1" dirty="0" err="1" smtClean="0"/>
              <a:t>(×)</a:t>
            </a:r>
            <a:endParaRPr lang="ar-SA" sz="2800" dirty="0"/>
          </a:p>
        </p:txBody>
      </p:sp>
    </p:spTree>
    <p:extLst>
      <p:ext uri="{BB962C8B-B14F-4D97-AF65-F5344CB8AC3E}">
        <p14:creationId xmlns:p14="http://schemas.microsoft.com/office/powerpoint/2010/main" val="296419907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9"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ox(in)">
                                      <p:cBhvr>
                                        <p:cTn id="62" dur="3000"/>
                                        <p:tgtEl>
                                          <p:spTgt spid="16"/>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ox(in)">
                                      <p:cBhvr>
                                        <p:cTn id="65" dur="30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ox(in)">
                                      <p:cBhvr>
                                        <p:cTn id="70"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7" grpId="0"/>
      <p:bldP spid="8" grpId="0"/>
      <p:bldP spid="9" grpId="0"/>
      <p:bldP spid="14" grpId="0"/>
      <p:bldP spid="15" grpId="0"/>
      <p:bldP spid="16" grpId="0"/>
      <p:bldP spid="1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p:cNvSpPr/>
          <p:nvPr/>
        </p:nvSpPr>
        <p:spPr>
          <a:xfrm>
            <a:off x="-152400" y="590490"/>
            <a:ext cx="8153400" cy="400110"/>
          </a:xfrm>
          <a:prstGeom prst="rect">
            <a:avLst/>
          </a:prstGeom>
        </p:spPr>
        <p:txBody>
          <a:bodyPr wrap="square">
            <a:spAutoFit/>
          </a:bodyPr>
          <a:lstStyle/>
          <a:p>
            <a:pPr algn="r" rtl="1"/>
            <a:r>
              <a:rPr lang="ar-SA" sz="2000" b="1" dirty="0" smtClean="0">
                <a:solidFill>
                  <a:srgbClr val="7030A0"/>
                </a:solidFill>
              </a:rPr>
              <a:t>اختار أهم </a:t>
            </a:r>
            <a:r>
              <a:rPr lang="ar-SA" sz="2000" b="1" dirty="0" smtClean="0">
                <a:solidFill>
                  <a:srgbClr val="7030A0"/>
                </a:solidFill>
              </a:rPr>
              <a:t>العوامل التى دفعت بالحكومة البريطانية إلى إصدار تصريح بلفور وفق التصنيف الآتى.</a:t>
            </a:r>
          </a:p>
        </p:txBody>
      </p:sp>
      <p:sp>
        <p:nvSpPr>
          <p:cNvPr id="15" name="Flowchart: Multidocument 2"/>
          <p:cNvSpPr/>
          <p:nvPr/>
        </p:nvSpPr>
        <p:spPr>
          <a:xfrm>
            <a:off x="8001000" y="457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17" name="مستطيل 16"/>
          <p:cNvSpPr/>
          <p:nvPr/>
        </p:nvSpPr>
        <p:spPr>
          <a:xfrm>
            <a:off x="7010400" y="1459468"/>
            <a:ext cx="1447800" cy="369332"/>
          </a:xfrm>
          <a:prstGeom prst="rect">
            <a:avLst/>
          </a:prstGeom>
        </p:spPr>
        <p:txBody>
          <a:bodyPr wrap="square">
            <a:spAutoFit/>
          </a:bodyPr>
          <a:lstStyle/>
          <a:p>
            <a:pPr algn="r"/>
            <a:r>
              <a:rPr lang="ar-SA" b="1" dirty="0" smtClean="0"/>
              <a:t>أ/ عامل اقتصادي</a:t>
            </a:r>
            <a:endParaRPr lang="ar-SA" dirty="0"/>
          </a:p>
        </p:txBody>
      </p:sp>
      <p:sp>
        <p:nvSpPr>
          <p:cNvPr id="18" name="مستطيل 17"/>
          <p:cNvSpPr/>
          <p:nvPr/>
        </p:nvSpPr>
        <p:spPr>
          <a:xfrm>
            <a:off x="1752600" y="1447800"/>
            <a:ext cx="1447800" cy="369332"/>
          </a:xfrm>
          <a:prstGeom prst="rect">
            <a:avLst/>
          </a:prstGeom>
        </p:spPr>
        <p:txBody>
          <a:bodyPr wrap="square">
            <a:spAutoFit/>
          </a:bodyPr>
          <a:lstStyle/>
          <a:p>
            <a:pPr algn="r"/>
            <a:r>
              <a:rPr lang="ar-SA" b="1" dirty="0" smtClean="0"/>
              <a:t>أ/ عامل سياسي</a:t>
            </a:r>
            <a:endParaRPr lang="ar-SA" dirty="0"/>
          </a:p>
        </p:txBody>
      </p:sp>
      <p:sp>
        <p:nvSpPr>
          <p:cNvPr id="19" name="مستطيل 18"/>
          <p:cNvSpPr/>
          <p:nvPr/>
        </p:nvSpPr>
        <p:spPr>
          <a:xfrm>
            <a:off x="2286000" y="1459468"/>
            <a:ext cx="3810000" cy="369332"/>
          </a:xfrm>
          <a:prstGeom prst="rect">
            <a:avLst/>
          </a:prstGeom>
        </p:spPr>
        <p:txBody>
          <a:bodyPr wrap="square">
            <a:spAutoFit/>
          </a:bodyPr>
          <a:lstStyle/>
          <a:p>
            <a:pPr algn="r"/>
            <a:r>
              <a:rPr lang="ar-SA" b="1" dirty="0" smtClean="0"/>
              <a:t>ب/ عامل استراتيجي</a:t>
            </a:r>
            <a:endParaRPr lang="ar-SA" dirty="0"/>
          </a:p>
        </p:txBody>
      </p:sp>
      <p:sp>
        <p:nvSpPr>
          <p:cNvPr id="20" name="Rectangle 9"/>
          <p:cNvSpPr/>
          <p:nvPr/>
        </p:nvSpPr>
        <p:spPr>
          <a:xfrm rot="20716511">
            <a:off x="2815027" y="25644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
        <p:nvSpPr>
          <p:cNvPr id="8" name="Rectangle 1"/>
          <p:cNvSpPr/>
          <p:nvPr/>
        </p:nvSpPr>
        <p:spPr>
          <a:xfrm>
            <a:off x="0" y="4324290"/>
            <a:ext cx="8153400" cy="400110"/>
          </a:xfrm>
          <a:prstGeom prst="rect">
            <a:avLst/>
          </a:prstGeom>
        </p:spPr>
        <p:txBody>
          <a:bodyPr wrap="square">
            <a:spAutoFit/>
          </a:bodyPr>
          <a:lstStyle/>
          <a:p>
            <a:pPr algn="r" rtl="1"/>
            <a:r>
              <a:rPr lang="ar-SA" sz="2000" b="1" dirty="0" smtClean="0">
                <a:solidFill>
                  <a:srgbClr val="7030A0"/>
                </a:solidFill>
              </a:rPr>
              <a:t>ما موجه الشبه بين أهم قرار فى مؤتمر بال عام 1897م ووعد بلفور عام 1917 م.</a:t>
            </a:r>
          </a:p>
        </p:txBody>
      </p:sp>
      <p:sp>
        <p:nvSpPr>
          <p:cNvPr id="9" name="Flowchart: Multidocument 2"/>
          <p:cNvSpPr/>
          <p:nvPr/>
        </p:nvSpPr>
        <p:spPr>
          <a:xfrm>
            <a:off x="8153400" y="419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10" name="Rectangle 13"/>
          <p:cNvSpPr/>
          <p:nvPr/>
        </p:nvSpPr>
        <p:spPr>
          <a:xfrm>
            <a:off x="685800" y="5029200"/>
            <a:ext cx="7820225" cy="473206"/>
          </a:xfrm>
          <a:prstGeom prst="rect">
            <a:avLst/>
          </a:prstGeom>
        </p:spPr>
        <p:txBody>
          <a:bodyPr wrap="square">
            <a:spAutoFit/>
          </a:bodyPr>
          <a:lstStyle/>
          <a:p>
            <a:pPr algn="r">
              <a:lnSpc>
                <a:spcPct val="150000"/>
              </a:lnSpc>
            </a:pPr>
            <a:r>
              <a:rPr lang="ar-SA" b="1" dirty="0" smtClean="0">
                <a:solidFill>
                  <a:srgbClr val="0070C0"/>
                </a:solidFill>
                <a:latin typeface="Sakkal Majalla" pitchFamily="2" charset="-78"/>
                <a:cs typeface="Sakkal Majalla" pitchFamily="2" charset="-78"/>
              </a:rPr>
              <a:t>تأسيس وطني قومي لليهود فى فلسطين</a:t>
            </a:r>
            <a:endParaRPr lang="ar-SA" dirty="0"/>
          </a:p>
        </p:txBody>
      </p:sp>
      <p:pic>
        <p:nvPicPr>
          <p:cNvPr id="11" name="صورة 10" descr="3123_1.jpg"/>
          <p:cNvPicPr>
            <a:picLocks noChangeAspect="1"/>
          </p:cNvPicPr>
          <p:nvPr/>
        </p:nvPicPr>
        <p:blipFill>
          <a:blip r:embed="rId2" cstate="print"/>
          <a:stretch>
            <a:fillRect/>
          </a:stretch>
        </p:blipFill>
        <p:spPr>
          <a:xfrm>
            <a:off x="0" y="1828800"/>
            <a:ext cx="2303089" cy="2362200"/>
          </a:xfrm>
          <a:prstGeom prst="rect">
            <a:avLst/>
          </a:prstGeom>
        </p:spPr>
      </p:pic>
    </p:spTree>
    <p:extLst>
      <p:ext uri="{BB962C8B-B14F-4D97-AF65-F5344CB8AC3E}">
        <p14:creationId xmlns:p14="http://schemas.microsoft.com/office/powerpoint/2010/main" val="20554167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iterate type="lt">
                                    <p:tmPct val="5000"/>
                                  </p:iterate>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nodePh="1">
                                  <p:stCondLst>
                                    <p:cond delay="0"/>
                                  </p:stCondLst>
                                  <p:endCondLst>
                                    <p:cond evt="begin" delay="0">
                                      <p:tn val="42"/>
                                    </p:cond>
                                  </p:end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9" presetClass="entr" presetSubtype="10" fill="hold" grpId="1" nodeType="clickEffect" nodePh="1">
                                  <p:stCondLst>
                                    <p:cond delay="0"/>
                                  </p:stCondLst>
                                  <p:endCondLst>
                                    <p:cond evt="begin" delay="0">
                                      <p:tn val="49"/>
                                    </p:cond>
                                  </p:endCondLst>
                                  <p:childTnLst>
                                    <p:set>
                                      <p:cBhvr>
                                        <p:cTn id="50" dur="1" fill="hold">
                                          <p:stCondLst>
                                            <p:cond delay="0"/>
                                          </p:stCondLst>
                                        </p:cTn>
                                        <p:tgtEl>
                                          <p:spTgt spid="20"/>
                                        </p:tgtEl>
                                        <p:attrNameLst>
                                          <p:attrName>style.visibility</p:attrName>
                                        </p:attrNameLst>
                                      </p:cBhvr>
                                      <p:to>
                                        <p:strVal val="visible"/>
                                      </p:to>
                                    </p:set>
                                    <p:anim calcmode="lin" valueType="num">
                                      <p:cBhvr>
                                        <p:cTn id="51" dur="5000" fill="hold"/>
                                        <p:tgtEl>
                                          <p:spTgt spid="20"/>
                                        </p:tgtEl>
                                        <p:attrNameLst>
                                          <p:attrName>ppt_w</p:attrName>
                                        </p:attrNameLst>
                                      </p:cBhvr>
                                      <p:tavLst>
                                        <p:tav tm="0" fmla="#ppt_w*sin(2.5*pi*$)">
                                          <p:val>
                                            <p:fltVal val="0"/>
                                          </p:val>
                                        </p:tav>
                                        <p:tav tm="100000">
                                          <p:val>
                                            <p:fltVal val="1"/>
                                          </p:val>
                                        </p:tav>
                                      </p:tavLst>
                                    </p:anim>
                                    <p:anim calcmode="lin" valueType="num">
                                      <p:cBhvr>
                                        <p:cTn id="52" dur="5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1000"/>
                                        <p:tgtEl>
                                          <p:spTgt spid="9"/>
                                        </p:tgtEl>
                                      </p:cBhvr>
                                    </p:animEffect>
                                    <p:anim calcmode="lin" valueType="num">
                                      <p:cBhvr>
                                        <p:cTn id="58" dur="1000" fill="hold"/>
                                        <p:tgtEl>
                                          <p:spTgt spid="9"/>
                                        </p:tgtEl>
                                        <p:attrNameLst>
                                          <p:attrName>ppt_x</p:attrName>
                                        </p:attrNameLst>
                                      </p:cBhvr>
                                      <p:tavLst>
                                        <p:tav tm="0">
                                          <p:val>
                                            <p:strVal val="#ppt_x"/>
                                          </p:val>
                                        </p:tav>
                                        <p:tav tm="100000">
                                          <p:val>
                                            <p:strVal val="#ppt_x"/>
                                          </p:val>
                                        </p:tav>
                                      </p:tavLst>
                                    </p:anim>
                                    <p:anim calcmode="lin" valueType="num">
                                      <p:cBhvr>
                                        <p:cTn id="5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right)">
                                      <p:cBhvr>
                                        <p:cTn id="7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7" grpId="0"/>
      <p:bldP spid="18" grpId="0"/>
      <p:bldP spid="19" grpId="0"/>
      <p:bldP spid="20" grpId="0"/>
      <p:bldP spid="20" grpId="1"/>
      <p:bldP spid="8" grpId="0"/>
      <p:bldP spid="9" grpId="0" animBg="1"/>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1582" y="1639669"/>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438400" y="277812"/>
            <a:ext cx="4090987" cy="6635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3078642" y="409545"/>
            <a:ext cx="2986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الرابع :</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000" b="1" i="0" u="none" strike="noStrike" cap="none" normalizeH="0" baseline="0" dirty="0" smtClean="0">
                <a:ln>
                  <a:noFill/>
                </a:ln>
                <a:solidFill>
                  <a:srgbClr val="FF0000"/>
                </a:solidFill>
                <a:effectLst/>
                <a:latin typeface="Sultan bold"/>
                <a:ea typeface="Times New Roman" pitchFamily="18" charset="0"/>
                <a:cs typeface="Arial" pitchFamily="34" charset="0"/>
              </a:rPr>
              <a:t>التنمية فى المملكه</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04800" y="1772958"/>
            <a:ext cx="7620000" cy="707886"/>
          </a:xfrm>
          <a:prstGeom prst="rect">
            <a:avLst/>
          </a:prstGeom>
        </p:spPr>
        <p:txBody>
          <a:bodyPr wrap="square">
            <a:spAutoFit/>
          </a:bodyPr>
          <a:lstStyle/>
          <a:p>
            <a:pPr algn="ctr"/>
            <a:r>
              <a:rPr lang="ar-SA" sz="2000" b="1" dirty="0" smtClean="0">
                <a:solidFill>
                  <a:srgbClr val="7030A0"/>
                </a:solidFill>
              </a:rPr>
              <a:t>ما موقف الشعب الفلسطيني برأيك من الإجراءات التى اتخذتها بريطانيا ضده خلال فترة الانتداب</a:t>
            </a:r>
            <a:endParaRPr lang="ar-SA" sz="2000" dirty="0">
              <a:solidFill>
                <a:srgbClr val="7030A0"/>
              </a:solidFill>
            </a:endParaRPr>
          </a:p>
        </p:txBody>
      </p:sp>
      <p:sp>
        <p:nvSpPr>
          <p:cNvPr id="12" name="Rectangle 8"/>
          <p:cNvSpPr/>
          <p:nvPr/>
        </p:nvSpPr>
        <p:spPr>
          <a:xfrm>
            <a:off x="650173" y="2971800"/>
            <a:ext cx="7427027" cy="646331"/>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قام الشعب الفلسطيني بثورات متعددة منذ بدء الاحتلال </a:t>
            </a:r>
            <a:r>
              <a:rPr lang="ar-SA" b="1" dirty="0" err="1" smtClean="0">
                <a:solidFill>
                  <a:srgbClr val="0070C0"/>
                </a:solidFill>
                <a:latin typeface="Sakkal Majalla" pitchFamily="2" charset="-78"/>
                <a:cs typeface="Sakkal Majalla" pitchFamily="2" charset="-78"/>
              </a:rPr>
              <a:t>ومنها  </a:t>
            </a:r>
            <a:r>
              <a:rPr lang="ar-SA" b="1" dirty="0" smtClean="0">
                <a:solidFill>
                  <a:srgbClr val="0070C0"/>
                </a:solidFill>
                <a:latin typeface="Sakkal Majalla" pitchFamily="2" charset="-78"/>
                <a:cs typeface="Sakkal Majalla" pitchFamily="2" charset="-78"/>
              </a:rPr>
              <a:t>: ثورة يافا </a:t>
            </a:r>
            <a:r>
              <a:rPr lang="ar-SA" b="1" dirty="0" err="1" smtClean="0">
                <a:solidFill>
                  <a:srgbClr val="0070C0"/>
                </a:solidFill>
                <a:latin typeface="Sakkal Majalla" pitchFamily="2" charset="-78"/>
                <a:cs typeface="Sakkal Majalla" pitchFamily="2" charset="-78"/>
              </a:rPr>
              <a:t>1921م</a:t>
            </a:r>
            <a:r>
              <a:rPr lang="ar-SA" b="1" dirty="0" smtClean="0">
                <a:solidFill>
                  <a:srgbClr val="0070C0"/>
                </a:solidFill>
                <a:latin typeface="Sakkal Majalla" pitchFamily="2" charset="-78"/>
                <a:cs typeface="Sakkal Majalla" pitchFamily="2" charset="-78"/>
              </a:rPr>
              <a:t> وثورة عاما 1929 م وثورات متابعة والثورة الفلسطينية الكبري التى امتدت ثلاث سنوات</a:t>
            </a:r>
            <a:endParaRPr lang="ar-SA" dirty="0"/>
          </a:p>
        </p:txBody>
      </p:sp>
    </p:spTree>
    <p:extLst>
      <p:ext uri="{BB962C8B-B14F-4D97-AF65-F5344CB8AC3E}">
        <p14:creationId xmlns:p14="http://schemas.microsoft.com/office/powerpoint/2010/main" val="7082715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1582" y="38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5151285" y="514290"/>
            <a:ext cx="2773515" cy="400110"/>
          </a:xfrm>
          <a:prstGeom prst="rect">
            <a:avLst/>
          </a:prstGeom>
        </p:spPr>
        <p:txBody>
          <a:bodyPr wrap="none">
            <a:spAutoFit/>
          </a:bodyPr>
          <a:lstStyle/>
          <a:p>
            <a:pPr algn="r"/>
            <a:r>
              <a:rPr lang="ar-SA" sz="2000" b="1" dirty="0" smtClean="0">
                <a:solidFill>
                  <a:srgbClr val="7030A0"/>
                </a:solidFill>
              </a:rPr>
              <a:t>اختار الاجابة </a:t>
            </a:r>
            <a:r>
              <a:rPr lang="ar-SA" sz="2000" b="1" dirty="0" smtClean="0">
                <a:solidFill>
                  <a:srgbClr val="7030A0"/>
                </a:solidFill>
              </a:rPr>
              <a:t>الصحيحة فيما يلي</a:t>
            </a:r>
            <a:endParaRPr lang="ar-SA" sz="2000" dirty="0">
              <a:solidFill>
                <a:srgbClr val="7030A0"/>
              </a:solidFill>
            </a:endParaRPr>
          </a:p>
        </p:txBody>
      </p:sp>
      <p:sp>
        <p:nvSpPr>
          <p:cNvPr id="4" name="Rectangle 3"/>
          <p:cNvSpPr/>
          <p:nvPr/>
        </p:nvSpPr>
        <p:spPr>
          <a:xfrm>
            <a:off x="4678497" y="1295400"/>
            <a:ext cx="3958135" cy="369332"/>
          </a:xfrm>
          <a:prstGeom prst="rect">
            <a:avLst/>
          </a:prstGeom>
        </p:spPr>
        <p:txBody>
          <a:bodyPr wrap="none">
            <a:spAutoFit/>
          </a:bodyPr>
          <a:lstStyle/>
          <a:p>
            <a:r>
              <a:rPr lang="ar-SA" b="1" dirty="0" smtClean="0"/>
              <a:t>1- تقرر وضع فلسطين تحت الانتداب البريطاني عام</a:t>
            </a:r>
            <a:endParaRPr lang="ar-SA" dirty="0"/>
          </a:p>
        </p:txBody>
      </p:sp>
      <p:sp>
        <p:nvSpPr>
          <p:cNvPr id="5" name="Rectangle 4"/>
          <p:cNvSpPr/>
          <p:nvPr/>
        </p:nvSpPr>
        <p:spPr>
          <a:xfrm>
            <a:off x="2259144" y="3604736"/>
            <a:ext cx="6441187" cy="369332"/>
          </a:xfrm>
          <a:prstGeom prst="rect">
            <a:avLst/>
          </a:prstGeom>
        </p:spPr>
        <p:txBody>
          <a:bodyPr wrap="none">
            <a:spAutoFit/>
          </a:bodyPr>
          <a:lstStyle/>
          <a:p>
            <a:pPr algn="r"/>
            <a:r>
              <a:rPr lang="ar-SA" b="1" dirty="0" smtClean="0"/>
              <a:t>2- إنشاء حكومة وطنية فى فلسطين مسئولة أمام برلمان فلسطيني منتخب من مطالب.</a:t>
            </a:r>
            <a:endParaRPr lang="ar-SA" dirty="0"/>
          </a:p>
        </p:txBody>
      </p:sp>
      <p:sp>
        <p:nvSpPr>
          <p:cNvPr id="9" name="Rectangle 8"/>
          <p:cNvSpPr/>
          <p:nvPr/>
        </p:nvSpPr>
        <p:spPr>
          <a:xfrm>
            <a:off x="6858000" y="1905000"/>
            <a:ext cx="147668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1335 </a:t>
            </a:r>
            <a:r>
              <a:rPr lang="ar-SA" b="1" dirty="0" err="1" smtClean="0">
                <a:solidFill>
                  <a:srgbClr val="0070C0"/>
                </a:solidFill>
                <a:latin typeface="Sakkal Majalla" pitchFamily="2" charset="-78"/>
                <a:cs typeface="Sakkal Majalla" pitchFamily="2" charset="-78"/>
              </a:rPr>
              <a:t>هـ   </a:t>
            </a:r>
            <a:r>
              <a:rPr lang="ar-SA" b="1" dirty="0" smtClean="0">
                <a:solidFill>
                  <a:srgbClr val="0070C0"/>
                </a:solidFill>
                <a:latin typeface="Sakkal Majalla" pitchFamily="2" charset="-78"/>
                <a:cs typeface="Sakkal Majalla" pitchFamily="2" charset="-78"/>
              </a:rPr>
              <a:t>/ 1917 م</a:t>
            </a:r>
            <a:endParaRPr lang="ar-SA" dirty="0"/>
          </a:p>
        </p:txBody>
      </p:sp>
      <p:sp>
        <p:nvSpPr>
          <p:cNvPr id="10" name="Rectangle 9"/>
          <p:cNvSpPr/>
          <p:nvPr/>
        </p:nvSpPr>
        <p:spPr>
          <a:xfrm>
            <a:off x="7075147" y="4191000"/>
            <a:ext cx="128112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مؤتمر سان </a:t>
            </a:r>
            <a:r>
              <a:rPr lang="ar-SA" b="1" dirty="0" err="1" smtClean="0">
                <a:solidFill>
                  <a:srgbClr val="0070C0"/>
                </a:solidFill>
                <a:latin typeface="Sakkal Majalla" pitchFamily="2" charset="-78"/>
                <a:cs typeface="Sakkal Majalla" pitchFamily="2" charset="-78"/>
              </a:rPr>
              <a:t>ريمو</a:t>
            </a:r>
            <a:endParaRPr lang="ar-SA" dirty="0"/>
          </a:p>
        </p:txBody>
      </p:sp>
      <p:sp>
        <p:nvSpPr>
          <p:cNvPr id="18" name="Rectangle 8"/>
          <p:cNvSpPr/>
          <p:nvPr/>
        </p:nvSpPr>
        <p:spPr>
          <a:xfrm>
            <a:off x="6905314" y="2438400"/>
            <a:ext cx="149271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1338 </a:t>
            </a:r>
            <a:r>
              <a:rPr lang="ar-SA" b="1" dirty="0" err="1" smtClean="0">
                <a:solidFill>
                  <a:srgbClr val="0070C0"/>
                </a:solidFill>
                <a:latin typeface="Sakkal Majalla" pitchFamily="2" charset="-78"/>
                <a:cs typeface="Sakkal Majalla" pitchFamily="2" charset="-78"/>
              </a:rPr>
              <a:t>هـ   </a:t>
            </a:r>
            <a:r>
              <a:rPr lang="ar-SA" b="1" dirty="0" smtClean="0">
                <a:solidFill>
                  <a:srgbClr val="0070C0"/>
                </a:solidFill>
                <a:latin typeface="Sakkal Majalla" pitchFamily="2" charset="-78"/>
                <a:cs typeface="Sakkal Majalla" pitchFamily="2" charset="-78"/>
              </a:rPr>
              <a:t>/ 1920 م</a:t>
            </a:r>
            <a:endParaRPr lang="ar-SA" dirty="0"/>
          </a:p>
        </p:txBody>
      </p:sp>
      <p:sp>
        <p:nvSpPr>
          <p:cNvPr id="19" name="Rectangle 8"/>
          <p:cNvSpPr/>
          <p:nvPr/>
        </p:nvSpPr>
        <p:spPr>
          <a:xfrm>
            <a:off x="6858000" y="2971800"/>
            <a:ext cx="149271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1339 </a:t>
            </a:r>
            <a:r>
              <a:rPr lang="ar-SA" b="1" dirty="0" err="1" smtClean="0">
                <a:solidFill>
                  <a:srgbClr val="0070C0"/>
                </a:solidFill>
                <a:latin typeface="Sakkal Majalla" pitchFamily="2" charset="-78"/>
                <a:cs typeface="Sakkal Majalla" pitchFamily="2" charset="-78"/>
              </a:rPr>
              <a:t>هـ   </a:t>
            </a:r>
            <a:r>
              <a:rPr lang="ar-SA" b="1" dirty="0" smtClean="0">
                <a:solidFill>
                  <a:srgbClr val="0070C0"/>
                </a:solidFill>
                <a:latin typeface="Sakkal Majalla" pitchFamily="2" charset="-78"/>
                <a:cs typeface="Sakkal Majalla" pitchFamily="2" charset="-78"/>
              </a:rPr>
              <a:t>/ 1921 م</a:t>
            </a:r>
            <a:endParaRPr lang="ar-SA" dirty="0"/>
          </a:p>
        </p:txBody>
      </p:sp>
      <p:sp>
        <p:nvSpPr>
          <p:cNvPr id="21" name="Rectangle 9"/>
          <p:cNvSpPr/>
          <p:nvPr/>
        </p:nvSpPr>
        <p:spPr>
          <a:xfrm>
            <a:off x="7115536" y="4724400"/>
            <a:ext cx="126669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الوكالة اليهودية </a:t>
            </a:r>
            <a:endParaRPr lang="ar-SA" dirty="0"/>
          </a:p>
        </p:txBody>
      </p:sp>
      <p:sp>
        <p:nvSpPr>
          <p:cNvPr id="22" name="Rectangle 9"/>
          <p:cNvSpPr/>
          <p:nvPr/>
        </p:nvSpPr>
        <p:spPr>
          <a:xfrm>
            <a:off x="6781800" y="5257800"/>
            <a:ext cx="1571264"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اللجنة العربية العليا</a:t>
            </a:r>
            <a:endParaRPr lang="ar-SA" dirty="0"/>
          </a:p>
        </p:txBody>
      </p:sp>
      <p:sp>
        <p:nvSpPr>
          <p:cNvPr id="23" name="سهم إلى اليمين 22"/>
          <p:cNvSpPr/>
          <p:nvPr/>
        </p:nvSpPr>
        <p:spPr>
          <a:xfrm>
            <a:off x="5181600" y="24384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سهم إلى اليمين 23"/>
          <p:cNvSpPr/>
          <p:nvPr/>
        </p:nvSpPr>
        <p:spPr>
          <a:xfrm>
            <a:off x="5181600" y="52578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6656211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0-#ppt_w/2"/>
                                          </p:val>
                                        </p:tav>
                                        <p:tav tm="100000">
                                          <p:val>
                                            <p:strVal val="#ppt_x"/>
                                          </p:val>
                                        </p:tav>
                                      </p:tavLst>
                                    </p:anim>
                                    <p:anim calcmode="lin" valueType="num">
                                      <p:cBhvr additive="base">
                                        <p:cTn id="5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9"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9"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0-#ppt_w/2"/>
                                          </p:val>
                                        </p:tav>
                                        <p:tav tm="100000">
                                          <p:val>
                                            <p:strVal val="#ppt_x"/>
                                          </p:val>
                                        </p:tav>
                                      </p:tavLst>
                                    </p:anim>
                                    <p:anim calcmode="lin" valueType="num">
                                      <p:cBhvr additive="base">
                                        <p:cTn id="6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4" presetClass="entr" presetSubtype="0" accel="10000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ppt_w</p:attrName>
                                        </p:attrNameLst>
                                      </p:cBhvr>
                                      <p:tavLst>
                                        <p:tav tm="0">
                                          <p:val>
                                            <p:strVal val="#ppt_w*0.05"/>
                                          </p:val>
                                        </p:tav>
                                        <p:tav tm="100000">
                                          <p:val>
                                            <p:strVal val="#ppt_w"/>
                                          </p:val>
                                        </p:tav>
                                      </p:tavLst>
                                    </p:anim>
                                    <p:anim calcmode="lin" valueType="num">
                                      <p:cBhvr>
                                        <p:cTn id="72" dur="500" fill="hold"/>
                                        <p:tgtEl>
                                          <p:spTgt spid="23"/>
                                        </p:tgtEl>
                                        <p:attrNameLst>
                                          <p:attrName>ppt_h</p:attrName>
                                        </p:attrNameLst>
                                      </p:cBhvr>
                                      <p:tavLst>
                                        <p:tav tm="0">
                                          <p:val>
                                            <p:strVal val="#ppt_h"/>
                                          </p:val>
                                        </p:tav>
                                        <p:tav tm="100000">
                                          <p:val>
                                            <p:strVal val="#ppt_h"/>
                                          </p:val>
                                        </p:tav>
                                      </p:tavLst>
                                    </p:anim>
                                    <p:anim calcmode="lin" valueType="num">
                                      <p:cBhvr>
                                        <p:cTn id="73" dur="500" fill="hold"/>
                                        <p:tgtEl>
                                          <p:spTgt spid="23"/>
                                        </p:tgtEl>
                                        <p:attrNameLst>
                                          <p:attrName>ppt_x</p:attrName>
                                        </p:attrNameLst>
                                      </p:cBhvr>
                                      <p:tavLst>
                                        <p:tav tm="0">
                                          <p:val>
                                            <p:strVal val="#ppt_x-.2"/>
                                          </p:val>
                                        </p:tav>
                                        <p:tav tm="100000">
                                          <p:val>
                                            <p:strVal val="#ppt_x"/>
                                          </p:val>
                                        </p:tav>
                                      </p:tavLst>
                                    </p:anim>
                                    <p:anim calcmode="lin" valueType="num">
                                      <p:cBhvr>
                                        <p:cTn id="74" dur="500" fill="hold"/>
                                        <p:tgtEl>
                                          <p:spTgt spid="23"/>
                                        </p:tgtEl>
                                        <p:attrNameLst>
                                          <p:attrName>ppt_y</p:attrName>
                                        </p:attrNameLst>
                                      </p:cBhvr>
                                      <p:tavLst>
                                        <p:tav tm="0">
                                          <p:val>
                                            <p:strVal val="#ppt_y"/>
                                          </p:val>
                                        </p:tav>
                                        <p:tav tm="100000">
                                          <p:val>
                                            <p:strVal val="#ppt_y"/>
                                          </p:val>
                                        </p:tav>
                                      </p:tavLst>
                                    </p:anim>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54" presetClass="entr" presetSubtype="0" accel="10000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strVal val="#ppt_w*0.05"/>
                                          </p:val>
                                        </p:tav>
                                        <p:tav tm="100000">
                                          <p:val>
                                            <p:strVal val="#ppt_w"/>
                                          </p:val>
                                        </p:tav>
                                      </p:tavLst>
                                    </p:anim>
                                    <p:anim calcmode="lin" valueType="num">
                                      <p:cBhvr>
                                        <p:cTn id="81" dur="500" fill="hold"/>
                                        <p:tgtEl>
                                          <p:spTgt spid="24"/>
                                        </p:tgtEl>
                                        <p:attrNameLst>
                                          <p:attrName>ppt_h</p:attrName>
                                        </p:attrNameLst>
                                      </p:cBhvr>
                                      <p:tavLst>
                                        <p:tav tm="0">
                                          <p:val>
                                            <p:strVal val="#ppt_h"/>
                                          </p:val>
                                        </p:tav>
                                        <p:tav tm="100000">
                                          <p:val>
                                            <p:strVal val="#ppt_h"/>
                                          </p:val>
                                        </p:tav>
                                      </p:tavLst>
                                    </p:anim>
                                    <p:anim calcmode="lin" valueType="num">
                                      <p:cBhvr>
                                        <p:cTn id="82" dur="500" fill="hold"/>
                                        <p:tgtEl>
                                          <p:spTgt spid="24"/>
                                        </p:tgtEl>
                                        <p:attrNameLst>
                                          <p:attrName>ppt_x</p:attrName>
                                        </p:attrNameLst>
                                      </p:cBhvr>
                                      <p:tavLst>
                                        <p:tav tm="0">
                                          <p:val>
                                            <p:strVal val="#ppt_x-.2"/>
                                          </p:val>
                                        </p:tav>
                                        <p:tav tm="100000">
                                          <p:val>
                                            <p:strVal val="#ppt_x"/>
                                          </p:val>
                                        </p:tav>
                                      </p:tavLst>
                                    </p:anim>
                                    <p:anim calcmode="lin" valueType="num">
                                      <p:cBhvr>
                                        <p:cTn id="83" dur="500" fill="hold"/>
                                        <p:tgtEl>
                                          <p:spTgt spid="24"/>
                                        </p:tgtEl>
                                        <p:attrNameLst>
                                          <p:attrName>ppt_y</p:attrName>
                                        </p:attrNameLst>
                                      </p:cBhvr>
                                      <p:tavLst>
                                        <p:tav tm="0">
                                          <p:val>
                                            <p:strVal val="#ppt_y"/>
                                          </p:val>
                                        </p:tav>
                                        <p:tav tm="100000">
                                          <p:val>
                                            <p:strVal val="#ppt_y"/>
                                          </p:val>
                                        </p:tav>
                                      </p:tavLst>
                                    </p:anim>
                                    <p:animEffect transition="in" filter="fade">
                                      <p:cBhvr>
                                        <p:cTn id="8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9" grpId="0"/>
      <p:bldP spid="10" grpId="0"/>
      <p:bldP spid="18" grpId="0"/>
      <p:bldP spid="19" grpId="0"/>
      <p:bldP spid="21" grpId="0"/>
      <p:bldP spid="22" grpId="0"/>
      <p:bldP spid="23" grpId="0" animBg="1"/>
      <p:bldP spid="2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08818"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409825" y="296862"/>
            <a:ext cx="4295775" cy="6254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3032958" y="409545"/>
            <a:ext cx="3078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الخامس :</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000" b="1" i="0" u="none" strike="noStrike" cap="none" normalizeH="0" baseline="0" dirty="0" smtClean="0">
                <a:ln>
                  <a:noFill/>
                </a:ln>
                <a:solidFill>
                  <a:srgbClr val="FF0000"/>
                </a:solidFill>
                <a:effectLst/>
                <a:latin typeface="Sultan bold"/>
                <a:ea typeface="Times New Roman" pitchFamily="18" charset="0"/>
                <a:cs typeface="Arial" pitchFamily="34" charset="0"/>
              </a:rPr>
              <a:t>ال</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حر</a:t>
            </a:r>
            <a:r>
              <a:rPr lang="ar-SA" sz="2000" b="1" dirty="0" smtClean="0">
                <a:solidFill>
                  <a:srgbClr val="FF0000"/>
                </a:solidFill>
                <a:latin typeface="Sultan bold"/>
                <a:ea typeface="Times New Roman" pitchFamily="18" charset="0"/>
                <a:cs typeface="Arial" pitchFamily="34" charset="0"/>
              </a:rPr>
              <a:t>ب مع اليهود</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609600" y="1219200"/>
            <a:ext cx="7299218" cy="498663"/>
          </a:xfrm>
          <a:prstGeom prst="rect">
            <a:avLst/>
          </a:prstGeom>
        </p:spPr>
        <p:txBody>
          <a:bodyPr wrap="square">
            <a:spAutoFit/>
          </a:bodyPr>
          <a:lstStyle/>
          <a:p>
            <a:pPr algn="r">
              <a:lnSpc>
                <a:spcPct val="150000"/>
              </a:lnSpc>
            </a:pPr>
            <a:r>
              <a:rPr lang="ar-SA" sz="2000" b="1" dirty="0" smtClean="0">
                <a:solidFill>
                  <a:srgbClr val="7030A0"/>
                </a:solidFill>
              </a:rPr>
              <a:t>اختار أهم </a:t>
            </a:r>
            <a:r>
              <a:rPr lang="ar-SA" sz="2000" b="1" dirty="0" smtClean="0">
                <a:solidFill>
                  <a:srgbClr val="7030A0"/>
                </a:solidFill>
              </a:rPr>
              <a:t>سبب فى هزيمة الجيوش العربية فى الحرب الفلسطينية عام 1948م</a:t>
            </a:r>
            <a:endParaRPr lang="ar-SA" sz="2000" dirty="0">
              <a:solidFill>
                <a:srgbClr val="7030A0"/>
              </a:solidFill>
            </a:endParaRPr>
          </a:p>
        </p:txBody>
      </p:sp>
      <p:sp>
        <p:nvSpPr>
          <p:cNvPr id="11" name="Rectangle 10"/>
          <p:cNvSpPr/>
          <p:nvPr/>
        </p:nvSpPr>
        <p:spPr>
          <a:xfrm>
            <a:off x="6324600" y="2209800"/>
            <a:ext cx="217719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1- استغلال اليهود فترة الهدنة</a:t>
            </a:r>
            <a:endParaRPr lang="ar-SA" dirty="0"/>
          </a:p>
        </p:txBody>
      </p:sp>
      <p:sp>
        <p:nvSpPr>
          <p:cNvPr id="13" name="Rectangle 12"/>
          <p:cNvSpPr/>
          <p:nvPr/>
        </p:nvSpPr>
        <p:spPr>
          <a:xfrm>
            <a:off x="6450175" y="2743200"/>
            <a:ext cx="208422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2- دعم الدول الكبري لليهود </a:t>
            </a:r>
            <a:endParaRPr lang="ar-SA" dirty="0"/>
          </a:p>
        </p:txBody>
      </p:sp>
      <p:sp>
        <p:nvSpPr>
          <p:cNvPr id="14" name="Rectangle 13"/>
          <p:cNvSpPr/>
          <p:nvPr/>
        </p:nvSpPr>
        <p:spPr>
          <a:xfrm>
            <a:off x="5247179" y="3352800"/>
            <a:ext cx="336342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3- غموض معلومات العدو عن الجيوش العربية</a:t>
            </a:r>
            <a:endParaRPr lang="ar-SA" dirty="0"/>
          </a:p>
        </p:txBody>
      </p:sp>
      <p:sp>
        <p:nvSpPr>
          <p:cNvPr id="20" name="Rectangle 13"/>
          <p:cNvSpPr/>
          <p:nvPr/>
        </p:nvSpPr>
        <p:spPr>
          <a:xfrm>
            <a:off x="5029200" y="3962400"/>
            <a:ext cx="361669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4- سوء تسليح وضعف التدريب فى الجيوش العربية</a:t>
            </a:r>
            <a:endParaRPr lang="ar-SA" dirty="0"/>
          </a:p>
        </p:txBody>
      </p:sp>
      <p:sp>
        <p:nvSpPr>
          <p:cNvPr id="21" name="Rectangle 13"/>
          <p:cNvSpPr/>
          <p:nvPr/>
        </p:nvSpPr>
        <p:spPr>
          <a:xfrm>
            <a:off x="5105400" y="4648200"/>
            <a:ext cx="348204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5- نق الخبرة والقيادة الموحدة فى الجيوش العربية</a:t>
            </a:r>
            <a:endParaRPr lang="ar-SA" dirty="0"/>
          </a:p>
        </p:txBody>
      </p:sp>
      <p:sp>
        <p:nvSpPr>
          <p:cNvPr id="22" name="سهم إلى اليمين 21"/>
          <p:cNvSpPr/>
          <p:nvPr/>
        </p:nvSpPr>
        <p:spPr>
          <a:xfrm>
            <a:off x="4419600" y="22098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30348598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strVal val="#ppt_w*0.05"/>
                                          </p:val>
                                        </p:tav>
                                        <p:tav tm="100000">
                                          <p:val>
                                            <p:strVal val="#ppt_w"/>
                                          </p:val>
                                        </p:tav>
                                      </p:tavLst>
                                    </p:anim>
                                    <p:anim calcmode="lin" valueType="num">
                                      <p:cBhvr>
                                        <p:cTn id="53" dur="500" fill="hold"/>
                                        <p:tgtEl>
                                          <p:spTgt spid="22"/>
                                        </p:tgtEl>
                                        <p:attrNameLst>
                                          <p:attrName>ppt_h</p:attrName>
                                        </p:attrNameLst>
                                      </p:cBhvr>
                                      <p:tavLst>
                                        <p:tav tm="0">
                                          <p:val>
                                            <p:strVal val="#ppt_h"/>
                                          </p:val>
                                        </p:tav>
                                        <p:tav tm="100000">
                                          <p:val>
                                            <p:strVal val="#ppt_h"/>
                                          </p:val>
                                        </p:tav>
                                      </p:tavLst>
                                    </p:anim>
                                    <p:anim calcmode="lin" valueType="num">
                                      <p:cBhvr>
                                        <p:cTn id="54" dur="500" fill="hold"/>
                                        <p:tgtEl>
                                          <p:spTgt spid="22"/>
                                        </p:tgtEl>
                                        <p:attrNameLst>
                                          <p:attrName>ppt_x</p:attrName>
                                        </p:attrNameLst>
                                      </p:cBhvr>
                                      <p:tavLst>
                                        <p:tav tm="0">
                                          <p:val>
                                            <p:strVal val="#ppt_x-.2"/>
                                          </p:val>
                                        </p:tav>
                                        <p:tav tm="100000">
                                          <p:val>
                                            <p:strVal val="#ppt_x"/>
                                          </p:val>
                                        </p:tav>
                                      </p:tavLst>
                                    </p:anim>
                                    <p:anim calcmode="lin" valueType="num">
                                      <p:cBhvr>
                                        <p:cTn id="55" dur="500" fill="hold"/>
                                        <p:tgtEl>
                                          <p:spTgt spid="22"/>
                                        </p:tgtEl>
                                        <p:attrNameLst>
                                          <p:attrName>ppt_y</p:attrName>
                                        </p:attrNameLst>
                                      </p:cBhvr>
                                      <p:tavLst>
                                        <p:tav tm="0">
                                          <p:val>
                                            <p:strVal val="#ppt_y"/>
                                          </p:val>
                                        </p:tav>
                                        <p:tav tm="100000">
                                          <p:val>
                                            <p:strVal val="#ppt_y"/>
                                          </p:val>
                                        </p:tav>
                                      </p:tavLst>
                                    </p:anim>
                                    <p:animEffect transition="in" filter="fade">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3" grpId="0"/>
      <p:bldP spid="14" grpId="0"/>
      <p:bldP spid="20" grpId="0"/>
      <p:bldP spid="21" grpId="0"/>
      <p:bldP spid="2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08817" y="17526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6" name="Rectangle 5"/>
          <p:cNvSpPr/>
          <p:nvPr/>
        </p:nvSpPr>
        <p:spPr>
          <a:xfrm>
            <a:off x="228600" y="1752600"/>
            <a:ext cx="7660881" cy="553998"/>
          </a:xfrm>
          <a:prstGeom prst="rect">
            <a:avLst/>
          </a:prstGeom>
        </p:spPr>
        <p:txBody>
          <a:bodyPr wrap="square">
            <a:spAutoFit/>
          </a:bodyPr>
          <a:lstStyle/>
          <a:p>
            <a:pPr algn="r">
              <a:lnSpc>
                <a:spcPct val="150000"/>
              </a:lnSpc>
            </a:pPr>
            <a:r>
              <a:rPr lang="ar-SA" sz="2000" b="1" dirty="0" smtClean="0">
                <a:solidFill>
                  <a:srgbClr val="7030A0"/>
                </a:solidFill>
              </a:rPr>
              <a:t>ما مصلحة كل من إسرائيل وبريطانيا وفرنسا فى الهجوم المشترك على مصر عام 1956 م</a:t>
            </a:r>
            <a:endParaRPr lang="ar-SA" sz="2000" dirty="0">
              <a:solidFill>
                <a:srgbClr val="7030A0"/>
              </a:solidFill>
            </a:endParaRPr>
          </a:p>
        </p:txBody>
      </p:sp>
      <p:sp>
        <p:nvSpPr>
          <p:cNvPr id="13" name="Rectangle 9"/>
          <p:cNvSpPr/>
          <p:nvPr/>
        </p:nvSpPr>
        <p:spPr>
          <a:xfrm rot="20716511">
            <a:off x="444584" y="3044655"/>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حوار صفي</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135428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9" presetClass="entr" presetSubtype="10" fill="hold" grpId="1"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0" fill="hold"/>
                                        <p:tgtEl>
                                          <p:spTgt spid="13"/>
                                        </p:tgtEl>
                                        <p:attrNameLst>
                                          <p:attrName>ppt_w</p:attrName>
                                        </p:attrNameLst>
                                      </p:cBhvr>
                                      <p:tavLst>
                                        <p:tav tm="0" fmla="#ppt_w*sin(2.5*pi*$)">
                                          <p:val>
                                            <p:fltVal val="0"/>
                                          </p:val>
                                        </p:tav>
                                        <p:tav tm="100000">
                                          <p:val>
                                            <p:fltVal val="1"/>
                                          </p:val>
                                        </p:tav>
                                      </p:tavLst>
                                    </p:anim>
                                    <p:anim calcmode="lin" valueType="num">
                                      <p:cBhvr>
                                        <p:cTn id="27"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3" grpId="0"/>
      <p:bldP spid="13"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2133600" y="304800"/>
            <a:ext cx="49164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2168943" y="378768"/>
            <a:ext cx="48061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400" b="1" i="0" u="none" strike="noStrike" cap="none" normalizeH="0" baseline="0" dirty="0" smtClean="0">
                <a:ln>
                  <a:noFill/>
                </a:ln>
                <a:solidFill>
                  <a:srgbClr val="002060"/>
                </a:solidFill>
                <a:effectLst/>
                <a:latin typeface="Sultan bold"/>
                <a:ea typeface="Times New Roman" pitchFamily="18" charset="0"/>
                <a:cs typeface="Arial" pitchFamily="34" charset="0"/>
              </a:rPr>
              <a:t>ساد</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س :</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400" b="1" i="0" u="none" strike="noStrike" cap="none" normalizeH="0" baseline="0" dirty="0" smtClean="0">
                <a:ln>
                  <a:noFill/>
                </a:ln>
                <a:solidFill>
                  <a:srgbClr val="FF0000"/>
                </a:solidFill>
                <a:effectLst/>
                <a:latin typeface="Sultan bold"/>
                <a:ea typeface="Times New Roman" pitchFamily="18" charset="0"/>
                <a:cs typeface="Arial" pitchFamily="34" charset="0"/>
              </a:rPr>
              <a:t>الانتفاضة والخطر الصهيوني</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4" name="Flowchart: Multidocument 1"/>
          <p:cNvSpPr/>
          <p:nvPr/>
        </p:nvSpPr>
        <p:spPr>
          <a:xfrm>
            <a:off x="7908818"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15" name="Rectangle 5"/>
          <p:cNvSpPr/>
          <p:nvPr/>
        </p:nvSpPr>
        <p:spPr>
          <a:xfrm>
            <a:off x="609600" y="1219200"/>
            <a:ext cx="7299218" cy="498663"/>
          </a:xfrm>
          <a:prstGeom prst="rect">
            <a:avLst/>
          </a:prstGeom>
        </p:spPr>
        <p:txBody>
          <a:bodyPr wrap="square">
            <a:spAutoFit/>
          </a:bodyPr>
          <a:lstStyle/>
          <a:p>
            <a:pPr algn="r">
              <a:lnSpc>
                <a:spcPct val="150000"/>
              </a:lnSpc>
            </a:pPr>
            <a:r>
              <a:rPr lang="ar-SA" sz="2000" b="1" dirty="0" smtClean="0">
                <a:solidFill>
                  <a:srgbClr val="7030A0"/>
                </a:solidFill>
              </a:rPr>
              <a:t>من العوامل التى أدت إلى الانتفاضة الفلسطينية التى بدأت عام 1987 م</a:t>
            </a:r>
            <a:endParaRPr lang="ar-SA" sz="2000" dirty="0">
              <a:solidFill>
                <a:srgbClr val="7030A0"/>
              </a:solidFill>
            </a:endParaRPr>
          </a:p>
        </p:txBody>
      </p:sp>
      <p:sp>
        <p:nvSpPr>
          <p:cNvPr id="16" name="Rectangle 10"/>
          <p:cNvSpPr/>
          <p:nvPr/>
        </p:nvSpPr>
        <p:spPr>
          <a:xfrm>
            <a:off x="5198230" y="2209800"/>
            <a:ext cx="333617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1- إعلان قيام دولة إسرائيل على أرض فلسطين</a:t>
            </a:r>
            <a:endParaRPr lang="ar-SA" dirty="0"/>
          </a:p>
        </p:txBody>
      </p:sp>
      <p:sp>
        <p:nvSpPr>
          <p:cNvPr id="17" name="Rectangle 12"/>
          <p:cNvSpPr/>
          <p:nvPr/>
        </p:nvSpPr>
        <p:spPr>
          <a:xfrm>
            <a:off x="5791200" y="2831068"/>
            <a:ext cx="279435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2- التفوق العلمى لفلسطين على اليهود</a:t>
            </a:r>
            <a:endParaRPr lang="ar-SA" dirty="0"/>
          </a:p>
        </p:txBody>
      </p:sp>
      <p:sp>
        <p:nvSpPr>
          <p:cNvPr id="18" name="Rectangle 13"/>
          <p:cNvSpPr/>
          <p:nvPr/>
        </p:nvSpPr>
        <p:spPr>
          <a:xfrm>
            <a:off x="5791200" y="3440668"/>
            <a:ext cx="274466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3- تقدم اليهود العسكرى على فلسطين</a:t>
            </a:r>
            <a:endParaRPr lang="ar-SA" dirty="0"/>
          </a:p>
        </p:txBody>
      </p:sp>
      <p:sp>
        <p:nvSpPr>
          <p:cNvPr id="19" name="Rectangle 13"/>
          <p:cNvSpPr/>
          <p:nvPr/>
        </p:nvSpPr>
        <p:spPr>
          <a:xfrm>
            <a:off x="5166170" y="4050268"/>
            <a:ext cx="3368230"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4- وحشية اليهود فى معاملة  الشعب الفلسطيني</a:t>
            </a:r>
            <a:endParaRPr lang="ar-SA" dirty="0"/>
          </a:p>
        </p:txBody>
      </p:sp>
      <p:pic>
        <p:nvPicPr>
          <p:cNvPr id="20" name="صورة 19" descr="3123_1.jpg"/>
          <p:cNvPicPr>
            <a:picLocks noChangeAspect="1"/>
          </p:cNvPicPr>
          <p:nvPr/>
        </p:nvPicPr>
        <p:blipFill>
          <a:blip r:embed="rId2" cstate="print"/>
          <a:stretch>
            <a:fillRect/>
          </a:stretch>
        </p:blipFill>
        <p:spPr>
          <a:xfrm>
            <a:off x="990600" y="2057400"/>
            <a:ext cx="2303089" cy="2362200"/>
          </a:xfrm>
          <a:prstGeom prst="rect">
            <a:avLst/>
          </a:prstGeom>
        </p:spPr>
      </p:pic>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iterate type="lt">
                                    <p:tmPct val="5000"/>
                                  </p:iterate>
                                  <p:childTnLst>
                                    <p:set>
                                      <p:cBhvr>
                                        <p:cTn id="48" dur="1" fill="hold">
                                          <p:stCondLst>
                                            <p:cond delay="0"/>
                                          </p:stCondLst>
                                        </p:cTn>
                                        <p:tgtEl>
                                          <p:spTgt spid="20"/>
                                        </p:tgtEl>
                                        <p:attrNameLst>
                                          <p:attrName>style.visibility</p:attrName>
                                        </p:attrNameLst>
                                      </p:cBhvr>
                                      <p:to>
                                        <p:strVal val="visible"/>
                                      </p:to>
                                    </p:set>
                                    <p:anim calcmode="lin" valueType="num">
                                      <p:cBhvr>
                                        <p:cTn id="49" dur="1000" fill="hold"/>
                                        <p:tgtEl>
                                          <p:spTgt spid="20"/>
                                        </p:tgtEl>
                                        <p:attrNameLst>
                                          <p:attrName>ppt_w</p:attrName>
                                        </p:attrNameLst>
                                      </p:cBhvr>
                                      <p:tavLst>
                                        <p:tav tm="0">
                                          <p:val>
                                            <p:fltVal val="0"/>
                                          </p:val>
                                        </p:tav>
                                        <p:tav tm="100000">
                                          <p:val>
                                            <p:strVal val="#ppt_w"/>
                                          </p:val>
                                        </p:tav>
                                      </p:tavLst>
                                    </p:anim>
                                    <p:anim calcmode="lin" valueType="num">
                                      <p:cBhvr>
                                        <p:cTn id="50" dur="1000" fill="hold"/>
                                        <p:tgtEl>
                                          <p:spTgt spid="20"/>
                                        </p:tgtEl>
                                        <p:attrNameLst>
                                          <p:attrName>ppt_h</p:attrName>
                                        </p:attrNameLst>
                                      </p:cBhvr>
                                      <p:tavLst>
                                        <p:tav tm="0">
                                          <p:val>
                                            <p:fltVal val="0"/>
                                          </p:val>
                                        </p:tav>
                                        <p:tav tm="100000">
                                          <p:val>
                                            <p:strVal val="#ppt_h"/>
                                          </p:val>
                                        </p:tav>
                                      </p:tavLst>
                                    </p:anim>
                                    <p:anim calcmode="lin" valueType="num">
                                      <p:cBhvr>
                                        <p:cTn id="51" dur="1000" fill="hold"/>
                                        <p:tgtEl>
                                          <p:spTgt spid="20"/>
                                        </p:tgtEl>
                                        <p:attrNameLst>
                                          <p:attrName>style.rotation</p:attrName>
                                        </p:attrNameLst>
                                      </p:cBhvr>
                                      <p:tavLst>
                                        <p:tav tm="0">
                                          <p:val>
                                            <p:fltVal val="90"/>
                                          </p:val>
                                        </p:tav>
                                        <p:tav tm="100000">
                                          <p:val>
                                            <p:fltVal val="0"/>
                                          </p:val>
                                        </p:tav>
                                      </p:tavLst>
                                    </p:anim>
                                    <p:animEffect transition="in" filter="fade">
                                      <p:cBhvr>
                                        <p:cTn id="5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4" grpId="0" animBg="1"/>
      <p:bldP spid="15" grpId="0"/>
      <p:bldP spid="16" grpId="0"/>
      <p:bldP spid="17" grpId="0"/>
      <p:bldP spid="18" grpId="0"/>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5" name="Rectangle 4"/>
          <p:cNvSpPr/>
          <p:nvPr/>
        </p:nvSpPr>
        <p:spPr>
          <a:xfrm>
            <a:off x="4114800" y="533400"/>
            <a:ext cx="3629520" cy="579967"/>
          </a:xfrm>
          <a:prstGeom prst="rect">
            <a:avLst/>
          </a:prstGeom>
        </p:spPr>
        <p:txBody>
          <a:bodyPr wrap="none">
            <a:spAutoFit/>
          </a:bodyPr>
          <a:lstStyle/>
          <a:p>
            <a:pPr>
              <a:lnSpc>
                <a:spcPct val="150000"/>
              </a:lnSpc>
            </a:pPr>
            <a:r>
              <a:rPr lang="ar-SA" sz="2400" b="1" dirty="0" smtClean="0">
                <a:solidFill>
                  <a:srgbClr val="7030A0"/>
                </a:solidFill>
              </a:rPr>
              <a:t>أذكر أهم </a:t>
            </a:r>
            <a:r>
              <a:rPr lang="ar-SA" sz="2400" b="1" dirty="0" smtClean="0">
                <a:solidFill>
                  <a:srgbClr val="7030A0"/>
                </a:solidFill>
              </a:rPr>
              <a:t>آثار الانتفاضة الفلسطينية </a:t>
            </a:r>
            <a:endParaRPr lang="ar-SA" sz="2400" b="1" dirty="0">
              <a:solidFill>
                <a:srgbClr val="7030A0"/>
              </a:solidFill>
            </a:endParaRPr>
          </a:p>
        </p:txBody>
      </p:sp>
      <p:sp>
        <p:nvSpPr>
          <p:cNvPr id="6" name="Rectangle 5"/>
          <p:cNvSpPr/>
          <p:nvPr/>
        </p:nvSpPr>
        <p:spPr>
          <a:xfrm>
            <a:off x="1219200" y="1295400"/>
            <a:ext cx="7467600" cy="457241"/>
          </a:xfrm>
          <a:prstGeom prst="rect">
            <a:avLst/>
          </a:prstGeom>
        </p:spPr>
        <p:txBody>
          <a:bodyPr wrap="square">
            <a:spAutoFit/>
          </a:bodyPr>
          <a:lstStyle/>
          <a:p>
            <a:pPr algn="r" rtl="1">
              <a:lnSpc>
                <a:spcPct val="150000"/>
              </a:lnSpc>
            </a:pPr>
            <a:r>
              <a:rPr lang="ar-SA" b="1" dirty="0"/>
              <a:t>1- </a:t>
            </a:r>
            <a:r>
              <a:rPr lang="ar-SA" b="1" dirty="0" smtClean="0"/>
              <a:t>زيادة التعاطف العالمى مع الشعب الفلسطيني.</a:t>
            </a:r>
            <a:endParaRPr lang="en-US" dirty="0"/>
          </a:p>
        </p:txBody>
      </p:sp>
      <p:sp>
        <p:nvSpPr>
          <p:cNvPr id="7" name="Rectangle 6"/>
          <p:cNvSpPr/>
          <p:nvPr/>
        </p:nvSpPr>
        <p:spPr>
          <a:xfrm>
            <a:off x="1905000" y="2221468"/>
            <a:ext cx="6773839" cy="457241"/>
          </a:xfrm>
          <a:prstGeom prst="rect">
            <a:avLst/>
          </a:prstGeom>
        </p:spPr>
        <p:txBody>
          <a:bodyPr wrap="square">
            <a:spAutoFit/>
          </a:bodyPr>
          <a:lstStyle/>
          <a:p>
            <a:pPr algn="r" rtl="1">
              <a:lnSpc>
                <a:spcPct val="150000"/>
              </a:lnSpc>
            </a:pPr>
            <a:r>
              <a:rPr lang="ar-SA" b="1" dirty="0"/>
              <a:t>2- </a:t>
            </a:r>
            <a:r>
              <a:rPr lang="ar-SA" b="1" dirty="0" smtClean="0"/>
              <a:t>كشفت الانتفاضة زيف الديمقراطية الاسرائيلية.</a:t>
            </a:r>
            <a:endParaRPr lang="en-US" dirty="0"/>
          </a:p>
        </p:txBody>
      </p:sp>
      <p:sp>
        <p:nvSpPr>
          <p:cNvPr id="8" name="Rectangle 7"/>
          <p:cNvSpPr/>
          <p:nvPr/>
        </p:nvSpPr>
        <p:spPr>
          <a:xfrm>
            <a:off x="-228600" y="3212068"/>
            <a:ext cx="8915400" cy="457241"/>
          </a:xfrm>
          <a:prstGeom prst="rect">
            <a:avLst/>
          </a:prstGeom>
        </p:spPr>
        <p:txBody>
          <a:bodyPr wrap="square">
            <a:spAutoFit/>
          </a:bodyPr>
          <a:lstStyle/>
          <a:p>
            <a:pPr algn="r" rtl="1">
              <a:lnSpc>
                <a:spcPct val="150000"/>
              </a:lnSpc>
            </a:pPr>
            <a:r>
              <a:rPr lang="ar-SA" b="1" dirty="0"/>
              <a:t>3- </a:t>
            </a:r>
            <a:r>
              <a:rPr lang="ar-SA" b="1" dirty="0" smtClean="0"/>
              <a:t>بدء الهجرة المضادة حيث غادر اسرائيل حوالي مليون يهودي.</a:t>
            </a:r>
            <a:endParaRPr lang="en-US" dirty="0"/>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400" b="1" i="0" u="none" strike="noStrike" cap="none" normalizeH="0" baseline="0" dirty="0" smtClean="0">
                <a:ln>
                  <a:noFill/>
                </a:ln>
                <a:solidFill>
                  <a:srgbClr val="002060"/>
                </a:solidFill>
                <a:effectLst/>
                <a:latin typeface="Sultan bold"/>
                <a:ea typeface="Times New Roman" pitchFamily="18" charset="0"/>
                <a:cs typeface="Arial" pitchFamily="34" charset="0"/>
              </a:rPr>
              <a:t>سابع</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موقف العالم الاسلامى والمملكة فى قضية فلسطين</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بم </a:t>
            </a:r>
            <a:r>
              <a:rPr lang="ar-SA" sz="2000" b="1" dirty="0" smtClean="0">
                <a:solidFill>
                  <a:srgbClr val="7030A0"/>
                </a:solidFill>
                <a:latin typeface="Sultan bold"/>
                <a:ea typeface="Times New Roman" pitchFamily="18" charset="0"/>
                <a:cs typeface="Arial" pitchFamily="34" charset="0"/>
              </a:rPr>
              <a:t>تفسر </a:t>
            </a:r>
            <a:endParaRPr lang="ar-SA" sz="2000" dirty="0">
              <a:solidFill>
                <a:srgbClr val="7030A0"/>
              </a:solidFill>
            </a:endParaRPr>
          </a:p>
        </p:txBody>
      </p:sp>
      <p:sp>
        <p:nvSpPr>
          <p:cNvPr id="11" name="Rectangle 10"/>
          <p:cNvSpPr/>
          <p:nvPr/>
        </p:nvSpPr>
        <p:spPr>
          <a:xfrm>
            <a:off x="4114800" y="2438400"/>
            <a:ext cx="2723823"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لما لها مكانه عظيمة فى قلوب المسلمين</a:t>
            </a:r>
            <a:endParaRPr lang="ar-SA" dirty="0"/>
          </a:p>
        </p:txBody>
      </p:sp>
      <p:sp>
        <p:nvSpPr>
          <p:cNvPr id="14" name="Rectangle 8"/>
          <p:cNvSpPr/>
          <p:nvPr/>
        </p:nvSpPr>
        <p:spPr>
          <a:xfrm>
            <a:off x="4495800" y="1905000"/>
            <a:ext cx="2989921" cy="400110"/>
          </a:xfrm>
          <a:prstGeom prst="rect">
            <a:avLst/>
          </a:prstGeom>
        </p:spPr>
        <p:txBody>
          <a:bodyPr wrap="none">
            <a:spAutoFit/>
          </a:bodyPr>
          <a:lstStyle/>
          <a:p>
            <a:r>
              <a:rPr lang="ar-SA" sz="2000" b="1" dirty="0" smtClean="0"/>
              <a:t>حرص المسلمين علي بيت المقدس</a:t>
            </a:r>
            <a:endParaRPr lang="ar-SA" sz="2000" dirty="0"/>
          </a:p>
        </p:txBody>
      </p:sp>
      <p:sp>
        <p:nvSpPr>
          <p:cNvPr id="15" name="Rectangle 10"/>
          <p:cNvSpPr/>
          <p:nvPr/>
        </p:nvSpPr>
        <p:spPr>
          <a:xfrm>
            <a:off x="3581400" y="3821668"/>
            <a:ext cx="3340979" cy="369332"/>
          </a:xfrm>
          <a:prstGeom prst="rect">
            <a:avLst/>
          </a:prstGeom>
        </p:spPr>
        <p:txBody>
          <a:bodyPr wrap="none">
            <a:spAutoFit/>
          </a:bodyPr>
          <a:lstStyle/>
          <a:p>
            <a:r>
              <a:rPr lang="ar-SA" b="1" dirty="0" smtClean="0">
                <a:solidFill>
                  <a:srgbClr val="00B0F0"/>
                </a:solidFill>
                <a:latin typeface="Sakkal Majalla" pitchFamily="2" charset="-78"/>
                <a:cs typeface="Sakkal Majalla" pitchFamily="2" charset="-78"/>
              </a:rPr>
              <a:t>لرفضه وعد بلفور والانتداب على البلاد العربية</a:t>
            </a:r>
            <a:endParaRPr lang="ar-SA" dirty="0"/>
          </a:p>
        </p:txBody>
      </p:sp>
      <p:sp>
        <p:nvSpPr>
          <p:cNvPr id="16" name="Rectangle 8"/>
          <p:cNvSpPr/>
          <p:nvPr/>
        </p:nvSpPr>
        <p:spPr>
          <a:xfrm>
            <a:off x="2667000" y="3276600"/>
            <a:ext cx="4940776" cy="400110"/>
          </a:xfrm>
          <a:prstGeom prst="rect">
            <a:avLst/>
          </a:prstGeom>
        </p:spPr>
        <p:txBody>
          <a:bodyPr wrap="none">
            <a:spAutoFit/>
          </a:bodyPr>
          <a:lstStyle/>
          <a:p>
            <a:r>
              <a:rPr lang="ar-SA" sz="2000" b="1" dirty="0" smtClean="0"/>
              <a:t>رفض الملك عبد العزيز رحمه الله الانضمام إلى عصبة الأمم</a:t>
            </a:r>
            <a:endParaRPr lang="ar-SA" sz="2000" dirty="0"/>
          </a:p>
        </p:txBody>
      </p:sp>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Horizont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4" grpId="0"/>
      <p:bldP spid="15" grpId="0"/>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5" name="Rectangle 4"/>
          <p:cNvSpPr/>
          <p:nvPr/>
        </p:nvSpPr>
        <p:spPr>
          <a:xfrm>
            <a:off x="2133600" y="533400"/>
            <a:ext cx="5727850" cy="579967"/>
          </a:xfrm>
          <a:prstGeom prst="rect">
            <a:avLst/>
          </a:prstGeom>
        </p:spPr>
        <p:txBody>
          <a:bodyPr wrap="none">
            <a:spAutoFit/>
          </a:bodyPr>
          <a:lstStyle/>
          <a:p>
            <a:pPr>
              <a:lnSpc>
                <a:spcPct val="150000"/>
              </a:lnSpc>
            </a:pPr>
            <a:r>
              <a:rPr lang="ar-SA" sz="2400" b="1" dirty="0" smtClean="0">
                <a:solidFill>
                  <a:srgbClr val="7030A0"/>
                </a:solidFill>
              </a:rPr>
              <a:t>صف جهود </a:t>
            </a:r>
            <a:r>
              <a:rPr lang="ar-SA" sz="2400" b="1" dirty="0" smtClean="0">
                <a:solidFill>
                  <a:srgbClr val="7030A0"/>
                </a:solidFill>
              </a:rPr>
              <a:t>الملك فيصل رحمه الله فى دعم قضية فلسطين</a:t>
            </a:r>
            <a:endParaRPr lang="ar-SA" sz="2400" b="1" dirty="0">
              <a:solidFill>
                <a:srgbClr val="7030A0"/>
              </a:solidFill>
            </a:endParaRPr>
          </a:p>
        </p:txBody>
      </p:sp>
      <p:sp>
        <p:nvSpPr>
          <p:cNvPr id="6" name="Rectangle 5"/>
          <p:cNvSpPr/>
          <p:nvPr/>
        </p:nvSpPr>
        <p:spPr>
          <a:xfrm>
            <a:off x="1219200" y="1295400"/>
            <a:ext cx="7467600" cy="457241"/>
          </a:xfrm>
          <a:prstGeom prst="rect">
            <a:avLst/>
          </a:prstGeom>
        </p:spPr>
        <p:txBody>
          <a:bodyPr wrap="square">
            <a:spAutoFit/>
          </a:bodyPr>
          <a:lstStyle/>
          <a:p>
            <a:pPr algn="r" rtl="1">
              <a:lnSpc>
                <a:spcPct val="150000"/>
              </a:lnSpc>
            </a:pPr>
            <a:r>
              <a:rPr lang="ar-SA" b="1" dirty="0"/>
              <a:t>1- </a:t>
            </a:r>
            <a:r>
              <a:rPr lang="ar-SA" b="1" dirty="0" smtClean="0"/>
              <a:t>تبني الدعوة الى التضامن الإسلامى.</a:t>
            </a:r>
            <a:endParaRPr lang="en-US" dirty="0"/>
          </a:p>
        </p:txBody>
      </p:sp>
      <p:sp>
        <p:nvSpPr>
          <p:cNvPr id="7" name="Rectangle 6"/>
          <p:cNvSpPr/>
          <p:nvPr/>
        </p:nvSpPr>
        <p:spPr>
          <a:xfrm>
            <a:off x="1905000" y="2221468"/>
            <a:ext cx="6773839" cy="457241"/>
          </a:xfrm>
          <a:prstGeom prst="rect">
            <a:avLst/>
          </a:prstGeom>
        </p:spPr>
        <p:txBody>
          <a:bodyPr wrap="square">
            <a:spAutoFit/>
          </a:bodyPr>
          <a:lstStyle/>
          <a:p>
            <a:pPr algn="r" rtl="1">
              <a:lnSpc>
                <a:spcPct val="150000"/>
              </a:lnSpc>
            </a:pPr>
            <a:r>
              <a:rPr lang="ar-SA" b="1" dirty="0"/>
              <a:t>2- </a:t>
            </a:r>
            <a:r>
              <a:rPr lang="ar-SA" b="1" dirty="0" smtClean="0"/>
              <a:t>إرسال فرقة من الجيش السعودي للمشاركة فى صد العدوان اليهودي على البلاد.</a:t>
            </a:r>
            <a:endParaRPr lang="en-US" dirty="0"/>
          </a:p>
        </p:txBody>
      </p:sp>
      <p:sp>
        <p:nvSpPr>
          <p:cNvPr id="8" name="Rectangle 7"/>
          <p:cNvSpPr/>
          <p:nvPr/>
        </p:nvSpPr>
        <p:spPr>
          <a:xfrm>
            <a:off x="1143000" y="3124200"/>
            <a:ext cx="7543800" cy="923330"/>
          </a:xfrm>
          <a:prstGeom prst="rect">
            <a:avLst/>
          </a:prstGeom>
        </p:spPr>
        <p:txBody>
          <a:bodyPr wrap="square">
            <a:spAutoFit/>
          </a:bodyPr>
          <a:lstStyle/>
          <a:p>
            <a:pPr algn="r" rtl="1">
              <a:lnSpc>
                <a:spcPct val="150000"/>
              </a:lnSpc>
            </a:pPr>
            <a:r>
              <a:rPr lang="ar-SA" b="1" dirty="0"/>
              <a:t>3- </a:t>
            </a:r>
            <a:r>
              <a:rPr lang="ar-SA" b="1" dirty="0" smtClean="0"/>
              <a:t>رحلته للدول الإفريقية والأوروبية والإسلامية لشرح وجهة نظر المملكه بشأن الخطر الصهيوني على الأرض العربية.</a:t>
            </a:r>
            <a:endParaRPr lang="en-US" dirty="0"/>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990600" y="609600"/>
            <a:ext cx="6778273" cy="1133965"/>
          </a:xfrm>
          <a:prstGeom prst="rect">
            <a:avLst/>
          </a:prstGeom>
        </p:spPr>
        <p:txBody>
          <a:bodyPr wrap="square">
            <a:spAutoFit/>
          </a:bodyPr>
          <a:lstStyle/>
          <a:p>
            <a:pPr algn="r">
              <a:lnSpc>
                <a:spcPct val="150000"/>
              </a:lnSpc>
            </a:pPr>
            <a:r>
              <a:rPr lang="ar-SA" sz="2400" b="1" dirty="0" smtClean="0">
                <a:solidFill>
                  <a:srgbClr val="7030A0"/>
                </a:solidFill>
              </a:rPr>
              <a:t>أذكر ثلاثة </a:t>
            </a:r>
            <a:r>
              <a:rPr lang="ar-SA" sz="2400" b="1" dirty="0" smtClean="0">
                <a:solidFill>
                  <a:srgbClr val="7030A0"/>
                </a:solidFill>
              </a:rPr>
              <a:t>من القرارات التي صدرت عن مؤتمر القمة الإسلامي الثاني عام 1974 م</a:t>
            </a:r>
            <a:endParaRPr lang="ar-SA" sz="2400" b="1" dirty="0">
              <a:solidFill>
                <a:srgbClr val="7030A0"/>
              </a:solidFill>
            </a:endParaRPr>
          </a:p>
        </p:txBody>
      </p:sp>
      <p:sp>
        <p:nvSpPr>
          <p:cNvPr id="9" name="Rectangle 9"/>
          <p:cNvSpPr/>
          <p:nvPr/>
        </p:nvSpPr>
        <p:spPr>
          <a:xfrm rot="20716511">
            <a:off x="1443427" y="22596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9" presetClass="entr" presetSubtype="10" fill="hold" grpId="1"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0" fill="hold"/>
                                        <p:tgtEl>
                                          <p:spTgt spid="9"/>
                                        </p:tgtEl>
                                        <p:attrNameLst>
                                          <p:attrName>ppt_w</p:attrName>
                                        </p:attrNameLst>
                                      </p:cBhvr>
                                      <p:tavLst>
                                        <p:tav tm="0" fmla="#ppt_w*sin(2.5*pi*$)">
                                          <p:val>
                                            <p:fltVal val="0"/>
                                          </p:val>
                                        </p:tav>
                                        <p:tav tm="100000">
                                          <p:val>
                                            <p:fltVal val="1"/>
                                          </p:val>
                                        </p:tav>
                                      </p:tavLst>
                                    </p:anim>
                                    <p:anim calcmode="lin" valueType="num">
                                      <p:cBhvr>
                                        <p:cTn id="27" dur="5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46571" y="914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4379569" y="986135"/>
            <a:ext cx="3567002" cy="461665"/>
          </a:xfrm>
          <a:prstGeom prst="rect">
            <a:avLst/>
          </a:prstGeom>
        </p:spPr>
        <p:txBody>
          <a:bodyPr wrap="none">
            <a:spAutoFit/>
          </a:bodyPr>
          <a:lstStyle/>
          <a:p>
            <a:r>
              <a:rPr lang="ar-SA" sz="2400" b="1" dirty="0" smtClean="0">
                <a:solidFill>
                  <a:srgbClr val="7030A0"/>
                </a:solidFill>
              </a:rPr>
              <a:t>اكمل كل </a:t>
            </a:r>
            <a:r>
              <a:rPr lang="ar-SA" sz="2400" b="1" dirty="0">
                <a:solidFill>
                  <a:srgbClr val="7030A0"/>
                </a:solidFill>
              </a:rPr>
              <a:t>فراغ مما يلي بما يناسبه :</a:t>
            </a:r>
          </a:p>
        </p:txBody>
      </p:sp>
      <p:sp>
        <p:nvSpPr>
          <p:cNvPr id="4" name="Rectangle 3"/>
          <p:cNvSpPr/>
          <p:nvPr/>
        </p:nvSpPr>
        <p:spPr>
          <a:xfrm>
            <a:off x="609600" y="3178314"/>
            <a:ext cx="7988806" cy="1015663"/>
          </a:xfrm>
          <a:prstGeom prst="rect">
            <a:avLst/>
          </a:prstGeom>
        </p:spPr>
        <p:txBody>
          <a:bodyPr wrap="square">
            <a:spAutoFit/>
          </a:bodyPr>
          <a:lstStyle/>
          <a:p>
            <a:pPr algn="r" rtl="1">
              <a:lnSpc>
                <a:spcPct val="150000"/>
              </a:lnSpc>
            </a:pPr>
            <a:r>
              <a:rPr lang="ar-SA" sz="2000" b="1" dirty="0" smtClean="0"/>
              <a:t>2 </a:t>
            </a:r>
            <a:r>
              <a:rPr lang="ar-SA" sz="2000" b="1" dirty="0"/>
              <a:t>– لم تجد دعوة نوح عليه السلام فى قومه </a:t>
            </a:r>
            <a:r>
              <a:rPr lang="ar-SA" sz="2000" b="1" dirty="0" smtClean="0"/>
              <a:t>أذنآ </a:t>
            </a:r>
            <a:r>
              <a:rPr lang="ar-SA" sz="2000" b="1" dirty="0"/>
              <a:t>صاغية باستثناء قله من .............  و.............</a:t>
            </a:r>
            <a:endParaRPr lang="en-US" sz="2000" dirty="0"/>
          </a:p>
        </p:txBody>
      </p:sp>
      <p:sp>
        <p:nvSpPr>
          <p:cNvPr id="5" name="Rectangle 4"/>
          <p:cNvSpPr/>
          <p:nvPr/>
        </p:nvSpPr>
        <p:spPr>
          <a:xfrm>
            <a:off x="625522" y="1474112"/>
            <a:ext cx="7988806" cy="1323439"/>
          </a:xfrm>
          <a:prstGeom prst="rect">
            <a:avLst/>
          </a:prstGeom>
        </p:spPr>
        <p:txBody>
          <a:bodyPr wrap="square">
            <a:spAutoFit/>
          </a:bodyPr>
          <a:lstStyle/>
          <a:p>
            <a:pPr algn="r" rtl="1">
              <a:lnSpc>
                <a:spcPct val="200000"/>
              </a:lnSpc>
            </a:pPr>
            <a:r>
              <a:rPr lang="ar-SA" sz="2000" b="1" dirty="0" smtClean="0"/>
              <a:t>1 </a:t>
            </a:r>
            <a:r>
              <a:rPr lang="ar-SA" sz="2000" b="1" dirty="0"/>
              <a:t>– </a:t>
            </a:r>
            <a:r>
              <a:rPr lang="ar-SA" sz="2000" b="1" dirty="0" smtClean="0"/>
              <a:t>استعمل نوح .............مع قومه فى وسائل الإقناع فتارة يدعوهم إلى التفكير فى.............و تارة يذكرهم بـ ................</a:t>
            </a:r>
            <a:endParaRPr lang="en-US" sz="2000" dirty="0"/>
          </a:p>
        </p:txBody>
      </p:sp>
      <p:sp>
        <p:nvSpPr>
          <p:cNvPr id="8" name="Rectangle 7"/>
          <p:cNvSpPr/>
          <p:nvPr/>
        </p:nvSpPr>
        <p:spPr>
          <a:xfrm>
            <a:off x="6324600" y="1519535"/>
            <a:ext cx="764953" cy="461665"/>
          </a:xfrm>
          <a:prstGeom prst="rect">
            <a:avLst/>
          </a:prstGeom>
        </p:spPr>
        <p:txBody>
          <a:bodyPr wrap="none">
            <a:spAutoFit/>
          </a:bodyPr>
          <a:lstStyle/>
          <a:p>
            <a:r>
              <a:rPr lang="ar-SA" sz="2400" b="1" dirty="0" smtClean="0">
                <a:solidFill>
                  <a:srgbClr val="FF0000"/>
                </a:solidFill>
                <a:latin typeface="Sakkal Majalla" pitchFamily="2" charset="-78"/>
                <a:cs typeface="Sakkal Majalla" pitchFamily="2" charset="-78"/>
              </a:rPr>
              <a:t>التدرج</a:t>
            </a:r>
            <a:endParaRPr lang="ar-SA" sz="2400" dirty="0">
              <a:solidFill>
                <a:srgbClr val="FF0000"/>
              </a:solidFill>
            </a:endParaRPr>
          </a:p>
        </p:txBody>
      </p:sp>
      <p:sp>
        <p:nvSpPr>
          <p:cNvPr id="9" name="Rectangle 8"/>
          <p:cNvSpPr/>
          <p:nvPr/>
        </p:nvSpPr>
        <p:spPr>
          <a:xfrm>
            <a:off x="914400" y="1524000"/>
            <a:ext cx="865943" cy="461665"/>
          </a:xfrm>
          <a:prstGeom prst="rect">
            <a:avLst/>
          </a:prstGeom>
        </p:spPr>
        <p:txBody>
          <a:bodyPr wrap="none">
            <a:spAutoFit/>
          </a:bodyPr>
          <a:lstStyle/>
          <a:p>
            <a:r>
              <a:rPr lang="ar-SA" sz="2400" b="1" dirty="0" smtClean="0">
                <a:solidFill>
                  <a:srgbClr val="FF0000"/>
                </a:solidFill>
                <a:latin typeface="Sakkal Majalla" pitchFamily="2" charset="-78"/>
                <a:cs typeface="Sakkal Majalla" pitchFamily="2" charset="-78"/>
              </a:rPr>
              <a:t>أنفسهم</a:t>
            </a:r>
            <a:endParaRPr lang="ar-SA" sz="2400" dirty="0">
              <a:solidFill>
                <a:srgbClr val="FF0000"/>
              </a:solidFill>
            </a:endParaRPr>
          </a:p>
        </p:txBody>
      </p:sp>
      <p:sp>
        <p:nvSpPr>
          <p:cNvPr id="10" name="Rectangle 9"/>
          <p:cNvSpPr/>
          <p:nvPr/>
        </p:nvSpPr>
        <p:spPr>
          <a:xfrm>
            <a:off x="6307825" y="2133600"/>
            <a:ext cx="950901" cy="461665"/>
          </a:xfrm>
          <a:prstGeom prst="rect">
            <a:avLst/>
          </a:prstGeom>
        </p:spPr>
        <p:txBody>
          <a:bodyPr wrap="none">
            <a:spAutoFit/>
          </a:bodyPr>
          <a:lstStyle/>
          <a:p>
            <a:r>
              <a:rPr lang="ar-SA" sz="2400" b="1" dirty="0" smtClean="0">
                <a:solidFill>
                  <a:srgbClr val="FF0000"/>
                </a:solidFill>
                <a:latin typeface="Sakkal Majalla" pitchFamily="2" charset="-78"/>
                <a:cs typeface="Sakkal Majalla" pitchFamily="2" charset="-78"/>
              </a:rPr>
              <a:t>قدرة الله</a:t>
            </a:r>
            <a:endParaRPr lang="ar-SA" sz="2400" dirty="0">
              <a:solidFill>
                <a:srgbClr val="FF0000"/>
              </a:solidFill>
            </a:endParaRPr>
          </a:p>
        </p:txBody>
      </p:sp>
      <p:sp>
        <p:nvSpPr>
          <p:cNvPr id="11" name="Rectangle 10"/>
          <p:cNvSpPr/>
          <p:nvPr/>
        </p:nvSpPr>
        <p:spPr>
          <a:xfrm>
            <a:off x="7543800" y="3574646"/>
            <a:ext cx="955711" cy="461665"/>
          </a:xfrm>
          <a:prstGeom prst="rect">
            <a:avLst/>
          </a:prstGeom>
        </p:spPr>
        <p:txBody>
          <a:bodyPr wrap="none">
            <a:spAutoFit/>
          </a:bodyPr>
          <a:lstStyle/>
          <a:p>
            <a:r>
              <a:rPr lang="ar-SA" sz="2400" b="1" dirty="0" smtClean="0">
                <a:solidFill>
                  <a:srgbClr val="FF0000"/>
                </a:solidFill>
                <a:latin typeface="Sakkal Majalla" pitchFamily="2" charset="-78"/>
                <a:cs typeface="Sakkal Majalla" pitchFamily="2" charset="-78"/>
              </a:rPr>
              <a:t>المساكين</a:t>
            </a:r>
            <a:endParaRPr lang="ar-SA" sz="2400" dirty="0">
              <a:solidFill>
                <a:srgbClr val="FF0000"/>
              </a:solidFill>
            </a:endParaRPr>
          </a:p>
        </p:txBody>
      </p:sp>
      <p:sp>
        <p:nvSpPr>
          <p:cNvPr id="12" name="Rectangle 11"/>
          <p:cNvSpPr/>
          <p:nvPr/>
        </p:nvSpPr>
        <p:spPr>
          <a:xfrm>
            <a:off x="1642361" y="3119735"/>
            <a:ext cx="1024639" cy="461665"/>
          </a:xfrm>
          <a:prstGeom prst="rect">
            <a:avLst/>
          </a:prstGeom>
        </p:spPr>
        <p:txBody>
          <a:bodyPr wrap="none">
            <a:spAutoFit/>
          </a:bodyPr>
          <a:lstStyle/>
          <a:p>
            <a:r>
              <a:rPr lang="ar-SA" sz="2400" b="1" dirty="0" smtClean="0">
                <a:solidFill>
                  <a:srgbClr val="FF0000"/>
                </a:solidFill>
                <a:latin typeface="Sakkal Majalla" pitchFamily="2" charset="-78"/>
                <a:cs typeface="Sakkal Majalla" pitchFamily="2" charset="-78"/>
              </a:rPr>
              <a:t>الضعفاء </a:t>
            </a:r>
            <a:endParaRPr lang="ar-SA" sz="2400" dirty="0">
              <a:solidFill>
                <a:srgbClr val="FF0000"/>
              </a:solidFill>
            </a:endParaRPr>
          </a:p>
        </p:txBody>
      </p:sp>
    </p:spTree>
    <p:extLst>
      <p:ext uri="{BB962C8B-B14F-4D97-AF65-F5344CB8AC3E}">
        <p14:creationId xmlns:p14="http://schemas.microsoft.com/office/powerpoint/2010/main" val="20077553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1000"/>
                                        <p:tgtEl>
                                          <p:spTgt spid="2">
                                            <p:bg/>
                                          </p:spTgt>
                                        </p:tgtEl>
                                      </p:cBhvr>
                                    </p:animEffect>
                                    <p:anim calcmode="lin" valueType="num">
                                      <p:cBhvr>
                                        <p:cTn id="8" dur="1000" fill="hold"/>
                                        <p:tgtEl>
                                          <p:spTgt spid="2">
                                            <p:bg/>
                                          </p:spTgt>
                                        </p:tgtEl>
                                        <p:attrNameLst>
                                          <p:attrName>ppt_x</p:attrName>
                                        </p:attrNameLst>
                                      </p:cBhvr>
                                      <p:tavLst>
                                        <p:tav tm="0">
                                          <p:val>
                                            <p:strVal val="#ppt_x"/>
                                          </p:val>
                                        </p:tav>
                                        <p:tav tm="100000">
                                          <p:val>
                                            <p:strVal val="#ppt_x"/>
                                          </p:val>
                                        </p:tav>
                                      </p:tavLst>
                                    </p:anim>
                                    <p:anim calcmode="lin" valueType="num">
                                      <p:cBhvr>
                                        <p:cTn id="9"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1000"/>
                                        <p:tgtEl>
                                          <p:spTgt spid="5">
                                            <p:txEl>
                                              <p:pRg st="0" end="0"/>
                                            </p:txEl>
                                          </p:spTgt>
                                        </p:tgtEl>
                                      </p:cBhvr>
                                    </p:animEffect>
                                    <p:anim calcmode="lin" valueType="num">
                                      <p:cBhvr>
                                        <p:cTn id="2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1000"/>
                                        <p:tgtEl>
                                          <p:spTgt spid="4">
                                            <p:txEl>
                                              <p:pRg st="0" end="0"/>
                                            </p:txEl>
                                          </p:spTgt>
                                        </p:tgtEl>
                                      </p:cBhvr>
                                    </p:animEffect>
                                    <p:anim calcmode="lin" valueType="num">
                                      <p:cBhvr>
                                        <p:cTn id="3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500" fill="hold"/>
                                        <p:tgtEl>
                                          <p:spTgt spid="12"/>
                                        </p:tgtEl>
                                        <p:attrNameLst>
                                          <p:attrName>ppt_w</p:attrName>
                                        </p:attrNameLst>
                                      </p:cBhvr>
                                      <p:tavLst>
                                        <p:tav tm="0">
                                          <p:val>
                                            <p:fltVal val="0"/>
                                          </p:val>
                                        </p:tav>
                                        <p:tav tm="100000">
                                          <p:val>
                                            <p:strVal val="#ppt_w"/>
                                          </p:val>
                                        </p:tav>
                                      </p:tavLst>
                                    </p:anim>
                                    <p:anim calcmode="lin" valueType="num">
                                      <p:cBhvr>
                                        <p:cTn id="64" dur="500" fill="hold"/>
                                        <p:tgtEl>
                                          <p:spTgt spid="12"/>
                                        </p:tgtEl>
                                        <p:attrNameLst>
                                          <p:attrName>ppt_h</p:attrName>
                                        </p:attrNameLst>
                                      </p:cBhvr>
                                      <p:tavLst>
                                        <p:tav tm="0">
                                          <p:val>
                                            <p:fltVal val="0"/>
                                          </p:val>
                                        </p:tav>
                                        <p:tav tm="100000">
                                          <p:val>
                                            <p:strVal val="#ppt_h"/>
                                          </p:val>
                                        </p:tav>
                                      </p:tavLst>
                                    </p:anim>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3" grpId="0" build="allAtOnce"/>
      <p:bldP spid="4" grpId="0" build="allAtOnce"/>
      <p:bldP spid="5" grpId="0" build="allAtOnce"/>
      <p:bldP spid="8" grpId="0"/>
      <p:bldP spid="9" grpId="0"/>
      <p:bldP spid="10" grpId="0"/>
      <p:bldP spid="11" grpId="0"/>
      <p:bldP spid="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1582" y="1639669"/>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438400" y="277812"/>
            <a:ext cx="4090987" cy="6635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2785297" y="409545"/>
            <a:ext cx="3573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000" b="1" dirty="0" smtClean="0">
                <a:solidFill>
                  <a:srgbClr val="002060"/>
                </a:solidFill>
                <a:latin typeface="Sultan bold"/>
                <a:ea typeface="Times New Roman" pitchFamily="18" charset="0"/>
                <a:cs typeface="Arial" pitchFamily="34" charset="0"/>
              </a:rPr>
              <a:t>ثاني</a:t>
            </a:r>
            <a:r>
              <a:rPr kumimoji="0" lang="ar-EG" sz="20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الأقليات الإسلامية فى آسيا</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28600" y="1752600"/>
            <a:ext cx="7620000" cy="400110"/>
          </a:xfrm>
          <a:prstGeom prst="rect">
            <a:avLst/>
          </a:prstGeom>
        </p:spPr>
        <p:txBody>
          <a:bodyPr wrap="square">
            <a:spAutoFit/>
          </a:bodyPr>
          <a:lstStyle/>
          <a:p>
            <a:pPr algn="r"/>
            <a:r>
              <a:rPr lang="ar-SA" sz="2000" b="1" dirty="0" smtClean="0">
                <a:solidFill>
                  <a:srgbClr val="7030A0"/>
                </a:solidFill>
              </a:rPr>
              <a:t>ما نسبة المسلمين من العدد الإجمالي لسكان آسيا</a:t>
            </a:r>
            <a:endParaRPr lang="ar-SA" sz="2000" dirty="0">
              <a:solidFill>
                <a:srgbClr val="7030A0"/>
              </a:solidFill>
            </a:endParaRPr>
          </a:p>
        </p:txBody>
      </p:sp>
      <p:sp>
        <p:nvSpPr>
          <p:cNvPr id="12" name="Rectangle 8"/>
          <p:cNvSpPr/>
          <p:nvPr/>
        </p:nvSpPr>
        <p:spPr>
          <a:xfrm>
            <a:off x="650173" y="2438400"/>
            <a:ext cx="7427027" cy="369332"/>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يبلغ نسبة المسلمين فى قارة آسيا 28% من جملة سكانها</a:t>
            </a:r>
            <a:endParaRPr lang="ar-SA" dirty="0"/>
          </a:p>
        </p:txBody>
      </p:sp>
      <p:sp>
        <p:nvSpPr>
          <p:cNvPr id="8" name="Flowchart: Multidocument 1"/>
          <p:cNvSpPr/>
          <p:nvPr/>
        </p:nvSpPr>
        <p:spPr>
          <a:xfrm>
            <a:off x="8033982" y="33528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9" name="Rectangle 5"/>
          <p:cNvSpPr/>
          <p:nvPr/>
        </p:nvSpPr>
        <p:spPr>
          <a:xfrm>
            <a:off x="381000" y="3465731"/>
            <a:ext cx="7620000" cy="400110"/>
          </a:xfrm>
          <a:prstGeom prst="rect">
            <a:avLst/>
          </a:prstGeom>
        </p:spPr>
        <p:txBody>
          <a:bodyPr wrap="square">
            <a:spAutoFit/>
          </a:bodyPr>
          <a:lstStyle/>
          <a:p>
            <a:pPr algn="r"/>
            <a:r>
              <a:rPr lang="ar-SA" sz="2000" b="1" dirty="0" smtClean="0">
                <a:solidFill>
                  <a:srgbClr val="7030A0"/>
                </a:solidFill>
              </a:rPr>
              <a:t>علل </a:t>
            </a:r>
            <a:endParaRPr lang="ar-SA" sz="2000" dirty="0">
              <a:solidFill>
                <a:srgbClr val="7030A0"/>
              </a:solidFill>
            </a:endParaRPr>
          </a:p>
        </p:txBody>
      </p:sp>
      <p:sp>
        <p:nvSpPr>
          <p:cNvPr id="10" name="Rectangle 5"/>
          <p:cNvSpPr/>
          <p:nvPr/>
        </p:nvSpPr>
        <p:spPr>
          <a:xfrm>
            <a:off x="838200" y="4038600"/>
            <a:ext cx="7467600" cy="457241"/>
          </a:xfrm>
          <a:prstGeom prst="rect">
            <a:avLst/>
          </a:prstGeom>
        </p:spPr>
        <p:txBody>
          <a:bodyPr wrap="square">
            <a:spAutoFit/>
          </a:bodyPr>
          <a:lstStyle/>
          <a:p>
            <a:pPr algn="r" rtl="1">
              <a:lnSpc>
                <a:spcPct val="150000"/>
              </a:lnSpc>
            </a:pPr>
            <a:r>
              <a:rPr lang="ar-SA" b="1" dirty="0"/>
              <a:t>1- </a:t>
            </a:r>
            <a:r>
              <a:rPr lang="ar-SA" b="1" dirty="0" smtClean="0"/>
              <a:t>انتشار الإسلام فى مناطق بعيدة لم يفتحها المسلمون.</a:t>
            </a:r>
            <a:endParaRPr lang="en-US" dirty="0"/>
          </a:p>
        </p:txBody>
      </p:sp>
      <p:sp>
        <p:nvSpPr>
          <p:cNvPr id="11" name="Rectangle 8"/>
          <p:cNvSpPr/>
          <p:nvPr/>
        </p:nvSpPr>
        <p:spPr>
          <a:xfrm>
            <a:off x="457200" y="4724400"/>
            <a:ext cx="7427027" cy="646331"/>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بسبب التجار  فكانوا يتحولون فى غير ساعات العمل الى دعاة ومعلمين لأطفال القرى التى يتاجرون </a:t>
            </a:r>
            <a:r>
              <a:rPr lang="ar-SA" b="1" dirty="0" err="1" smtClean="0">
                <a:solidFill>
                  <a:srgbClr val="0070C0"/>
                </a:solidFill>
                <a:latin typeface="Sakkal Majalla" pitchFamily="2" charset="-78"/>
                <a:cs typeface="Sakkal Majalla" pitchFamily="2" charset="-78"/>
              </a:rPr>
              <a:t>بها</a:t>
            </a:r>
            <a:r>
              <a:rPr lang="ar-SA" b="1" dirty="0" smtClean="0">
                <a:solidFill>
                  <a:srgbClr val="0070C0"/>
                </a:solidFill>
                <a:latin typeface="Sakkal Majalla" pitchFamily="2" charset="-78"/>
                <a:cs typeface="Sakkal Majalla" pitchFamily="2" charset="-78"/>
              </a:rPr>
              <a:t> فيمتد التأثير الى الأسر بالتدريج </a:t>
            </a:r>
            <a:endParaRPr lang="ar-SA" dirty="0"/>
          </a:p>
        </p:txBody>
      </p:sp>
    </p:spTree>
    <p:extLst>
      <p:ext uri="{BB962C8B-B14F-4D97-AF65-F5344CB8AC3E}">
        <p14:creationId xmlns:p14="http://schemas.microsoft.com/office/powerpoint/2010/main" val="7082715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1+#ppt_w/2"/>
                                          </p:val>
                                        </p:tav>
                                        <p:tav tm="100000">
                                          <p:val>
                                            <p:strVal val="#ppt_x"/>
                                          </p:val>
                                        </p:tav>
                                      </p:tavLst>
                                    </p:anim>
                                    <p:anim calcmode="lin" valueType="num">
                                      <p:cBhvr additive="base">
                                        <p:cTn id="5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2" grpId="0"/>
      <p:bldP spid="8" grpId="0" animBg="1"/>
      <p:bldP spid="9" grpId="0"/>
      <p:bldP spid="10" grpId="0"/>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1582" y="38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2646394" y="514290"/>
            <a:ext cx="5256567" cy="400110"/>
          </a:xfrm>
          <a:prstGeom prst="rect">
            <a:avLst/>
          </a:prstGeom>
        </p:spPr>
        <p:txBody>
          <a:bodyPr wrap="none">
            <a:spAutoFit/>
          </a:bodyPr>
          <a:lstStyle/>
          <a:p>
            <a:pPr algn="r"/>
            <a:r>
              <a:rPr lang="ar-SA" sz="2000" b="1" dirty="0" smtClean="0">
                <a:solidFill>
                  <a:srgbClr val="7030A0"/>
                </a:solidFill>
              </a:rPr>
              <a:t>ما المشكلات الثقافية التى تعانى منها الأقليات المسلمة فى آسيا</a:t>
            </a:r>
            <a:endParaRPr lang="ar-SA" sz="2000" dirty="0">
              <a:solidFill>
                <a:srgbClr val="7030A0"/>
              </a:solidFill>
            </a:endParaRPr>
          </a:p>
        </p:txBody>
      </p:sp>
      <p:sp>
        <p:nvSpPr>
          <p:cNvPr id="14" name="Rectangle 9"/>
          <p:cNvSpPr/>
          <p:nvPr/>
        </p:nvSpPr>
        <p:spPr>
          <a:xfrm rot="20716511">
            <a:off x="681426" y="12690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
        <p:nvSpPr>
          <p:cNvPr id="15" name="Flowchart: Multidocument 1"/>
          <p:cNvSpPr/>
          <p:nvPr/>
        </p:nvSpPr>
        <p:spPr>
          <a:xfrm>
            <a:off x="7902188" y="3505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3</a:t>
            </a:r>
            <a:endParaRPr lang="ar-SA" sz="2800" dirty="0"/>
          </a:p>
        </p:txBody>
      </p:sp>
      <p:sp>
        <p:nvSpPr>
          <p:cNvPr id="16" name="Rectangle 2"/>
          <p:cNvSpPr/>
          <p:nvPr/>
        </p:nvSpPr>
        <p:spPr>
          <a:xfrm>
            <a:off x="7304488" y="3638490"/>
            <a:ext cx="619079" cy="400110"/>
          </a:xfrm>
          <a:prstGeom prst="rect">
            <a:avLst/>
          </a:prstGeom>
        </p:spPr>
        <p:txBody>
          <a:bodyPr wrap="none">
            <a:spAutoFit/>
          </a:bodyPr>
          <a:lstStyle/>
          <a:p>
            <a:pPr algn="r"/>
            <a:r>
              <a:rPr lang="ar-SA" sz="2000" b="1" dirty="0" smtClean="0">
                <a:solidFill>
                  <a:srgbClr val="7030A0"/>
                </a:solidFill>
              </a:rPr>
              <a:t>أكمل </a:t>
            </a:r>
            <a:endParaRPr lang="ar-SA" sz="2000" dirty="0">
              <a:solidFill>
                <a:srgbClr val="7030A0"/>
              </a:solidFill>
            </a:endParaRPr>
          </a:p>
        </p:txBody>
      </p:sp>
      <p:sp>
        <p:nvSpPr>
          <p:cNvPr id="17" name="Rectangle 5"/>
          <p:cNvSpPr/>
          <p:nvPr/>
        </p:nvSpPr>
        <p:spPr>
          <a:xfrm>
            <a:off x="838200" y="4078069"/>
            <a:ext cx="7467600" cy="457241"/>
          </a:xfrm>
          <a:prstGeom prst="rect">
            <a:avLst/>
          </a:prstGeom>
        </p:spPr>
        <p:txBody>
          <a:bodyPr wrap="square">
            <a:spAutoFit/>
          </a:bodyPr>
          <a:lstStyle/>
          <a:p>
            <a:pPr algn="r" rtl="1">
              <a:lnSpc>
                <a:spcPct val="150000"/>
              </a:lnSpc>
            </a:pPr>
            <a:r>
              <a:rPr lang="ar-SA" b="1" dirty="0" smtClean="0"/>
              <a:t>1- تتكون الفلبين </a:t>
            </a:r>
            <a:r>
              <a:rPr lang="ar-SA" b="1" dirty="0" err="1" smtClean="0"/>
              <a:t>من ..............................</a:t>
            </a:r>
            <a:r>
              <a:rPr lang="ar-SA" b="1" dirty="0" smtClean="0"/>
              <a:t> ويتركز المسلمون فيها </a:t>
            </a:r>
            <a:r>
              <a:rPr lang="ar-SA" b="1" dirty="0" err="1" smtClean="0"/>
              <a:t>فى ......................</a:t>
            </a:r>
            <a:endParaRPr lang="en-US" dirty="0"/>
          </a:p>
        </p:txBody>
      </p:sp>
      <p:sp>
        <p:nvSpPr>
          <p:cNvPr id="20" name="Rectangle 8"/>
          <p:cNvSpPr/>
          <p:nvPr/>
        </p:nvSpPr>
        <p:spPr>
          <a:xfrm>
            <a:off x="5334000" y="4038600"/>
            <a:ext cx="1559627" cy="369332"/>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مجموعة من الجزر</a:t>
            </a:r>
            <a:endParaRPr lang="ar-SA" dirty="0"/>
          </a:p>
        </p:txBody>
      </p:sp>
      <p:sp>
        <p:nvSpPr>
          <p:cNvPr id="25" name="Rectangle 8"/>
          <p:cNvSpPr/>
          <p:nvPr/>
        </p:nvSpPr>
        <p:spPr>
          <a:xfrm>
            <a:off x="1600200" y="4050268"/>
            <a:ext cx="1559627" cy="369332"/>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القطاع الجنوبي</a:t>
            </a:r>
            <a:endParaRPr lang="ar-SA" dirty="0"/>
          </a:p>
        </p:txBody>
      </p:sp>
      <p:sp>
        <p:nvSpPr>
          <p:cNvPr id="26" name="Rectangle 5"/>
          <p:cNvSpPr/>
          <p:nvPr/>
        </p:nvSpPr>
        <p:spPr>
          <a:xfrm>
            <a:off x="1066800" y="4953000"/>
            <a:ext cx="7467600" cy="457241"/>
          </a:xfrm>
          <a:prstGeom prst="rect">
            <a:avLst/>
          </a:prstGeom>
        </p:spPr>
        <p:txBody>
          <a:bodyPr wrap="square">
            <a:spAutoFit/>
          </a:bodyPr>
          <a:lstStyle/>
          <a:p>
            <a:pPr algn="r" rtl="1">
              <a:lnSpc>
                <a:spcPct val="150000"/>
              </a:lnSpc>
            </a:pPr>
            <a:r>
              <a:rPr lang="ar-SA" b="1" dirty="0" smtClean="0"/>
              <a:t>2- وصل الإسلام إلى الفلبين عن </a:t>
            </a:r>
            <a:r>
              <a:rPr lang="ar-SA" b="1" dirty="0" err="1" smtClean="0"/>
              <a:t>طريق ...............</a:t>
            </a:r>
            <a:endParaRPr lang="en-US" dirty="0"/>
          </a:p>
        </p:txBody>
      </p:sp>
      <p:sp>
        <p:nvSpPr>
          <p:cNvPr id="27" name="Rectangle 8"/>
          <p:cNvSpPr/>
          <p:nvPr/>
        </p:nvSpPr>
        <p:spPr>
          <a:xfrm>
            <a:off x="3810000" y="4876800"/>
            <a:ext cx="1559627" cy="369332"/>
          </a:xfrm>
          <a:prstGeom prst="rect">
            <a:avLst/>
          </a:prstGeom>
        </p:spPr>
        <p:txBody>
          <a:bodyPr wrap="square">
            <a:spAutoFit/>
          </a:bodyPr>
          <a:lstStyle/>
          <a:p>
            <a:pPr algn="r"/>
            <a:r>
              <a:rPr lang="ar-SA" b="1" dirty="0" smtClean="0">
                <a:solidFill>
                  <a:srgbClr val="0070C0"/>
                </a:solidFill>
                <a:latin typeface="Sakkal Majalla" pitchFamily="2" charset="-78"/>
                <a:cs typeface="Sakkal Majalla" pitchFamily="2" charset="-78"/>
              </a:rPr>
              <a:t>البحر</a:t>
            </a:r>
            <a:endParaRPr lang="ar-SA" dirty="0"/>
          </a:p>
        </p:txBody>
      </p:sp>
    </p:spTree>
    <p:extLst>
      <p:ext uri="{BB962C8B-B14F-4D97-AF65-F5344CB8AC3E}">
        <p14:creationId xmlns:p14="http://schemas.microsoft.com/office/powerpoint/2010/main" val="6656211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9" presetClass="entr" presetSubtype="10" fill="hold" grpId="1"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0" fill="hold"/>
                                        <p:tgtEl>
                                          <p:spTgt spid="14"/>
                                        </p:tgtEl>
                                        <p:attrNameLst>
                                          <p:attrName>ppt_w</p:attrName>
                                        </p:attrNameLst>
                                      </p:cBhvr>
                                      <p:tavLst>
                                        <p:tav tm="0" fmla="#ppt_w*sin(2.5*pi*$)">
                                          <p:val>
                                            <p:fltVal val="0"/>
                                          </p:val>
                                        </p:tav>
                                        <p:tav tm="100000">
                                          <p:val>
                                            <p:fltVal val="1"/>
                                          </p:val>
                                        </p:tav>
                                      </p:tavLst>
                                    </p:anim>
                                    <p:anim calcmode="lin" valueType="num">
                                      <p:cBhvr>
                                        <p:cTn id="29" dur="5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3"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0-#ppt_w/2"/>
                                          </p:val>
                                        </p:tav>
                                        <p:tav tm="100000">
                                          <p:val>
                                            <p:strVal val="#ppt_x"/>
                                          </p:val>
                                        </p:tav>
                                      </p:tavLst>
                                    </p:anim>
                                    <p:anim calcmode="lin" valueType="num">
                                      <p:cBhvr additive="base">
                                        <p:cTn id="55"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9"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0-#ppt_w/2"/>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3"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1+#ppt_w/2"/>
                                          </p:val>
                                        </p:tav>
                                        <p:tav tm="100000">
                                          <p:val>
                                            <p:strVal val="#ppt_x"/>
                                          </p:val>
                                        </p:tav>
                                      </p:tavLst>
                                    </p:anim>
                                    <p:anim calcmode="lin" valueType="num">
                                      <p:cBhvr additive="base">
                                        <p:cTn id="67"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9"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0-#ppt_w/2"/>
                                          </p:val>
                                        </p:tav>
                                        <p:tav tm="100000">
                                          <p:val>
                                            <p:strVal val="#ppt_x"/>
                                          </p:val>
                                        </p:tav>
                                      </p:tavLst>
                                    </p:anim>
                                    <p:anim calcmode="lin" valueType="num">
                                      <p:cBhvr additive="base">
                                        <p:cTn id="73"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4" grpId="0"/>
      <p:bldP spid="14" grpId="1"/>
      <p:bldP spid="15" grpId="0" animBg="1"/>
      <p:bldP spid="16" grpId="0"/>
      <p:bldP spid="17" grpId="0"/>
      <p:bldP spid="20" grpId="0"/>
      <p:bldP spid="25" grpId="0"/>
      <p:bldP spid="26" grpId="0"/>
      <p:bldP spid="2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08818" y="1219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dirty="0"/>
          </a:p>
        </p:txBody>
      </p:sp>
      <p:sp>
        <p:nvSpPr>
          <p:cNvPr id="4" name="AutoShape 1"/>
          <p:cNvSpPr>
            <a:spLocks noChangeArrowheads="1"/>
          </p:cNvSpPr>
          <p:nvPr/>
        </p:nvSpPr>
        <p:spPr bwMode="auto">
          <a:xfrm>
            <a:off x="2409825" y="296862"/>
            <a:ext cx="4295775" cy="62547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dirty="0"/>
          </a:p>
        </p:txBody>
      </p:sp>
      <p:sp>
        <p:nvSpPr>
          <p:cNvPr id="5" name="Rectangle 3"/>
          <p:cNvSpPr>
            <a:spLocks noChangeArrowheads="1"/>
          </p:cNvSpPr>
          <p:nvPr/>
        </p:nvSpPr>
        <p:spPr bwMode="auto">
          <a:xfrm>
            <a:off x="2645035" y="409545"/>
            <a:ext cx="3853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kumimoji="0" lang="ar-SA" sz="2000" b="1" i="0" u="none" strike="noStrike" cap="none" normalizeH="0" baseline="0" dirty="0" smtClean="0">
                <a:ln>
                  <a:noFill/>
                </a:ln>
                <a:solidFill>
                  <a:srgbClr val="002060"/>
                </a:solidFill>
                <a:effectLst/>
                <a:latin typeface="Sultan bold"/>
                <a:ea typeface="Times New Roman" pitchFamily="18" charset="0"/>
                <a:cs typeface="Arial" pitchFamily="34" charset="0"/>
              </a:rPr>
              <a:t>ثالث</a:t>
            </a:r>
            <a:r>
              <a:rPr kumimoji="0" lang="ar-EG" sz="20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0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kumimoji="0" lang="ar-EG" sz="2000" b="1" i="0" u="none" strike="noStrike" cap="none" normalizeH="0" baseline="0" dirty="0" smtClean="0">
                <a:ln>
                  <a:noFill/>
                </a:ln>
                <a:solidFill>
                  <a:srgbClr val="FF0000"/>
                </a:solidFill>
                <a:effectLst/>
                <a:latin typeface="Sultan bold"/>
                <a:ea typeface="Times New Roman" pitchFamily="18" charset="0"/>
                <a:cs typeface="Arial" pitchFamily="34" charset="0"/>
              </a:rPr>
              <a:t>ال</a:t>
            </a:r>
            <a:r>
              <a:rPr kumimoji="0" lang="ar-SA" sz="2000" b="1" i="0" u="none" strike="noStrike" cap="none" normalizeH="0" baseline="0" dirty="0" smtClean="0">
                <a:ln>
                  <a:noFill/>
                </a:ln>
                <a:solidFill>
                  <a:srgbClr val="FF0000"/>
                </a:solidFill>
                <a:effectLst/>
                <a:latin typeface="Sultan bold"/>
                <a:ea typeface="Times New Roman" pitchFamily="18" charset="0"/>
                <a:cs typeface="Arial" pitchFamily="34" charset="0"/>
              </a:rPr>
              <a:t>أقليات الإسلامية فى أفريقيا</a:t>
            </a: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609600" y="1219200"/>
            <a:ext cx="7299218" cy="498663"/>
          </a:xfrm>
          <a:prstGeom prst="rect">
            <a:avLst/>
          </a:prstGeom>
        </p:spPr>
        <p:txBody>
          <a:bodyPr wrap="square">
            <a:spAutoFit/>
          </a:bodyPr>
          <a:lstStyle/>
          <a:p>
            <a:pPr algn="r">
              <a:lnSpc>
                <a:spcPct val="150000"/>
              </a:lnSpc>
            </a:pPr>
            <a:r>
              <a:rPr lang="ar-SA" sz="2000" b="1" dirty="0" smtClean="0">
                <a:solidFill>
                  <a:srgbClr val="7030A0"/>
                </a:solidFill>
              </a:rPr>
              <a:t>عدد الطرق </a:t>
            </a:r>
            <a:r>
              <a:rPr lang="ar-SA" sz="2000" b="1" dirty="0" smtClean="0">
                <a:solidFill>
                  <a:srgbClr val="7030A0"/>
                </a:solidFill>
              </a:rPr>
              <a:t>البحرية لدخول الإسلام أفريقيا</a:t>
            </a:r>
            <a:endParaRPr lang="ar-SA" sz="2000" dirty="0">
              <a:solidFill>
                <a:srgbClr val="7030A0"/>
              </a:solidFill>
            </a:endParaRPr>
          </a:p>
        </p:txBody>
      </p:sp>
      <p:sp>
        <p:nvSpPr>
          <p:cNvPr id="11" name="Rectangle 10"/>
          <p:cNvSpPr/>
          <p:nvPr/>
        </p:nvSpPr>
        <p:spPr>
          <a:xfrm>
            <a:off x="6324600" y="2209800"/>
            <a:ext cx="221406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1- ممرات بحرية كالبحر الأحمر </a:t>
            </a:r>
            <a:endParaRPr lang="ar-SA" dirty="0"/>
          </a:p>
        </p:txBody>
      </p:sp>
      <p:sp>
        <p:nvSpPr>
          <p:cNvPr id="13" name="Rectangle 12"/>
          <p:cNvSpPr/>
          <p:nvPr/>
        </p:nvSpPr>
        <p:spPr>
          <a:xfrm>
            <a:off x="6873368" y="2819400"/>
            <a:ext cx="166103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2- مضيق باب المندب </a:t>
            </a:r>
            <a:endParaRPr lang="ar-SA" dirty="0"/>
          </a:p>
        </p:txBody>
      </p:sp>
      <p:sp>
        <p:nvSpPr>
          <p:cNvPr id="14" name="Rectangle 13"/>
          <p:cNvSpPr/>
          <p:nvPr/>
        </p:nvSpPr>
        <p:spPr>
          <a:xfrm>
            <a:off x="7467600" y="3364468"/>
            <a:ext cx="107433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3- بحر العرب</a:t>
            </a:r>
            <a:endParaRPr lang="ar-SA" dirty="0"/>
          </a:p>
        </p:txBody>
      </p:sp>
    </p:spTree>
    <p:extLst>
      <p:ext uri="{BB962C8B-B14F-4D97-AF65-F5344CB8AC3E}">
        <p14:creationId xmlns:p14="http://schemas.microsoft.com/office/powerpoint/2010/main" val="30348598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3" grpId="0"/>
      <p:bldP spid="1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908817" y="3810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6" name="Rectangle 5"/>
          <p:cNvSpPr/>
          <p:nvPr/>
        </p:nvSpPr>
        <p:spPr>
          <a:xfrm>
            <a:off x="228600" y="381000"/>
            <a:ext cx="7660881" cy="498663"/>
          </a:xfrm>
          <a:prstGeom prst="rect">
            <a:avLst/>
          </a:prstGeom>
        </p:spPr>
        <p:txBody>
          <a:bodyPr wrap="square">
            <a:spAutoFit/>
          </a:bodyPr>
          <a:lstStyle/>
          <a:p>
            <a:pPr algn="r">
              <a:lnSpc>
                <a:spcPct val="150000"/>
              </a:lnSpc>
            </a:pPr>
            <a:r>
              <a:rPr lang="ar-SA" sz="2000" b="1" dirty="0" smtClean="0">
                <a:solidFill>
                  <a:srgbClr val="7030A0"/>
                </a:solidFill>
              </a:rPr>
              <a:t>علل </a:t>
            </a:r>
            <a:endParaRPr lang="ar-SA" sz="2000" dirty="0">
              <a:solidFill>
                <a:srgbClr val="7030A0"/>
              </a:solidFill>
            </a:endParaRPr>
          </a:p>
        </p:txBody>
      </p:sp>
      <p:sp>
        <p:nvSpPr>
          <p:cNvPr id="5" name="Rectangle 5"/>
          <p:cNvSpPr/>
          <p:nvPr/>
        </p:nvSpPr>
        <p:spPr>
          <a:xfrm>
            <a:off x="1066800" y="1143000"/>
            <a:ext cx="7467600" cy="457241"/>
          </a:xfrm>
          <a:prstGeom prst="rect">
            <a:avLst/>
          </a:prstGeom>
        </p:spPr>
        <p:txBody>
          <a:bodyPr wrap="square">
            <a:spAutoFit/>
          </a:bodyPr>
          <a:lstStyle/>
          <a:p>
            <a:pPr algn="r" rtl="1">
              <a:lnSpc>
                <a:spcPct val="150000"/>
              </a:lnSpc>
            </a:pPr>
            <a:r>
              <a:rPr lang="ar-SA" b="1" dirty="0" smtClean="0"/>
              <a:t>1- تأخر انتشار الإسلام فى الكنغو الديمقراطية</a:t>
            </a:r>
            <a:endParaRPr lang="en-US" dirty="0"/>
          </a:p>
        </p:txBody>
      </p:sp>
      <p:sp>
        <p:nvSpPr>
          <p:cNvPr id="7" name="Rectangle 10"/>
          <p:cNvSpPr/>
          <p:nvPr/>
        </p:nvSpPr>
        <p:spPr>
          <a:xfrm>
            <a:off x="1905000" y="1752600"/>
            <a:ext cx="567014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لدخول الاسلام عن طريق التجار والمهاجرين القادمين من نيجيريا ومالى والسنغال </a:t>
            </a:r>
            <a:endParaRPr lang="ar-SA" dirty="0"/>
          </a:p>
        </p:txBody>
      </p:sp>
      <p:sp>
        <p:nvSpPr>
          <p:cNvPr id="8" name="Rectangle 5"/>
          <p:cNvSpPr/>
          <p:nvPr/>
        </p:nvSpPr>
        <p:spPr>
          <a:xfrm>
            <a:off x="1219200" y="2450068"/>
            <a:ext cx="7467600" cy="457241"/>
          </a:xfrm>
          <a:prstGeom prst="rect">
            <a:avLst/>
          </a:prstGeom>
        </p:spPr>
        <p:txBody>
          <a:bodyPr wrap="square">
            <a:spAutoFit/>
          </a:bodyPr>
          <a:lstStyle/>
          <a:p>
            <a:pPr algn="r" rtl="1">
              <a:lnSpc>
                <a:spcPct val="150000"/>
              </a:lnSpc>
            </a:pPr>
            <a:r>
              <a:rPr lang="ar-SA" b="1" dirty="0" smtClean="0"/>
              <a:t>2- تركز مسلمو جنوب أفريقيا فى المدن الكبري</a:t>
            </a:r>
            <a:endParaRPr lang="en-US" dirty="0"/>
          </a:p>
        </p:txBody>
      </p:sp>
      <p:pic>
        <p:nvPicPr>
          <p:cNvPr id="10" name="صورة 9" descr="3123_1.jpg"/>
          <p:cNvPicPr>
            <a:picLocks noChangeAspect="1"/>
          </p:cNvPicPr>
          <p:nvPr/>
        </p:nvPicPr>
        <p:blipFill>
          <a:blip r:embed="rId2" cstate="print"/>
          <a:stretch>
            <a:fillRect/>
          </a:stretch>
        </p:blipFill>
        <p:spPr>
          <a:xfrm flipH="1">
            <a:off x="228600" y="2819400"/>
            <a:ext cx="4097711" cy="2362200"/>
          </a:xfrm>
          <a:prstGeom prst="rect">
            <a:avLst/>
          </a:prstGeom>
        </p:spPr>
      </p:pic>
    </p:spTree>
    <p:extLst>
      <p:ext uri="{BB962C8B-B14F-4D97-AF65-F5344CB8AC3E}">
        <p14:creationId xmlns:p14="http://schemas.microsoft.com/office/powerpoint/2010/main" val="135428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iterate type="lt">
                                    <p:tmPct val="5000"/>
                                  </p:iterate>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p:bldP spid="7" grpId="0"/>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81582"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2</a:t>
            </a:r>
            <a:endParaRPr lang="ar-SA" sz="2800" dirty="0"/>
          </a:p>
        </p:txBody>
      </p:sp>
      <p:sp>
        <p:nvSpPr>
          <p:cNvPr id="3" name="Rectangle 2"/>
          <p:cNvSpPr/>
          <p:nvPr/>
        </p:nvSpPr>
        <p:spPr>
          <a:xfrm>
            <a:off x="3039129" y="1428690"/>
            <a:ext cx="4863832" cy="400110"/>
          </a:xfrm>
          <a:prstGeom prst="rect">
            <a:avLst/>
          </a:prstGeom>
        </p:spPr>
        <p:txBody>
          <a:bodyPr wrap="none">
            <a:spAutoFit/>
          </a:bodyPr>
          <a:lstStyle/>
          <a:p>
            <a:pPr algn="r"/>
            <a:r>
              <a:rPr lang="ar-SA" sz="2000" b="1" dirty="0" smtClean="0">
                <a:solidFill>
                  <a:srgbClr val="7030A0"/>
                </a:solidFill>
              </a:rPr>
              <a:t>ما المشكلات التى يعانيها المسلمون فى الكنغو الديمقراطية</a:t>
            </a:r>
            <a:endParaRPr lang="ar-SA" sz="2000" dirty="0">
              <a:solidFill>
                <a:srgbClr val="7030A0"/>
              </a:solidFill>
            </a:endParaRPr>
          </a:p>
        </p:txBody>
      </p:sp>
      <p:sp>
        <p:nvSpPr>
          <p:cNvPr id="14" name="Rectangle 9"/>
          <p:cNvSpPr/>
          <p:nvPr/>
        </p:nvSpPr>
        <p:spPr>
          <a:xfrm rot="20716511">
            <a:off x="1062427" y="34026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6656211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9" presetClass="entr" presetSubtype="10" fill="hold" grpId="1"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0" fill="hold"/>
                                        <p:tgtEl>
                                          <p:spTgt spid="14"/>
                                        </p:tgtEl>
                                        <p:attrNameLst>
                                          <p:attrName>ppt_w</p:attrName>
                                        </p:attrNameLst>
                                      </p:cBhvr>
                                      <p:tavLst>
                                        <p:tav tm="0" fmla="#ppt_w*sin(2.5*pi*$)">
                                          <p:val>
                                            <p:fltVal val="0"/>
                                          </p:val>
                                        </p:tav>
                                        <p:tav tm="100000">
                                          <p:val>
                                            <p:fltVal val="1"/>
                                          </p:val>
                                        </p:tav>
                                      </p:tavLst>
                                    </p:anim>
                                    <p:anim calcmode="lin" valueType="num">
                                      <p:cBhvr>
                                        <p:cTn id="29" dur="5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4" grpId="0"/>
      <p:bldP spid="14"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رابع </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الأقليات الإسلامية فى أوروبا</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كيف وصل الإسلام إلى شرق آسيا</a:t>
            </a:r>
            <a:endParaRPr lang="ar-SA" sz="2000" dirty="0">
              <a:solidFill>
                <a:srgbClr val="7030A0"/>
              </a:solidFill>
            </a:endParaRPr>
          </a:p>
        </p:txBody>
      </p:sp>
      <p:sp>
        <p:nvSpPr>
          <p:cNvPr id="11" name="Rectangle 10"/>
          <p:cNvSpPr/>
          <p:nvPr/>
        </p:nvSpPr>
        <p:spPr>
          <a:xfrm>
            <a:off x="1981200" y="1828800"/>
            <a:ext cx="5750116" cy="1200329"/>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 فتح المسلمون الأندلس وقامت هناك حضارة مزدهرة ومكن المسلمون من فتح جزر </a:t>
            </a:r>
            <a:r>
              <a:rPr lang="en-US" b="1" dirty="0" smtClean="0">
                <a:solidFill>
                  <a:srgbClr val="00B0F0"/>
                </a:solidFill>
                <a:latin typeface="Sakkal Majalla" pitchFamily="2" charset="-78"/>
                <a:cs typeface="Sakkal Majalla" pitchFamily="2" charset="-78"/>
              </a:rPr>
              <a:t> </a:t>
            </a:r>
            <a:r>
              <a:rPr lang="ar-SA" b="1" dirty="0" smtClean="0">
                <a:solidFill>
                  <a:srgbClr val="00B0F0"/>
                </a:solidFill>
                <a:latin typeface="Sakkal Majalla" pitchFamily="2" charset="-78"/>
                <a:cs typeface="Sakkal Majalla" pitchFamily="2" charset="-78"/>
              </a:rPr>
              <a:t>البحر المتوسط وكان للتجار دور كبير فى نشر الاسلام وهجره أعداد كبيرة من المسلمين الى أوروبا</a:t>
            </a:r>
          </a:p>
          <a:p>
            <a:pPr algn="r"/>
            <a:endParaRPr lang="ar-SA" b="1" dirty="0" smtClean="0">
              <a:solidFill>
                <a:srgbClr val="00B0F0"/>
              </a:solidFill>
              <a:latin typeface="Sakkal Majalla" pitchFamily="2" charset="-78"/>
              <a:cs typeface="Sakkal Majalla" pitchFamily="2" charset="-78"/>
            </a:endParaRPr>
          </a:p>
        </p:txBody>
      </p:sp>
      <p:sp>
        <p:nvSpPr>
          <p:cNvPr id="16" name="Rectangle 8"/>
          <p:cNvSpPr/>
          <p:nvPr/>
        </p:nvSpPr>
        <p:spPr>
          <a:xfrm>
            <a:off x="3581400" y="3276600"/>
            <a:ext cx="4009431" cy="400110"/>
          </a:xfrm>
          <a:prstGeom prst="rect">
            <a:avLst/>
          </a:prstGeom>
        </p:spPr>
        <p:txBody>
          <a:bodyPr wrap="none">
            <a:spAutoFit/>
          </a:bodyPr>
          <a:lstStyle/>
          <a:p>
            <a:r>
              <a:rPr lang="ar-SA" sz="2000" b="1" dirty="0" smtClean="0">
                <a:solidFill>
                  <a:srgbClr val="7030A0"/>
                </a:solidFill>
                <a:latin typeface="Sultan bold"/>
                <a:cs typeface="Arial" pitchFamily="34" charset="0"/>
              </a:rPr>
              <a:t>تزايد أعداد الأقليات الإسلامية فى أوروبا حديثا</a:t>
            </a:r>
            <a:endParaRPr lang="ar-SA" sz="2000" dirty="0"/>
          </a:p>
        </p:txBody>
      </p:sp>
      <p:sp>
        <p:nvSpPr>
          <p:cNvPr id="12" name="Flowchart: Multidocument 3"/>
          <p:cNvSpPr/>
          <p:nvPr/>
        </p:nvSpPr>
        <p:spPr>
          <a:xfrm>
            <a:off x="7620000" y="31242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pic>
        <p:nvPicPr>
          <p:cNvPr id="13" name="صورة 12" descr="3123_1.jpg"/>
          <p:cNvPicPr>
            <a:picLocks noChangeAspect="1"/>
          </p:cNvPicPr>
          <p:nvPr/>
        </p:nvPicPr>
        <p:blipFill>
          <a:blip r:embed="rId2" cstate="print"/>
          <a:stretch>
            <a:fillRect/>
          </a:stretch>
        </p:blipFill>
        <p:spPr>
          <a:xfrm>
            <a:off x="4114800" y="4114800"/>
            <a:ext cx="3536857" cy="1924050"/>
          </a:xfrm>
          <a:prstGeom prst="rect">
            <a:avLst/>
          </a:prstGeom>
        </p:spPr>
      </p:pic>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Horizont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80">
                                          <p:stCondLst>
                                            <p:cond delay="0"/>
                                          </p:stCondLst>
                                        </p:cTn>
                                        <p:tgtEl>
                                          <p:spTgt spid="13"/>
                                        </p:tgtEl>
                                      </p:cBhvr>
                                    </p:animEffect>
                                    <p:anim calcmode="lin" valueType="num">
                                      <p:cBhvr>
                                        <p:cTn id="49"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4" dur="26">
                                          <p:stCondLst>
                                            <p:cond delay="650"/>
                                          </p:stCondLst>
                                        </p:cTn>
                                        <p:tgtEl>
                                          <p:spTgt spid="13"/>
                                        </p:tgtEl>
                                      </p:cBhvr>
                                      <p:to x="100000" y="60000"/>
                                    </p:animScale>
                                    <p:animScale>
                                      <p:cBhvr>
                                        <p:cTn id="55" dur="166" decel="50000">
                                          <p:stCondLst>
                                            <p:cond delay="676"/>
                                          </p:stCondLst>
                                        </p:cTn>
                                        <p:tgtEl>
                                          <p:spTgt spid="13"/>
                                        </p:tgtEl>
                                      </p:cBhvr>
                                      <p:to x="100000" y="100000"/>
                                    </p:animScale>
                                    <p:animScale>
                                      <p:cBhvr>
                                        <p:cTn id="56" dur="26">
                                          <p:stCondLst>
                                            <p:cond delay="1312"/>
                                          </p:stCondLst>
                                        </p:cTn>
                                        <p:tgtEl>
                                          <p:spTgt spid="13"/>
                                        </p:tgtEl>
                                      </p:cBhvr>
                                      <p:to x="100000" y="80000"/>
                                    </p:animScale>
                                    <p:animScale>
                                      <p:cBhvr>
                                        <p:cTn id="57" dur="166" decel="50000">
                                          <p:stCondLst>
                                            <p:cond delay="1338"/>
                                          </p:stCondLst>
                                        </p:cTn>
                                        <p:tgtEl>
                                          <p:spTgt spid="13"/>
                                        </p:tgtEl>
                                      </p:cBhvr>
                                      <p:to x="100000" y="100000"/>
                                    </p:animScale>
                                    <p:animScale>
                                      <p:cBhvr>
                                        <p:cTn id="58" dur="26">
                                          <p:stCondLst>
                                            <p:cond delay="1642"/>
                                          </p:stCondLst>
                                        </p:cTn>
                                        <p:tgtEl>
                                          <p:spTgt spid="13"/>
                                        </p:tgtEl>
                                      </p:cBhvr>
                                      <p:to x="100000" y="90000"/>
                                    </p:animScale>
                                    <p:animScale>
                                      <p:cBhvr>
                                        <p:cTn id="59" dur="166" decel="50000">
                                          <p:stCondLst>
                                            <p:cond delay="1668"/>
                                          </p:stCondLst>
                                        </p:cTn>
                                        <p:tgtEl>
                                          <p:spTgt spid="13"/>
                                        </p:tgtEl>
                                      </p:cBhvr>
                                      <p:to x="100000" y="100000"/>
                                    </p:animScale>
                                    <p:animScale>
                                      <p:cBhvr>
                                        <p:cTn id="60" dur="26">
                                          <p:stCondLst>
                                            <p:cond delay="1808"/>
                                          </p:stCondLst>
                                        </p:cTn>
                                        <p:tgtEl>
                                          <p:spTgt spid="13"/>
                                        </p:tgtEl>
                                      </p:cBhvr>
                                      <p:to x="100000" y="95000"/>
                                    </p:animScale>
                                    <p:animScale>
                                      <p:cBhvr>
                                        <p:cTn id="61"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6" grpId="0"/>
      <p:bldP spid="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5105400" y="533400"/>
            <a:ext cx="2507418" cy="579967"/>
          </a:xfrm>
          <a:prstGeom prst="rect">
            <a:avLst/>
          </a:prstGeom>
        </p:spPr>
        <p:txBody>
          <a:bodyPr wrap="none">
            <a:spAutoFit/>
          </a:bodyPr>
          <a:lstStyle/>
          <a:p>
            <a:pPr>
              <a:lnSpc>
                <a:spcPct val="150000"/>
              </a:lnSpc>
            </a:pPr>
            <a:r>
              <a:rPr lang="ar-SA" sz="2400" b="1" dirty="0" smtClean="0">
                <a:solidFill>
                  <a:srgbClr val="7030A0"/>
                </a:solidFill>
              </a:rPr>
              <a:t>اختار الاجابة </a:t>
            </a:r>
            <a:r>
              <a:rPr lang="ar-SA" sz="2400" b="1" dirty="0" smtClean="0">
                <a:solidFill>
                  <a:srgbClr val="7030A0"/>
                </a:solidFill>
              </a:rPr>
              <a:t>الصحيحة </a:t>
            </a:r>
            <a:endParaRPr lang="ar-SA" sz="2400" b="1" dirty="0">
              <a:solidFill>
                <a:srgbClr val="7030A0"/>
              </a:solidFill>
            </a:endParaRPr>
          </a:p>
        </p:txBody>
      </p:sp>
      <p:sp>
        <p:nvSpPr>
          <p:cNvPr id="6" name="Rectangle 5"/>
          <p:cNvSpPr/>
          <p:nvPr/>
        </p:nvSpPr>
        <p:spPr>
          <a:xfrm>
            <a:off x="1219200" y="1295400"/>
            <a:ext cx="7467600" cy="457241"/>
          </a:xfrm>
          <a:prstGeom prst="rect">
            <a:avLst/>
          </a:prstGeom>
        </p:spPr>
        <p:txBody>
          <a:bodyPr wrap="square">
            <a:spAutoFit/>
          </a:bodyPr>
          <a:lstStyle/>
          <a:p>
            <a:pPr algn="r" rtl="1">
              <a:lnSpc>
                <a:spcPct val="150000"/>
              </a:lnSpc>
            </a:pPr>
            <a:r>
              <a:rPr lang="ar-SA" b="1" dirty="0"/>
              <a:t>1- </a:t>
            </a:r>
            <a:r>
              <a:rPr lang="ar-SA" b="1" dirty="0" smtClean="0"/>
              <a:t>متوسط مسبة المسلمين فى أوروبا:</a:t>
            </a:r>
            <a:endParaRPr lang="en-US" dirty="0"/>
          </a:p>
        </p:txBody>
      </p:sp>
      <p:sp>
        <p:nvSpPr>
          <p:cNvPr id="7" name="Rectangle 6"/>
          <p:cNvSpPr/>
          <p:nvPr/>
        </p:nvSpPr>
        <p:spPr>
          <a:xfrm>
            <a:off x="1905000" y="2221468"/>
            <a:ext cx="6773839" cy="457241"/>
          </a:xfrm>
          <a:prstGeom prst="rect">
            <a:avLst/>
          </a:prstGeom>
          <a:noFill/>
        </p:spPr>
        <p:txBody>
          <a:bodyPr wrap="square">
            <a:spAutoFit/>
          </a:bodyPr>
          <a:lstStyle/>
          <a:p>
            <a:pPr algn="r" rtl="1">
              <a:lnSpc>
                <a:spcPct val="150000"/>
              </a:lnSpc>
            </a:pPr>
            <a:r>
              <a:rPr lang="ar-SA" b="1" dirty="0"/>
              <a:t>2- </a:t>
            </a:r>
            <a:r>
              <a:rPr lang="ar-SA" b="1" dirty="0" smtClean="0"/>
              <a:t>دخول الإسلام الى أوروبا عن طريق:</a:t>
            </a:r>
            <a:endParaRPr lang="en-US" dirty="0"/>
          </a:p>
        </p:txBody>
      </p:sp>
      <p:sp>
        <p:nvSpPr>
          <p:cNvPr id="8" name="Rectangle 7"/>
          <p:cNvSpPr/>
          <p:nvPr/>
        </p:nvSpPr>
        <p:spPr>
          <a:xfrm>
            <a:off x="1143000" y="3124200"/>
            <a:ext cx="7543800" cy="457241"/>
          </a:xfrm>
          <a:prstGeom prst="rect">
            <a:avLst/>
          </a:prstGeom>
        </p:spPr>
        <p:txBody>
          <a:bodyPr wrap="square">
            <a:spAutoFit/>
          </a:bodyPr>
          <a:lstStyle/>
          <a:p>
            <a:pPr algn="r" rtl="1">
              <a:lnSpc>
                <a:spcPct val="150000"/>
              </a:lnSpc>
            </a:pPr>
            <a:r>
              <a:rPr lang="ar-SA" b="1" dirty="0"/>
              <a:t>3- </a:t>
            </a:r>
            <a:r>
              <a:rPr lang="ar-SA" b="1" dirty="0" smtClean="0"/>
              <a:t>أهم الأقليات الإسلامية فى أوروبا توجد فى:</a:t>
            </a:r>
            <a:endParaRPr lang="en-US" dirty="0"/>
          </a:p>
        </p:txBody>
      </p:sp>
      <p:sp>
        <p:nvSpPr>
          <p:cNvPr id="9" name="Rectangle 13"/>
          <p:cNvSpPr/>
          <p:nvPr/>
        </p:nvSpPr>
        <p:spPr>
          <a:xfrm>
            <a:off x="7543824" y="1905000"/>
            <a:ext cx="457176" cy="369332"/>
          </a:xfrm>
          <a:prstGeom prst="rect">
            <a:avLst/>
          </a:prstGeom>
        </p:spPr>
        <p:txBody>
          <a:bodyPr wrap="none">
            <a:spAutoFit/>
          </a:bodyPr>
          <a:lstStyle/>
          <a:p>
            <a:r>
              <a:rPr lang="ar-SA" b="1" dirty="0" err="1" smtClean="0">
                <a:solidFill>
                  <a:srgbClr val="0070C0"/>
                </a:solidFill>
                <a:latin typeface="Sakkal Majalla" pitchFamily="2" charset="-78"/>
                <a:cs typeface="Sakkal Majalla" pitchFamily="2" charset="-78"/>
              </a:rPr>
              <a:t>7 %</a:t>
            </a:r>
            <a:endParaRPr lang="ar-SA" dirty="0"/>
          </a:p>
        </p:txBody>
      </p:sp>
      <p:sp>
        <p:nvSpPr>
          <p:cNvPr id="10" name="Rectangle 13"/>
          <p:cNvSpPr/>
          <p:nvPr/>
        </p:nvSpPr>
        <p:spPr>
          <a:xfrm>
            <a:off x="4855240" y="1905000"/>
            <a:ext cx="554960" cy="369332"/>
          </a:xfrm>
          <a:prstGeom prst="rect">
            <a:avLst/>
          </a:prstGeom>
        </p:spPr>
        <p:txBody>
          <a:bodyPr wrap="none">
            <a:spAutoFit/>
          </a:bodyPr>
          <a:lstStyle/>
          <a:p>
            <a:r>
              <a:rPr lang="ar-SA" b="1" dirty="0" err="1" smtClean="0">
                <a:solidFill>
                  <a:srgbClr val="0070C0"/>
                </a:solidFill>
                <a:latin typeface="Sakkal Majalla" pitchFamily="2" charset="-78"/>
                <a:cs typeface="Sakkal Majalla" pitchFamily="2" charset="-78"/>
              </a:rPr>
              <a:t>10 %</a:t>
            </a:r>
            <a:endParaRPr lang="ar-SA" dirty="0"/>
          </a:p>
        </p:txBody>
      </p:sp>
      <p:sp>
        <p:nvSpPr>
          <p:cNvPr id="11" name="Rectangle 13"/>
          <p:cNvSpPr/>
          <p:nvPr/>
        </p:nvSpPr>
        <p:spPr>
          <a:xfrm>
            <a:off x="2209800" y="1916668"/>
            <a:ext cx="554960" cy="369332"/>
          </a:xfrm>
          <a:prstGeom prst="rect">
            <a:avLst/>
          </a:prstGeom>
        </p:spPr>
        <p:txBody>
          <a:bodyPr wrap="none">
            <a:spAutoFit/>
          </a:bodyPr>
          <a:lstStyle/>
          <a:p>
            <a:r>
              <a:rPr lang="ar-SA" b="1" dirty="0" err="1" smtClean="0">
                <a:solidFill>
                  <a:srgbClr val="0070C0"/>
                </a:solidFill>
                <a:latin typeface="Sakkal Majalla" pitchFamily="2" charset="-78"/>
                <a:cs typeface="Sakkal Majalla" pitchFamily="2" charset="-78"/>
              </a:rPr>
              <a:t>20 %</a:t>
            </a:r>
            <a:endParaRPr lang="ar-SA" dirty="0"/>
          </a:p>
        </p:txBody>
      </p:sp>
      <p:sp>
        <p:nvSpPr>
          <p:cNvPr id="12" name="Rectangle 13"/>
          <p:cNvSpPr/>
          <p:nvPr/>
        </p:nvSpPr>
        <p:spPr>
          <a:xfrm>
            <a:off x="762000" y="2743200"/>
            <a:ext cx="62068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أرمينيا</a:t>
            </a:r>
            <a:endParaRPr lang="ar-SA" dirty="0"/>
          </a:p>
        </p:txBody>
      </p:sp>
      <p:sp>
        <p:nvSpPr>
          <p:cNvPr id="13" name="Rectangle 13"/>
          <p:cNvSpPr/>
          <p:nvPr/>
        </p:nvSpPr>
        <p:spPr>
          <a:xfrm>
            <a:off x="2743200" y="2743200"/>
            <a:ext cx="102143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جزيرة قبرص</a:t>
            </a:r>
            <a:endParaRPr lang="ar-SA" dirty="0"/>
          </a:p>
        </p:txBody>
      </p:sp>
      <p:sp>
        <p:nvSpPr>
          <p:cNvPr id="14" name="Rectangle 13"/>
          <p:cNvSpPr/>
          <p:nvPr/>
        </p:nvSpPr>
        <p:spPr>
          <a:xfrm>
            <a:off x="5029200" y="2667000"/>
            <a:ext cx="108395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جزيرة صقلية</a:t>
            </a:r>
            <a:endParaRPr lang="ar-SA" dirty="0"/>
          </a:p>
        </p:txBody>
      </p:sp>
      <p:sp>
        <p:nvSpPr>
          <p:cNvPr id="15" name="Rectangle 13"/>
          <p:cNvSpPr/>
          <p:nvPr/>
        </p:nvSpPr>
        <p:spPr>
          <a:xfrm>
            <a:off x="7660328" y="2743200"/>
            <a:ext cx="721672"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الأندلس</a:t>
            </a:r>
            <a:endParaRPr lang="ar-SA" dirty="0"/>
          </a:p>
        </p:txBody>
      </p:sp>
      <p:sp>
        <p:nvSpPr>
          <p:cNvPr id="16" name="Rectangle 13"/>
          <p:cNvSpPr/>
          <p:nvPr/>
        </p:nvSpPr>
        <p:spPr>
          <a:xfrm>
            <a:off x="7749352" y="3733800"/>
            <a:ext cx="70884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بريطانيا</a:t>
            </a:r>
            <a:endParaRPr lang="ar-SA" dirty="0"/>
          </a:p>
        </p:txBody>
      </p:sp>
      <p:sp>
        <p:nvSpPr>
          <p:cNvPr id="17" name="Rectangle 13"/>
          <p:cNvSpPr/>
          <p:nvPr/>
        </p:nvSpPr>
        <p:spPr>
          <a:xfrm>
            <a:off x="5434383" y="3733800"/>
            <a:ext cx="58541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فرنسا</a:t>
            </a:r>
            <a:endParaRPr lang="ar-SA" dirty="0"/>
          </a:p>
        </p:txBody>
      </p:sp>
      <p:sp>
        <p:nvSpPr>
          <p:cNvPr id="18" name="Rectangle 13"/>
          <p:cNvSpPr/>
          <p:nvPr/>
        </p:nvSpPr>
        <p:spPr>
          <a:xfrm>
            <a:off x="3000792" y="3733800"/>
            <a:ext cx="580608"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ألبانيا</a:t>
            </a:r>
            <a:endParaRPr lang="ar-SA" dirty="0"/>
          </a:p>
        </p:txBody>
      </p:sp>
      <p:sp>
        <p:nvSpPr>
          <p:cNvPr id="19" name="Rectangle 13"/>
          <p:cNvSpPr/>
          <p:nvPr/>
        </p:nvSpPr>
        <p:spPr>
          <a:xfrm>
            <a:off x="381000" y="3733800"/>
            <a:ext cx="1396536"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البوسنة والهرسك</a:t>
            </a:r>
            <a:endParaRPr lang="ar-SA" dirty="0"/>
          </a:p>
        </p:txBody>
      </p:sp>
      <p:sp>
        <p:nvSpPr>
          <p:cNvPr id="20" name="شكل بيضاوي 19"/>
          <p:cNvSpPr/>
          <p:nvPr/>
        </p:nvSpPr>
        <p:spPr>
          <a:xfrm>
            <a:off x="7391400" y="1828800"/>
            <a:ext cx="6858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1" name="شكل بيضاوي 20"/>
          <p:cNvSpPr/>
          <p:nvPr/>
        </p:nvSpPr>
        <p:spPr>
          <a:xfrm>
            <a:off x="5334000" y="3657600"/>
            <a:ext cx="6858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2" name="شكل بيضاوي 21"/>
          <p:cNvSpPr/>
          <p:nvPr/>
        </p:nvSpPr>
        <p:spPr>
          <a:xfrm>
            <a:off x="7620000" y="2667000"/>
            <a:ext cx="762000" cy="5334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80">
                                          <p:stCondLst>
                                            <p:cond delay="0"/>
                                          </p:stCondLst>
                                        </p:cTn>
                                        <p:tgtEl>
                                          <p:spTgt spid="20"/>
                                        </p:tgtEl>
                                      </p:cBhvr>
                                    </p:animEffect>
                                    <p:anim calcmode="lin" valueType="num">
                                      <p:cBhvr>
                                        <p:cTn id="4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6" dur="26">
                                          <p:stCondLst>
                                            <p:cond delay="650"/>
                                          </p:stCondLst>
                                        </p:cTn>
                                        <p:tgtEl>
                                          <p:spTgt spid="20"/>
                                        </p:tgtEl>
                                      </p:cBhvr>
                                      <p:to x="100000" y="60000"/>
                                    </p:animScale>
                                    <p:animScale>
                                      <p:cBhvr>
                                        <p:cTn id="47" dur="166" decel="50000">
                                          <p:stCondLst>
                                            <p:cond delay="676"/>
                                          </p:stCondLst>
                                        </p:cTn>
                                        <p:tgtEl>
                                          <p:spTgt spid="20"/>
                                        </p:tgtEl>
                                      </p:cBhvr>
                                      <p:to x="100000" y="100000"/>
                                    </p:animScale>
                                    <p:animScale>
                                      <p:cBhvr>
                                        <p:cTn id="48" dur="26">
                                          <p:stCondLst>
                                            <p:cond delay="1312"/>
                                          </p:stCondLst>
                                        </p:cTn>
                                        <p:tgtEl>
                                          <p:spTgt spid="20"/>
                                        </p:tgtEl>
                                      </p:cBhvr>
                                      <p:to x="100000" y="80000"/>
                                    </p:animScale>
                                    <p:animScale>
                                      <p:cBhvr>
                                        <p:cTn id="49" dur="166" decel="50000">
                                          <p:stCondLst>
                                            <p:cond delay="1338"/>
                                          </p:stCondLst>
                                        </p:cTn>
                                        <p:tgtEl>
                                          <p:spTgt spid="20"/>
                                        </p:tgtEl>
                                      </p:cBhvr>
                                      <p:to x="100000" y="100000"/>
                                    </p:animScale>
                                    <p:animScale>
                                      <p:cBhvr>
                                        <p:cTn id="50" dur="26">
                                          <p:stCondLst>
                                            <p:cond delay="1642"/>
                                          </p:stCondLst>
                                        </p:cTn>
                                        <p:tgtEl>
                                          <p:spTgt spid="20"/>
                                        </p:tgtEl>
                                      </p:cBhvr>
                                      <p:to x="100000" y="90000"/>
                                    </p:animScale>
                                    <p:animScale>
                                      <p:cBhvr>
                                        <p:cTn id="51" dur="166" decel="50000">
                                          <p:stCondLst>
                                            <p:cond delay="1668"/>
                                          </p:stCondLst>
                                        </p:cTn>
                                        <p:tgtEl>
                                          <p:spTgt spid="20"/>
                                        </p:tgtEl>
                                      </p:cBhvr>
                                      <p:to x="100000" y="100000"/>
                                    </p:animScale>
                                    <p:animScale>
                                      <p:cBhvr>
                                        <p:cTn id="52" dur="26">
                                          <p:stCondLst>
                                            <p:cond delay="1808"/>
                                          </p:stCondLst>
                                        </p:cTn>
                                        <p:tgtEl>
                                          <p:spTgt spid="20"/>
                                        </p:tgtEl>
                                      </p:cBhvr>
                                      <p:to x="100000" y="95000"/>
                                    </p:animScale>
                                    <p:animScale>
                                      <p:cBhvr>
                                        <p:cTn id="53" dur="166" decel="50000">
                                          <p:stCondLst>
                                            <p:cond delay="1834"/>
                                          </p:stCondLst>
                                        </p:cTn>
                                        <p:tgtEl>
                                          <p:spTgt spid="2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 presetClass="entr" presetSubtype="3"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1+#ppt_w/2"/>
                                          </p:val>
                                        </p:tav>
                                        <p:tav tm="100000">
                                          <p:val>
                                            <p:strVal val="#ppt_x"/>
                                          </p:val>
                                        </p:tav>
                                      </p:tavLst>
                                    </p:anim>
                                    <p:anim calcmode="lin" valueType="num">
                                      <p:cBhvr additive="base">
                                        <p:cTn id="5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down)">
                                      <p:cBhvr>
                                        <p:cTn id="84" dur="580">
                                          <p:stCondLst>
                                            <p:cond delay="0"/>
                                          </p:stCondLst>
                                        </p:cTn>
                                        <p:tgtEl>
                                          <p:spTgt spid="22"/>
                                        </p:tgtEl>
                                      </p:cBhvr>
                                    </p:animEffect>
                                    <p:anim calcmode="lin" valueType="num">
                                      <p:cBhvr>
                                        <p:cTn id="85"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0" dur="26">
                                          <p:stCondLst>
                                            <p:cond delay="650"/>
                                          </p:stCondLst>
                                        </p:cTn>
                                        <p:tgtEl>
                                          <p:spTgt spid="22"/>
                                        </p:tgtEl>
                                      </p:cBhvr>
                                      <p:to x="100000" y="60000"/>
                                    </p:animScale>
                                    <p:animScale>
                                      <p:cBhvr>
                                        <p:cTn id="91" dur="166" decel="50000">
                                          <p:stCondLst>
                                            <p:cond delay="676"/>
                                          </p:stCondLst>
                                        </p:cTn>
                                        <p:tgtEl>
                                          <p:spTgt spid="22"/>
                                        </p:tgtEl>
                                      </p:cBhvr>
                                      <p:to x="100000" y="100000"/>
                                    </p:animScale>
                                    <p:animScale>
                                      <p:cBhvr>
                                        <p:cTn id="92" dur="26">
                                          <p:stCondLst>
                                            <p:cond delay="1312"/>
                                          </p:stCondLst>
                                        </p:cTn>
                                        <p:tgtEl>
                                          <p:spTgt spid="22"/>
                                        </p:tgtEl>
                                      </p:cBhvr>
                                      <p:to x="100000" y="80000"/>
                                    </p:animScale>
                                    <p:animScale>
                                      <p:cBhvr>
                                        <p:cTn id="93" dur="166" decel="50000">
                                          <p:stCondLst>
                                            <p:cond delay="1338"/>
                                          </p:stCondLst>
                                        </p:cTn>
                                        <p:tgtEl>
                                          <p:spTgt spid="22"/>
                                        </p:tgtEl>
                                      </p:cBhvr>
                                      <p:to x="100000" y="100000"/>
                                    </p:animScale>
                                    <p:animScale>
                                      <p:cBhvr>
                                        <p:cTn id="94" dur="26">
                                          <p:stCondLst>
                                            <p:cond delay="1642"/>
                                          </p:stCondLst>
                                        </p:cTn>
                                        <p:tgtEl>
                                          <p:spTgt spid="22"/>
                                        </p:tgtEl>
                                      </p:cBhvr>
                                      <p:to x="100000" y="90000"/>
                                    </p:animScale>
                                    <p:animScale>
                                      <p:cBhvr>
                                        <p:cTn id="95" dur="166" decel="50000">
                                          <p:stCondLst>
                                            <p:cond delay="1668"/>
                                          </p:stCondLst>
                                        </p:cTn>
                                        <p:tgtEl>
                                          <p:spTgt spid="22"/>
                                        </p:tgtEl>
                                      </p:cBhvr>
                                      <p:to x="100000" y="100000"/>
                                    </p:animScale>
                                    <p:animScale>
                                      <p:cBhvr>
                                        <p:cTn id="96" dur="26">
                                          <p:stCondLst>
                                            <p:cond delay="1808"/>
                                          </p:stCondLst>
                                        </p:cTn>
                                        <p:tgtEl>
                                          <p:spTgt spid="22"/>
                                        </p:tgtEl>
                                      </p:cBhvr>
                                      <p:to x="100000" y="95000"/>
                                    </p:animScale>
                                    <p:animScale>
                                      <p:cBhvr>
                                        <p:cTn id="97" dur="166" decel="50000">
                                          <p:stCondLst>
                                            <p:cond delay="1834"/>
                                          </p:stCondLst>
                                        </p:cTn>
                                        <p:tgtEl>
                                          <p:spTgt spid="22"/>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 presetClass="entr" presetSubtype="3" fill="hold" grpId="0" nodeType="clickEffect">
                                  <p:stCondLst>
                                    <p:cond delay="0"/>
                                  </p:stCondLst>
                                  <p:childTnLst>
                                    <p:set>
                                      <p:cBhvr>
                                        <p:cTn id="101" dur="1" fill="hold">
                                          <p:stCondLst>
                                            <p:cond delay="0"/>
                                          </p:stCondLst>
                                        </p:cTn>
                                        <p:tgtEl>
                                          <p:spTgt spid="8"/>
                                        </p:tgtEl>
                                        <p:attrNameLst>
                                          <p:attrName>style.visibility</p:attrName>
                                        </p:attrNameLst>
                                      </p:cBhvr>
                                      <p:to>
                                        <p:strVal val="visible"/>
                                      </p:to>
                                    </p:set>
                                    <p:anim calcmode="lin" valueType="num">
                                      <p:cBhvr additive="base">
                                        <p:cTn id="102" dur="500" fill="hold"/>
                                        <p:tgtEl>
                                          <p:spTgt spid="8"/>
                                        </p:tgtEl>
                                        <p:attrNameLst>
                                          <p:attrName>ppt_x</p:attrName>
                                        </p:attrNameLst>
                                      </p:cBhvr>
                                      <p:tavLst>
                                        <p:tav tm="0">
                                          <p:val>
                                            <p:strVal val="1+#ppt_w/2"/>
                                          </p:val>
                                        </p:tav>
                                        <p:tav tm="100000">
                                          <p:val>
                                            <p:strVal val="#ppt_x"/>
                                          </p:val>
                                        </p:tav>
                                      </p:tavLst>
                                    </p:anim>
                                    <p:anim calcmode="lin" valueType="num">
                                      <p:cBhvr additive="base">
                                        <p:cTn id="10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wipe(left)">
                                      <p:cBhvr>
                                        <p:cTn id="108" dur="500"/>
                                        <p:tgtEl>
                                          <p:spTgt spid="1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7"/>
                                        </p:tgtEl>
                                        <p:attrNameLst>
                                          <p:attrName>style.visibility</p:attrName>
                                        </p:attrNameLst>
                                      </p:cBhvr>
                                      <p:to>
                                        <p:strVal val="visible"/>
                                      </p:to>
                                    </p:set>
                                    <p:animEffect transition="in" filter="wipe(left)">
                                      <p:cBhvr>
                                        <p:cTn id="113" dur="500"/>
                                        <p:tgtEl>
                                          <p:spTgt spid="1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wipe(left)">
                                      <p:cBhvr>
                                        <p:cTn id="118" dur="500"/>
                                        <p:tgtEl>
                                          <p:spTgt spid="1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wipe(left)">
                                      <p:cBhvr>
                                        <p:cTn id="123" dur="500"/>
                                        <p:tgtEl>
                                          <p:spTgt spid="19"/>
                                        </p:tgtEl>
                                      </p:cBhvr>
                                    </p:animEffect>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wipe(down)">
                                      <p:cBhvr>
                                        <p:cTn id="128" dur="580">
                                          <p:stCondLst>
                                            <p:cond delay="0"/>
                                          </p:stCondLst>
                                        </p:cTn>
                                        <p:tgtEl>
                                          <p:spTgt spid="21"/>
                                        </p:tgtEl>
                                      </p:cBhvr>
                                    </p:animEffect>
                                    <p:anim calcmode="lin" valueType="num">
                                      <p:cBhvr>
                                        <p:cTn id="12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4" dur="26">
                                          <p:stCondLst>
                                            <p:cond delay="650"/>
                                          </p:stCondLst>
                                        </p:cTn>
                                        <p:tgtEl>
                                          <p:spTgt spid="21"/>
                                        </p:tgtEl>
                                      </p:cBhvr>
                                      <p:to x="100000" y="60000"/>
                                    </p:animScale>
                                    <p:animScale>
                                      <p:cBhvr>
                                        <p:cTn id="135" dur="166" decel="50000">
                                          <p:stCondLst>
                                            <p:cond delay="676"/>
                                          </p:stCondLst>
                                        </p:cTn>
                                        <p:tgtEl>
                                          <p:spTgt spid="21"/>
                                        </p:tgtEl>
                                      </p:cBhvr>
                                      <p:to x="100000" y="100000"/>
                                    </p:animScale>
                                    <p:animScale>
                                      <p:cBhvr>
                                        <p:cTn id="136" dur="26">
                                          <p:stCondLst>
                                            <p:cond delay="1312"/>
                                          </p:stCondLst>
                                        </p:cTn>
                                        <p:tgtEl>
                                          <p:spTgt spid="21"/>
                                        </p:tgtEl>
                                      </p:cBhvr>
                                      <p:to x="100000" y="80000"/>
                                    </p:animScale>
                                    <p:animScale>
                                      <p:cBhvr>
                                        <p:cTn id="137" dur="166" decel="50000">
                                          <p:stCondLst>
                                            <p:cond delay="1338"/>
                                          </p:stCondLst>
                                        </p:cTn>
                                        <p:tgtEl>
                                          <p:spTgt spid="21"/>
                                        </p:tgtEl>
                                      </p:cBhvr>
                                      <p:to x="100000" y="100000"/>
                                    </p:animScale>
                                    <p:animScale>
                                      <p:cBhvr>
                                        <p:cTn id="138" dur="26">
                                          <p:stCondLst>
                                            <p:cond delay="1642"/>
                                          </p:stCondLst>
                                        </p:cTn>
                                        <p:tgtEl>
                                          <p:spTgt spid="21"/>
                                        </p:tgtEl>
                                      </p:cBhvr>
                                      <p:to x="100000" y="90000"/>
                                    </p:animScale>
                                    <p:animScale>
                                      <p:cBhvr>
                                        <p:cTn id="139" dur="166" decel="50000">
                                          <p:stCondLst>
                                            <p:cond delay="1668"/>
                                          </p:stCondLst>
                                        </p:cTn>
                                        <p:tgtEl>
                                          <p:spTgt spid="21"/>
                                        </p:tgtEl>
                                      </p:cBhvr>
                                      <p:to x="100000" y="100000"/>
                                    </p:animScale>
                                    <p:animScale>
                                      <p:cBhvr>
                                        <p:cTn id="140" dur="26">
                                          <p:stCondLst>
                                            <p:cond delay="1808"/>
                                          </p:stCondLst>
                                        </p:cTn>
                                        <p:tgtEl>
                                          <p:spTgt spid="21"/>
                                        </p:tgtEl>
                                      </p:cBhvr>
                                      <p:to x="100000" y="95000"/>
                                    </p:animScale>
                                    <p:animScale>
                                      <p:cBhvr>
                                        <p:cTn id="141"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animBg="1"/>
      <p:bldP spid="21" grpId="0" animBg="1"/>
      <p:bldP spid="2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p:cNvSpPr/>
          <p:nvPr/>
        </p:nvSpPr>
        <p:spPr>
          <a:xfrm>
            <a:off x="7860090" y="1295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800" dirty="0" smtClean="0"/>
              <a:t>1</a:t>
            </a:r>
            <a:endParaRPr lang="ar-SA" sz="28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4" name="AutoShape 1"/>
          <p:cNvSpPr>
            <a:spLocks noChangeArrowheads="1"/>
          </p:cNvSpPr>
          <p:nvPr/>
        </p:nvSpPr>
        <p:spPr bwMode="auto">
          <a:xfrm>
            <a:off x="1027113" y="257175"/>
            <a:ext cx="6973887" cy="581025"/>
          </a:xfrm>
          <a:prstGeom prst="horizontalScroll">
            <a:avLst>
              <a:gd name="adj" fmla="val 125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ar-SA"/>
          </a:p>
        </p:txBody>
      </p:sp>
      <p:sp>
        <p:nvSpPr>
          <p:cNvPr id="5" name="Rectangle 3"/>
          <p:cNvSpPr>
            <a:spLocks noChangeArrowheads="1"/>
          </p:cNvSpPr>
          <p:nvPr/>
        </p:nvSpPr>
        <p:spPr bwMode="auto">
          <a:xfrm>
            <a:off x="676204" y="304800"/>
            <a:ext cx="778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الدرس ال</a:t>
            </a:r>
            <a:r>
              <a:rPr lang="ar-SA" sz="2400" b="1" dirty="0" smtClean="0">
                <a:solidFill>
                  <a:srgbClr val="002060"/>
                </a:solidFill>
                <a:latin typeface="Sultan bold"/>
                <a:ea typeface="Times New Roman" pitchFamily="18" charset="0"/>
                <a:cs typeface="Arial" pitchFamily="34" charset="0"/>
              </a:rPr>
              <a:t>خامس </a:t>
            </a:r>
            <a:r>
              <a:rPr kumimoji="0" lang="ar-EG" sz="2400" b="1" i="0" u="none" strike="noStrike" cap="none" normalizeH="0" baseline="0" dirty="0" smtClean="0">
                <a:ln>
                  <a:noFill/>
                </a:ln>
                <a:solidFill>
                  <a:srgbClr val="002060"/>
                </a:solidFill>
                <a:effectLst/>
                <a:latin typeface="Sultan bold"/>
                <a:ea typeface="Times New Roman" pitchFamily="18" charset="0"/>
                <a:cs typeface="Arial" pitchFamily="34" charset="0"/>
              </a:rPr>
              <a:t> </a:t>
            </a:r>
            <a:r>
              <a:rPr kumimoji="0" lang="ar-EG" sz="2400" b="1" i="0" u="none" strike="noStrike" cap="none" normalizeH="0" baseline="0" dirty="0" err="1" smtClean="0">
                <a:ln>
                  <a:noFill/>
                </a:ln>
                <a:solidFill>
                  <a:srgbClr val="002060"/>
                </a:solidFill>
                <a:effectLst/>
                <a:latin typeface="Sultan bold"/>
                <a:ea typeface="Times New Roman" pitchFamily="18" charset="0"/>
                <a:cs typeface="Arial" pitchFamily="34" charset="0"/>
              </a:rPr>
              <a:t>:</a:t>
            </a:r>
            <a:r>
              <a:rPr kumimoji="0" lang="ar-EG" sz="2400" b="1" i="0" u="none" strike="noStrike" cap="none" normalizeH="0" baseline="0" dirty="0" smtClean="0">
                <a:ln>
                  <a:noFill/>
                </a:ln>
                <a:solidFill>
                  <a:srgbClr val="000000"/>
                </a:solidFill>
                <a:effectLst/>
                <a:latin typeface="Sultan bold"/>
                <a:ea typeface="Times New Roman" pitchFamily="18" charset="0"/>
                <a:cs typeface="Arial" pitchFamily="34" charset="0"/>
              </a:rPr>
              <a:t> </a:t>
            </a:r>
            <a:r>
              <a:rPr lang="ar-SA" sz="2400" b="1" dirty="0" smtClean="0">
                <a:solidFill>
                  <a:srgbClr val="FF0000"/>
                </a:solidFill>
                <a:latin typeface="Sultan bold"/>
                <a:ea typeface="Times New Roman" pitchFamily="18" charset="0"/>
                <a:cs typeface="Arial" pitchFamily="34" charset="0"/>
              </a:rPr>
              <a:t>الأقليات الإسلامية فى أوروبا</a:t>
            </a:r>
            <a:endParaRPr kumimoji="0" lang="ar-EG"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08571" y="1167080"/>
            <a:ext cx="7351519" cy="613758"/>
          </a:xfrm>
          <a:prstGeom prst="rect">
            <a:avLst/>
          </a:prstGeom>
        </p:spPr>
        <p:txBody>
          <a:bodyPr wrap="square">
            <a:spAutoFit/>
          </a:bodyPr>
          <a:lstStyle/>
          <a:p>
            <a:pPr algn="r">
              <a:lnSpc>
                <a:spcPct val="200000"/>
              </a:lnSpc>
            </a:pPr>
            <a:r>
              <a:rPr lang="ar-SA" sz="2000" b="1" dirty="0" smtClean="0">
                <a:solidFill>
                  <a:srgbClr val="7030A0"/>
                </a:solidFill>
                <a:latin typeface="Sultan bold"/>
                <a:ea typeface="Times New Roman" pitchFamily="18" charset="0"/>
                <a:cs typeface="Arial" pitchFamily="34" charset="0"/>
              </a:rPr>
              <a:t>علل </a:t>
            </a:r>
            <a:endParaRPr lang="ar-SA" sz="2000" dirty="0">
              <a:solidFill>
                <a:srgbClr val="7030A0"/>
              </a:solidFill>
            </a:endParaRPr>
          </a:p>
        </p:txBody>
      </p:sp>
      <p:sp>
        <p:nvSpPr>
          <p:cNvPr id="11" name="Rectangle 10"/>
          <p:cNvSpPr/>
          <p:nvPr/>
        </p:nvSpPr>
        <p:spPr>
          <a:xfrm>
            <a:off x="1981200" y="3048000"/>
            <a:ext cx="57501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لارتفاع مستواهم الثقافي والعلمي.</a:t>
            </a:r>
          </a:p>
        </p:txBody>
      </p:sp>
      <p:sp>
        <p:nvSpPr>
          <p:cNvPr id="10" name="Rectangle 5"/>
          <p:cNvSpPr/>
          <p:nvPr/>
        </p:nvSpPr>
        <p:spPr>
          <a:xfrm>
            <a:off x="1143000" y="2057400"/>
            <a:ext cx="7467600" cy="457241"/>
          </a:xfrm>
          <a:prstGeom prst="rect">
            <a:avLst/>
          </a:prstGeom>
        </p:spPr>
        <p:txBody>
          <a:bodyPr wrap="square">
            <a:spAutoFit/>
          </a:bodyPr>
          <a:lstStyle/>
          <a:p>
            <a:pPr algn="r" rtl="1">
              <a:lnSpc>
                <a:spcPct val="150000"/>
              </a:lnSpc>
            </a:pPr>
            <a:r>
              <a:rPr lang="ar-SA" b="1" dirty="0"/>
              <a:t>1- </a:t>
            </a:r>
            <a:r>
              <a:rPr lang="ar-SA" b="1" dirty="0" smtClean="0"/>
              <a:t>يتركز المسلمون فى كندا فى المناطق الصناعية والمراكز الثقافية</a:t>
            </a:r>
            <a:endParaRPr lang="en-US" dirty="0"/>
          </a:p>
        </p:txBody>
      </p:sp>
      <p:sp>
        <p:nvSpPr>
          <p:cNvPr id="13" name="Rectangle 10"/>
          <p:cNvSpPr/>
          <p:nvPr/>
        </p:nvSpPr>
        <p:spPr>
          <a:xfrm>
            <a:off x="2133600" y="4736068"/>
            <a:ext cx="5750116" cy="369332"/>
          </a:xfrm>
          <a:prstGeom prst="rect">
            <a:avLst/>
          </a:prstGeom>
        </p:spPr>
        <p:txBody>
          <a:bodyPr wrap="square">
            <a:spAutoFit/>
          </a:bodyPr>
          <a:lstStyle/>
          <a:p>
            <a:pPr algn="r"/>
            <a:r>
              <a:rPr lang="ar-SA" b="1" dirty="0" smtClean="0">
                <a:solidFill>
                  <a:srgbClr val="00B0F0"/>
                </a:solidFill>
                <a:latin typeface="Sakkal Majalla" pitchFamily="2" charset="-78"/>
                <a:cs typeface="Sakkal Majalla" pitchFamily="2" charset="-78"/>
              </a:rPr>
              <a:t>لارتفاع مستواهم الثقافي والعلمي.</a:t>
            </a:r>
          </a:p>
        </p:txBody>
      </p:sp>
      <p:sp>
        <p:nvSpPr>
          <p:cNvPr id="14" name="Rectangle 5"/>
          <p:cNvSpPr/>
          <p:nvPr/>
        </p:nvSpPr>
        <p:spPr>
          <a:xfrm>
            <a:off x="1295400" y="3745468"/>
            <a:ext cx="7467600" cy="457241"/>
          </a:xfrm>
          <a:prstGeom prst="rect">
            <a:avLst/>
          </a:prstGeom>
        </p:spPr>
        <p:txBody>
          <a:bodyPr wrap="square">
            <a:spAutoFit/>
          </a:bodyPr>
          <a:lstStyle/>
          <a:p>
            <a:pPr algn="r" rtl="1">
              <a:lnSpc>
                <a:spcPct val="150000"/>
              </a:lnSpc>
            </a:pPr>
            <a:r>
              <a:rPr lang="ar-SA" b="1" dirty="0"/>
              <a:t>1- </a:t>
            </a:r>
            <a:r>
              <a:rPr lang="ar-SA" b="1" dirty="0" smtClean="0"/>
              <a:t>يتركز المسلمون فى كندا فى المناطق الصناعية والمراكز الثقافية</a:t>
            </a:r>
            <a:endParaRPr lang="en-US" dirty="0"/>
          </a:p>
        </p:txBody>
      </p:sp>
    </p:spTree>
    <p:extLst>
      <p:ext uri="{BB962C8B-B14F-4D97-AF65-F5344CB8AC3E}">
        <p14:creationId xmlns:p14="http://schemas.microsoft.com/office/powerpoint/2010/main" val="107675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P spid="11" grpId="0"/>
      <p:bldP spid="10" grpId="0"/>
      <p:bldP spid="13" grpId="0"/>
      <p:bldP spid="1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2</a:t>
            </a:r>
            <a:endParaRPr lang="ar-SA" sz="2800" dirty="0"/>
          </a:p>
        </p:txBody>
      </p:sp>
      <p:sp>
        <p:nvSpPr>
          <p:cNvPr id="5" name="Rectangle 4"/>
          <p:cNvSpPr/>
          <p:nvPr/>
        </p:nvSpPr>
        <p:spPr>
          <a:xfrm>
            <a:off x="990600" y="609600"/>
            <a:ext cx="6778273" cy="579967"/>
          </a:xfrm>
          <a:prstGeom prst="rect">
            <a:avLst/>
          </a:prstGeom>
        </p:spPr>
        <p:txBody>
          <a:bodyPr wrap="square">
            <a:spAutoFit/>
          </a:bodyPr>
          <a:lstStyle/>
          <a:p>
            <a:pPr algn="r">
              <a:lnSpc>
                <a:spcPct val="150000"/>
              </a:lnSpc>
            </a:pPr>
            <a:r>
              <a:rPr lang="ar-SA" sz="2400" b="1" dirty="0" smtClean="0">
                <a:solidFill>
                  <a:srgbClr val="7030A0"/>
                </a:solidFill>
              </a:rPr>
              <a:t>كيف انتشر الإسلام فى أمريكا الشمالية.</a:t>
            </a:r>
            <a:endParaRPr lang="ar-SA" sz="2400" b="1" dirty="0">
              <a:solidFill>
                <a:srgbClr val="7030A0"/>
              </a:solidFill>
            </a:endParaRPr>
          </a:p>
        </p:txBody>
      </p:sp>
      <p:sp>
        <p:nvSpPr>
          <p:cNvPr id="9" name="Rectangle 9"/>
          <p:cNvSpPr/>
          <p:nvPr/>
        </p:nvSpPr>
        <p:spPr>
          <a:xfrm rot="20716511">
            <a:off x="1443427" y="2259676"/>
            <a:ext cx="3522189" cy="1020269"/>
          </a:xfrm>
          <a:prstGeom prst="rect">
            <a:avLst/>
          </a:prstGeom>
          <a:noFill/>
        </p:spPr>
        <p:txBody>
          <a:bodyPr wrap="none" lIns="91440" tIns="45720" rIns="91440" bIns="45720">
            <a:prstTxWarp prst="textWave2">
              <a:avLst>
                <a:gd name="adj1" fmla="val 20000"/>
                <a:gd name="adj2" fmla="val 4597"/>
              </a:avLst>
            </a:prstTxWarp>
            <a:spAutoFit/>
          </a:bodyPr>
          <a:lstStyle/>
          <a:p>
            <a:pPr algn="ctr"/>
            <a:r>
              <a:rPr lang="ar-SA"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مناقشة جماعية</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9" presetClass="entr" presetSubtype="10" fill="hold" grpId="1"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0" fill="hold"/>
                                        <p:tgtEl>
                                          <p:spTgt spid="9"/>
                                        </p:tgtEl>
                                        <p:attrNameLst>
                                          <p:attrName>ppt_w</p:attrName>
                                        </p:attrNameLst>
                                      </p:cBhvr>
                                      <p:tavLst>
                                        <p:tav tm="0" fmla="#ppt_w*sin(2.5*pi*$)">
                                          <p:val>
                                            <p:fltVal val="0"/>
                                          </p:val>
                                        </p:tav>
                                        <p:tav tm="100000">
                                          <p:val>
                                            <p:fltVal val="1"/>
                                          </p:val>
                                        </p:tav>
                                      </p:tavLst>
                                    </p:anim>
                                    <p:anim calcmode="lin" valueType="num">
                                      <p:cBhvr>
                                        <p:cTn id="27" dur="5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p:bldP spid="9"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ultidocument 3"/>
          <p:cNvSpPr/>
          <p:nvPr/>
        </p:nvSpPr>
        <p:spPr>
          <a:xfrm>
            <a:off x="7860090" y="533400"/>
            <a:ext cx="818749" cy="53340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lnSpc>
                <a:spcPct val="150000"/>
              </a:lnSpc>
            </a:pPr>
            <a:r>
              <a:rPr lang="en-US" sz="2800" dirty="0" smtClean="0"/>
              <a:t>3</a:t>
            </a:r>
            <a:endParaRPr lang="ar-SA" sz="2800" dirty="0"/>
          </a:p>
        </p:txBody>
      </p:sp>
      <p:sp>
        <p:nvSpPr>
          <p:cNvPr id="5" name="Rectangle 4"/>
          <p:cNvSpPr/>
          <p:nvPr/>
        </p:nvSpPr>
        <p:spPr>
          <a:xfrm>
            <a:off x="5029200" y="533400"/>
            <a:ext cx="2651688" cy="579967"/>
          </a:xfrm>
          <a:prstGeom prst="rect">
            <a:avLst/>
          </a:prstGeom>
        </p:spPr>
        <p:txBody>
          <a:bodyPr wrap="none">
            <a:spAutoFit/>
          </a:bodyPr>
          <a:lstStyle/>
          <a:p>
            <a:pPr>
              <a:lnSpc>
                <a:spcPct val="150000"/>
              </a:lnSpc>
            </a:pPr>
            <a:r>
              <a:rPr lang="ar-SA" sz="2400" b="1" dirty="0" smtClean="0">
                <a:solidFill>
                  <a:srgbClr val="7030A0"/>
                </a:solidFill>
              </a:rPr>
              <a:t>اختار الاجابات </a:t>
            </a:r>
            <a:r>
              <a:rPr lang="ar-SA" sz="2400" b="1" dirty="0" smtClean="0">
                <a:solidFill>
                  <a:srgbClr val="7030A0"/>
                </a:solidFill>
              </a:rPr>
              <a:t>الصحيحة </a:t>
            </a:r>
            <a:endParaRPr lang="ar-SA" sz="2400" b="1" dirty="0">
              <a:solidFill>
                <a:srgbClr val="7030A0"/>
              </a:solidFill>
            </a:endParaRPr>
          </a:p>
        </p:txBody>
      </p:sp>
      <p:sp>
        <p:nvSpPr>
          <p:cNvPr id="6" name="Rectangle 5"/>
          <p:cNvSpPr/>
          <p:nvPr/>
        </p:nvSpPr>
        <p:spPr>
          <a:xfrm>
            <a:off x="1219200" y="1295400"/>
            <a:ext cx="7467600" cy="457241"/>
          </a:xfrm>
          <a:prstGeom prst="rect">
            <a:avLst/>
          </a:prstGeom>
        </p:spPr>
        <p:txBody>
          <a:bodyPr wrap="square">
            <a:spAutoFit/>
          </a:bodyPr>
          <a:lstStyle/>
          <a:p>
            <a:pPr algn="r" rtl="1">
              <a:lnSpc>
                <a:spcPct val="150000"/>
              </a:lnSpc>
            </a:pPr>
            <a:r>
              <a:rPr lang="ar-SA" b="1" dirty="0"/>
              <a:t>1- </a:t>
            </a:r>
            <a:r>
              <a:rPr lang="ar-SA" b="1" dirty="0" smtClean="0"/>
              <a:t>يبلغ عدد المسلمين فى قارة أمريكا الشمالية:</a:t>
            </a:r>
            <a:endParaRPr lang="en-US" dirty="0"/>
          </a:p>
        </p:txBody>
      </p:sp>
      <p:sp>
        <p:nvSpPr>
          <p:cNvPr id="7" name="Rectangle 6"/>
          <p:cNvSpPr/>
          <p:nvPr/>
        </p:nvSpPr>
        <p:spPr>
          <a:xfrm>
            <a:off x="1905000" y="2221468"/>
            <a:ext cx="6773839" cy="457241"/>
          </a:xfrm>
          <a:prstGeom prst="rect">
            <a:avLst/>
          </a:prstGeom>
          <a:noFill/>
        </p:spPr>
        <p:txBody>
          <a:bodyPr wrap="square">
            <a:spAutoFit/>
          </a:bodyPr>
          <a:lstStyle/>
          <a:p>
            <a:pPr algn="r" rtl="1">
              <a:lnSpc>
                <a:spcPct val="150000"/>
              </a:lnSpc>
            </a:pPr>
            <a:r>
              <a:rPr lang="ar-SA" b="1" dirty="0"/>
              <a:t>2- </a:t>
            </a:r>
            <a:r>
              <a:rPr lang="ar-SA" b="1" dirty="0" smtClean="0"/>
              <a:t>الدول الأعضاء فى منظمة التعاون الإسلامي فى أمريكا اللاتينية:</a:t>
            </a:r>
            <a:endParaRPr lang="en-US" dirty="0"/>
          </a:p>
        </p:txBody>
      </p:sp>
      <p:sp>
        <p:nvSpPr>
          <p:cNvPr id="8" name="Rectangle 7"/>
          <p:cNvSpPr/>
          <p:nvPr/>
        </p:nvSpPr>
        <p:spPr>
          <a:xfrm>
            <a:off x="1143000" y="3124200"/>
            <a:ext cx="7543800" cy="457241"/>
          </a:xfrm>
          <a:prstGeom prst="rect">
            <a:avLst/>
          </a:prstGeom>
        </p:spPr>
        <p:txBody>
          <a:bodyPr wrap="square">
            <a:spAutoFit/>
          </a:bodyPr>
          <a:lstStyle/>
          <a:p>
            <a:pPr algn="r" rtl="1">
              <a:lnSpc>
                <a:spcPct val="150000"/>
              </a:lnSpc>
            </a:pPr>
            <a:r>
              <a:rPr lang="ar-SA" b="1" dirty="0"/>
              <a:t>3- </a:t>
            </a:r>
            <a:r>
              <a:rPr lang="ar-SA" b="1" dirty="0" smtClean="0"/>
              <a:t>ينتمي المسلمون فى أمريكا الشمالية إلى أعراق مختلفة منها:</a:t>
            </a:r>
            <a:endParaRPr lang="en-US" dirty="0"/>
          </a:p>
        </p:txBody>
      </p:sp>
      <p:sp>
        <p:nvSpPr>
          <p:cNvPr id="9" name="Rectangle 13"/>
          <p:cNvSpPr/>
          <p:nvPr/>
        </p:nvSpPr>
        <p:spPr>
          <a:xfrm>
            <a:off x="7162824" y="1905000"/>
            <a:ext cx="116410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7 مليون نسمة</a:t>
            </a:r>
            <a:endParaRPr lang="ar-SA" dirty="0"/>
          </a:p>
        </p:txBody>
      </p:sp>
      <p:sp>
        <p:nvSpPr>
          <p:cNvPr id="10" name="Rectangle 13"/>
          <p:cNvSpPr/>
          <p:nvPr/>
        </p:nvSpPr>
        <p:spPr>
          <a:xfrm>
            <a:off x="4855240" y="1905000"/>
            <a:ext cx="116410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8 مليون نسمة</a:t>
            </a:r>
            <a:endParaRPr lang="ar-SA" dirty="0"/>
          </a:p>
        </p:txBody>
      </p:sp>
      <p:sp>
        <p:nvSpPr>
          <p:cNvPr id="11" name="Rectangle 13"/>
          <p:cNvSpPr/>
          <p:nvPr/>
        </p:nvSpPr>
        <p:spPr>
          <a:xfrm>
            <a:off x="2209800" y="1916668"/>
            <a:ext cx="1164101"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9 مليون نسمة</a:t>
            </a:r>
            <a:endParaRPr lang="ar-SA" dirty="0"/>
          </a:p>
        </p:txBody>
      </p:sp>
      <p:sp>
        <p:nvSpPr>
          <p:cNvPr id="12" name="Rectangle 13"/>
          <p:cNvSpPr/>
          <p:nvPr/>
        </p:nvSpPr>
        <p:spPr>
          <a:xfrm>
            <a:off x="762000" y="2743200"/>
            <a:ext cx="77617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الأرجنتين</a:t>
            </a:r>
            <a:endParaRPr lang="ar-SA" dirty="0"/>
          </a:p>
        </p:txBody>
      </p:sp>
      <p:sp>
        <p:nvSpPr>
          <p:cNvPr id="13" name="Rectangle 13"/>
          <p:cNvSpPr/>
          <p:nvPr/>
        </p:nvSpPr>
        <p:spPr>
          <a:xfrm>
            <a:off x="2743200" y="2743200"/>
            <a:ext cx="668773"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البرازيل</a:t>
            </a:r>
            <a:endParaRPr lang="ar-SA" dirty="0"/>
          </a:p>
        </p:txBody>
      </p:sp>
      <p:sp>
        <p:nvSpPr>
          <p:cNvPr id="14" name="Rectangle 13"/>
          <p:cNvSpPr/>
          <p:nvPr/>
        </p:nvSpPr>
        <p:spPr>
          <a:xfrm>
            <a:off x="5112065" y="2754868"/>
            <a:ext cx="755335"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سورينام</a:t>
            </a:r>
            <a:endParaRPr lang="ar-SA" dirty="0"/>
          </a:p>
        </p:txBody>
      </p:sp>
      <p:sp>
        <p:nvSpPr>
          <p:cNvPr id="15" name="Rectangle 13"/>
          <p:cNvSpPr/>
          <p:nvPr/>
        </p:nvSpPr>
        <p:spPr>
          <a:xfrm>
            <a:off x="7736528" y="2743200"/>
            <a:ext cx="601447"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غويانا</a:t>
            </a:r>
            <a:endParaRPr lang="ar-SA" dirty="0"/>
          </a:p>
        </p:txBody>
      </p:sp>
      <p:sp>
        <p:nvSpPr>
          <p:cNvPr id="16" name="Rectangle 13"/>
          <p:cNvSpPr/>
          <p:nvPr/>
        </p:nvSpPr>
        <p:spPr>
          <a:xfrm>
            <a:off x="7749352" y="3733800"/>
            <a:ext cx="599844"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العرب</a:t>
            </a:r>
            <a:endParaRPr lang="ar-SA" dirty="0"/>
          </a:p>
        </p:txBody>
      </p:sp>
      <p:sp>
        <p:nvSpPr>
          <p:cNvPr id="17" name="Rectangle 13"/>
          <p:cNvSpPr/>
          <p:nvPr/>
        </p:nvSpPr>
        <p:spPr>
          <a:xfrm>
            <a:off x="5181600" y="3733800"/>
            <a:ext cx="81624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الإيرانيون</a:t>
            </a:r>
            <a:endParaRPr lang="ar-SA" dirty="0"/>
          </a:p>
        </p:txBody>
      </p:sp>
      <p:sp>
        <p:nvSpPr>
          <p:cNvPr id="18" name="Rectangle 13"/>
          <p:cNvSpPr/>
          <p:nvPr/>
        </p:nvSpPr>
        <p:spPr>
          <a:xfrm>
            <a:off x="3000792" y="3733800"/>
            <a:ext cx="65594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الأتراك</a:t>
            </a:r>
            <a:endParaRPr lang="ar-SA" dirty="0"/>
          </a:p>
        </p:txBody>
      </p:sp>
      <p:sp>
        <p:nvSpPr>
          <p:cNvPr id="19" name="Rectangle 13"/>
          <p:cNvSpPr/>
          <p:nvPr/>
        </p:nvSpPr>
        <p:spPr>
          <a:xfrm>
            <a:off x="381000" y="3733800"/>
            <a:ext cx="1611339" cy="369332"/>
          </a:xfrm>
          <a:prstGeom prst="rect">
            <a:avLst/>
          </a:prstGeom>
        </p:spPr>
        <p:txBody>
          <a:bodyPr wrap="none">
            <a:spAutoFit/>
          </a:bodyPr>
          <a:lstStyle/>
          <a:p>
            <a:r>
              <a:rPr lang="ar-SA" b="1" dirty="0" smtClean="0">
                <a:solidFill>
                  <a:srgbClr val="0070C0"/>
                </a:solidFill>
                <a:latin typeface="Sakkal Majalla" pitchFamily="2" charset="-78"/>
                <a:cs typeface="Sakkal Majalla" pitchFamily="2" charset="-78"/>
              </a:rPr>
              <a:t>الهنود والباكستانيون</a:t>
            </a:r>
            <a:endParaRPr lang="ar-SA" dirty="0"/>
          </a:p>
        </p:txBody>
      </p:sp>
      <p:sp>
        <p:nvSpPr>
          <p:cNvPr id="20" name="شكل بيضاوي 19"/>
          <p:cNvSpPr/>
          <p:nvPr/>
        </p:nvSpPr>
        <p:spPr>
          <a:xfrm>
            <a:off x="7086600" y="1828800"/>
            <a:ext cx="12192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1" name="شكل بيضاوي 20"/>
          <p:cNvSpPr/>
          <p:nvPr/>
        </p:nvSpPr>
        <p:spPr>
          <a:xfrm>
            <a:off x="5105400" y="3657600"/>
            <a:ext cx="9144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2" name="شكل بيضاوي 21"/>
          <p:cNvSpPr/>
          <p:nvPr/>
        </p:nvSpPr>
        <p:spPr>
          <a:xfrm>
            <a:off x="7620000" y="2667000"/>
            <a:ext cx="762000" cy="5334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3" name="شكل بيضاوي 22"/>
          <p:cNvSpPr/>
          <p:nvPr/>
        </p:nvSpPr>
        <p:spPr>
          <a:xfrm>
            <a:off x="5105400" y="2667000"/>
            <a:ext cx="762000" cy="5334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
        <p:nvSpPr>
          <p:cNvPr id="24" name="شكل بيضاوي 23"/>
          <p:cNvSpPr/>
          <p:nvPr/>
        </p:nvSpPr>
        <p:spPr>
          <a:xfrm>
            <a:off x="7543800" y="3657600"/>
            <a:ext cx="9144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1" anchor="ctr"/>
          <a:lstStyle/>
          <a:p>
            <a:pPr algn="ctr"/>
            <a:endParaRPr lang="ar-SA" dirty="0">
              <a:noFill/>
            </a:endParaRPr>
          </a:p>
        </p:txBody>
      </p:sp>
    </p:spTree>
    <p:extLst>
      <p:ext uri="{BB962C8B-B14F-4D97-AF65-F5344CB8AC3E}">
        <p14:creationId xmlns:p14="http://schemas.microsoft.com/office/powerpoint/2010/main" val="27511607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80">
                                          <p:stCondLst>
                                            <p:cond delay="0"/>
                                          </p:stCondLst>
                                        </p:cTn>
                                        <p:tgtEl>
                                          <p:spTgt spid="20"/>
                                        </p:tgtEl>
                                      </p:cBhvr>
                                    </p:animEffect>
                                    <p:anim calcmode="lin" valueType="num">
                                      <p:cBhvr>
                                        <p:cTn id="4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6" dur="26">
                                          <p:stCondLst>
                                            <p:cond delay="650"/>
                                          </p:stCondLst>
                                        </p:cTn>
                                        <p:tgtEl>
                                          <p:spTgt spid="20"/>
                                        </p:tgtEl>
                                      </p:cBhvr>
                                      <p:to x="100000" y="60000"/>
                                    </p:animScale>
                                    <p:animScale>
                                      <p:cBhvr>
                                        <p:cTn id="47" dur="166" decel="50000">
                                          <p:stCondLst>
                                            <p:cond delay="676"/>
                                          </p:stCondLst>
                                        </p:cTn>
                                        <p:tgtEl>
                                          <p:spTgt spid="20"/>
                                        </p:tgtEl>
                                      </p:cBhvr>
                                      <p:to x="100000" y="100000"/>
                                    </p:animScale>
                                    <p:animScale>
                                      <p:cBhvr>
                                        <p:cTn id="48" dur="26">
                                          <p:stCondLst>
                                            <p:cond delay="1312"/>
                                          </p:stCondLst>
                                        </p:cTn>
                                        <p:tgtEl>
                                          <p:spTgt spid="20"/>
                                        </p:tgtEl>
                                      </p:cBhvr>
                                      <p:to x="100000" y="80000"/>
                                    </p:animScale>
                                    <p:animScale>
                                      <p:cBhvr>
                                        <p:cTn id="49" dur="166" decel="50000">
                                          <p:stCondLst>
                                            <p:cond delay="1338"/>
                                          </p:stCondLst>
                                        </p:cTn>
                                        <p:tgtEl>
                                          <p:spTgt spid="20"/>
                                        </p:tgtEl>
                                      </p:cBhvr>
                                      <p:to x="100000" y="100000"/>
                                    </p:animScale>
                                    <p:animScale>
                                      <p:cBhvr>
                                        <p:cTn id="50" dur="26">
                                          <p:stCondLst>
                                            <p:cond delay="1642"/>
                                          </p:stCondLst>
                                        </p:cTn>
                                        <p:tgtEl>
                                          <p:spTgt spid="20"/>
                                        </p:tgtEl>
                                      </p:cBhvr>
                                      <p:to x="100000" y="90000"/>
                                    </p:animScale>
                                    <p:animScale>
                                      <p:cBhvr>
                                        <p:cTn id="51" dur="166" decel="50000">
                                          <p:stCondLst>
                                            <p:cond delay="1668"/>
                                          </p:stCondLst>
                                        </p:cTn>
                                        <p:tgtEl>
                                          <p:spTgt spid="20"/>
                                        </p:tgtEl>
                                      </p:cBhvr>
                                      <p:to x="100000" y="100000"/>
                                    </p:animScale>
                                    <p:animScale>
                                      <p:cBhvr>
                                        <p:cTn id="52" dur="26">
                                          <p:stCondLst>
                                            <p:cond delay="1808"/>
                                          </p:stCondLst>
                                        </p:cTn>
                                        <p:tgtEl>
                                          <p:spTgt spid="20"/>
                                        </p:tgtEl>
                                      </p:cBhvr>
                                      <p:to x="100000" y="95000"/>
                                    </p:animScale>
                                    <p:animScale>
                                      <p:cBhvr>
                                        <p:cTn id="53" dur="166" decel="50000">
                                          <p:stCondLst>
                                            <p:cond delay="1834"/>
                                          </p:stCondLst>
                                        </p:cTn>
                                        <p:tgtEl>
                                          <p:spTgt spid="2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 presetClass="entr" presetSubtype="3"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1+#ppt_w/2"/>
                                          </p:val>
                                        </p:tav>
                                        <p:tav tm="100000">
                                          <p:val>
                                            <p:strVal val="#ppt_x"/>
                                          </p:val>
                                        </p:tav>
                                      </p:tavLst>
                                    </p:anim>
                                    <p:anim calcmode="lin" valueType="num">
                                      <p:cBhvr additive="base">
                                        <p:cTn id="5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down)">
                                      <p:cBhvr>
                                        <p:cTn id="84" dur="580">
                                          <p:stCondLst>
                                            <p:cond delay="0"/>
                                          </p:stCondLst>
                                        </p:cTn>
                                        <p:tgtEl>
                                          <p:spTgt spid="22"/>
                                        </p:tgtEl>
                                      </p:cBhvr>
                                    </p:animEffect>
                                    <p:anim calcmode="lin" valueType="num">
                                      <p:cBhvr>
                                        <p:cTn id="85"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0" dur="26">
                                          <p:stCondLst>
                                            <p:cond delay="650"/>
                                          </p:stCondLst>
                                        </p:cTn>
                                        <p:tgtEl>
                                          <p:spTgt spid="22"/>
                                        </p:tgtEl>
                                      </p:cBhvr>
                                      <p:to x="100000" y="60000"/>
                                    </p:animScale>
                                    <p:animScale>
                                      <p:cBhvr>
                                        <p:cTn id="91" dur="166" decel="50000">
                                          <p:stCondLst>
                                            <p:cond delay="676"/>
                                          </p:stCondLst>
                                        </p:cTn>
                                        <p:tgtEl>
                                          <p:spTgt spid="22"/>
                                        </p:tgtEl>
                                      </p:cBhvr>
                                      <p:to x="100000" y="100000"/>
                                    </p:animScale>
                                    <p:animScale>
                                      <p:cBhvr>
                                        <p:cTn id="92" dur="26">
                                          <p:stCondLst>
                                            <p:cond delay="1312"/>
                                          </p:stCondLst>
                                        </p:cTn>
                                        <p:tgtEl>
                                          <p:spTgt spid="22"/>
                                        </p:tgtEl>
                                      </p:cBhvr>
                                      <p:to x="100000" y="80000"/>
                                    </p:animScale>
                                    <p:animScale>
                                      <p:cBhvr>
                                        <p:cTn id="93" dur="166" decel="50000">
                                          <p:stCondLst>
                                            <p:cond delay="1338"/>
                                          </p:stCondLst>
                                        </p:cTn>
                                        <p:tgtEl>
                                          <p:spTgt spid="22"/>
                                        </p:tgtEl>
                                      </p:cBhvr>
                                      <p:to x="100000" y="100000"/>
                                    </p:animScale>
                                    <p:animScale>
                                      <p:cBhvr>
                                        <p:cTn id="94" dur="26">
                                          <p:stCondLst>
                                            <p:cond delay="1642"/>
                                          </p:stCondLst>
                                        </p:cTn>
                                        <p:tgtEl>
                                          <p:spTgt spid="22"/>
                                        </p:tgtEl>
                                      </p:cBhvr>
                                      <p:to x="100000" y="90000"/>
                                    </p:animScale>
                                    <p:animScale>
                                      <p:cBhvr>
                                        <p:cTn id="95" dur="166" decel="50000">
                                          <p:stCondLst>
                                            <p:cond delay="1668"/>
                                          </p:stCondLst>
                                        </p:cTn>
                                        <p:tgtEl>
                                          <p:spTgt spid="22"/>
                                        </p:tgtEl>
                                      </p:cBhvr>
                                      <p:to x="100000" y="100000"/>
                                    </p:animScale>
                                    <p:animScale>
                                      <p:cBhvr>
                                        <p:cTn id="96" dur="26">
                                          <p:stCondLst>
                                            <p:cond delay="1808"/>
                                          </p:stCondLst>
                                        </p:cTn>
                                        <p:tgtEl>
                                          <p:spTgt spid="22"/>
                                        </p:tgtEl>
                                      </p:cBhvr>
                                      <p:to x="100000" y="95000"/>
                                    </p:animScale>
                                    <p:animScale>
                                      <p:cBhvr>
                                        <p:cTn id="97" dur="166" decel="50000">
                                          <p:stCondLst>
                                            <p:cond delay="1834"/>
                                          </p:stCondLst>
                                        </p:cTn>
                                        <p:tgtEl>
                                          <p:spTgt spid="22"/>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down)">
                                      <p:cBhvr>
                                        <p:cTn id="102" dur="580">
                                          <p:stCondLst>
                                            <p:cond delay="0"/>
                                          </p:stCondLst>
                                        </p:cTn>
                                        <p:tgtEl>
                                          <p:spTgt spid="23"/>
                                        </p:tgtEl>
                                      </p:cBhvr>
                                    </p:animEffect>
                                    <p:anim calcmode="lin" valueType="num">
                                      <p:cBhvr>
                                        <p:cTn id="10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08" dur="26">
                                          <p:stCondLst>
                                            <p:cond delay="650"/>
                                          </p:stCondLst>
                                        </p:cTn>
                                        <p:tgtEl>
                                          <p:spTgt spid="23"/>
                                        </p:tgtEl>
                                      </p:cBhvr>
                                      <p:to x="100000" y="60000"/>
                                    </p:animScale>
                                    <p:animScale>
                                      <p:cBhvr>
                                        <p:cTn id="109" dur="166" decel="50000">
                                          <p:stCondLst>
                                            <p:cond delay="676"/>
                                          </p:stCondLst>
                                        </p:cTn>
                                        <p:tgtEl>
                                          <p:spTgt spid="23"/>
                                        </p:tgtEl>
                                      </p:cBhvr>
                                      <p:to x="100000" y="100000"/>
                                    </p:animScale>
                                    <p:animScale>
                                      <p:cBhvr>
                                        <p:cTn id="110" dur="26">
                                          <p:stCondLst>
                                            <p:cond delay="1312"/>
                                          </p:stCondLst>
                                        </p:cTn>
                                        <p:tgtEl>
                                          <p:spTgt spid="23"/>
                                        </p:tgtEl>
                                      </p:cBhvr>
                                      <p:to x="100000" y="80000"/>
                                    </p:animScale>
                                    <p:animScale>
                                      <p:cBhvr>
                                        <p:cTn id="111" dur="166" decel="50000">
                                          <p:stCondLst>
                                            <p:cond delay="1338"/>
                                          </p:stCondLst>
                                        </p:cTn>
                                        <p:tgtEl>
                                          <p:spTgt spid="23"/>
                                        </p:tgtEl>
                                      </p:cBhvr>
                                      <p:to x="100000" y="100000"/>
                                    </p:animScale>
                                    <p:animScale>
                                      <p:cBhvr>
                                        <p:cTn id="112" dur="26">
                                          <p:stCondLst>
                                            <p:cond delay="1642"/>
                                          </p:stCondLst>
                                        </p:cTn>
                                        <p:tgtEl>
                                          <p:spTgt spid="23"/>
                                        </p:tgtEl>
                                      </p:cBhvr>
                                      <p:to x="100000" y="90000"/>
                                    </p:animScale>
                                    <p:animScale>
                                      <p:cBhvr>
                                        <p:cTn id="113" dur="166" decel="50000">
                                          <p:stCondLst>
                                            <p:cond delay="1668"/>
                                          </p:stCondLst>
                                        </p:cTn>
                                        <p:tgtEl>
                                          <p:spTgt spid="23"/>
                                        </p:tgtEl>
                                      </p:cBhvr>
                                      <p:to x="100000" y="100000"/>
                                    </p:animScale>
                                    <p:animScale>
                                      <p:cBhvr>
                                        <p:cTn id="114" dur="26">
                                          <p:stCondLst>
                                            <p:cond delay="1808"/>
                                          </p:stCondLst>
                                        </p:cTn>
                                        <p:tgtEl>
                                          <p:spTgt spid="23"/>
                                        </p:tgtEl>
                                      </p:cBhvr>
                                      <p:to x="100000" y="95000"/>
                                    </p:animScale>
                                    <p:animScale>
                                      <p:cBhvr>
                                        <p:cTn id="115" dur="166" decel="50000">
                                          <p:stCondLst>
                                            <p:cond delay="1834"/>
                                          </p:stCondLst>
                                        </p:cTn>
                                        <p:tgtEl>
                                          <p:spTgt spid="23"/>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 presetClass="entr" presetSubtype="3" fill="hold" grpId="0" nodeType="clickEffect">
                                  <p:stCondLst>
                                    <p:cond delay="0"/>
                                  </p:stCondLst>
                                  <p:childTnLst>
                                    <p:set>
                                      <p:cBhvr>
                                        <p:cTn id="119" dur="1" fill="hold">
                                          <p:stCondLst>
                                            <p:cond delay="0"/>
                                          </p:stCondLst>
                                        </p:cTn>
                                        <p:tgtEl>
                                          <p:spTgt spid="8"/>
                                        </p:tgtEl>
                                        <p:attrNameLst>
                                          <p:attrName>style.visibility</p:attrName>
                                        </p:attrNameLst>
                                      </p:cBhvr>
                                      <p:to>
                                        <p:strVal val="visible"/>
                                      </p:to>
                                    </p:set>
                                    <p:anim calcmode="lin" valueType="num">
                                      <p:cBhvr additive="base">
                                        <p:cTn id="120" dur="500" fill="hold"/>
                                        <p:tgtEl>
                                          <p:spTgt spid="8"/>
                                        </p:tgtEl>
                                        <p:attrNameLst>
                                          <p:attrName>ppt_x</p:attrName>
                                        </p:attrNameLst>
                                      </p:cBhvr>
                                      <p:tavLst>
                                        <p:tav tm="0">
                                          <p:val>
                                            <p:strVal val="1+#ppt_w/2"/>
                                          </p:val>
                                        </p:tav>
                                        <p:tav tm="100000">
                                          <p:val>
                                            <p:strVal val="#ppt_x"/>
                                          </p:val>
                                        </p:tav>
                                      </p:tavLst>
                                    </p:anim>
                                    <p:anim calcmode="lin" valueType="num">
                                      <p:cBhvr additive="base">
                                        <p:cTn id="12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wipe(left)">
                                      <p:cBhvr>
                                        <p:cTn id="141" dur="500"/>
                                        <p:tgtEl>
                                          <p:spTgt spid="19"/>
                                        </p:tgtEl>
                                      </p:cBhvr>
                                    </p:animEffect>
                                  </p:childTnLst>
                                </p:cTn>
                              </p:par>
                            </p:childTnLst>
                          </p:cTn>
                        </p:par>
                      </p:childTnLst>
                    </p:cTn>
                  </p:par>
                  <p:par>
                    <p:cTn id="142" fill="hold">
                      <p:stCondLst>
                        <p:cond delay="indefinite"/>
                      </p:stCondLst>
                      <p:childTnLst>
                        <p:par>
                          <p:cTn id="143" fill="hold">
                            <p:stCondLst>
                              <p:cond delay="0"/>
                            </p:stCondLst>
                            <p:childTnLst>
                              <p:par>
                                <p:cTn id="144" presetID="26" presetClass="entr" presetSubtype="0" fill="hold" grpId="0" nodeType="clickEffect">
                                  <p:stCondLst>
                                    <p:cond delay="0"/>
                                  </p:stCondLst>
                                  <p:childTnLst>
                                    <p:set>
                                      <p:cBhvr>
                                        <p:cTn id="145" dur="1" fill="hold">
                                          <p:stCondLst>
                                            <p:cond delay="0"/>
                                          </p:stCondLst>
                                        </p:cTn>
                                        <p:tgtEl>
                                          <p:spTgt spid="21"/>
                                        </p:tgtEl>
                                        <p:attrNameLst>
                                          <p:attrName>style.visibility</p:attrName>
                                        </p:attrNameLst>
                                      </p:cBhvr>
                                      <p:to>
                                        <p:strVal val="visible"/>
                                      </p:to>
                                    </p:set>
                                    <p:animEffect transition="in" filter="wipe(down)">
                                      <p:cBhvr>
                                        <p:cTn id="146" dur="580">
                                          <p:stCondLst>
                                            <p:cond delay="0"/>
                                          </p:stCondLst>
                                        </p:cTn>
                                        <p:tgtEl>
                                          <p:spTgt spid="21"/>
                                        </p:tgtEl>
                                      </p:cBhvr>
                                    </p:animEffect>
                                    <p:anim calcmode="lin" valueType="num">
                                      <p:cBhvr>
                                        <p:cTn id="14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4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4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5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5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52" dur="26">
                                          <p:stCondLst>
                                            <p:cond delay="650"/>
                                          </p:stCondLst>
                                        </p:cTn>
                                        <p:tgtEl>
                                          <p:spTgt spid="21"/>
                                        </p:tgtEl>
                                      </p:cBhvr>
                                      <p:to x="100000" y="60000"/>
                                    </p:animScale>
                                    <p:animScale>
                                      <p:cBhvr>
                                        <p:cTn id="153" dur="166" decel="50000">
                                          <p:stCondLst>
                                            <p:cond delay="676"/>
                                          </p:stCondLst>
                                        </p:cTn>
                                        <p:tgtEl>
                                          <p:spTgt spid="21"/>
                                        </p:tgtEl>
                                      </p:cBhvr>
                                      <p:to x="100000" y="100000"/>
                                    </p:animScale>
                                    <p:animScale>
                                      <p:cBhvr>
                                        <p:cTn id="154" dur="26">
                                          <p:stCondLst>
                                            <p:cond delay="1312"/>
                                          </p:stCondLst>
                                        </p:cTn>
                                        <p:tgtEl>
                                          <p:spTgt spid="21"/>
                                        </p:tgtEl>
                                      </p:cBhvr>
                                      <p:to x="100000" y="80000"/>
                                    </p:animScale>
                                    <p:animScale>
                                      <p:cBhvr>
                                        <p:cTn id="155" dur="166" decel="50000">
                                          <p:stCondLst>
                                            <p:cond delay="1338"/>
                                          </p:stCondLst>
                                        </p:cTn>
                                        <p:tgtEl>
                                          <p:spTgt spid="21"/>
                                        </p:tgtEl>
                                      </p:cBhvr>
                                      <p:to x="100000" y="100000"/>
                                    </p:animScale>
                                    <p:animScale>
                                      <p:cBhvr>
                                        <p:cTn id="156" dur="26">
                                          <p:stCondLst>
                                            <p:cond delay="1642"/>
                                          </p:stCondLst>
                                        </p:cTn>
                                        <p:tgtEl>
                                          <p:spTgt spid="21"/>
                                        </p:tgtEl>
                                      </p:cBhvr>
                                      <p:to x="100000" y="90000"/>
                                    </p:animScale>
                                    <p:animScale>
                                      <p:cBhvr>
                                        <p:cTn id="157" dur="166" decel="50000">
                                          <p:stCondLst>
                                            <p:cond delay="1668"/>
                                          </p:stCondLst>
                                        </p:cTn>
                                        <p:tgtEl>
                                          <p:spTgt spid="21"/>
                                        </p:tgtEl>
                                      </p:cBhvr>
                                      <p:to x="100000" y="100000"/>
                                    </p:animScale>
                                    <p:animScale>
                                      <p:cBhvr>
                                        <p:cTn id="158" dur="26">
                                          <p:stCondLst>
                                            <p:cond delay="1808"/>
                                          </p:stCondLst>
                                        </p:cTn>
                                        <p:tgtEl>
                                          <p:spTgt spid="21"/>
                                        </p:tgtEl>
                                      </p:cBhvr>
                                      <p:to x="100000" y="95000"/>
                                    </p:animScale>
                                    <p:animScale>
                                      <p:cBhvr>
                                        <p:cTn id="159" dur="166" decel="50000">
                                          <p:stCondLst>
                                            <p:cond delay="1834"/>
                                          </p:stCondLst>
                                        </p:cTn>
                                        <p:tgtEl>
                                          <p:spTgt spid="21"/>
                                        </p:tgtEl>
                                      </p:cBhvr>
                                      <p:to x="100000" y="100000"/>
                                    </p:animScale>
                                  </p:childTnLst>
                                </p:cTn>
                              </p:par>
                            </p:childTnLst>
                          </p:cTn>
                        </p:par>
                      </p:childTnLst>
                    </p:cTn>
                  </p:par>
                  <p:par>
                    <p:cTn id="160" fill="hold">
                      <p:stCondLst>
                        <p:cond delay="indefinite"/>
                      </p:stCondLst>
                      <p:childTnLst>
                        <p:par>
                          <p:cTn id="161" fill="hold">
                            <p:stCondLst>
                              <p:cond delay="0"/>
                            </p:stCondLst>
                            <p:childTnLst>
                              <p:par>
                                <p:cTn id="162" presetID="26" presetClass="entr" presetSubtype="0" fill="hold" grpId="0" nodeType="clickEffect">
                                  <p:stCondLst>
                                    <p:cond delay="0"/>
                                  </p:stCondLst>
                                  <p:childTnLst>
                                    <p:set>
                                      <p:cBhvr>
                                        <p:cTn id="163" dur="1" fill="hold">
                                          <p:stCondLst>
                                            <p:cond delay="0"/>
                                          </p:stCondLst>
                                        </p:cTn>
                                        <p:tgtEl>
                                          <p:spTgt spid="24"/>
                                        </p:tgtEl>
                                        <p:attrNameLst>
                                          <p:attrName>style.visibility</p:attrName>
                                        </p:attrNameLst>
                                      </p:cBhvr>
                                      <p:to>
                                        <p:strVal val="visible"/>
                                      </p:to>
                                    </p:set>
                                    <p:animEffect transition="in" filter="wipe(down)">
                                      <p:cBhvr>
                                        <p:cTn id="164" dur="580">
                                          <p:stCondLst>
                                            <p:cond delay="0"/>
                                          </p:stCondLst>
                                        </p:cTn>
                                        <p:tgtEl>
                                          <p:spTgt spid="24"/>
                                        </p:tgtEl>
                                      </p:cBhvr>
                                    </p:animEffect>
                                    <p:anim calcmode="lin" valueType="num">
                                      <p:cBhvr>
                                        <p:cTn id="165"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66"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67"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68"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69"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70" dur="26">
                                          <p:stCondLst>
                                            <p:cond delay="650"/>
                                          </p:stCondLst>
                                        </p:cTn>
                                        <p:tgtEl>
                                          <p:spTgt spid="24"/>
                                        </p:tgtEl>
                                      </p:cBhvr>
                                      <p:to x="100000" y="60000"/>
                                    </p:animScale>
                                    <p:animScale>
                                      <p:cBhvr>
                                        <p:cTn id="171" dur="166" decel="50000">
                                          <p:stCondLst>
                                            <p:cond delay="676"/>
                                          </p:stCondLst>
                                        </p:cTn>
                                        <p:tgtEl>
                                          <p:spTgt spid="24"/>
                                        </p:tgtEl>
                                      </p:cBhvr>
                                      <p:to x="100000" y="100000"/>
                                    </p:animScale>
                                    <p:animScale>
                                      <p:cBhvr>
                                        <p:cTn id="172" dur="26">
                                          <p:stCondLst>
                                            <p:cond delay="1312"/>
                                          </p:stCondLst>
                                        </p:cTn>
                                        <p:tgtEl>
                                          <p:spTgt spid="24"/>
                                        </p:tgtEl>
                                      </p:cBhvr>
                                      <p:to x="100000" y="80000"/>
                                    </p:animScale>
                                    <p:animScale>
                                      <p:cBhvr>
                                        <p:cTn id="173" dur="166" decel="50000">
                                          <p:stCondLst>
                                            <p:cond delay="1338"/>
                                          </p:stCondLst>
                                        </p:cTn>
                                        <p:tgtEl>
                                          <p:spTgt spid="24"/>
                                        </p:tgtEl>
                                      </p:cBhvr>
                                      <p:to x="100000" y="100000"/>
                                    </p:animScale>
                                    <p:animScale>
                                      <p:cBhvr>
                                        <p:cTn id="174" dur="26">
                                          <p:stCondLst>
                                            <p:cond delay="1642"/>
                                          </p:stCondLst>
                                        </p:cTn>
                                        <p:tgtEl>
                                          <p:spTgt spid="24"/>
                                        </p:tgtEl>
                                      </p:cBhvr>
                                      <p:to x="100000" y="90000"/>
                                    </p:animScale>
                                    <p:animScale>
                                      <p:cBhvr>
                                        <p:cTn id="175" dur="166" decel="50000">
                                          <p:stCondLst>
                                            <p:cond delay="1668"/>
                                          </p:stCondLst>
                                        </p:cTn>
                                        <p:tgtEl>
                                          <p:spTgt spid="24"/>
                                        </p:tgtEl>
                                      </p:cBhvr>
                                      <p:to x="100000" y="100000"/>
                                    </p:animScale>
                                    <p:animScale>
                                      <p:cBhvr>
                                        <p:cTn id="176" dur="26">
                                          <p:stCondLst>
                                            <p:cond delay="1808"/>
                                          </p:stCondLst>
                                        </p:cTn>
                                        <p:tgtEl>
                                          <p:spTgt spid="24"/>
                                        </p:tgtEl>
                                      </p:cBhvr>
                                      <p:to x="100000" y="95000"/>
                                    </p:animScale>
                                    <p:animScale>
                                      <p:cBhvr>
                                        <p:cTn id="177"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5454</TotalTime>
  <Words>5080</Words>
  <Application>Microsoft Office PowerPoint</Application>
  <PresentationFormat>On-screen Show (4:3)</PresentationFormat>
  <Paragraphs>929</Paragraphs>
  <Slides>124</Slides>
  <Notes>2</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sharaf</cp:lastModifiedBy>
  <dcterms:created xsi:type="dcterms:W3CDTF">2006-08-16T00:00:00Z</dcterms:created>
  <dcterms:modified xsi:type="dcterms:W3CDTF">2015-10-06T10:03:36Z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970091</vt:lpwstr>
  </property>
  <property fmtid="{D5CDD505-2E9C-101B-9397-08002B2CF9AE}" name="NXPowerLiteSettings" pid="3">
    <vt:lpwstr>F7000400038000</vt:lpwstr>
  </property>
  <property fmtid="{D5CDD505-2E9C-101B-9397-08002B2CF9AE}" name="NXPowerLiteVersion" pid="4">
    <vt:lpwstr>D6.2.8</vt:lpwstr>
  </property>
</Properties>
</file>