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Quattrocento Sans"/>
      <p:regular r:id="rId13"/>
      <p:bold r:id="rId14"/>
      <p:italic r:id="rId15"/>
      <p:boldItalic r:id="rId16"/>
    </p:embeddedFon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m2sNwbqrviK1a0a8a+FLNY96g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597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attrocento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7" Type="http://schemas.openxmlformats.org/officeDocument/2006/relationships/font" Target="fonts/ArialBlack-regular.fntdata"/><Relationship Id="rId16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d87bd728a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fd87bd728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d87bd728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fd87bd728a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4e9ac27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f4e9ac27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4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4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4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24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4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Google Shape;21;p24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hoto">
  <p:cSld name="Large Phot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3"/>
          <p:cNvSpPr/>
          <p:nvPr/>
        </p:nvSpPr>
        <p:spPr>
          <a:xfrm flipH="1" rot="10800000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3" title="Image"/>
          <p:cNvSpPr/>
          <p:nvPr>
            <p:ph idx="2" type="pic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15" name="Google Shape;115;p33"/>
          <p:cNvCxnSpPr/>
          <p:nvPr/>
        </p:nvCxnSpPr>
        <p:spPr>
          <a:xfrm flipH="1" rot="10800000">
            <a:off x="0" y="5344886"/>
            <a:ext cx="2362200" cy="124097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33" title="Title "/>
          <p:cNvSpPr txBox="1"/>
          <p:nvPr>
            <p:ph type="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0" lIns="28800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4"/>
          <p:cNvSpPr txBox="1"/>
          <p:nvPr>
            <p:ph idx="1" type="body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34"/>
          <p:cNvSpPr txBox="1"/>
          <p:nvPr>
            <p:ph idx="2" type="body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3" type="body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34"/>
          <p:cNvSpPr txBox="1"/>
          <p:nvPr>
            <p:ph idx="4" type="body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34"/>
          <p:cNvSpPr/>
          <p:nvPr/>
        </p:nvSpPr>
        <p:spPr>
          <a:xfrm>
            <a:off x="6458938" y="3505247"/>
            <a:ext cx="258875" cy="258875"/>
          </a:xfrm>
          <a:custGeom>
            <a:rect b="b" l="l" r="r" t="t"/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4"/>
          <p:cNvSpPr/>
          <p:nvPr/>
        </p:nvSpPr>
        <p:spPr>
          <a:xfrm>
            <a:off x="6507622" y="3897986"/>
            <a:ext cx="161507" cy="296095"/>
          </a:xfrm>
          <a:custGeom>
            <a:rect b="b" l="l" r="r" t="t"/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4"/>
          <p:cNvSpPr/>
          <p:nvPr/>
        </p:nvSpPr>
        <p:spPr>
          <a:xfrm>
            <a:off x="6458938" y="4327945"/>
            <a:ext cx="258875" cy="188273"/>
          </a:xfrm>
          <a:custGeom>
            <a:rect b="b" l="l" r="r" t="t"/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4"/>
          <p:cNvSpPr/>
          <p:nvPr/>
        </p:nvSpPr>
        <p:spPr>
          <a:xfrm>
            <a:off x="6471716" y="4650082"/>
            <a:ext cx="233318" cy="233318"/>
          </a:xfrm>
          <a:custGeom>
            <a:rect b="b" l="l" r="r" t="t"/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4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34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34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34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34"/>
          <p:cNvSpPr/>
          <p:nvPr>
            <p:ph idx="5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4" title="Title"/>
          <p:cNvSpPr txBox="1"/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5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35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35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35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0" name="Google Shape;140;p35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6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6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36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36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8" name="Google Shape;148;p36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36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36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36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36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37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6" name="Google Shape;156;p37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57" name="Google Shape;157;p3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37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9" name="Google Shape;159;p3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37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7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37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" type="body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38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9" name="Google Shape;169;p38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70" name="Google Shape;170;p3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" name="Google Shape;171;p3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2" name="Google Shape;172;p3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38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8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8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38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8"/>
          <p:cNvSpPr txBox="1"/>
          <p:nvPr>
            <p:ph idx="2" type="body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39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3" name="Google Shape;183;p39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84" name="Google Shape;184;p39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Google Shape;185;p39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6" name="Google Shape;186;p3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39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9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9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9"/>
          <p:cNvSpPr txBox="1"/>
          <p:nvPr>
            <p:ph idx="2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9"/>
          <p:cNvSpPr txBox="1"/>
          <p:nvPr>
            <p:ph idx="3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9"/>
          <p:cNvSpPr txBox="1"/>
          <p:nvPr>
            <p:ph idx="4" type="body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0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40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40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40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2" name="Google Shape;202;p40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2" type="body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4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09" name="Google Shape;209;p4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Google Shape;210;p4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1" name="Google Shape;211;p4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4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4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19" name="Google Shape;219;p4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" name="Google Shape;220;p4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1" name="Google Shape;221;p4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4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1">
  <p:cSld name="Text Layout 0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 title="Bullet Point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5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5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25"/>
          <p:cNvCxnSpPr/>
          <p:nvPr/>
        </p:nvCxnSpPr>
        <p:spPr>
          <a:xfrm flipH="1" rot="10800000">
            <a:off x="6375400" y="5047077"/>
            <a:ext cx="1524574" cy="1803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25" title="Subtitle"/>
          <p:cNvSpPr txBox="1"/>
          <p:nvPr>
            <p:ph idx="2" type="body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5" title="Title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/>
          <p:nvPr>
            <p:ph idx="3" type="pic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0" name="Google Shape;30;p25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43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30" name="Google Shape;230;p4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43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2" name="Google Shape;232;p43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43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43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7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;p27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27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27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27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7"/>
          <p:cNvSpPr/>
          <p:nvPr>
            <p:ph idx="2" type="pic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Image">
  <p:cSld name="Section Header with Imag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8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8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47;p28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28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0" name="Google Shape;50;p28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28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52;p28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28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4" name="Google Shape;54;p28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28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2">
  <p:cSld name="Text Layout 0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9"/>
          <p:cNvSpPr/>
          <p:nvPr>
            <p:ph idx="2" type="pic"/>
          </p:nvPr>
        </p:nvSpPr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9" name="Google Shape;59;p29" title="Bullet Point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9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61;p29"/>
          <p:cNvCxnSpPr/>
          <p:nvPr/>
        </p:nvCxnSpPr>
        <p:spPr>
          <a:xfrm flipH="1" rot="10800000">
            <a:off x="10352314" y="1185452"/>
            <a:ext cx="1839685" cy="163394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29" title="Subtitle"/>
          <p:cNvSpPr txBox="1"/>
          <p:nvPr>
            <p:ph idx="3" type="body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9" title="Title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9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ion with Subtitle">
  <p:cSld name="Comparision with Sub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30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0" name="Google Shape;70;p30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71" name="Google Shape;71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" name="Google Shape;72;p30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3" name="Google Shape;73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30"/>
          <p:cNvSpPr txBox="1"/>
          <p:nvPr>
            <p:ph idx="1" type="body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0" title="Bullet Points"/>
          <p:cNvSpPr txBox="1"/>
          <p:nvPr>
            <p:ph idx="2" type="body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30"/>
          <p:cNvSpPr txBox="1"/>
          <p:nvPr>
            <p:ph idx="3" type="body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30" title="Bullet Points"/>
          <p:cNvSpPr txBox="1"/>
          <p:nvPr>
            <p:ph idx="4" type="body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0" title="Subtitle"/>
          <p:cNvSpPr txBox="1"/>
          <p:nvPr>
            <p:ph idx="5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30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0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0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rt">
  <p:cSld name="1_Char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3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88" name="Google Shape;88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" name="Google Shape;89;p3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0" name="Google Shape;90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3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1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31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31" title="Chart"/>
          <p:cNvSpPr/>
          <p:nvPr>
            <p:ph idx="3" type="chart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3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02" name="Google Shape;102;p3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3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" name="Google Shape;104;p3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3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2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3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2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 title="Table"/>
          <p:cNvSpPr/>
          <p:nvPr>
            <p:ph idx="2" type="tbl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"/>
          <p:cNvSpPr/>
          <p:nvPr/>
        </p:nvSpPr>
        <p:spPr>
          <a:xfrm rot="-5400000">
            <a:off x="1329118" y="1228029"/>
            <a:ext cx="5137084" cy="4428523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894" r="6896" t="0"/>
          <a:stretch/>
        </p:blipFill>
        <p:spPr>
          <a:xfrm>
            <a:off x="2523873" y="1832212"/>
            <a:ext cx="2753082" cy="31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</a:pPr>
            <a:r>
              <a:rPr lang="en-US"/>
              <a:t>Praktikum</a:t>
            </a:r>
            <a:endParaRPr b="0"/>
          </a:p>
        </p:txBody>
      </p:sp>
      <p:sp>
        <p:nvSpPr>
          <p:cNvPr id="245" name="Google Shape;245;p1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Pemrograman Interpreter</a:t>
            </a:r>
            <a:endParaRPr/>
          </a:p>
        </p:txBody>
      </p:sp>
      <p:sp>
        <p:nvSpPr>
          <p:cNvPr id="246" name="Google Shape;246;p1"/>
          <p:cNvSpPr txBox="1"/>
          <p:nvPr/>
        </p:nvSpPr>
        <p:spPr>
          <a:xfrm>
            <a:off x="6541263" y="5745029"/>
            <a:ext cx="4854339" cy="9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Ardella Dean Awalia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Imam Akbar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"/>
          <p:cNvSpPr txBox="1"/>
          <p:nvPr>
            <p:ph type="title"/>
          </p:nvPr>
        </p:nvSpPr>
        <p:spPr>
          <a:xfrm>
            <a:off x="1181081" y="3093975"/>
            <a:ext cx="7265085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252" name="Google Shape;252;p2"/>
          <p:cNvSpPr/>
          <p:nvPr>
            <p:ph idx="3" type="pic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53" name="Google Shape;253;p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54" name="Google Shape;254;p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Declaration</a:t>
            </a:r>
            <a:endParaRPr/>
          </a:p>
        </p:txBody>
      </p:sp>
      <p:sp>
        <p:nvSpPr>
          <p:cNvPr id="261" name="Google Shape;261;p3"/>
          <p:cNvSpPr txBox="1"/>
          <p:nvPr/>
        </p:nvSpPr>
        <p:spPr>
          <a:xfrm>
            <a:off x="1023950" y="2431443"/>
            <a:ext cx="100932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ion_name(parameter(s)):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statement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[expression]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3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"/>
          <p:cNvSpPr txBox="1"/>
          <p:nvPr/>
        </p:nvSpPr>
        <p:spPr>
          <a:xfrm>
            <a:off x="536086" y="4219327"/>
            <a:ext cx="6760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Contoh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"/>
          <p:cNvSpPr txBox="1"/>
          <p:nvPr/>
        </p:nvSpPr>
        <p:spPr>
          <a:xfrm>
            <a:off x="1049400" y="4923943"/>
            <a:ext cx="100932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tambah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(a, b):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hasil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a+b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print(hasil)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hasil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d87bd728a_0_4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fd87bd728a_0_4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Argument </a:t>
            </a:r>
            <a:r>
              <a:rPr lang="en-US">
                <a:solidFill>
                  <a:schemeClr val="lt1"/>
                </a:solidFill>
              </a:rPr>
              <a:t>Default Value</a:t>
            </a:r>
            <a:endParaRPr/>
          </a:p>
        </p:txBody>
      </p:sp>
      <p:sp>
        <p:nvSpPr>
          <p:cNvPr id="271" name="Google Shape;271;gfd87bd728a_0_4"/>
          <p:cNvSpPr txBox="1"/>
          <p:nvPr/>
        </p:nvSpPr>
        <p:spPr>
          <a:xfrm>
            <a:off x="1023950" y="2431443"/>
            <a:ext cx="100932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ion_name(parameter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=defaultValue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statement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[expression]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gfd87bd728a_0_4"/>
          <p:cNvSpPr txBox="1"/>
          <p:nvPr/>
        </p:nvSpPr>
        <p:spPr>
          <a:xfrm>
            <a:off x="529686" y="1709352"/>
            <a:ext cx="6760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d87bd728a_0_13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fd87bd728a_0_13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Argument </a:t>
            </a:r>
            <a:r>
              <a:rPr lang="en-US">
                <a:solidFill>
                  <a:schemeClr val="lt1"/>
                </a:solidFill>
              </a:rPr>
              <a:t>Default Value</a:t>
            </a:r>
            <a:endParaRPr/>
          </a:p>
        </p:txBody>
      </p:sp>
      <p:sp>
        <p:nvSpPr>
          <p:cNvPr id="279" name="Google Shape;279;gfd87bd728a_0_13"/>
          <p:cNvSpPr txBox="1"/>
          <p:nvPr/>
        </p:nvSpPr>
        <p:spPr>
          <a:xfrm>
            <a:off x="536086" y="1780927"/>
            <a:ext cx="6760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Contoh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fd87bd728a_0_13"/>
          <p:cNvSpPr txBox="1"/>
          <p:nvPr/>
        </p:nvSpPr>
        <p:spPr>
          <a:xfrm>
            <a:off x="1049400" y="2485549"/>
            <a:ext cx="10093200" cy="4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cetak_nama(name, uppercase=True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uppercase: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nama = name.upper()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nama = name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nama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print(cetak_nama(‘imam’))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cetak_nama(‘imam’, True))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cetak_nama(‘imam’, False))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4e9ac2766_0_0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f4e9ac2766_0_0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Named Notation</a:t>
            </a:r>
            <a:endParaRPr/>
          </a:p>
        </p:txBody>
      </p:sp>
      <p:sp>
        <p:nvSpPr>
          <p:cNvPr id="287" name="Google Shape;287;gf4e9ac2766_0_0"/>
          <p:cNvSpPr txBox="1"/>
          <p:nvPr/>
        </p:nvSpPr>
        <p:spPr>
          <a:xfrm>
            <a:off x="1049400" y="2016963"/>
            <a:ext cx="10093200" cy="44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kali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(a, b):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print(‘nilai a adalah {}‘.format(a))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print(‘nilai b adalah {}‘.format(b))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result = a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print(result)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result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kali(5, 10)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kali(b=10, a=5)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kali(10, 5)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id="293" name="Google Shape;293;p22"/>
          <p:cNvPicPr preferRelativeResize="0"/>
          <p:nvPr/>
        </p:nvPicPr>
        <p:blipFill rotWithShape="1">
          <a:blip r:embed="rId3">
            <a:alphaModFix/>
          </a:blip>
          <a:srcRect b="0" l="6894" r="6896" t="0"/>
          <a:stretch/>
        </p:blipFill>
        <p:spPr>
          <a:xfrm>
            <a:off x="10463692" y="5005313"/>
            <a:ext cx="1432426" cy="1661615"/>
          </a:xfrm>
          <a:custGeom>
            <a:rect b="b" l="l" r="r" t="t"/>
            <a:pathLst>
              <a:path extrusionOk="0" h="5137089" w="4428523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2021-09-01T09:10:12Z</dcterms:created>
  <dc:creator>dean 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