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r47PyXlBSGTweNhG/pxAJNSzr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4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4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3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3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15" name="Google Shape;115;p33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3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4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4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4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5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Google Shape;14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6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6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6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" name="Google Shape;148;p36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36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6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6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6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37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7" name="Google Shape;15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61" name="Google Shape;161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7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3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9" name="Google Shape;169;p3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0" name="Google Shape;170;p3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3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3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74" name="Google Shape;174;p3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3" name="Google Shape;183;p3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3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3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3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188" name="Google Shape;188;p3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4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40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08" name="Google Shape;208;p4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9" name="Google Shape;209;p4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4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4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18" name="Google Shape;218;p4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9" name="Google Shape;219;p4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4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4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5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5" title="Subtitle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229" name="Google Shape;229;p4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30" name="Google Shape;230;p4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4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4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4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27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7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27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28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2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2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28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28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9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9" name="Google Shape;59;p29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29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9" title="Subtitle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3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" name="Google Shape;70;p3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1" name="Google Shape;71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Google Shape;72;p3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" name="Google Shape;73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0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0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0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sp>
        <p:nvSpPr>
          <p:cNvPr id="80" name="Google Shape;80;p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87" name="Google Shape;87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8" name="Google Shape;88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" name="Google Shape;90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1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1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/>
          </a:p>
        </p:txBody>
      </p:sp>
      <p:grpSp>
        <p:nvGrpSpPr>
          <p:cNvPr id="101" name="Google Shape;101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2" name="Google Shape;102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2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ythonfordesigners.com/transform-string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lpython.com/python-formatted-output" TargetMode="External"/><Relationship Id="rId4" Type="http://schemas.openxmlformats.org/officeDocument/2006/relationships/hyperlink" Target="https://docs.python.org/3/library/string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/>
          <p:nvPr/>
        </p:nvSpPr>
        <p:spPr>
          <a:xfrm rot="-5400000">
            <a:off x="1329118" y="1228029"/>
            <a:ext cx="5137084" cy="44285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6" r="6896" t="0"/>
          <a:stretch/>
        </p:blipFill>
        <p:spPr>
          <a:xfrm>
            <a:off x="2523873" y="1832212"/>
            <a:ext cx="2753082" cy="31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Praktikum</a:t>
            </a:r>
            <a:endParaRPr b="0"/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Pemrograman Interpreter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6541263" y="5745029"/>
            <a:ext cx="4854339" cy="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Ardella Dean Awalia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Imam Akbar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17" name="Google Shape;317;p10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upper()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 = ‘How are you?’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print(sentence.upper())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lower()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print(sentence.lower())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casefold()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 = 'Das straße’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print(str.casefold())</a:t>
            </a:r>
            <a:endParaRPr/>
          </a:p>
        </p:txBody>
      </p:sp>
      <p:sp>
        <p:nvSpPr>
          <p:cNvPr id="318" name="Google Shape;318;p10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1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isupper()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True if contain uppercase letter(s) and not empty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islower()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True if contain lowercase letter(s) and not empty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isalpha()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True if contain alphabet(s)((A-Z, a-z, no whitespace) and 	not empty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isalnum()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True if contain alphanumeric(A-Z, a-z, 0-9, no whitespace) and not 	empty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33" name="Google Shape;333;p12"/>
          <p:cNvSpPr txBox="1"/>
          <p:nvPr/>
        </p:nvSpPr>
        <p:spPr>
          <a:xfrm>
            <a:off x="1023960" y="2431439"/>
            <a:ext cx="3712164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isdecimal()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isspace()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istitle()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capitalize()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swapcase()</a:t>
            </a:r>
            <a:endParaRPr/>
          </a:p>
        </p:txBody>
      </p:sp>
      <p:sp>
        <p:nvSpPr>
          <p:cNvPr id="334" name="Google Shape;334;p12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41" name="Google Shape;341;p13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  <p:sp>
        <p:nvSpPr>
          <p:cNvPr id="342" name="Google Shape;342;p13"/>
          <p:cNvSpPr txBox="1"/>
          <p:nvPr/>
        </p:nvSpPr>
        <p:spPr>
          <a:xfrm>
            <a:off x="1101969" y="2419717"/>
            <a:ext cx="10251831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S.startswith(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prefix, start, end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True if S starts with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prefix(required), start(optional), end(optional)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 = 'I am doing good.'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print(str.startswith('I am’)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S.endswith(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suffix, start, end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True if S ends with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suffix(required), start(optional), end(optional)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 = 'I am doing good.'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print(str.endswith(‘good'))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4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book_title = 'to kill a mockingbird’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book_title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.title().istitle())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book_title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.upper().isupper())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Chain of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57" name="Google Shape;357;p15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 '.join(['the', 'art', 'of', 'war’])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'-'.join(['the', 'art', 'of', 'war’])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'ABC'.join(['the', 'art', 'of', 'war'])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'the art of war'.split())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'the art of war'.split('a'))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'theABCartABCofABCwar'.split('ABC’)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More: </a:t>
            </a:r>
            <a:r>
              <a:rPr b="0" i="0" lang="en-US" sz="12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https://pythonfordesigners.com/transform-strings/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15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65" name="Google Shape;365;p16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txt = '''Dear Alice,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How have you been? I am fine.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There is a container in the fridge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that is labeled "Milk Experiment".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Please do not drink it.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Sincerely,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Bob'''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a.split('\n')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7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73" name="Google Shape;373;p17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rjust(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length, fillChar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	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length(required), fillChar(optional)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‘Hello’.rjust(30)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‘Hello’.rjust(30, ‘-’)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ljust(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length, fillChar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	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length(required), fillChar(optional)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‘Hello’.ljust(30)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‘Hello’.ljust(30, ‘-’)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center(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length, fillChar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	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length(required), fillChar(optional)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‘Hello’.center(30)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‘Hello’.center(30, ‘-’)</a:t>
            </a:r>
            <a:endParaRPr/>
          </a:p>
        </p:txBody>
      </p:sp>
      <p:sp>
        <p:nvSpPr>
          <p:cNvPr id="374" name="Google Shape;374;p17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8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81" name="Google Shape;381;p18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method that used to deletes whitespaces (space, tab, newline).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strip()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 = ‘	Python		‘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str.strip()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spam = 'SpamSpamBaconSpamEggsSpamSpam’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spam.strip(‘ampS’)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lstrip()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rstrip()</a:t>
            </a:r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9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89" name="Google Shape;389;p19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replace(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old, new, 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old(required), new(required), count(optional)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 = ‘Learn Coding at Dicoding. Coding is fun.’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str.replace(‘Coding’, ‘Programming’)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str.replace(‘Coding’, ‘Programming’, 1)</a:t>
            </a:r>
            <a:endParaRPr/>
          </a:p>
        </p:txBody>
      </p:sp>
      <p:sp>
        <p:nvSpPr>
          <p:cNvPr id="390" name="Google Shape;390;p19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1181081" y="3093975"/>
            <a:ext cx="7265085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/>
              <a:t>Basic Input/Output,</a:t>
            </a:r>
            <a:br>
              <a:rPr lang="en-US"/>
            </a:br>
            <a:r>
              <a:rPr lang="en-US"/>
              <a:t>Strings</a:t>
            </a:r>
            <a:endParaRPr/>
          </a:p>
        </p:txBody>
      </p:sp>
      <p:sp>
        <p:nvSpPr>
          <p:cNvPr id="252" name="Google Shape;252;p2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3" name="Google Shape;253;p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4" name="Google Shape;254;p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 = ‘That is Alex’s cat.’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 = ‘That is Alex\’s cat.’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print(‘Hello there!\nHow are you?\nI\’m doing fine.’)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print('He said, "Take it or leave it."')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 String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print(r'The black car is Robbie\'s’)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More: https://bic-berkeley.github.io/psych-214-fall-2016/string_literals.html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Literals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\’		Single quote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\”		Double quote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\t		Tab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\n		Newline (line break)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\\		Backslash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\r		Carriage return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\b		Backspace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\ooo		Octal value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\xhh		Hex value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More: https://python-reference.readthedocs.io/en/latest/docs/str/escapes.html</a:t>
            </a:r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Escape Characters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412" name="Google Shape;412;p22"/>
          <p:cNvPicPr preferRelativeResize="0"/>
          <p:nvPr/>
        </p:nvPicPr>
        <p:blipFill rotWithShape="1">
          <a:blip r:embed="rId3">
            <a:alphaModFix/>
          </a:blip>
          <a:srcRect b="0" l="6896" r="6896" t="0"/>
          <a:stretch/>
        </p:blipFill>
        <p:spPr>
          <a:xfrm>
            <a:off x="10463692" y="5005313"/>
            <a:ext cx="1432426" cy="1661615"/>
          </a:xfrm>
          <a:custGeom>
            <a:rect b="b" l="l" r="r" t="t"/>
            <a:pathLst>
              <a:path extrusionOk="0" h="5137089" w="4428523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endParaRPr/>
          </a:p>
        </p:txBody>
      </p:sp>
      <p:sp>
        <p:nvSpPr>
          <p:cNvPr id="261" name="Google Shape;261;p3"/>
          <p:cNvSpPr txBox="1"/>
          <p:nvPr/>
        </p:nvSpPr>
        <p:spPr>
          <a:xfrm>
            <a:off x="1023959" y="2431439"/>
            <a:ext cx="10093219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‘Hello There!’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apple =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‘Banyak Apel:’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apple)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'python'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domain = 'go.id'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print(username, domain, sep='@')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print(username, end=‘.....')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endParaRPr/>
          </a:p>
        </p:txBody>
      </p:sp>
      <p:sp>
        <p:nvSpPr>
          <p:cNvPr id="269" name="Google Shape;269;p4"/>
          <p:cNvSpPr txBox="1"/>
          <p:nvPr/>
        </p:nvSpPr>
        <p:spPr>
          <a:xfrm>
            <a:off x="1023959" y="2431439"/>
            <a:ext cx="10093219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day = 16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 = 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‘September’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‘Day %d in %s’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 (day, month))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‘Day %(hari)d in %(bulan)s’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 {‘hari’ : day, ‘bulan’ : month}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foods = ('Burger', 'Ice Cream', 'Chicken Katsu’)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print('I buy %s and %s online when I was eating %s' % foods)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Formatting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%s – String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%d – Integer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%f – Float (Desimal)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%.&lt;digit&gt;f – Bilangan decimal dengan &lt;digit&gt; 0 di belakang koma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%x/%X – Bilangan bulat dalam representasi Hexa (huruf kecil/ huruf kapital)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Argument Specifiers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1023959" y="2431439"/>
            <a:ext cx="10329841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‘A {} day’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‘wonderful’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‘Today is not {hari}’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hari=‘Sunday’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‘{0} {1} cost ${2}’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0" i="0" lang="en-US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5, ‘Ice Cream’, 3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foods = [‘Burger’, ‘Ice Cream’, ‘Chicken Katsu’]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print(‘I buy {} and {} online when I was eating {}’.format(*foods))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print('I buy {a[0]} and {a[1]} online when I was eating {a[2]}'.format(a=foods))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Formatting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endParaRPr/>
          </a:p>
        </p:txBody>
      </p:sp>
      <p:sp>
        <p:nvSpPr>
          <p:cNvPr id="293" name="Google Shape;293;p7"/>
          <p:cNvSpPr txBox="1"/>
          <p:nvPr/>
        </p:nvSpPr>
        <p:spPr>
          <a:xfrm>
            <a:off x="1023959" y="2431439"/>
            <a:ext cx="10329841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print('Sum is {a+b}')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print(f'Sum is {a+b} and not {a**b}.')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 = 'Smartphone'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quantity =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 = 'red'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print(f'He buys {quantity} {item}. It\'s {color}.’)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 : </a:t>
            </a:r>
            <a:r>
              <a:rPr b="0" i="0" lang="en-US" sz="11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https://realpython.com/python-formatted-output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https://docs.python.org/3/library/string.html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94" name="Google Shape;294;p7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Formatting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Input</a:t>
            </a:r>
            <a:endParaRPr/>
          </a:p>
        </p:txBody>
      </p:sp>
      <p:sp>
        <p:nvSpPr>
          <p:cNvPr id="301" name="Google Shape;301;p8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day = input()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your_age = input(‘Enter your age: ’)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y, z = input().split()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Secara default, input dari user memiliki tipe data string. Untuk itu dapat digunakan fungsi int(), float(), atau eval() untuk mengonversi tipe data inputan tersebut.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more: https://realpython.com/python-input-output/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Strings</a:t>
            </a:r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1023959" y="2431439"/>
            <a:ext cx="10835122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 = ‘What\’s up?’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print(sentence[:6])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utuh bersifat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mutable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 = ‘How are you?’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print(sentence)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 string bersifat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immutable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sentence[9] = ‘!’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raise Error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print(sentence[9])</a:t>
            </a:r>
            <a:endParaRPr b="0" i="1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Slicing Operator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2021-09-01T09:10:12Z</dcterms:created>
  <dc:creator>dean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