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Quattrocento Sans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pos="597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fiq/f6kLezKMhixmyizXbY97C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597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4e9ac2766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f4e9ac2766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4e9ac276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f4e9ac276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4e9ac276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gf4e9ac276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fec8676d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efec8676d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fec8676d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efec8676d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fec8676de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efec8676de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fec8676de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gefec8676de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fec8676de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gefec8676de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fec8676de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efec8676de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fec8676de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efec8676de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fec8676de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efec8676de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fec8676de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efec8676de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4e9ac276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f4e9ac276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4e9ac276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f4e9ac276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4e9ac2766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f4e9ac2766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4e9ac2766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f4e9ac2766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4e9ac2766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f4e9ac2766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4e9ac276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f4e9ac276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16;p2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24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2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4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2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3"/>
          <p:cNvSpPr/>
          <p:nvPr/>
        </p:nvSpPr>
        <p:spPr>
          <a:xfrm flipH="1" rot="10800000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3" title="Image"/>
          <p:cNvSpPr/>
          <p:nvPr>
            <p:ph idx="2" type="pic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15" name="Google Shape;115;p33"/>
          <p:cNvCxnSpPr/>
          <p:nvPr/>
        </p:nvCxnSpPr>
        <p:spPr>
          <a:xfrm flipH="1" rot="10800000">
            <a:off x="0" y="5344886"/>
            <a:ext cx="2362200" cy="1240972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3" title="Title "/>
          <p:cNvSpPr txBox="1"/>
          <p:nvPr>
            <p:ph type="title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lt1">
              <a:alpha val="89411"/>
            </a:schemeClr>
          </a:solidFill>
          <a:ln>
            <a:noFill/>
          </a:ln>
        </p:spPr>
        <p:txBody>
          <a:bodyPr anchorCtr="0" anchor="ctr" bIns="0" lIns="28800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3" type="body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4"/>
          <p:cNvSpPr txBox="1"/>
          <p:nvPr>
            <p:ph idx="4" type="body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34"/>
          <p:cNvSpPr/>
          <p:nvPr/>
        </p:nvSpPr>
        <p:spPr>
          <a:xfrm>
            <a:off x="6458938" y="3505247"/>
            <a:ext cx="258875" cy="258875"/>
          </a:xfrm>
          <a:custGeom>
            <a:rect b="b" l="l" r="r" t="t"/>
            <a:pathLst>
              <a:path extrusionOk="0" h="21600" w="2160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4"/>
          <p:cNvSpPr/>
          <p:nvPr/>
        </p:nvSpPr>
        <p:spPr>
          <a:xfrm>
            <a:off x="6507622" y="3897986"/>
            <a:ext cx="161507" cy="296095"/>
          </a:xfrm>
          <a:custGeom>
            <a:rect b="b" l="l" r="r" t="t"/>
            <a:pathLst>
              <a:path extrusionOk="0" h="21600" w="2160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6458938" y="4327945"/>
            <a:ext cx="258875" cy="188273"/>
          </a:xfrm>
          <a:custGeom>
            <a:rect b="b" l="l" r="r" t="t"/>
            <a:pathLst>
              <a:path extrusionOk="0" h="21600" w="2160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4"/>
          <p:cNvSpPr/>
          <p:nvPr/>
        </p:nvSpPr>
        <p:spPr>
          <a:xfrm>
            <a:off x="6471716" y="4650082"/>
            <a:ext cx="233318" cy="233318"/>
          </a:xfrm>
          <a:custGeom>
            <a:rect b="b" l="l" r="r" t="t"/>
            <a:pathLst>
              <a:path extrusionOk="0" h="21600" w="2160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4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34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4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34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4"/>
          <p:cNvSpPr/>
          <p:nvPr>
            <p:ph idx="5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 title="Title"/>
          <p:cNvSpPr txBox="1"/>
          <p:nvPr>
            <p:ph type="ctrTitle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5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35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5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5" title="Title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 title="Subtitle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0" name="Google Shape;140;p35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6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6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6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6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48" name="Google Shape;148;p36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36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36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36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36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37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6" name="Google Shape;156;p37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57" name="Google Shape;157;p3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37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3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7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7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7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37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8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38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9" name="Google Shape;169;p38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70" name="Google Shape;170;p3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1" name="Google Shape;171;p38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3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38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8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8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8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38"/>
          <p:cNvSpPr txBox="1"/>
          <p:nvPr>
            <p:ph idx="2" type="body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39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3" name="Google Shape;183;p39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84" name="Google Shape;184;p39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39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39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3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9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39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3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39"/>
          <p:cNvSpPr txBox="1"/>
          <p:nvPr>
            <p:ph idx="4" type="body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0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40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40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" name="Google Shape;201;p40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40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2" type="body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09" name="Google Shape;209;p4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4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1" name="Google Shape;211;p4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4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4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4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19" name="Google Shape;219;p4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4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4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1">
  <p:cSld name="Text Layout 0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5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26;p25"/>
          <p:cNvCxnSpPr/>
          <p:nvPr/>
        </p:nvCxnSpPr>
        <p:spPr>
          <a:xfrm flipH="1" rot="10800000">
            <a:off x="6375400" y="5047077"/>
            <a:ext cx="1524574" cy="1803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5" title="Subtitle"/>
          <p:cNvSpPr txBox="1"/>
          <p:nvPr>
            <p:ph idx="2" type="body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5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43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230" name="Google Shape;230;p43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43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2" name="Google Shape;232;p43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43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3"/>
          <p:cNvSpPr txBox="1"/>
          <p:nvPr>
            <p:ph type="title"/>
          </p:nvPr>
        </p:nvSpPr>
        <p:spPr>
          <a:xfrm>
            <a:off x="518678" y="209029"/>
            <a:ext cx="8330184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27"/>
          <p:cNvCxnSpPr/>
          <p:nvPr/>
        </p:nvCxnSpPr>
        <p:spPr>
          <a:xfrm flipH="1" rot="10800000">
            <a:off x="0" y="0"/>
            <a:ext cx="6030686" cy="300445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7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27" title="Title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  <a:defRPr b="1" sz="4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27"/>
          <p:cNvCxnSpPr/>
          <p:nvPr/>
        </p:nvCxnSpPr>
        <p:spPr>
          <a:xfrm flipH="1" rot="10800000">
            <a:off x="-17837" y="4700016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7"/>
          <p:cNvSpPr/>
          <p:nvPr>
            <p:ph idx="2" type="pic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8"/>
          <p:cNvSpPr/>
          <p:nvPr/>
        </p:nvSpPr>
        <p:spPr>
          <a:xfrm flipH="1" rot="10800000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8"/>
          <p:cNvSpPr/>
          <p:nvPr/>
        </p:nvSpPr>
        <p:spPr>
          <a:xfrm rot="-1641210">
            <a:off x="-637324" y="3588176"/>
            <a:ext cx="3860162" cy="1746952"/>
          </a:xfrm>
          <a:prstGeom prst="parallelogram">
            <a:avLst>
              <a:gd fmla="val 5321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47;p28"/>
          <p:cNvCxnSpPr/>
          <p:nvPr/>
        </p:nvCxnSpPr>
        <p:spPr>
          <a:xfrm flipH="1" rot="10800000">
            <a:off x="0" y="1010090"/>
            <a:ext cx="1785257" cy="907506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28" title="Title"/>
          <p:cNvSpPr txBox="1"/>
          <p:nvPr>
            <p:ph type="title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  <a:defRPr b="1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 title="Subtitle"/>
          <p:cNvSpPr txBox="1"/>
          <p:nvPr>
            <p:ph idx="1" type="body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0909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28"/>
          <p:cNvCxnSpPr/>
          <p:nvPr/>
        </p:nvCxnSpPr>
        <p:spPr>
          <a:xfrm flipH="1" rot="10800000">
            <a:off x="9004301" y="3924299"/>
            <a:ext cx="3187700" cy="1689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28"/>
          <p:cNvSpPr/>
          <p:nvPr/>
        </p:nvSpPr>
        <p:spPr>
          <a:xfrm>
            <a:off x="7754112" y="0"/>
            <a:ext cx="2258568" cy="742819"/>
          </a:xfrm>
          <a:prstGeom prst="parallelogram">
            <a:avLst>
              <a:gd fmla="val 19585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52;p28"/>
          <p:cNvCxnSpPr/>
          <p:nvPr/>
        </p:nvCxnSpPr>
        <p:spPr>
          <a:xfrm flipH="1" rot="10800000">
            <a:off x="0" y="408562"/>
            <a:ext cx="6595353" cy="340314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28"/>
          <p:cNvSpPr/>
          <p:nvPr>
            <p:ph idx="2" type="pic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4" name="Google Shape;54;p28"/>
          <p:cNvCxnSpPr/>
          <p:nvPr/>
        </p:nvCxnSpPr>
        <p:spPr>
          <a:xfrm flipH="1" rot="10800000">
            <a:off x="-17837" y="5266944"/>
            <a:ext cx="1919789" cy="100105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8"/>
          <p:cNvSpPr/>
          <p:nvPr/>
        </p:nvSpPr>
        <p:spPr>
          <a:xfrm rot="-1641210">
            <a:off x="-139035" y="3407045"/>
            <a:ext cx="1438399" cy="236580"/>
          </a:xfrm>
          <a:prstGeom prst="parallelogram">
            <a:avLst>
              <a:gd fmla="val 5321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02">
  <p:cSld name="Text Layout 0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 rot="10800000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9"/>
          <p:cNvSpPr/>
          <p:nvPr>
            <p:ph idx="2" type="pic"/>
          </p:nvPr>
        </p:nvSpPr>
        <p:spPr>
          <a:xfrm>
            <a:off x="6170177" y="1435100"/>
            <a:ext cx="6021821" cy="5422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9" name="Google Shape;59;p29" title="Bullet Points"/>
          <p:cNvSpPr txBox="1"/>
          <p:nvPr>
            <p:ph idx="1" type="body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29"/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fmla="val 18638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" name="Google Shape;61;p29"/>
          <p:cNvCxnSpPr/>
          <p:nvPr/>
        </p:nvCxnSpPr>
        <p:spPr>
          <a:xfrm flipH="1" rot="10800000">
            <a:off x="10352314" y="1185452"/>
            <a:ext cx="1839685" cy="1633948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29" title="Subtitle"/>
          <p:cNvSpPr txBox="1"/>
          <p:nvPr>
            <p:ph idx="3" type="body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252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9" title="Title "/>
          <p:cNvSpPr txBox="1"/>
          <p:nvPr>
            <p:ph type="title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sz="4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9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 with Subtitle">
  <p:cSld name="Comparision with Sub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30"/>
          <p:cNvCxnSpPr/>
          <p:nvPr/>
        </p:nvCxnSpPr>
        <p:spPr>
          <a:xfrm rot="10800000">
            <a:off x="-9247" y="3633967"/>
            <a:ext cx="1912619" cy="1572989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30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71" name="Google Shape;71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" name="Google Shape;72;p30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" name="Google Shape;73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0" title="Bullet Points"/>
          <p:cNvSpPr txBox="1"/>
          <p:nvPr>
            <p:ph idx="2" type="body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30" title="Bullet Points"/>
          <p:cNvSpPr txBox="1"/>
          <p:nvPr>
            <p:ph idx="4" type="body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30" title="Subtitle"/>
          <p:cNvSpPr txBox="1"/>
          <p:nvPr>
            <p:ph idx="5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30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0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hart">
  <p:cSld name="1_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1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1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88" name="Google Shape;88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" name="Google Shape;89;p31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0" name="Google Shape;90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1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1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1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31" title="Chart"/>
          <p:cNvSpPr/>
          <p:nvPr>
            <p:ph idx="3" type="chart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2"/>
          <p:cNvSpPr txBox="1"/>
          <p:nvPr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32"/>
          <p:cNvGrpSpPr/>
          <p:nvPr/>
        </p:nvGrpSpPr>
        <p:grpSpPr>
          <a:xfrm flipH="1">
            <a:off x="7561328" y="0"/>
            <a:ext cx="4763978" cy="3541007"/>
            <a:chOff x="-124265" y="-2"/>
            <a:chExt cx="4763978" cy="3367272"/>
          </a:xfrm>
        </p:grpSpPr>
        <p:sp>
          <p:nvSpPr>
            <p:cNvPr id="102" name="Google Shape;102;p32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fmla="val 51202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32"/>
            <p:cNvCxnSpPr/>
            <p:nvPr/>
          </p:nvCxnSpPr>
          <p:spPr>
            <a:xfrm flipH="1" rot="10800000">
              <a:off x="1433638" y="-2"/>
              <a:ext cx="1240971" cy="916595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04" name="Google Shape;104;p32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fmla="val 7200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2"/>
          <p:cNvSpPr/>
          <p:nvPr/>
        </p:nvSpPr>
        <p:spPr>
          <a:xfrm flipH="1">
            <a:off x="6679908" y="1"/>
            <a:ext cx="1447800" cy="639064"/>
          </a:xfrm>
          <a:prstGeom prst="parallelogram">
            <a:avLst>
              <a:gd fmla="val 13561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2" title="Subtitle"/>
          <p:cNvSpPr txBox="1"/>
          <p:nvPr>
            <p:ph idx="1" type="body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E7A4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2" title="Title "/>
          <p:cNvSpPr txBox="1"/>
          <p:nvPr>
            <p:ph type="title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 title="Table"/>
          <p:cNvSpPr/>
          <p:nvPr>
            <p:ph idx="2" type="tbl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/>
          <p:nvPr/>
        </p:nvSpPr>
        <p:spPr>
          <a:xfrm rot="-5400000">
            <a:off x="1329118" y="1228029"/>
            <a:ext cx="5137084" cy="4428523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895" r="6896" t="0"/>
          <a:stretch/>
        </p:blipFill>
        <p:spPr>
          <a:xfrm>
            <a:off x="2523873" y="1832212"/>
            <a:ext cx="2753082" cy="31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"/>
          <p:cNvSpPr txBox="1"/>
          <p:nvPr>
            <p:ph type="ctrTitle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Calibri"/>
              <a:buNone/>
            </a:pPr>
            <a:r>
              <a:rPr lang="en-US"/>
              <a:t>Praktikum</a:t>
            </a:r>
            <a:endParaRPr b="0"/>
          </a:p>
        </p:txBody>
      </p:sp>
      <p:sp>
        <p:nvSpPr>
          <p:cNvPr id="245" name="Google Shape;245;p1"/>
          <p:cNvSpPr txBox="1"/>
          <p:nvPr>
            <p:ph idx="1" type="subTitle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Pemrograman Interpreter</a:t>
            </a:r>
            <a:endParaRPr/>
          </a:p>
        </p:txBody>
      </p:sp>
      <p:sp>
        <p:nvSpPr>
          <p:cNvPr id="246" name="Google Shape;246;p1"/>
          <p:cNvSpPr txBox="1"/>
          <p:nvPr/>
        </p:nvSpPr>
        <p:spPr>
          <a:xfrm>
            <a:off x="6541263" y="5745029"/>
            <a:ext cx="4854339" cy="942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Ardella Dean Awalia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Imam Akbar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4e9ac2766_0_2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f4e9ac2766_0_2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Ternary Operator</a:t>
            </a:r>
            <a:endParaRPr/>
          </a:p>
        </p:txBody>
      </p:sp>
      <p:sp>
        <p:nvSpPr>
          <p:cNvPr id="322" name="Google Shape;322;gf4e9ac2766_0_23"/>
          <p:cNvSpPr txBox="1"/>
          <p:nvPr/>
        </p:nvSpPr>
        <p:spPr>
          <a:xfrm>
            <a:off x="1023955" y="2431450"/>
            <a:ext cx="4571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lulus = 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(lulus):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say = ‘Selamat’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say = ‘Perbaiki’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gf4e9ac2766_0_23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Contoh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f4e9ac2766_0_23"/>
          <p:cNvSpPr txBox="1"/>
          <p:nvPr/>
        </p:nvSpPr>
        <p:spPr>
          <a:xfrm>
            <a:off x="1053775" y="4754150"/>
            <a:ext cx="933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say = ‘Selamat’ if lulus else ‘Perbaiki’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4e9ac2766_0_39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f4e9ac2766_0_39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Ternary Tuples</a:t>
            </a:r>
            <a:endParaRPr/>
          </a:p>
        </p:txBody>
      </p:sp>
      <p:sp>
        <p:nvSpPr>
          <p:cNvPr id="331" name="Google Shape;331;gf4e9ac2766_0_39"/>
          <p:cNvSpPr txBox="1"/>
          <p:nvPr/>
        </p:nvSpPr>
        <p:spPr>
          <a:xfrm>
            <a:off x="1023955" y="2431450"/>
            <a:ext cx="4571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condition_if_true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condition_if_false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gf4e9ac2766_0_39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f4e9ac2766_0_39"/>
          <p:cNvSpPr txBox="1"/>
          <p:nvPr/>
        </p:nvSpPr>
        <p:spPr>
          <a:xfrm>
            <a:off x="1053775" y="4754150"/>
            <a:ext cx="98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condition_if_false, condition_if_true)[condition]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4e9ac2766_0_31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f4e9ac2766_0_31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Ternary Tuples</a:t>
            </a:r>
            <a:endParaRPr/>
          </a:p>
        </p:txBody>
      </p:sp>
      <p:sp>
        <p:nvSpPr>
          <p:cNvPr id="340" name="Google Shape;340;gf4e9ac2766_0_31"/>
          <p:cNvSpPr txBox="1"/>
          <p:nvPr/>
        </p:nvSpPr>
        <p:spPr>
          <a:xfrm>
            <a:off x="1023955" y="2431450"/>
            <a:ext cx="4571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lulus = 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(lulus):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say = ‘Selamat’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say = ‘Perbaiki’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gf4e9ac2766_0_31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Contoh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f4e9ac2766_0_31"/>
          <p:cNvSpPr txBox="1"/>
          <p:nvPr/>
        </p:nvSpPr>
        <p:spPr>
          <a:xfrm>
            <a:off x="1053775" y="4754150"/>
            <a:ext cx="933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say = (‘Perbaiki’, ‘Selamat’)[lulus]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fec8676de_0_8"/>
          <p:cNvSpPr txBox="1"/>
          <p:nvPr>
            <p:ph type="title"/>
          </p:nvPr>
        </p:nvSpPr>
        <p:spPr>
          <a:xfrm>
            <a:off x="1181081" y="3093975"/>
            <a:ext cx="72651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Error Handling</a:t>
            </a:r>
            <a:endParaRPr/>
          </a:p>
        </p:txBody>
      </p:sp>
      <p:sp>
        <p:nvSpPr>
          <p:cNvPr id="348" name="Google Shape;348;gefec8676de_0_8"/>
          <p:cNvSpPr/>
          <p:nvPr>
            <p:ph idx="3" type="pic"/>
          </p:nvPr>
        </p:nvSpPr>
        <p:spPr>
          <a:xfrm>
            <a:off x="6604000" y="0"/>
            <a:ext cx="5588100" cy="6872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9" name="Google Shape;349;gefec8676de_0_8"/>
          <p:cNvSpPr txBox="1"/>
          <p:nvPr>
            <p:ph idx="11" type="ftr"/>
          </p:nvPr>
        </p:nvSpPr>
        <p:spPr>
          <a:xfrm>
            <a:off x="33853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350" name="Google Shape;350;gefec8676de_0_8"/>
          <p:cNvSpPr txBox="1"/>
          <p:nvPr>
            <p:ph idx="12" type="sldNum"/>
          </p:nvPr>
        </p:nvSpPr>
        <p:spPr>
          <a:xfrm>
            <a:off x="11146971" y="6356350"/>
            <a:ext cx="740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fec8676de_0_0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efec8676de_0_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Errors</a:t>
            </a:r>
            <a:endParaRPr/>
          </a:p>
        </p:txBody>
      </p:sp>
      <p:sp>
        <p:nvSpPr>
          <p:cNvPr id="357" name="Google Shape;357;gefec8676de_0_0"/>
          <p:cNvSpPr txBox="1"/>
          <p:nvPr/>
        </p:nvSpPr>
        <p:spPr>
          <a:xfrm>
            <a:off x="1023955" y="2431450"/>
            <a:ext cx="4571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Syntax error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Exceptions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gefec8676de_0_0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Errors in Python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efec8676de_0_0"/>
          <p:cNvSpPr txBox="1"/>
          <p:nvPr/>
        </p:nvSpPr>
        <p:spPr>
          <a:xfrm>
            <a:off x="1023950" y="4134300"/>
            <a:ext cx="10835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Kesalahan dalam penulisan syntax.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contoh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if x &gt; 0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print(‘Bilangan Positif’)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#akan ada peringatan SyntaxError karena dalam penulisan if tidak disertai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0" name="Google Shape;360;gefec8676de_0_0"/>
          <p:cNvSpPr txBox="1"/>
          <p:nvPr/>
        </p:nvSpPr>
        <p:spPr>
          <a:xfrm>
            <a:off x="947761" y="36072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 Error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fec8676de_0_16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efec8676de_0_16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Errors</a:t>
            </a:r>
            <a:endParaRPr/>
          </a:p>
        </p:txBody>
      </p:sp>
      <p:sp>
        <p:nvSpPr>
          <p:cNvPr id="367" name="Google Shape;367;gefec8676de_0_16"/>
          <p:cNvSpPr txBox="1"/>
          <p:nvPr/>
        </p:nvSpPr>
        <p:spPr>
          <a:xfrm>
            <a:off x="1023944" y="2431450"/>
            <a:ext cx="10329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NameError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terjadi saat melakukan pembagian dengan pembagi angka 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NameError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dapat terjadi saat variabel belum dideklarasi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TypeError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dapat terjadi saat melakukan operasi dengan tipe data berbeda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gefec8676de_0_16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Exceptions												</a:t>
            </a:r>
            <a:r>
              <a:rPr b="1"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: https://docs.python.org/id/3.8/library/exceptions.html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fec8676de_0_26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efec8676de_0_26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 Handling</a:t>
            </a:r>
            <a:endParaRPr/>
          </a:p>
        </p:txBody>
      </p:sp>
      <p:sp>
        <p:nvSpPr>
          <p:cNvPr id="375" name="Google Shape;375;gefec8676de_0_26"/>
          <p:cNvSpPr txBox="1"/>
          <p:nvPr/>
        </p:nvSpPr>
        <p:spPr>
          <a:xfrm>
            <a:off x="1023944" y="2431450"/>
            <a:ext cx="10329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hasil = x/0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print(hasil)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ZeroDivisionError: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print(‘pembagian dengan 0 tidak dapat dilakukan’)	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gefec8676de_0_26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Contoh :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fec8676de_0_3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efec8676de_0_3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 Handling</a:t>
            </a:r>
            <a:endParaRPr/>
          </a:p>
        </p:txBody>
      </p:sp>
      <p:sp>
        <p:nvSpPr>
          <p:cNvPr id="383" name="Google Shape;383;gefec8676de_0_33"/>
          <p:cNvSpPr txBox="1"/>
          <p:nvPr/>
        </p:nvSpPr>
        <p:spPr>
          <a:xfrm>
            <a:off x="1023944" y="2431450"/>
            <a:ext cx="10329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foods = {1: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'Burger’, 2:’Pizza’}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print(‘Pesan : {}’.format(foods[3]))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KeyError: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print(‘tidak ditemukan kunci pada dictionary foods’)	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ValueError: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print(‘value tidak sesuai’)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gefec8676de_0_33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Exceptions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fec8676de_1_7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efec8676de_1_7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 Handling</a:t>
            </a:r>
            <a:endParaRPr/>
          </a:p>
        </p:txBody>
      </p:sp>
      <p:sp>
        <p:nvSpPr>
          <p:cNvPr id="391" name="Google Shape;391;gefec8676de_1_7"/>
          <p:cNvSpPr txBox="1"/>
          <p:nvPr/>
        </p:nvSpPr>
        <p:spPr>
          <a:xfrm>
            <a:off x="1023944" y="2431450"/>
            <a:ext cx="10329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foods = {1:'Burger’, 2:’Pizza’}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print(‘Pesan : {}’.format(foods[3] / 5))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KeyError: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print(‘tidak ditemukan kunci pada dictionary foods’)	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(ValueError, TypeError):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print(‘value atau tipe tidak sesuai’)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gefec8676de_1_7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Multiple Exceptions in one except statement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fec8676de_1_14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efec8676de_1_14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 Handling</a:t>
            </a:r>
            <a:endParaRPr/>
          </a:p>
        </p:txBody>
      </p:sp>
      <p:sp>
        <p:nvSpPr>
          <p:cNvPr id="399" name="Google Shape;399;gefec8676de_1_14"/>
          <p:cNvSpPr txBox="1"/>
          <p:nvPr/>
        </p:nvSpPr>
        <p:spPr>
          <a:xfrm>
            <a:off x="1023944" y="2431450"/>
            <a:ext cx="10329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foods = {1:'Burger’, 2:’Pizza’}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 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print(‘Pesan : {}’.format(int(foods[1])))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KeyError: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print(‘tidak ditemukan kunci pada dictionary foods’)	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except (ValueError, TypeError) as err: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print(‘Error: {}’.format(err))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gefec8676de_1_14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Exceptions as tuple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type="title"/>
          </p:nvPr>
        </p:nvSpPr>
        <p:spPr>
          <a:xfrm>
            <a:off x="1181081" y="3093975"/>
            <a:ext cx="7265085" cy="12155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/>
              <a:t>Conditional Logic</a:t>
            </a:r>
            <a:endParaRPr/>
          </a:p>
        </p:txBody>
      </p:sp>
      <p:sp>
        <p:nvSpPr>
          <p:cNvPr id="252" name="Google Shape;252;p2"/>
          <p:cNvSpPr/>
          <p:nvPr>
            <p:ph idx="3" type="pic"/>
          </p:nvPr>
        </p:nvSpPr>
        <p:spPr>
          <a:xfrm>
            <a:off x="6604000" y="0"/>
            <a:ext cx="5588000" cy="687224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3" name="Google Shape;253;p2"/>
          <p:cNvSpPr txBox="1"/>
          <p:nvPr>
            <p:ph idx="11" type="ftr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 a footer</a:t>
            </a:r>
            <a:endParaRPr/>
          </a:p>
        </p:txBody>
      </p:sp>
      <p:sp>
        <p:nvSpPr>
          <p:cNvPr id="254" name="Google Shape;254;p2"/>
          <p:cNvSpPr txBox="1"/>
          <p:nvPr>
            <p:ph idx="12" type="sldNum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fec8676de_1_21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efec8676de_1_21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 Handling</a:t>
            </a:r>
            <a:endParaRPr/>
          </a:p>
        </p:txBody>
      </p:sp>
      <p:sp>
        <p:nvSpPr>
          <p:cNvPr id="407" name="Google Shape;407;gefec8676de_1_21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08" name="Google Shape;408;gefec8676de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400" y="2261575"/>
            <a:ext cx="7609301" cy="42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fec8676de_1_29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efec8676de_1_29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Error Handling</a:t>
            </a:r>
            <a:endParaRPr/>
          </a:p>
        </p:txBody>
      </p:sp>
      <p:sp>
        <p:nvSpPr>
          <p:cNvPr id="415" name="Google Shape;415;gefec8676de_1_29"/>
          <p:cNvSpPr txBox="1"/>
          <p:nvPr/>
        </p:nvSpPr>
        <p:spPr>
          <a:xfrm>
            <a:off x="529668" y="1709350"/>
            <a:ext cx="111786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Raising Error</a:t>
            </a:r>
            <a:endParaRPr b="1" i="0" sz="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6" name="Google Shape;416;gefec8676de_1_29"/>
          <p:cNvSpPr txBox="1"/>
          <p:nvPr/>
        </p:nvSpPr>
        <p:spPr>
          <a:xfrm>
            <a:off x="1023944" y="2431450"/>
            <a:ext cx="10329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foods = {1:'Burger’, 2:’Pizza’}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3 not in foods: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raise KeyError(‘tidak ada kunci 3’)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/>
          <p:nvPr>
            <p:ph type="ctrTitle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422" name="Google Shape;422;p22"/>
          <p:cNvPicPr preferRelativeResize="0"/>
          <p:nvPr/>
        </p:nvPicPr>
        <p:blipFill rotWithShape="1">
          <a:blip r:embed="rId3">
            <a:alphaModFix/>
          </a:blip>
          <a:srcRect b="0" l="6895" r="6896" t="0"/>
          <a:stretch/>
        </p:blipFill>
        <p:spPr>
          <a:xfrm>
            <a:off x="10463692" y="5005313"/>
            <a:ext cx="1432426" cy="1661615"/>
          </a:xfrm>
          <a:custGeom>
            <a:rect b="b" l="l" r="r" t="t"/>
            <a:pathLst>
              <a:path extrusionOk="0" h="5137089" w="4428523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/>
          <p:nvPr/>
        </p:nvSpPr>
        <p:spPr>
          <a:xfrm>
            <a:off x="0" y="0"/>
            <a:ext cx="12192000" cy="135699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"/>
          <p:cNvSpPr txBox="1"/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If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1023959" y="2431439"/>
            <a:ext cx="10093219" cy="421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Contoh 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= 10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x &gt; 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print(x, ‘Bilangan Positif’)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529686" y="1709352"/>
            <a:ext cx="6760799" cy="83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4e9ac2766_0_0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f4e9ac2766_0_0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Else</a:t>
            </a:r>
            <a:endParaRPr/>
          </a:p>
        </p:txBody>
      </p:sp>
      <p:sp>
        <p:nvSpPr>
          <p:cNvPr id="269" name="Google Shape;269;gf4e9ac2766_0_0"/>
          <p:cNvSpPr txBox="1"/>
          <p:nvPr/>
        </p:nvSpPr>
        <p:spPr>
          <a:xfrm>
            <a:off x="1023959" y="2431439"/>
            <a:ext cx="100932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Contoh 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umur = int(input(‘masukkan umur: ‘))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umur &gt;= 12: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print(‘Boleh vaksin’)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else: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print(‘Maaf, vaksin ditunda’)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gf4e9ac2766_0_0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4e9ac2766_0_7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f4e9ac2766_0_7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Elif</a:t>
            </a:r>
            <a:endParaRPr/>
          </a:p>
        </p:txBody>
      </p:sp>
      <p:sp>
        <p:nvSpPr>
          <p:cNvPr id="277" name="Google Shape;277;gf4e9ac2766_0_7"/>
          <p:cNvSpPr txBox="1"/>
          <p:nvPr/>
        </p:nvSpPr>
        <p:spPr>
          <a:xfrm>
            <a:off x="1023955" y="2431450"/>
            <a:ext cx="4571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gf4e9ac2766_0_7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f4e9ac2766_0_7"/>
          <p:cNvSpPr txBox="1"/>
          <p:nvPr/>
        </p:nvSpPr>
        <p:spPr>
          <a:xfrm>
            <a:off x="5713175" y="2545450"/>
            <a:ext cx="564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Contoh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nilai = int(input(‘Masukan nilai: ‘))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if nilai &gt; 90: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print(‘Excellent’)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elif nilai &gt; 76: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print(‘Great’)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elif nilai &gt; 60: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print(‘Good’)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print(‘Failed’)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4e9ac2766_0_47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f4e9ac2766_0_47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if - else single statement</a:t>
            </a:r>
            <a:endParaRPr/>
          </a:p>
        </p:txBody>
      </p:sp>
      <p:sp>
        <p:nvSpPr>
          <p:cNvPr id="286" name="Google Shape;286;gf4e9ac2766_0_47"/>
          <p:cNvSpPr txBox="1"/>
          <p:nvPr/>
        </p:nvSpPr>
        <p:spPr>
          <a:xfrm>
            <a:off x="1023950" y="2431450"/>
            <a:ext cx="10329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statement if condition else condition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gf4e9ac2766_0_47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f4e9ac2766_0_47"/>
          <p:cNvSpPr txBox="1"/>
          <p:nvPr/>
        </p:nvSpPr>
        <p:spPr>
          <a:xfrm>
            <a:off x="1023950" y="3943750"/>
            <a:ext cx="10329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Contoh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x = int(input(‘Input x: ‘))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y = int(input(‘Input y: ‘))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print(‘x is more than y’) if x&gt;y else print(‘x is not more than y’)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4e9ac2766_0_55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f4e9ac2766_0_55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if - else multiple statement</a:t>
            </a:r>
            <a:endParaRPr/>
          </a:p>
        </p:txBody>
      </p:sp>
      <p:sp>
        <p:nvSpPr>
          <p:cNvPr id="295" name="Google Shape;295;gf4e9ac2766_0_55"/>
          <p:cNvSpPr txBox="1"/>
          <p:nvPr/>
        </p:nvSpPr>
        <p:spPr>
          <a:xfrm>
            <a:off x="1023950" y="2431450"/>
            <a:ext cx="10329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statement if condition else condition if condition else 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gf4e9ac2766_0_55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f4e9ac2766_0_55"/>
          <p:cNvSpPr txBox="1"/>
          <p:nvPr/>
        </p:nvSpPr>
        <p:spPr>
          <a:xfrm>
            <a:off x="1023950" y="3943750"/>
            <a:ext cx="10329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Contoh 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x = int(input(‘Input x: ‘))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y = int(input(‘Input y: ‘))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print(‘x is more than y’) if x&gt;y else print(‘x is equal to y’) if x==y else print(‘x is less than y’)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4e9ac2766_0_63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f4e9ac2766_0_63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Nested if</a:t>
            </a:r>
            <a:endParaRPr/>
          </a:p>
        </p:txBody>
      </p:sp>
      <p:sp>
        <p:nvSpPr>
          <p:cNvPr id="304" name="Google Shape;304;gf4e9ac2766_0_63"/>
          <p:cNvSpPr txBox="1"/>
          <p:nvPr/>
        </p:nvSpPr>
        <p:spPr>
          <a:xfrm>
            <a:off x="1023950" y="2431450"/>
            <a:ext cx="103299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statement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gf4e9ac2766_0_63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f4e9ac2766_0_63"/>
          <p:cNvSpPr txBox="1"/>
          <p:nvPr/>
        </p:nvSpPr>
        <p:spPr>
          <a:xfrm>
            <a:off x="1023950" y="3943750"/>
            <a:ext cx="1032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4e9ac2766_0_15"/>
          <p:cNvSpPr/>
          <p:nvPr/>
        </p:nvSpPr>
        <p:spPr>
          <a:xfrm>
            <a:off x="0" y="0"/>
            <a:ext cx="12192000" cy="135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12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f4e9ac2766_0_15"/>
          <p:cNvSpPr txBox="1"/>
          <p:nvPr>
            <p:ph type="title"/>
          </p:nvPr>
        </p:nvSpPr>
        <p:spPr>
          <a:xfrm>
            <a:off x="518678" y="209029"/>
            <a:ext cx="108351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Ternary Operator</a:t>
            </a:r>
            <a:endParaRPr/>
          </a:p>
        </p:txBody>
      </p:sp>
      <p:sp>
        <p:nvSpPr>
          <p:cNvPr id="313" name="Google Shape;313;gf4e9ac2766_0_15"/>
          <p:cNvSpPr txBox="1"/>
          <p:nvPr/>
        </p:nvSpPr>
        <p:spPr>
          <a:xfrm>
            <a:off x="1023955" y="2431450"/>
            <a:ext cx="45714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condition_if_true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A4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condition_if_false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gf4e9ac2766_0_15"/>
          <p:cNvSpPr txBox="1"/>
          <p:nvPr/>
        </p:nvSpPr>
        <p:spPr>
          <a:xfrm>
            <a:off x="529686" y="1709352"/>
            <a:ext cx="6760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f4e9ac2766_0_15"/>
          <p:cNvSpPr txBox="1"/>
          <p:nvPr/>
        </p:nvSpPr>
        <p:spPr>
          <a:xfrm>
            <a:off x="1053775" y="4754150"/>
            <a:ext cx="98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condition_if_true if condition else condition_if_false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2021-09-01T09:10:12Z</dcterms:created>
  <dc:creator>dean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