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90" r:id="rId2"/>
    <p:sldId id="280" r:id="rId3"/>
    <p:sldId id="298" r:id="rId4"/>
    <p:sldId id="291" r:id="rId5"/>
    <p:sldId id="296" r:id="rId6"/>
    <p:sldId id="297" r:id="rId7"/>
    <p:sldId id="292" r:id="rId8"/>
    <p:sldId id="293" r:id="rId9"/>
    <p:sldId id="294" r:id="rId10"/>
    <p:sldId id="295" r:id="rId11"/>
    <p:sldId id="299" r:id="rId12"/>
    <p:sldId id="307" r:id="rId13"/>
    <p:sldId id="308" r:id="rId14"/>
    <p:sldId id="300" r:id="rId15"/>
    <p:sldId id="301" r:id="rId16"/>
    <p:sldId id="302" r:id="rId17"/>
    <p:sldId id="306" r:id="rId18"/>
    <p:sldId id="303" r:id="rId19"/>
    <p:sldId id="304" r:id="rId20"/>
    <p:sldId id="311" r:id="rId21"/>
    <p:sldId id="312" r:id="rId22"/>
    <p:sldId id="309" r:id="rId23"/>
    <p:sldId id="310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" panose="020B0604020202020204" charset="0"/>
      <p:regular r:id="rId30"/>
      <p:bold r:id="rId31"/>
      <p:italic r:id="rId32"/>
      <p:boldItalic r:id="rId33"/>
    </p:embeddedFont>
    <p:embeddedFont>
      <p:font typeface="Fira Sans Extra Condensed" panose="020B0604020202020204" charset="0"/>
      <p:regular r:id="rId34"/>
      <p:bold r:id="rId35"/>
      <p:italic r:id="rId36"/>
      <p:boldItalic r:id="rId37"/>
    </p:embeddedFont>
    <p:embeddedFont>
      <p:font typeface="Freestyle Script" panose="030804020302050B0404" pitchFamily="66" charset="0"/>
      <p:regular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595959"/>
    <a:srgbClr val="FFFFFF"/>
    <a:srgbClr val="EA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44360046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44360046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11F0-2B5C-4EEB-A3AA-2E9AFCA7F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Analizë</a:t>
            </a:r>
            <a:r>
              <a:rPr lang="en-US" dirty="0"/>
              <a:t> e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Kosovë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9D02-61EB-48FF-8C8A-84F529F81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lëndën</a:t>
            </a:r>
            <a:r>
              <a:rPr lang="en-US" dirty="0"/>
              <a:t> “Data Mining”</a:t>
            </a:r>
          </a:p>
        </p:txBody>
      </p:sp>
      <p:pic>
        <p:nvPicPr>
          <p:cNvPr id="4098" name="Picture 2" descr="Data mining - Free computer icons">
            <a:extLst>
              <a:ext uri="{FF2B5EF4-FFF2-40B4-BE49-F238E27FC236}">
                <a16:creationId xmlns:a16="http://schemas.microsoft.com/office/drawing/2014/main" id="{E2A8798B-911F-485D-81E1-44B2CA4A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91" y="2647951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39B8-B383-4BB1-9D8E-24DAAE5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2800" dirty="0" err="1"/>
              <a:t>ë</a:t>
            </a:r>
            <a:r>
              <a:rPr lang="en-US" dirty="0"/>
              <a:t> </a:t>
            </a:r>
            <a:r>
              <a:rPr lang="en-US" dirty="0" err="1"/>
              <a:t>dhenave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163F-0DCB-4BC6-B7B4-68B168BC0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P</a:t>
            </a:r>
            <a:r>
              <a:rPr lang="en-US" sz="1800" dirty="0" err="1"/>
              <a:t>ër</a:t>
            </a:r>
            <a:r>
              <a:rPr lang="en-US" sz="1800" dirty="0"/>
              <a:t> </a:t>
            </a:r>
            <a:r>
              <a:rPr lang="en-US" sz="1800" dirty="0" err="1"/>
              <a:t>vizualizimin</a:t>
            </a:r>
            <a:r>
              <a:rPr lang="en-US" sz="1800" dirty="0"/>
              <a:t> e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dhënave</a:t>
            </a:r>
            <a:r>
              <a:rPr lang="en-US" sz="1800" dirty="0"/>
              <a:t> e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përdorur</a:t>
            </a:r>
            <a:r>
              <a:rPr lang="en-US" sz="1800" dirty="0"/>
              <a:t> </a:t>
            </a:r>
            <a:r>
              <a:rPr lang="en-US" sz="1800" dirty="0" err="1"/>
              <a:t>libraritë</a:t>
            </a:r>
            <a:r>
              <a:rPr lang="en-US" sz="1800" dirty="0"/>
              <a:t> matplotlib </a:t>
            </a:r>
            <a:r>
              <a:rPr lang="en-US" sz="1800" dirty="0" err="1"/>
              <a:t>dhe</a:t>
            </a:r>
            <a:r>
              <a:rPr lang="en-US" sz="1800" dirty="0"/>
              <a:t> pandas.</a:t>
            </a:r>
          </a:p>
          <a:p>
            <a:pPr marL="114300" indent="0">
              <a:buNone/>
            </a:pPr>
            <a:r>
              <a:rPr lang="en-US" dirty="0"/>
              <a:t>Matplotlib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plotting library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gjuhën</a:t>
            </a:r>
            <a:r>
              <a:rPr lang="en-US" dirty="0"/>
              <a:t> </a:t>
            </a:r>
            <a:r>
              <a:rPr lang="en-US" dirty="0" err="1"/>
              <a:t>programuese</a:t>
            </a:r>
            <a:r>
              <a:rPr lang="en-US" dirty="0"/>
              <a:t> Python me </a:t>
            </a:r>
            <a:r>
              <a:rPr lang="en-US" dirty="0" err="1"/>
              <a:t>an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secilës</a:t>
            </a:r>
            <a:r>
              <a:rPr lang="en-US" sz="1800" dirty="0"/>
              <a:t> </a:t>
            </a:r>
            <a:r>
              <a:rPr lang="en-US" sz="1800" dirty="0" err="1"/>
              <a:t>është</a:t>
            </a:r>
            <a:r>
              <a:rPr lang="en-US" sz="1800" dirty="0"/>
              <a:t> e </a:t>
            </a:r>
            <a:r>
              <a:rPr lang="en-US" sz="1800" dirty="0" err="1"/>
              <a:t>mundur</a:t>
            </a:r>
            <a:r>
              <a:rPr lang="en-US" sz="1800" dirty="0"/>
              <a:t> </a:t>
            </a:r>
            <a:r>
              <a:rPr lang="en-US" sz="1800" dirty="0" err="1"/>
              <a:t>vizualizimi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dhënave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forma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ndryshme</a:t>
            </a:r>
            <a:r>
              <a:rPr lang="en-US" sz="1800" dirty="0"/>
              <a:t>.</a:t>
            </a:r>
          </a:p>
          <a:p>
            <a:pPr marL="114300" indent="0">
              <a:buNone/>
            </a:pPr>
            <a:r>
              <a:rPr lang="en-US" dirty="0" err="1"/>
              <a:t>Nd</a:t>
            </a:r>
            <a:r>
              <a:rPr lang="en-US" sz="1800" dirty="0" err="1"/>
              <a:t>ërsa</a:t>
            </a:r>
            <a:r>
              <a:rPr lang="en-US" sz="1800" dirty="0"/>
              <a:t> p</a:t>
            </a:r>
            <a:r>
              <a:rPr lang="en-US" dirty="0"/>
              <a:t>andas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e </a:t>
            </a:r>
            <a:r>
              <a:rPr lang="en-US" dirty="0" err="1"/>
              <a:t>shpejtë</a:t>
            </a:r>
            <a:r>
              <a:rPr lang="en-US" dirty="0"/>
              <a:t>, e </a:t>
            </a:r>
            <a:r>
              <a:rPr lang="en-US" dirty="0" err="1"/>
              <a:t>fuqishme</a:t>
            </a:r>
            <a:r>
              <a:rPr lang="en-US" dirty="0"/>
              <a:t>, </a:t>
            </a:r>
            <a:r>
              <a:rPr lang="en-US" dirty="0" err="1"/>
              <a:t>fleksibile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t'u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e </a:t>
            </a:r>
            <a:r>
              <a:rPr lang="en-US" dirty="0" err="1"/>
              <a:t>ofruar</a:t>
            </a:r>
            <a:r>
              <a:rPr lang="en-US" dirty="0"/>
              <a:t> </a:t>
            </a:r>
            <a:r>
              <a:rPr lang="en-US" dirty="0" err="1"/>
              <a:t>falas</a:t>
            </a:r>
            <a:r>
              <a:rPr lang="en-US" dirty="0"/>
              <a:t>,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ofron</a:t>
            </a:r>
            <a:r>
              <a:rPr lang="en-US" dirty="0"/>
              <a:t> </a:t>
            </a:r>
            <a:r>
              <a:rPr lang="en-US" dirty="0" err="1"/>
              <a:t>analizë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manipulim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E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mbi</a:t>
            </a:r>
            <a:r>
              <a:rPr lang="en-US" dirty="0"/>
              <a:t> </a:t>
            </a:r>
            <a:r>
              <a:rPr lang="en-US" dirty="0" err="1"/>
              <a:t>gjuhën</a:t>
            </a:r>
            <a:r>
              <a:rPr lang="en-US" dirty="0"/>
              <a:t> </a:t>
            </a:r>
            <a:r>
              <a:rPr lang="en-US" dirty="0" err="1"/>
              <a:t>programuese</a:t>
            </a:r>
            <a:r>
              <a:rPr lang="en-US" dirty="0"/>
              <a:t> Python.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46AA85-D62D-473F-993D-26E4C4BB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3268978"/>
            <a:ext cx="2964180" cy="11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e Data Science Trilogy. So you are new to Python. Or perhaps… | by Hair  Parra | Apr, 2021 | Towards Data Science">
            <a:extLst>
              <a:ext uri="{FF2B5EF4-FFF2-40B4-BE49-F238E27FC236}">
                <a16:creationId xmlns:a16="http://schemas.microsoft.com/office/drawing/2014/main" id="{876D5316-6F3B-4728-AA0A-DA9CDBA48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8" b="22533"/>
          <a:stretch/>
        </p:blipFill>
        <p:spPr bwMode="auto">
          <a:xfrm>
            <a:off x="4902088" y="3470264"/>
            <a:ext cx="3157444" cy="7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19B4-7717-4300-B04F-C5B5320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4A5A-461F-4C5F-96C5-0EB3FC2D0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A4711-8FCE-4652-BD5D-6F936C3D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430"/>
            <a:ext cx="9144000" cy="43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1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3B4FC6-0F1E-4DE6-BC04-DC800091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32"/>
            <a:ext cx="9144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0050-A6C9-4F1E-8915-55F80F0A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95EEC-C92B-4268-BF4B-8579B515F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Scikit Learn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është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libraria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më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përdorur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dhe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më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dobishme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machine learning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në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Python. </a:t>
            </a:r>
            <a:r>
              <a:rPr lang="en-US" dirty="0" err="1">
                <a:solidFill>
                  <a:srgbClr val="595959"/>
                </a:solidFill>
                <a:latin typeface="Roboto" panose="02000000000000000000" pitchFamily="2" charset="0"/>
              </a:rPr>
              <a:t>Kjo</a:t>
            </a:r>
            <a:r>
              <a:rPr lang="en-US" dirty="0">
                <a:solidFill>
                  <a:srgbClr val="595959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" panose="02000000000000000000" pitchFamily="2" charset="0"/>
              </a:rPr>
              <a:t>librari</a:t>
            </a:r>
            <a:r>
              <a:rPr lang="en-US" dirty="0">
                <a:solidFill>
                  <a:srgbClr val="595959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ërmban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shumë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vegla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efikase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machine learning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si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dhe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modelimin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statistikor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duke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përfshirë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klasifikimin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regresionin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klasterimin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dhe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reduktiminin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5122" name="Picture 2" descr="scikit-learn - Wikipedia">
            <a:extLst>
              <a:ext uri="{FF2B5EF4-FFF2-40B4-BE49-F238E27FC236}">
                <a16:creationId xmlns:a16="http://schemas.microsoft.com/office/drawing/2014/main" id="{6F33BE03-86AA-4E5A-987E-FC8CB0BB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70" y="2829650"/>
            <a:ext cx="2689860" cy="14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BC1F-A756-49A8-B39B-FE19D10D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Parashikimi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2800" dirty="0" err="1"/>
              <a:t>ë</a:t>
            </a:r>
            <a:r>
              <a:rPr lang="en-US" dirty="0"/>
              <a:t>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vitet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8E0E-AC08-4251-89D3-214539F82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parashikuar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vitet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vijm</a:t>
            </a:r>
            <a:r>
              <a:rPr lang="en-US" dirty="0"/>
              <a:t> </a:t>
            </a:r>
            <a:r>
              <a:rPr lang="en-US" dirty="0" err="1"/>
              <a:t>këmi</a:t>
            </a:r>
            <a:r>
              <a:rPr lang="en-US" dirty="0"/>
              <a:t> </a:t>
            </a:r>
            <a:r>
              <a:rPr lang="en-US" dirty="0" err="1"/>
              <a:t>perdorur</a:t>
            </a:r>
            <a:r>
              <a:rPr lang="en-US" dirty="0"/>
              <a:t> </a:t>
            </a:r>
            <a:r>
              <a:rPr lang="en-US" dirty="0" err="1"/>
              <a:t>formulën</a:t>
            </a:r>
            <a:r>
              <a:rPr lang="en-US" dirty="0"/>
              <a:t> e Linear Regression,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 ka </a:t>
            </a:r>
            <a:r>
              <a:rPr lang="en-US" dirty="0" err="1"/>
              <a:t>mundsuar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njërin</a:t>
            </a:r>
            <a:r>
              <a:rPr lang="en-US" dirty="0"/>
              <a:t> argument e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vitin</a:t>
            </a:r>
            <a:r>
              <a:rPr lang="en-US" dirty="0"/>
              <a:t> e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tjetrin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vit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kjo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formulës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arritur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parashikojmë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vitët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B4EC6-89EC-43E3-BFB9-D3B80E9E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70" y="3001218"/>
            <a:ext cx="6612860" cy="16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A8C3-F282-4E54-A22E-5915A121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338A-9C2F-45D6-AB03-A2226BEB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8D864-0DE1-4065-A0F5-1190E91F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372"/>
            <a:ext cx="9144000" cy="4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B8A0-ED4D-416A-B7AA-8EAFAFF0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72395"/>
            <a:ext cx="8229600" cy="379871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figurën</a:t>
            </a:r>
            <a:r>
              <a:rPr lang="en-US" dirty="0"/>
              <a:t> e </a:t>
            </a:r>
            <a:r>
              <a:rPr lang="en-US" dirty="0" err="1"/>
              <a:t>mëparshme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parashikimit</a:t>
            </a:r>
            <a:r>
              <a:rPr lang="en-US" dirty="0"/>
              <a:t> e </a:t>
            </a:r>
            <a:r>
              <a:rPr lang="en-US" dirty="0" err="1"/>
              <a:t>vërejtëm</a:t>
            </a:r>
            <a:r>
              <a:rPr lang="en-US" dirty="0"/>
              <a:t> se </a:t>
            </a:r>
            <a:r>
              <a:rPr lang="en-US" dirty="0" err="1"/>
              <a:t>në</a:t>
            </a:r>
            <a:r>
              <a:rPr lang="en-US" dirty="0"/>
              <a:t>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kaluara</a:t>
            </a:r>
            <a:r>
              <a:rPr lang="en-US" dirty="0"/>
              <a:t> se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vrasjeve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vazhdojë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zvoglohët</a:t>
            </a:r>
            <a:r>
              <a:rPr lang="en-US" dirty="0"/>
              <a:t> </a:t>
            </a:r>
            <a:r>
              <a:rPr lang="en-US" dirty="0" err="1"/>
              <a:t>deri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zero.</a:t>
            </a:r>
          </a:p>
          <a:p>
            <a:pPr marL="114300" indent="0">
              <a:buNone/>
            </a:pPr>
            <a:r>
              <a:rPr lang="en-US" dirty="0" err="1"/>
              <a:t>Vdekjet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ardhura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pasojë</a:t>
            </a:r>
            <a:r>
              <a:rPr lang="en-US" dirty="0"/>
              <a:t> e </a:t>
            </a:r>
            <a:r>
              <a:rPr lang="en-US" dirty="0" err="1"/>
              <a:t>vetëvrasjeve</a:t>
            </a:r>
            <a:r>
              <a:rPr lang="en-US" dirty="0"/>
              <a:t> </a:t>
            </a:r>
            <a:r>
              <a:rPr lang="en-US" dirty="0" err="1"/>
              <a:t>ndër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pasur</a:t>
            </a:r>
            <a:r>
              <a:rPr lang="en-US" dirty="0"/>
              <a:t> </a:t>
            </a:r>
            <a:r>
              <a:rPr lang="en-US" dirty="0" err="1"/>
              <a:t>ulje</a:t>
            </a:r>
            <a:r>
              <a:rPr lang="en-US" dirty="0"/>
              <a:t> apo </a:t>
            </a:r>
            <a:r>
              <a:rPr lang="en-US" dirty="0" err="1"/>
              <a:t>rritje</a:t>
            </a:r>
            <a:r>
              <a:rPr lang="en-US" dirty="0"/>
              <a:t> </a:t>
            </a:r>
            <a:r>
              <a:rPr lang="en-US" dirty="0" err="1"/>
              <a:t>enorme</a:t>
            </a:r>
            <a:r>
              <a:rPr lang="en-US" dirty="0"/>
              <a:t>, </a:t>
            </a:r>
            <a:r>
              <a:rPr lang="en-US" dirty="0" err="1"/>
              <a:t>andaj</a:t>
            </a:r>
            <a:r>
              <a:rPr lang="en-US" dirty="0"/>
              <a:t> </a:t>
            </a:r>
            <a:r>
              <a:rPr lang="en-US" dirty="0" err="1"/>
              <a:t>pakashumë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ne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pritet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vrehet</a:t>
            </a:r>
            <a:r>
              <a:rPr lang="en-US" dirty="0"/>
              <a:t> </a:t>
            </a:r>
            <a:r>
              <a:rPr lang="en-US" dirty="0" err="1"/>
              <a:t>ndonjë</a:t>
            </a:r>
            <a:r>
              <a:rPr lang="en-US" dirty="0"/>
              <a:t> </a:t>
            </a:r>
            <a:r>
              <a:rPr lang="en-US" dirty="0" err="1"/>
              <a:t>ndryshim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madh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fatëkeqësitë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përfunduan</a:t>
            </a:r>
            <a:r>
              <a:rPr lang="en-US" dirty="0"/>
              <a:t> me </a:t>
            </a:r>
            <a:r>
              <a:rPr lang="en-US" dirty="0" err="1"/>
              <a:t>fatalitet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pasur</a:t>
            </a:r>
            <a:r>
              <a:rPr lang="en-US" dirty="0"/>
              <a:t> </a:t>
            </a:r>
            <a:r>
              <a:rPr lang="en-US" dirty="0" err="1"/>
              <a:t>rënie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theksuar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kaluara</a:t>
            </a:r>
            <a:r>
              <a:rPr lang="en-US" dirty="0"/>
              <a:t>, </a:t>
            </a:r>
            <a:r>
              <a:rPr lang="en-US" dirty="0" err="1"/>
              <a:t>prandaj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formulës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, </a:t>
            </a:r>
            <a:r>
              <a:rPr lang="en-US" dirty="0" err="1"/>
              <a:t>rënia</a:t>
            </a:r>
            <a:r>
              <a:rPr lang="en-US" dirty="0"/>
              <a:t> e </a:t>
            </a:r>
            <a:r>
              <a:rPr lang="en-US" dirty="0" err="1"/>
              <a:t>ndjeshme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vazhdojë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Natyrisht</a:t>
            </a:r>
            <a:r>
              <a:rPr lang="en-US" dirty="0"/>
              <a:t> se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parashikim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</a:t>
            </a:r>
            <a:r>
              <a:rPr lang="en-US" dirty="0" err="1"/>
              <a:t>tërësisht</a:t>
            </a:r>
            <a:r>
              <a:rPr lang="en-US" dirty="0"/>
              <a:t> I </a:t>
            </a:r>
            <a:r>
              <a:rPr lang="en-US" dirty="0" err="1"/>
              <a:t>saktë</a:t>
            </a:r>
            <a:r>
              <a:rPr lang="en-US" dirty="0"/>
              <a:t>, </a:t>
            </a:r>
            <a:r>
              <a:rPr lang="en-US" dirty="0" err="1"/>
              <a:t>kjo</a:t>
            </a:r>
            <a:r>
              <a:rPr lang="en-US" dirty="0"/>
              <a:t> vie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rrjedhojë</a:t>
            </a:r>
            <a:r>
              <a:rPr lang="en-US" dirty="0"/>
              <a:t> e </a:t>
            </a:r>
            <a:r>
              <a:rPr lang="en-US" dirty="0" err="1"/>
              <a:t>numrit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vogël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siguruara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b="1" dirty="0" err="1"/>
              <a:t>Agjencia</a:t>
            </a:r>
            <a:r>
              <a:rPr lang="en-US" b="1" dirty="0"/>
              <a:t> e </a:t>
            </a:r>
            <a:r>
              <a:rPr lang="en-US" b="1" dirty="0" err="1"/>
              <a:t>Statistikave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Kosovës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B8A0-ED4D-416A-B7AA-8EAFAFF0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39140"/>
            <a:ext cx="8229600" cy="379871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grafët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paraqitur</a:t>
            </a:r>
            <a:r>
              <a:rPr lang="en-US" dirty="0"/>
              <a:t> </a:t>
            </a:r>
            <a:r>
              <a:rPr lang="en-US" dirty="0" err="1"/>
              <a:t>parashikimet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10 </a:t>
            </a:r>
            <a:r>
              <a:rPr lang="en-US" dirty="0" err="1"/>
              <a:t>vitët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 por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rradhe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gjinisë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përkatësisë</a:t>
            </a:r>
            <a:r>
              <a:rPr lang="en-US" dirty="0"/>
              <a:t> </a:t>
            </a:r>
            <a:r>
              <a:rPr lang="en-US" dirty="0" err="1"/>
              <a:t>etnike</a:t>
            </a:r>
            <a:r>
              <a:rPr lang="en-US" dirty="0"/>
              <a:t>. Ku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vërejmë</a:t>
            </a:r>
            <a:r>
              <a:rPr lang="en-US" dirty="0"/>
              <a:t> </a:t>
            </a:r>
            <a:r>
              <a:rPr lang="en-US" dirty="0" err="1"/>
              <a:t>rezultatet</a:t>
            </a:r>
            <a:r>
              <a:rPr lang="en-US" dirty="0"/>
              <a:t> </a:t>
            </a:r>
            <a:r>
              <a:rPr lang="en-US" dirty="0" err="1"/>
              <a:t>përafërsisht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pritshme</a:t>
            </a:r>
            <a:r>
              <a:rPr lang="en-US" dirty="0"/>
              <a:t>.</a:t>
            </a:r>
          </a:p>
        </p:txBody>
      </p:sp>
      <p:pic>
        <p:nvPicPr>
          <p:cNvPr id="3078" name="Picture 6" descr="Youth-Empowerment - Special Olympics Massachusetts">
            <a:extLst>
              <a:ext uri="{FF2B5EF4-FFF2-40B4-BE49-F238E27FC236}">
                <a16:creationId xmlns:a16="http://schemas.microsoft.com/office/drawing/2014/main" id="{B2F9A91F-7362-43ED-A751-7003359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85" y="2142449"/>
            <a:ext cx="2794635" cy="23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itizenship Icons - Download Free Vector Icons | Noun Project">
            <a:extLst>
              <a:ext uri="{FF2B5EF4-FFF2-40B4-BE49-F238E27FC236}">
                <a16:creationId xmlns:a16="http://schemas.microsoft.com/office/drawing/2014/main" id="{400D32B5-609B-4271-BF7B-7C48E0A6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79" y="2142449"/>
            <a:ext cx="2395401" cy="23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E05F8-B4FA-414C-A4D8-F220A2CA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76"/>
            <a:ext cx="9144000" cy="43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73E49-E811-493F-9E2D-09514F00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23"/>
            <a:ext cx="9144000" cy="43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9"/>
          <p:cNvSpPr/>
          <p:nvPr/>
        </p:nvSpPr>
        <p:spPr>
          <a:xfrm rot="10800000" flipH="1">
            <a:off x="496690" y="2571750"/>
            <a:ext cx="8022356" cy="12700"/>
          </a:xfrm>
          <a:custGeom>
            <a:avLst/>
            <a:gdLst/>
            <a:ahLst/>
            <a:cxnLst/>
            <a:rect l="l" t="t" r="r" b="b"/>
            <a:pathLst>
              <a:path w="103301" h="1" fill="none" extrusionOk="0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39"/>
          <p:cNvGrpSpPr/>
          <p:nvPr/>
        </p:nvGrpSpPr>
        <p:grpSpPr>
          <a:xfrm>
            <a:off x="1125808" y="1376590"/>
            <a:ext cx="790069" cy="1291157"/>
            <a:chOff x="1274820" y="2165090"/>
            <a:chExt cx="548659" cy="896699"/>
          </a:xfrm>
        </p:grpSpPr>
        <p:sp>
          <p:nvSpPr>
            <p:cNvPr id="860" name="Google Shape;860;p39"/>
            <p:cNvSpPr/>
            <p:nvPr/>
          </p:nvSpPr>
          <p:spPr>
            <a:xfrm>
              <a:off x="1468218" y="28990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274820" y="21650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379065" y="2289736"/>
              <a:ext cx="340168" cy="340186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439547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519269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598991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3118880" y="1370364"/>
            <a:ext cx="790069" cy="1291247"/>
            <a:chOff x="3266099" y="2203190"/>
            <a:chExt cx="548659" cy="896699"/>
          </a:xfrm>
        </p:grpSpPr>
        <p:sp>
          <p:nvSpPr>
            <p:cNvPr id="867" name="Google Shape;867;p39"/>
            <p:cNvSpPr/>
            <p:nvPr/>
          </p:nvSpPr>
          <p:spPr>
            <a:xfrm>
              <a:off x="3459497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3266099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39"/>
            <p:cNvGrpSpPr/>
            <p:nvPr/>
          </p:nvGrpSpPr>
          <p:grpSpPr>
            <a:xfrm>
              <a:off x="3370344" y="2348440"/>
              <a:ext cx="340168" cy="298978"/>
              <a:chOff x="2081650" y="2050750"/>
              <a:chExt cx="483125" cy="424625"/>
            </a:xfrm>
          </p:grpSpPr>
          <p:sp>
            <p:nvSpPr>
              <p:cNvPr id="870" name="Google Shape;870;p39"/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679" extrusionOk="0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066" extrusionOk="0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057" extrusionOk="0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876" extrusionOk="0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660" extrusionOk="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6" name="Google Shape;876;p39"/>
          <p:cNvGrpSpPr/>
          <p:nvPr/>
        </p:nvGrpSpPr>
        <p:grpSpPr>
          <a:xfrm>
            <a:off x="5111994" y="1375136"/>
            <a:ext cx="790069" cy="1291247"/>
            <a:chOff x="5239041" y="2203190"/>
            <a:chExt cx="548659" cy="896699"/>
          </a:xfrm>
        </p:grpSpPr>
        <p:sp>
          <p:nvSpPr>
            <p:cNvPr id="877" name="Google Shape;877;p39"/>
            <p:cNvSpPr/>
            <p:nvPr/>
          </p:nvSpPr>
          <p:spPr>
            <a:xfrm>
              <a:off x="5432439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239041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39"/>
            <p:cNvGrpSpPr/>
            <p:nvPr/>
          </p:nvGrpSpPr>
          <p:grpSpPr>
            <a:xfrm>
              <a:off x="5351577" y="2337808"/>
              <a:ext cx="323587" cy="320242"/>
              <a:chOff x="3282325" y="2035675"/>
              <a:chExt cx="459575" cy="454825"/>
            </a:xfrm>
          </p:grpSpPr>
          <p:sp>
            <p:nvSpPr>
              <p:cNvPr id="880" name="Google Shape;880;p39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253" extrusionOk="0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0599" extrusionOk="0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12945" extrusionOk="0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18193" extrusionOk="0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84" name="Google Shape;884;p39"/>
          <p:cNvGrpSpPr/>
          <p:nvPr/>
        </p:nvGrpSpPr>
        <p:grpSpPr>
          <a:xfrm>
            <a:off x="7105098" y="1376026"/>
            <a:ext cx="790069" cy="1291247"/>
            <a:chOff x="7258470" y="2203190"/>
            <a:chExt cx="548659" cy="896699"/>
          </a:xfrm>
        </p:grpSpPr>
        <p:sp>
          <p:nvSpPr>
            <p:cNvPr id="885" name="Google Shape;885;p39"/>
            <p:cNvSpPr/>
            <p:nvPr/>
          </p:nvSpPr>
          <p:spPr>
            <a:xfrm>
              <a:off x="7451868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258470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7367582" y="2339586"/>
              <a:ext cx="330434" cy="316687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8" name="Google Shape;888;p39"/>
          <p:cNvSpPr txBox="1"/>
          <p:nvPr/>
        </p:nvSpPr>
        <p:spPr>
          <a:xfrm>
            <a:off x="528690" y="3217929"/>
            <a:ext cx="1898250" cy="133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Nxjerrja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dhe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/>
              <a:t>transformimi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pa </a:t>
            </a:r>
            <a:r>
              <a:rPr lang="en-US" sz="1200" dirty="0" err="1"/>
              <a:t>përpunuara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format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dobishëm</a:t>
            </a:r>
            <a:r>
              <a:rPr lang="en-US" sz="1200" dirty="0"/>
              <a:t> </a:t>
            </a:r>
            <a:r>
              <a:rPr lang="en-US" sz="1200" dirty="0" err="1"/>
              <a:t>dhe</a:t>
            </a:r>
            <a:r>
              <a:rPr lang="en-US" sz="1200" dirty="0"/>
              <a:t> </a:t>
            </a:r>
            <a:r>
              <a:rPr lang="en-US" sz="1200" dirty="0" err="1"/>
              <a:t>efikas</a:t>
            </a:r>
            <a:r>
              <a:rPr lang="en-US" sz="1200" dirty="0"/>
              <a:t>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4632690" y="3217929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Paraqitja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200" dirty="0" err="1"/>
              <a:t>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form </a:t>
            </a:r>
            <a:r>
              <a:rPr lang="en-US" sz="1200" dirty="0" err="1"/>
              <a:t>kreative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6627190" y="3217928"/>
            <a:ext cx="1751400" cy="86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Gjetja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sakt</a:t>
            </a:r>
            <a:r>
              <a:rPr lang="en-US" sz="1200" dirty="0" err="1"/>
              <a:t>ë</a:t>
            </a:r>
            <a:r>
              <a:rPr lang="en-US" sz="1200" dirty="0"/>
              <a:t> e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ardhme</a:t>
            </a:r>
            <a:r>
              <a:rPr lang="en-US" sz="1200" dirty="0"/>
              <a:t> duke u </a:t>
            </a:r>
            <a:r>
              <a:rPr lang="en-US" sz="1200" dirty="0" err="1"/>
              <a:t>bazuar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ato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kaluara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9"/>
          <p:cNvSpPr txBox="1"/>
          <p:nvPr/>
        </p:nvSpPr>
        <p:spPr>
          <a:xfrm>
            <a:off x="643490" y="2822228"/>
            <a:ext cx="162365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 err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Paraprocesimi</a:t>
            </a:r>
            <a:endParaRPr sz="2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3" name="Google Shape;893;p39"/>
          <p:cNvSpPr txBox="1"/>
          <p:nvPr/>
        </p:nvSpPr>
        <p:spPr>
          <a:xfrm>
            <a:off x="2766015" y="282222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 err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Analiza</a:t>
            </a:r>
            <a:endParaRPr sz="20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4760490" y="2822253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 err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Vizualizimi</a:t>
            </a: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5" name="Google Shape;895;p39"/>
          <p:cNvSpPr txBox="1"/>
          <p:nvPr/>
        </p:nvSpPr>
        <p:spPr>
          <a:xfrm>
            <a:off x="6754990" y="2822253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Parashikimi</a:t>
            </a:r>
            <a:endParaRPr sz="2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890;p39">
            <a:extLst>
              <a:ext uri="{FF2B5EF4-FFF2-40B4-BE49-F238E27FC236}">
                <a16:creationId xmlns:a16="http://schemas.microsoft.com/office/drawing/2014/main" id="{3D0E5E73-9F72-4E72-98E3-21632F76F7B7}"/>
              </a:ext>
            </a:extLst>
          </p:cNvPr>
          <p:cNvSpPr txBox="1"/>
          <p:nvPr/>
        </p:nvSpPr>
        <p:spPr>
          <a:xfrm>
            <a:off x="2611485" y="3217929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Analizimi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mir</a:t>
            </a:r>
            <a:r>
              <a:rPr lang="en-US" sz="1200" dirty="0" err="1"/>
              <a:t>ëfillt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200" dirty="0" err="1"/>
              <a:t>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7617-C390-4F29-937D-AE53E7EC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C0DB5-9B9B-47BF-8D0B-E106DA98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7" y="1204167"/>
            <a:ext cx="4799483" cy="3337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7016B3-B2FB-4727-903C-AAFEADB34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0"/>
          <a:stretch/>
        </p:blipFill>
        <p:spPr>
          <a:xfrm>
            <a:off x="4293612" y="1204167"/>
            <a:ext cx="4308252" cy="33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4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4D2E-87CC-4D24-94FE-D8365E397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C3853-5EBF-41DC-9763-E49421CB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607"/>
            <a:ext cx="9144000" cy="42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n with Laptop - Free computer icons">
            <a:extLst>
              <a:ext uri="{FF2B5EF4-FFF2-40B4-BE49-F238E27FC236}">
                <a16:creationId xmlns:a16="http://schemas.microsoft.com/office/drawing/2014/main" id="{5E208501-8F6B-403C-91C0-BB8F5592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993" y="1540954"/>
            <a:ext cx="2528126" cy="25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tact Sales Support - Man On Laptop Icon PNG Image | Transparent PNG Free  Download on SeekPNG">
            <a:extLst>
              <a:ext uri="{FF2B5EF4-FFF2-40B4-BE49-F238E27FC236}">
                <a16:creationId xmlns:a16="http://schemas.microsoft.com/office/drawing/2014/main" id="{5DBC0F44-DF35-41EF-8439-2F4847ADD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9" r="20262"/>
          <a:stretch/>
        </p:blipFill>
        <p:spPr bwMode="auto">
          <a:xfrm>
            <a:off x="4753167" y="1618392"/>
            <a:ext cx="2529840" cy="237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BFB32E-2965-447E-9387-6B4A6BACE0AF}"/>
              </a:ext>
            </a:extLst>
          </p:cNvPr>
          <p:cNvSpPr txBox="1"/>
          <p:nvPr/>
        </p:nvSpPr>
        <p:spPr>
          <a:xfrm>
            <a:off x="2361150" y="3914203"/>
            <a:ext cx="152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eestyle Script" panose="030804020302050B0404" pitchFamily="66" charset="0"/>
                <a:ea typeface="Roboto" panose="02000000000000000000" pitchFamily="2" charset="0"/>
              </a:rPr>
              <a:t>Egzon Gashi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C902F-DE84-49B5-ADAD-830332D29A73}"/>
              </a:ext>
            </a:extLst>
          </p:cNvPr>
          <p:cNvSpPr txBox="1"/>
          <p:nvPr/>
        </p:nvSpPr>
        <p:spPr>
          <a:xfrm>
            <a:off x="5109212" y="3914203"/>
            <a:ext cx="1821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Freestyle Script" panose="030804020302050B0404" pitchFamily="66" charset="0"/>
                <a:ea typeface="Roboto" panose="02000000000000000000" pitchFamily="2" charset="0"/>
              </a:rPr>
              <a:t>Arlind</a:t>
            </a:r>
            <a:r>
              <a:rPr lang="en-US" sz="3200" dirty="0">
                <a:latin typeface="Freestyle Script" panose="030804020302050B0404" pitchFamily="66" charset="0"/>
                <a:ea typeface="Roboto" panose="02000000000000000000" pitchFamily="2" charset="0"/>
              </a:rPr>
              <a:t> Berisha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DB196-0B86-4082-AE59-A09A584D5BEE}"/>
              </a:ext>
            </a:extLst>
          </p:cNvPr>
          <p:cNvSpPr txBox="1"/>
          <p:nvPr/>
        </p:nvSpPr>
        <p:spPr>
          <a:xfrm>
            <a:off x="2436406" y="434508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180715100044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76BD8-606F-406F-A790-7F7DFCD582FA}"/>
              </a:ext>
            </a:extLst>
          </p:cNvPr>
          <p:cNvSpPr txBox="1"/>
          <p:nvPr/>
        </p:nvSpPr>
        <p:spPr>
          <a:xfrm>
            <a:off x="5330296" y="433915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180717100036</a:t>
            </a:r>
          </a:p>
        </p:txBody>
      </p:sp>
    </p:spTree>
    <p:extLst>
      <p:ext uri="{BB962C8B-B14F-4D97-AF65-F5344CB8AC3E}">
        <p14:creationId xmlns:p14="http://schemas.microsoft.com/office/powerpoint/2010/main" val="7256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9284-9CDA-4E3C-A53A-E320FBA0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9B50-6D13-40D8-9280-034E6F4F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1121450"/>
            <a:ext cx="813816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Wikipedia. (n.d.). Retrieved from Pandas(Software): en.wikipedia.org/wiki/Pandas_(software)</a:t>
            </a:r>
          </a:p>
          <a:p>
            <a:pPr marL="11430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(2014). In J. Dean,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Data, Data Mining and Machine Learning.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(2015). In S. R.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Mirjalili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Python Machine Learning.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418-3E6B-4BD0-86E0-A8AA825A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err="1"/>
              <a:t>Paraprocesimi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endParaRPr lang="en-US" dirty="0"/>
          </a:p>
        </p:txBody>
      </p:sp>
      <p:pic>
        <p:nvPicPr>
          <p:cNvPr id="1026" name="Picture 2" descr="Tutorial On Datacleaner – Python Tool to Speed-Up Data Cleaning Process |  LaptrinhX">
            <a:extLst>
              <a:ext uri="{FF2B5EF4-FFF2-40B4-BE49-F238E27FC236}">
                <a16:creationId xmlns:a16="http://schemas.microsoft.com/office/drawing/2014/main" id="{5FC594BD-4305-44FC-9C2D-A2C4F2CA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80" y="910800"/>
            <a:ext cx="5958840" cy="39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10DA-E0A0-4A6C-971A-E0F8FE73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364175"/>
            <a:ext cx="4045200" cy="1482300"/>
          </a:xfrm>
        </p:spPr>
        <p:txBody>
          <a:bodyPr/>
          <a:lstStyle/>
          <a:p>
            <a:r>
              <a:rPr lang="en-US" sz="2500" dirty="0" err="1"/>
              <a:t>Largimi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vlerave</a:t>
            </a:r>
            <a:r>
              <a:rPr lang="en-US" sz="2500" dirty="0"/>
              <a:t> NULL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1E032-306F-4480-A5D3-FA41096E5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954075"/>
            <a:ext cx="4045200" cy="1235100"/>
          </a:xfrm>
        </p:spPr>
        <p:txBody>
          <a:bodyPr/>
          <a:lstStyle/>
          <a:p>
            <a:pPr algn="l"/>
            <a:r>
              <a:rPr lang="en-US" sz="1800" dirty="0"/>
              <a:t>	Pas </a:t>
            </a:r>
            <a:r>
              <a:rPr lang="en-US" sz="1800" dirty="0" err="1"/>
              <a:t>gjetjës</a:t>
            </a:r>
            <a:r>
              <a:rPr lang="en-US" sz="1800" dirty="0"/>
              <a:t> </a:t>
            </a:r>
            <a:r>
              <a:rPr lang="en-US" sz="1800" dirty="0" err="1"/>
              <a:t>së</a:t>
            </a:r>
            <a:r>
              <a:rPr lang="en-US" sz="1800" dirty="0"/>
              <a:t> </a:t>
            </a:r>
            <a:r>
              <a:rPr lang="en-US" sz="1800" dirty="0" err="1"/>
              <a:t>datasetit</a:t>
            </a:r>
            <a:r>
              <a:rPr lang="en-US" sz="1800" dirty="0"/>
              <a:t> e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vrejtur</a:t>
            </a:r>
            <a:r>
              <a:rPr lang="en-US" sz="1800" dirty="0"/>
              <a:t> se </a:t>
            </a:r>
            <a:r>
              <a:rPr lang="en-US" sz="1800" dirty="0" err="1"/>
              <a:t>disa</a:t>
            </a:r>
            <a:r>
              <a:rPr lang="en-US" sz="1800" dirty="0"/>
              <a:t> here </a:t>
            </a:r>
            <a:r>
              <a:rPr lang="en-US" sz="1800" dirty="0" err="1"/>
              <a:t>kanë</a:t>
            </a:r>
            <a:r>
              <a:rPr lang="en-US" sz="1800" dirty="0"/>
              <a:t> </a:t>
            </a:r>
            <a:r>
              <a:rPr lang="en-US" sz="1800" dirty="0" err="1"/>
              <a:t>munguar</a:t>
            </a:r>
            <a:r>
              <a:rPr lang="en-US" sz="1800" dirty="0"/>
              <a:t> </a:t>
            </a:r>
            <a:r>
              <a:rPr lang="en-US" sz="1800" dirty="0" err="1"/>
              <a:t>disa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</a:t>
            </a:r>
            <a:r>
              <a:rPr lang="en-US" sz="1800" dirty="0"/>
              <a:t>, </a:t>
            </a:r>
            <a:r>
              <a:rPr lang="en-US" sz="1800" dirty="0" err="1"/>
              <a:t>andaj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mënyre</a:t>
            </a:r>
            <a:r>
              <a:rPr lang="en-US" sz="1800" dirty="0"/>
              <a:t> </a:t>
            </a:r>
            <a:r>
              <a:rPr lang="en-US" sz="1800" dirty="0" err="1"/>
              <a:t>që</a:t>
            </a:r>
            <a:r>
              <a:rPr lang="en-US" sz="1800" dirty="0"/>
              <a:t> </a:t>
            </a:r>
            <a:r>
              <a:rPr lang="en-US" sz="1800" dirty="0" err="1"/>
              <a:t>mos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shfaqin</a:t>
            </a:r>
            <a:r>
              <a:rPr lang="en-US" sz="1800" dirty="0"/>
              <a:t> </a:t>
            </a:r>
            <a:r>
              <a:rPr lang="en-US" sz="1800" dirty="0" err="1"/>
              <a:t>probleme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mëtutjeshme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larguar</a:t>
            </a:r>
            <a:r>
              <a:rPr lang="en-US" sz="1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0FADF-6DE9-4231-84F3-B7FF3254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3272"/>
            <a:ext cx="4636263" cy="18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7C8E-9928-41B8-8830-FB61EBA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err="1"/>
              <a:t>Largimi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njejta</a:t>
            </a:r>
            <a:r>
              <a:rPr lang="en-US" sz="2500" dirty="0"/>
              <a:t> apo </a:t>
            </a:r>
            <a:r>
              <a:rPr lang="en-US" sz="2500" dirty="0" err="1"/>
              <a:t>duplikateve</a:t>
            </a:r>
            <a:endParaRPr lang="en-US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140C9-948C-448D-A2C2-13B4BDA9A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Gjatë</a:t>
            </a:r>
            <a:r>
              <a:rPr lang="en-US" dirty="0"/>
              <a:t> </a:t>
            </a:r>
            <a:r>
              <a:rPr lang="en-US" dirty="0" err="1"/>
              <a:t>përpunimit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vërejtur</a:t>
            </a:r>
            <a:r>
              <a:rPr lang="en-US" dirty="0"/>
              <a:t> e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herë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paraqitur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vlera</a:t>
            </a:r>
            <a:r>
              <a:rPr lang="en-US" dirty="0"/>
              <a:t> e </a:t>
            </a:r>
            <a:r>
              <a:rPr lang="en-US" dirty="0" err="1"/>
              <a:t>njejtë</a:t>
            </a:r>
            <a:r>
              <a:rPr lang="en-US" dirty="0"/>
              <a:t>, </a:t>
            </a:r>
            <a:r>
              <a:rPr lang="en-US" dirty="0" err="1"/>
              <a:t>andaj</a:t>
            </a:r>
            <a:r>
              <a:rPr lang="en-US" dirty="0"/>
              <a:t> </a:t>
            </a:r>
            <a:r>
              <a:rPr lang="en-US" dirty="0" err="1"/>
              <a:t>këto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ndihmonin</a:t>
            </a:r>
            <a:r>
              <a:rPr lang="en-US" dirty="0"/>
              <a:t> </a:t>
            </a:r>
            <a:r>
              <a:rPr lang="en-US" dirty="0" err="1"/>
              <a:t>asgjë</a:t>
            </a:r>
            <a:r>
              <a:rPr lang="en-US" dirty="0"/>
              <a:t> </a:t>
            </a:r>
            <a:r>
              <a:rPr lang="en-US" dirty="0" err="1"/>
              <a:t>vëtëm</a:t>
            </a:r>
            <a:r>
              <a:rPr lang="en-US" dirty="0"/>
              <a:t> do ta </a:t>
            </a:r>
            <a:r>
              <a:rPr lang="en-US" dirty="0" err="1"/>
              <a:t>ngadalsonin</a:t>
            </a:r>
            <a:r>
              <a:rPr lang="en-US" dirty="0"/>
              <a:t> </a:t>
            </a:r>
            <a:r>
              <a:rPr lang="en-US" dirty="0" err="1"/>
              <a:t>punën</a:t>
            </a:r>
            <a:r>
              <a:rPr lang="en-US" dirty="0"/>
              <a:t> </a:t>
            </a:r>
            <a:r>
              <a:rPr lang="en-US" dirty="0" err="1"/>
              <a:t>andaj</a:t>
            </a:r>
            <a:r>
              <a:rPr lang="en-US" dirty="0"/>
              <a:t> i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larguar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ED64E-59EF-4A37-91D1-54AD6195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95" y="2571750"/>
            <a:ext cx="5670810" cy="19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D23-7579-4A20-9B22-06CDDA2A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86740"/>
            <a:ext cx="8229600" cy="428280"/>
          </a:xfrm>
        </p:spPr>
        <p:txBody>
          <a:bodyPr/>
          <a:lstStyle/>
          <a:p>
            <a:pPr algn="l"/>
            <a:r>
              <a:rPr lang="en-US" sz="2500" dirty="0" err="1"/>
              <a:t>Largimi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gabuara</a:t>
            </a:r>
            <a:endParaRPr lang="en-US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C774-468E-45BC-B671-82B16301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207650"/>
            <a:ext cx="8229600" cy="1992750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dhëna</a:t>
            </a:r>
            <a:r>
              <a:rPr lang="en-US" sz="1800" dirty="0"/>
              <a:t> </a:t>
            </a:r>
            <a:r>
              <a:rPr lang="en-US" sz="1800" dirty="0" err="1"/>
              <a:t>kanë</a:t>
            </a:r>
            <a:r>
              <a:rPr lang="en-US" sz="1800" dirty="0"/>
              <a:t> </a:t>
            </a:r>
            <a:r>
              <a:rPr lang="en-US" sz="1800" dirty="0" err="1"/>
              <a:t>qenë</a:t>
            </a:r>
            <a:r>
              <a:rPr lang="en-US" sz="1800" dirty="0"/>
              <a:t> </a:t>
            </a:r>
            <a:r>
              <a:rPr lang="en-US" sz="1800" dirty="0" err="1"/>
              <a:t>shumë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mëdha</a:t>
            </a:r>
            <a:r>
              <a:rPr lang="en-US" sz="1800" dirty="0"/>
              <a:t> </a:t>
            </a:r>
            <a:r>
              <a:rPr lang="en-US" sz="1800" dirty="0" err="1"/>
              <a:t>sesa</a:t>
            </a:r>
            <a:r>
              <a:rPr lang="en-US" sz="1800" dirty="0"/>
              <a:t> </a:t>
            </a:r>
            <a:r>
              <a:rPr lang="en-US" sz="1800" dirty="0" err="1"/>
              <a:t>që</a:t>
            </a:r>
            <a:r>
              <a:rPr lang="en-US" sz="1800" dirty="0"/>
              <a:t> </a:t>
            </a:r>
            <a:r>
              <a:rPr lang="en-US" sz="1800" dirty="0" err="1"/>
              <a:t>parashihet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jenë</a:t>
            </a:r>
            <a:r>
              <a:rPr lang="en-US" sz="1800" dirty="0"/>
              <a:t>, </a:t>
            </a:r>
            <a:r>
              <a:rPr lang="en-US" sz="1800" dirty="0" err="1"/>
              <a:t>andaj</a:t>
            </a:r>
            <a:r>
              <a:rPr lang="en-US" sz="1800" dirty="0"/>
              <a:t> </a:t>
            </a:r>
            <a:r>
              <a:rPr lang="en-US" sz="1800" dirty="0" err="1"/>
              <a:t>edhe</a:t>
            </a:r>
            <a:r>
              <a:rPr lang="en-US" sz="1800" dirty="0"/>
              <a:t> </a:t>
            </a:r>
            <a:r>
              <a:rPr lang="en-US" sz="1800" dirty="0" err="1"/>
              <a:t>ato</a:t>
            </a:r>
            <a:r>
              <a:rPr lang="en-US" sz="1800" dirty="0"/>
              <a:t> </a:t>
            </a:r>
            <a:r>
              <a:rPr lang="en-US" sz="1800" dirty="0" err="1"/>
              <a:t>përmes</a:t>
            </a:r>
            <a:r>
              <a:rPr lang="en-US" sz="1800" dirty="0"/>
              <a:t> </a:t>
            </a:r>
            <a:r>
              <a:rPr lang="en-US" dirty="0"/>
              <a:t>if else statements </a:t>
            </a:r>
            <a:r>
              <a:rPr lang="en-US" dirty="0" err="1"/>
              <a:t>jan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menjanuar</a:t>
            </a:r>
            <a:r>
              <a:rPr lang="en-US" dirty="0"/>
              <a:t>. Si p.sh. </a:t>
            </a:r>
            <a:r>
              <a:rPr lang="en-US" dirty="0" err="1"/>
              <a:t>Aty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ka </a:t>
            </a:r>
            <a:r>
              <a:rPr lang="en-US" dirty="0" err="1"/>
              <a:t>qen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mosha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e </a:t>
            </a:r>
            <a:r>
              <a:rPr lang="en-US" sz="1800" dirty="0" err="1"/>
              <a:t>madhe</a:t>
            </a:r>
            <a:r>
              <a:rPr lang="en-US" sz="1800" dirty="0"/>
              <a:t> se 120 </a:t>
            </a:r>
            <a:r>
              <a:rPr lang="en-US" sz="1800" dirty="0" err="1"/>
              <a:t>vite</a:t>
            </a:r>
            <a:r>
              <a:rPr lang="en-US" dirty="0"/>
              <a:t>,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vdekurve</a:t>
            </a:r>
            <a:r>
              <a:rPr lang="en-US" sz="1800" dirty="0"/>
              <a:t> ka </a:t>
            </a:r>
            <a:r>
              <a:rPr lang="en-US" sz="1800" dirty="0" err="1"/>
              <a:t>qenë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madh</a:t>
            </a:r>
            <a:r>
              <a:rPr lang="en-US" sz="1800" dirty="0"/>
              <a:t> </a:t>
            </a:r>
            <a:r>
              <a:rPr lang="en-US" sz="1800" dirty="0" err="1"/>
              <a:t>sesa</a:t>
            </a:r>
            <a:r>
              <a:rPr lang="en-US" sz="1800" dirty="0"/>
              <a:t> </a:t>
            </a:r>
            <a:r>
              <a:rPr lang="en-US" sz="1800" dirty="0" err="1"/>
              <a:t>numri</a:t>
            </a:r>
            <a:r>
              <a:rPr lang="en-US" sz="1800" dirty="0"/>
              <a:t> I </a:t>
            </a:r>
            <a:r>
              <a:rPr lang="en-US" sz="1800" dirty="0" err="1"/>
              <a:t>banorëve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1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2616-D35A-4D56-8E3C-C6394542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425455"/>
            <a:ext cx="4045200" cy="1482300"/>
          </a:xfrm>
        </p:spPr>
        <p:txBody>
          <a:bodyPr/>
          <a:lstStyle/>
          <a:p>
            <a:r>
              <a:rPr lang="en-US" sz="2500" dirty="0" err="1"/>
              <a:t>Leximi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r>
              <a:rPr lang="en-US" sz="2500" dirty="0"/>
              <a:t> </a:t>
            </a:r>
            <a:r>
              <a:rPr lang="en-US" sz="2500" dirty="0" err="1"/>
              <a:t>nga</a:t>
            </a:r>
            <a:r>
              <a:rPr lang="en-US" sz="2500" dirty="0"/>
              <a:t> </a:t>
            </a:r>
            <a:r>
              <a:rPr lang="en-US" sz="2500" dirty="0" err="1"/>
              <a:t>datasetet</a:t>
            </a:r>
            <a:r>
              <a:rPr lang="en-US" sz="2500" dirty="0"/>
              <a:t> e </a:t>
            </a:r>
            <a:r>
              <a:rPr lang="en-US" sz="2500" dirty="0" err="1"/>
              <a:t>ruajtura</a:t>
            </a:r>
            <a:r>
              <a:rPr lang="en-US" sz="2500" dirty="0"/>
              <a:t> </a:t>
            </a:r>
            <a:r>
              <a:rPr lang="en-US" sz="2500" dirty="0" err="1"/>
              <a:t>si</a:t>
            </a:r>
            <a:r>
              <a:rPr lang="en-US" sz="2500" dirty="0"/>
              <a:t> csv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971F8-BB31-4CC1-81AC-C93DF3D2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000646"/>
            <a:ext cx="4045200" cy="2418529"/>
          </a:xfrm>
        </p:spPr>
        <p:txBody>
          <a:bodyPr/>
          <a:lstStyle/>
          <a:p>
            <a:pPr algn="l"/>
            <a:r>
              <a:rPr lang="en-US" sz="1800" dirty="0"/>
              <a:t>	</a:t>
            </a:r>
            <a:r>
              <a:rPr lang="en-US" sz="1800" dirty="0" err="1"/>
              <a:t>Leximi</a:t>
            </a:r>
            <a:r>
              <a:rPr lang="en-US" sz="1800" dirty="0"/>
              <a:t> </a:t>
            </a:r>
            <a:r>
              <a:rPr lang="en-US" sz="1800" dirty="0" err="1"/>
              <a:t>nga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file CSV e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bërë</a:t>
            </a:r>
            <a:r>
              <a:rPr lang="en-US" sz="1800" dirty="0"/>
              <a:t> duke </a:t>
            </a:r>
            <a:r>
              <a:rPr lang="en-US" sz="1800" dirty="0" err="1"/>
              <a:t>përdorur</a:t>
            </a:r>
            <a:r>
              <a:rPr lang="en-US" sz="1800" dirty="0"/>
              <a:t> reader object. File CSV </a:t>
            </a:r>
            <a:r>
              <a:rPr lang="en-US" sz="1800" dirty="0" err="1"/>
              <a:t>hapet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file </a:t>
            </a:r>
            <a:r>
              <a:rPr lang="en-US" sz="1800" dirty="0" err="1"/>
              <a:t>teksti</a:t>
            </a:r>
            <a:r>
              <a:rPr lang="en-US" sz="1800" dirty="0"/>
              <a:t> me </a:t>
            </a:r>
            <a:r>
              <a:rPr lang="en-US" sz="1800" dirty="0" err="1"/>
              <a:t>funksionin</a:t>
            </a:r>
            <a:r>
              <a:rPr lang="en-US" sz="1800" dirty="0"/>
              <a:t> with open()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integruar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Python,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cili</a:t>
            </a:r>
            <a:r>
              <a:rPr lang="en-US" sz="1800" dirty="0"/>
              <a:t> </a:t>
            </a:r>
            <a:r>
              <a:rPr lang="en-US" sz="1800" dirty="0" err="1"/>
              <a:t>kthen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file object.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343A-BEF5-46CE-B42B-321F2076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45" y="1650894"/>
            <a:ext cx="4571555" cy="23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1785-583E-4F2C-9564-A38AB4A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marrë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web-</a:t>
            </a:r>
            <a:r>
              <a:rPr lang="en-US" dirty="0" err="1"/>
              <a:t>faqja</a:t>
            </a:r>
            <a:r>
              <a:rPr lang="en-US" dirty="0"/>
              <a:t> askdata.rks-gov.net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E02AD-1801-4984-A625-E9628631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473137"/>
            <a:ext cx="7879080" cy="23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C12346-DC67-4A67-B8EB-41FBDA99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err="1"/>
              <a:t>Shpërndarja</a:t>
            </a:r>
            <a:r>
              <a:rPr lang="en-US" sz="2500" dirty="0"/>
              <a:t> e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endParaRPr lang="en-US" sz="2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1B6ABF-BD11-4A20-8210-FC8A4029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dhenat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që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dataset</a:t>
            </a:r>
          </a:p>
          <a:p>
            <a:pPr marL="114300" indent="0">
              <a:buNone/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andaj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dashur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shqyrtohët</a:t>
            </a:r>
            <a:r>
              <a:rPr lang="en-US" dirty="0"/>
              <a:t> </a:t>
            </a:r>
            <a:r>
              <a:rPr lang="en-US" dirty="0" err="1"/>
              <a:t>secili</a:t>
            </a:r>
            <a:r>
              <a:rPr lang="en-US" dirty="0"/>
              <a:t> dataset</a:t>
            </a:r>
          </a:p>
          <a:p>
            <a:pPr marL="114300" indent="0">
              <a:buNone/>
            </a:pP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ofruar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2C350-5A74-410A-8CA8-22DA7075D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4" t="209" r="20252" b="-209"/>
          <a:stretch/>
        </p:blipFill>
        <p:spPr>
          <a:xfrm>
            <a:off x="4572000" y="1459273"/>
            <a:ext cx="4572000" cy="3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739</Words>
  <Application>Microsoft Office PowerPoint</Application>
  <PresentationFormat>On-screen Show (16:9)</PresentationFormat>
  <Paragraphs>51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Fira Sans Extra Condensed</vt:lpstr>
      <vt:lpstr>Calibri</vt:lpstr>
      <vt:lpstr>arial</vt:lpstr>
      <vt:lpstr>Roboto</vt:lpstr>
      <vt:lpstr>arial</vt:lpstr>
      <vt:lpstr>Fira Sans</vt:lpstr>
      <vt:lpstr>Freestyle Script</vt:lpstr>
      <vt:lpstr>Statistics &amp; Results Infographics by Slidesgo</vt:lpstr>
      <vt:lpstr>Analizë e vdekjeve në Kosovë</vt:lpstr>
      <vt:lpstr>PowerPoint Presentation</vt:lpstr>
      <vt:lpstr>Paraprocesimi i të dhënave</vt:lpstr>
      <vt:lpstr>Largimi i vlerave NULL</vt:lpstr>
      <vt:lpstr>Largimi i të dhënave të njejta apo duplikateve</vt:lpstr>
      <vt:lpstr>Largimi i të dhënave të gabuara</vt:lpstr>
      <vt:lpstr>Leximi i të dhënave nga datasetet e ruajtura si csv file</vt:lpstr>
      <vt:lpstr>Të dhënat i kemi marrë nga web-faqja askdata.rks-gov.net</vt:lpstr>
      <vt:lpstr>Shpërndarja e të dhënave</vt:lpstr>
      <vt:lpstr>Vizualizimi i të dhenave</vt:lpstr>
      <vt:lpstr>PowerPoint Presentation</vt:lpstr>
      <vt:lpstr>PowerPoint Presentation</vt:lpstr>
      <vt:lpstr>Libraria SKLearn</vt:lpstr>
      <vt:lpstr>Parashikimi i rasteve të vdekjeve në vitet në vijim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User Interface</vt:lpstr>
      <vt:lpstr>PowerPoint Presentation</vt:lpstr>
      <vt:lpstr>PowerPoint Presentation</vt:lpstr>
      <vt:lpstr>Referencat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Analize e vdekjeve ne Kosove</dc:title>
  <cp:lastModifiedBy>Egzon Gashi</cp:lastModifiedBy>
  <cp:revision>34</cp:revision>
  <dcterms:modified xsi:type="dcterms:W3CDTF">2021-05-10T17:25:50Z</dcterms:modified>
</cp:coreProperties>
</file>