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256" r:id="rId5"/>
    <p:sldId id="257" r:id="rId6"/>
    <p:sldId id="259" r:id="rId7"/>
    <p:sldId id="279" r:id="rId8"/>
    <p:sldId id="278" r:id="rId9"/>
    <p:sldId id="282" r:id="rId10"/>
    <p:sldId id="297" r:id="rId11"/>
    <p:sldId id="288" r:id="rId12"/>
    <p:sldId id="289" r:id="rId13"/>
    <p:sldId id="298" r:id="rId14"/>
    <p:sldId id="292" r:id="rId15"/>
    <p:sldId id="301" r:id="rId16"/>
    <p:sldId id="303" r:id="rId17"/>
    <p:sldId id="281" r:id="rId18"/>
    <p:sldId id="283" r:id="rId19"/>
    <p:sldId id="284" r:id="rId20"/>
    <p:sldId id="285" r:id="rId21"/>
    <p:sldId id="277" r:id="rId22"/>
    <p:sldId id="290" r:id="rId23"/>
    <p:sldId id="291" r:id="rId24"/>
    <p:sldId id="293" r:id="rId25"/>
    <p:sldId id="294" r:id="rId26"/>
    <p:sldId id="299" r:id="rId27"/>
    <p:sldId id="302" r:id="rId28"/>
    <p:sldId id="276" r:id="rId29"/>
    <p:sldId id="296" r:id="rId30"/>
    <p:sldId id="304" r:id="rId31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3F5"/>
    <a:srgbClr val="FF9900"/>
    <a:srgbClr val="5B6078"/>
    <a:srgbClr val="24273A"/>
    <a:srgbClr val="181926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FF43B-3258-4FA6-828D-9AFF3E645085}" v="1065" dt="2024-05-24T15:56:30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8050" autoAdjust="0"/>
  </p:normalViewPr>
  <p:slideViewPr>
    <p:cSldViewPr snapToGrid="0">
      <p:cViewPr varScale="1">
        <p:scale>
          <a:sx n="53" d="100"/>
          <a:sy n="53" d="100"/>
        </p:scale>
        <p:origin x="1747" y="48"/>
      </p:cViewPr>
      <p:guideLst/>
    </p:cSldViewPr>
  </p:slideViewPr>
  <p:outlineViewPr>
    <p:cViewPr>
      <p:scale>
        <a:sx n="33" d="100"/>
        <a:sy n="33" d="100"/>
      </p:scale>
      <p:origin x="0" y="-225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9014"/>
    </p:cViewPr>
  </p:sorterViewPr>
  <p:notesViewPr>
    <p:cSldViewPr snapToGrid="0">
      <p:cViewPr varScale="1">
        <p:scale>
          <a:sx n="96" d="100"/>
          <a:sy n="96" d="100"/>
        </p:scale>
        <p:origin x="355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Y-Values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dLbl>
              <c:idx val="0"/>
              <c:tx>
                <c:rich>
                  <a:bodyPr/>
                  <a:lstStyle/>
                  <a:p>
                    <a:fld id="{ED058708-AD7B-435A-BDCD-B4D57A520B0B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l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2928598572396194"/>
                      <c:h val="0.21260102572868572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5501-4FBE-BD04-02EE7AD8D7B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B8F744B-5A68-489C-9B31-33E9930BD38F}" type="CELLRANGE">
                      <a:rPr lang="en-US" dirty="0"/>
                      <a:pPr/>
                      <a:t>[CELLRANGE]</a:t>
                    </a:fld>
                    <a:endParaRPr lang="en-GB"/>
                  </a:p>
                </c:rich>
              </c:tx>
              <c:dLblPos val="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5501-4FBE-BD04-02EE7AD8D7B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80C30BD5-6C79-48F7-A23C-DFBE214341A4}" type="CELLRANGE">
                      <a:rPr lang="en-US"/>
                      <a:pPr/>
                      <a:t>[CELLRANGE]</a:t>
                    </a:fld>
                    <a:endParaRPr lang="en-GB"/>
                  </a:p>
                </c:rich>
              </c:tx>
              <c:dLblPos val="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0-DB7A-46C3-ADDD-680E23DE594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xVal>
            <c:numRef>
              <c:f>Sheet1!$A$2:$A$4</c:f>
              <c:numCache>
                <c:formatCode>General</c:formatCode>
                <c:ptCount val="3"/>
                <c:pt idx="0">
                  <c:v>0.95</c:v>
                </c:pt>
                <c:pt idx="1">
                  <c:v>0.1</c:v>
                </c:pt>
                <c:pt idx="2">
                  <c:v>0.75</c:v>
                </c:pt>
              </c:numCache>
            </c:numRef>
          </c:xVal>
          <c:yVal>
            <c:numRef>
              <c:f>Sheet1!$B$2:$B$4</c:f>
              <c:numCache>
                <c:formatCode>General</c:formatCode>
                <c:ptCount val="3"/>
                <c:pt idx="0">
                  <c:v>0.1</c:v>
                </c:pt>
                <c:pt idx="1">
                  <c:v>0.95</c:v>
                </c:pt>
                <c:pt idx="2">
                  <c:v>0.75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datalabelsRange>
                <c15:f>Sheet1!$C$2:$C$4</c15:f>
                <c15:dlblRangeCache>
                  <c:ptCount val="3"/>
                  <c:pt idx="0">
                    <c:v>English</c:v>
                  </c:pt>
                  <c:pt idx="1">
                    <c:v>ITMs</c:v>
                  </c:pt>
                  <c:pt idx="2">
                    <c:v>PL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5501-4FBE-BD04-02EE7AD8D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94017352"/>
        <c:axId val="594018056"/>
        <c:extLst>
          <c:ext xmlns:c15="http://schemas.microsoft.com/office/drawing/2012/chart" uri="{02D57815-91ED-43cb-92C2-25804820EDAC}">
            <c15:filteredScatte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Name</c:v>
                      </c:pt>
                    </c:strCache>
                  </c:strRef>
                </c:tx>
                <c:spPr>
                  <a:ln w="25400" cap="rnd">
                    <a:noFill/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t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xVal>
                  <c:numRef>
                    <c:extLst>
                      <c:ext uri="{02D57815-91ED-43cb-92C2-25804820EDAC}">
                        <c15:formulaRef>
                          <c15:sqref>Sheet1!$A$2:$A$4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0.95</c:v>
                      </c:pt>
                      <c:pt idx="1">
                        <c:v>0.1</c:v>
                      </c:pt>
                      <c:pt idx="2">
                        <c:v>0.75</c:v>
                      </c:pt>
                    </c:numCache>
                  </c:numRef>
                </c:xVal>
                <c:yVal>
                  <c:numRef>
                    <c:extLst>
                      <c:ext uri="{02D57815-91ED-43cb-92C2-25804820EDAC}">
                        <c15:formulaRef>
                          <c15:sqref>Sheet1!$C$2:$C$4</c15:sqref>
                        </c15:formulaRef>
                      </c:ext>
                    </c:extLst>
                    <c:numCache>
                      <c:formatCode>General</c:formatCode>
                      <c:ptCount val="3"/>
                      <c:pt idx="0">
                        <c:v>0</c:v>
                      </c:pt>
                      <c:pt idx="1">
                        <c:v>0</c:v>
                      </c:pt>
                      <c:pt idx="2">
                        <c:v>0</c:v>
                      </c:pt>
                    </c:numCache>
                  </c:numRef>
                </c:yVal>
                <c:smooth val="0"/>
                <c:extLst>
                  <c:ext xmlns:c16="http://schemas.microsoft.com/office/drawing/2014/chart" uri="{C3380CC4-5D6E-409C-BE32-E72D297353CC}">
                    <c16:uniqueId val="{00000001-5501-4FBE-BD04-02EE7AD8D7BC}"/>
                  </c:ext>
                </c:extLst>
              </c15:ser>
            </c15:filteredScatterSeries>
          </c:ext>
        </c:extLst>
      </c:scatterChart>
      <c:valAx>
        <c:axId val="594017352"/>
        <c:scaling>
          <c:orientation val="minMax"/>
          <c:max val="1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Expressiveness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  <a:headEnd type="none"/>
            <a:tailEnd type="triangle" w="lg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018056"/>
        <c:crosses val="autoZero"/>
        <c:crossBetween val="midCat"/>
      </c:valAx>
      <c:valAx>
        <c:axId val="594018056"/>
        <c:scaling>
          <c:orientation val="minMax"/>
          <c:max val="1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Formality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  <a:tailEnd type="triangle" w="lg" len="med"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9401735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cap="flat"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B1389FC-84BB-41A0-BC92-057C08DC342F}" type="datetime1">
              <a:rPr lang="en-GB" smtClean="0"/>
              <a:t>24/05/2024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09B039-1C6C-4DB3-861A-76F1FF2AC578}" type="datetime1">
              <a:rPr lang="en-GB" noProof="0" smtClean="0"/>
              <a:pPr/>
              <a:t>24/05/2024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noProof="0" smtClean="0"/>
              <a:t>10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273295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The user also doesn't need to worry about how state and sampling are implemented.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noProof="0" smtClean="0"/>
              <a:t>11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31544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Future tools to help look at behaviour and traces, for example opting into certain information at the top level after only writing one implementation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noProof="0" smtClean="0"/>
              <a:t>12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952345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38116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711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237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466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670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05235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5789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8096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393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037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Emphasize that you can see as much or as little of the tracing as you want. I.e., just the trace that the environment sees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noProof="0" smtClean="0"/>
              <a:t>24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0519744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09564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noProof="0" dirty="0" err="1"/>
              <a:t>EasyUC</a:t>
            </a:r>
            <a:r>
              <a:rPr lang="en-GB" noProof="0" dirty="0"/>
              <a:t>: on paper -&gt; real code* -&gt; verification (*technically </a:t>
            </a:r>
            <a:r>
              <a:rPr lang="en-GB" noProof="0" dirty="0" err="1"/>
              <a:t>EasyCrypt</a:t>
            </a:r>
            <a:r>
              <a:rPr lang="en-GB" noProof="0" dirty="0"/>
              <a:t> code is not executable, but then it could be made to)</a:t>
            </a:r>
          </a:p>
          <a:p>
            <a:r>
              <a:rPr lang="en-GB" noProof="0" dirty="0"/>
              <a:t>	- very close to UC computation model: I/O automata instead of ITMs</a:t>
            </a:r>
          </a:p>
          <a:p>
            <a:r>
              <a:rPr lang="en-GB" noProof="0" dirty="0"/>
              <a:t>	- interesting proof of concept, but proofs don't seem to scale well</a:t>
            </a:r>
          </a:p>
          <a:p>
            <a:r>
              <a:rPr lang="en-GB" noProof="0" dirty="0"/>
              <a:t>https://ieeexplore.ieee.org/document/8823672	</a:t>
            </a:r>
          </a:p>
          <a:p>
            <a:endParaRPr lang="en-GB" noProof="0" dirty="0"/>
          </a:p>
          <a:p>
            <a:r>
              <a:rPr lang="en-GB" noProof="0" dirty="0"/>
              <a:t>IPDL: on paper -&gt; real code* -&gt; verification (*this is in Coq but I guess you could extract code?)</a:t>
            </a:r>
          </a:p>
          <a:p>
            <a:r>
              <a:rPr lang="en-GB" noProof="0" dirty="0"/>
              <a:t>	- orthogonal approach: focus on simplifying security proofs for a subset of protocols (with hope for some proof automation) vs. a framework to express anything you can with UC</a:t>
            </a:r>
          </a:p>
          <a:p>
            <a:r>
              <a:rPr lang="en-GB" noProof="0" dirty="0"/>
              <a:t>https://dl.acm.org/doi/10.1145/3571223	</a:t>
            </a:r>
          </a:p>
          <a:p>
            <a:endParaRPr lang="en-GB" noProof="0" dirty="0"/>
          </a:p>
          <a:p>
            <a:r>
              <a:rPr lang="en-GB" noProof="0" dirty="0"/>
              <a:t>ILC: on paper -&gt; real code -&gt; testing* (*no testing done yet but it would be possible of course)</a:t>
            </a:r>
          </a:p>
          <a:p>
            <a:r>
              <a:rPr lang="en-GB" noProof="0" dirty="0"/>
              <a:t>	- calculus on paper </a:t>
            </a:r>
          </a:p>
          <a:p>
            <a:r>
              <a:rPr lang="en-GB" noProof="0" dirty="0"/>
              <a:t>		- explicit token passing of UC, that feels like an unnecessary artefact</a:t>
            </a:r>
          </a:p>
          <a:p>
            <a:r>
              <a:rPr lang="en-GB" noProof="0" dirty="0"/>
              <a:t>	- Haskell implementation (no formal connection with calculus)</a:t>
            </a:r>
          </a:p>
          <a:p>
            <a:r>
              <a:rPr lang="en-GB" noProof="0" dirty="0"/>
              <a:t>		- limited to two parties</a:t>
            </a:r>
          </a:p>
          <a:p>
            <a:r>
              <a:rPr lang="en-GB" noProof="0" dirty="0"/>
              <a:t>	- summary: nice first step and proof of concept, why no formal connection?</a:t>
            </a:r>
          </a:p>
          <a:p>
            <a:r>
              <a:rPr lang="en-GB" noProof="0" dirty="0"/>
              <a:t>https://dl.acm.org/doi/10.1145/3314221.3314607</a:t>
            </a:r>
          </a:p>
          <a:p>
            <a:r>
              <a:rPr lang="en-GB" noProof="0" dirty="0"/>
              <a:t>	</a:t>
            </a:r>
          </a:p>
          <a:p>
            <a:r>
              <a:rPr lang="en-GB" noProof="0" dirty="0"/>
              <a:t>cost logic paper: on paper -&gt; real code* -&gt; verification (*technically </a:t>
            </a:r>
            <a:r>
              <a:rPr lang="en-GB" noProof="0" dirty="0" err="1"/>
              <a:t>EasyCrypt</a:t>
            </a:r>
            <a:r>
              <a:rPr lang="en-GB" noProof="0" dirty="0"/>
              <a:t> code is not executable, but then it could be made to)</a:t>
            </a:r>
          </a:p>
          <a:p>
            <a:r>
              <a:rPr lang="en-GB" noProof="0" dirty="0"/>
              <a:t>	- approach was not to stay as close as possible to UC paper, but to find an encoding that is a compromise, i.e. close to UC ideas and usable in </a:t>
            </a:r>
            <a:r>
              <a:rPr lang="en-GB" noProof="0" dirty="0" err="1"/>
              <a:t>EasyCrypt</a:t>
            </a:r>
            <a:r>
              <a:rPr lang="en-GB" noProof="0" dirty="0"/>
              <a:t> (still limited language though, </a:t>
            </a:r>
            <a:r>
              <a:rPr lang="en-GB" noProof="0" dirty="0" err="1"/>
              <a:t>pWhile</a:t>
            </a:r>
            <a:r>
              <a:rPr lang="en-GB" noProof="0" dirty="0"/>
              <a:t> with modules)</a:t>
            </a:r>
          </a:p>
          <a:p>
            <a:r>
              <a:rPr lang="en-GB" noProof="0" dirty="0"/>
              <a:t>https://dl.acm.org/doi/10.1145/3460120.3484548	</a:t>
            </a:r>
          </a:p>
          <a:p>
            <a:endParaRPr lang="en-GB" noProof="0" dirty="0"/>
          </a:p>
          <a:p>
            <a:r>
              <a:rPr lang="en-GB" noProof="0" dirty="0"/>
              <a:t>CC in Isabelle/HOL: on paper -&gt; real code* -&gt; verification (*don't know if Isabelle allows code extraction?)</a:t>
            </a:r>
          </a:p>
          <a:p>
            <a:r>
              <a:rPr lang="en-GB" noProof="0" dirty="0"/>
              <a:t>	- not technically UC, but constructive cryptography is close enough in spirit</a:t>
            </a:r>
          </a:p>
          <a:p>
            <a:r>
              <a:rPr lang="en-GB" noProof="0" dirty="0"/>
              <a:t>	- I would put this in a similar category to </a:t>
            </a:r>
            <a:r>
              <a:rPr lang="en-GB" noProof="0" dirty="0" err="1"/>
              <a:t>EasyUC</a:t>
            </a:r>
            <a:r>
              <a:rPr lang="en-GB" noProof="0" dirty="0"/>
              <a:t>: they stuck to a low-level computation model (reactive systems) that is close to how CC is defined on paper</a:t>
            </a:r>
          </a:p>
          <a:p>
            <a:r>
              <a:rPr lang="en-GB" noProof="0" dirty="0"/>
              <a:t>https://ieeexplore.ieee.org/document/8823694/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noProof="0" smtClean="0"/>
              <a:t>27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782746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8471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Emphasize that UC is about proving security.</a:t>
            </a:r>
          </a:p>
          <a:p>
            <a:endParaRPr lang="en-GB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Say at the outset that we're focussing on implementation and not proving (for now).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225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Who has heard of UC? Who has seen a UC proof? Who has written a UC proof? Who has written a UC with ITMs?</a:t>
            </a:r>
          </a:p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15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17213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067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7417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en-GB" smtClean="0"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2563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+mn-lt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+mn-lt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+mn-lt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1800">
                <a:latin typeface="+mn-lt"/>
              </a:defRPr>
            </a:lvl2pPr>
            <a:lvl3pPr marL="914400" indent="0">
              <a:buNone/>
              <a:defRPr sz="1600">
                <a:latin typeface="+mn-lt"/>
              </a:defRPr>
            </a:lvl3pPr>
            <a:lvl4pPr marL="1371600" indent="0">
              <a:buNone/>
              <a:defRPr sz="1400">
                <a:latin typeface="+mn-lt"/>
              </a:defRPr>
            </a:lvl4pPr>
            <a:lvl5pPr marL="1828800" indent="0">
              <a:buNone/>
              <a:defRPr sz="1400"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>
              <a:latin typeface="+mn-lt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17" name="Free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“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Tenorite" pitchFamily="2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en-GB" noProof="0"/>
              <a:t>”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0" name="Text Placeholder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1" name="Text Placeholder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7" name="Picture Placeholder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2" name="Text Placeholder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3" name="Text Placeholder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8" name="Picture Placeholder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4" name="Text Placeholder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5" name="Text Placeholder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9" name="Picture Placeholder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6" name="Text Placeholder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7" name="Free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ole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+mj-lt"/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6" name="Picture Placeholder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1" name="Text Placeholder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3" name="Picture Placeholder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4" name="Text Placeholder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5" name="Text Placeholder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6" name="Picture Placeholder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7" name="Text Placeholder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38" name="Text Placeholder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39" name="Picture Placeholder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0" name="Text Placeholder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1" name="Text Placeholder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2" name="Picture Placeholder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3" name="Text Placeholder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4" name="Text Placeholder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5" name="Picture Placeholder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6" name="Text Placeholder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47" name="Text Placeholder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48" name="Picture Placeholder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9" name="Text Placeholder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0" name="Text Placeholder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51" name="Picture Placeholder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52" name="Text Placeholder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Name</a:t>
            </a:r>
          </a:p>
        </p:txBody>
      </p:sp>
      <p:sp>
        <p:nvSpPr>
          <p:cNvPr id="53" name="Text Placeholder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en-GB" noProof="0"/>
              <a:t>Title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10/9/2021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r>
              <a:rPr lang="en-GB" noProof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en-GB" sz="5400" dirty="0"/>
              <a:t>Executable Universal Composability with Effect Handlers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en-GB" sz="2400" dirty="0" err="1"/>
              <a:t>Markulf</a:t>
            </a:r>
            <a:r>
              <a:rPr lang="en-GB" sz="2400"/>
              <a:t> Kohlweiss¹, Sam Lindley¹, Sabine Oechsner², </a:t>
            </a:r>
            <a:r>
              <a:rPr lang="en-GB" sz="2400" b="1"/>
              <a:t>Jesse Sigal</a:t>
            </a:r>
            <a:r>
              <a:rPr lang="en-GB" sz="2400"/>
              <a:t>¹</a:t>
            </a:r>
          </a:p>
          <a:p>
            <a:pPr rtl="0"/>
            <a:r>
              <a:rPr lang="en-GB" sz="1600"/>
              <a:t>¹University of Edinburgh, ²Vrije Universiteit Amsterdam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1408-DA72-9907-09B7-DB0D157F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Relevance to proofs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7DE8-1B47-FCB1-85E5-6961D4492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/>
            <a:r>
              <a:rPr lang="en-GB" dirty="0"/>
              <a:t>Precision is necessary for proofs</a:t>
            </a:r>
          </a:p>
          <a:p>
            <a:pPr rtl="0"/>
            <a:r>
              <a:rPr lang="en-GB" dirty="0"/>
              <a:t>Experimentation, debugging, and testing are fundamental in the creation of entities as well as the process of proving</a:t>
            </a:r>
          </a:p>
          <a:p>
            <a:pPr rtl="0"/>
            <a:r>
              <a:rPr lang="en-GB" dirty="0"/>
              <a:t>Reusing the work of others lowers the burden</a:t>
            </a:r>
          </a:p>
          <a:p>
            <a:pPr rtl="0"/>
            <a:r>
              <a:rPr lang="en-GB" dirty="0"/>
              <a:t>Variants of UC are easy to explore; different </a:t>
            </a:r>
            <a:r>
              <a:rPr lang="en-GB" i="1" dirty="0"/>
              <a:t>meta-theories</a:t>
            </a:r>
          </a:p>
          <a:p>
            <a:pPr rtl="0"/>
            <a:r>
              <a:rPr lang="en-GB" dirty="0"/>
              <a:t>By phrasing UC as programs,</a:t>
            </a:r>
            <a:r>
              <a:rPr lang="en-GB" i="1" dirty="0"/>
              <a:t> potential for UC as program verification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BA10F-47A7-16B7-BDE9-235BB6DB5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en-GB" dirty="0"/>
              <a:t>25/05/2024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44B1A-85D3-345D-BAEC-7F7798588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en-GB" sz="1200" dirty="0"/>
              <a:t>Executable UC with Effects and Handlers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AFB3E-EFB7-E4D3-BD15-C14BA3518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10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273907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91408-DA72-9907-09B7-DB0D157F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effect handlers?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C7DE8-1B47-FCB1-85E5-6961D4492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UC needs randomness, state, and messaging</a:t>
            </a:r>
          </a:p>
          <a:p>
            <a:r>
              <a:rPr lang="en-GB" dirty="0"/>
              <a:t>UC prescribes a form of cooperative concurrency</a:t>
            </a:r>
          </a:p>
          <a:p>
            <a:r>
              <a:rPr lang="en-GB" dirty="0"/>
              <a:t>Effect handlers are powerful enough to express all of these in a unified way</a:t>
            </a:r>
          </a:p>
          <a:p>
            <a:endParaRPr lang="en-GB" dirty="0"/>
          </a:p>
          <a:p>
            <a:pPr algn="ctr"/>
            <a:r>
              <a:rPr lang="en-GB" i="1" dirty="0"/>
              <a:t>But the end user need not use them directly!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BA10F-47A7-16B7-BDE9-235BB6DB56A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en-GB" dirty="0"/>
              <a:t>25/05/2024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44B1A-85D3-345D-BAEC-7F77985881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en-GB" sz="1200" dirty="0"/>
              <a:t>Executable UC with Effects and Handlers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AFB3E-EFB7-E4D3-BD15-C14BA35189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11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752208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1432E-EAA2-D953-5953-1EE3E445B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Benefits of effect handlers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FFCD2B-DB95-E6AE-BD00-BCD918F91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3509740"/>
          </a:xfrm>
        </p:spPr>
        <p:txBody>
          <a:bodyPr/>
          <a:lstStyle/>
          <a:p>
            <a:r>
              <a:rPr lang="en-GB" dirty="0"/>
              <a:t>Different random sampling distributions or even complete enumeration</a:t>
            </a:r>
          </a:p>
          <a:p>
            <a:r>
              <a:rPr lang="en-GB" dirty="0"/>
              <a:t>Replace randomness with deterministic pseudo-random for testing</a:t>
            </a:r>
          </a:p>
          <a:p>
            <a:r>
              <a:rPr lang="en-GB" dirty="0"/>
              <a:t>Replace randomness with list of samples for low probability events</a:t>
            </a:r>
          </a:p>
          <a:p>
            <a:r>
              <a:rPr lang="en-GB" dirty="0"/>
              <a:t>Configurable levels of behaviour observation</a:t>
            </a:r>
          </a:p>
          <a:p>
            <a:endParaRPr lang="en-GB" dirty="0"/>
          </a:p>
          <a:p>
            <a:pPr algn="ctr"/>
            <a:r>
              <a:rPr lang="en-GB" i="1" dirty="0"/>
              <a:t>All with one implementation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43EB0-A295-BFA5-B95B-C842BEA0BBC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en-GB" dirty="0"/>
              <a:t>25/05/2024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842D1-E88F-634E-4519-B2015CB03B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en-GB" sz="1200" dirty="0"/>
              <a:t>Executable UC with Effects and Handlers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CA37A-F59B-9F02-7088-B2C21C778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12</a:t>
            </a:fld>
            <a:endParaRPr lang="en-GB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0D11A3-F7BB-6243-A9F4-72DBC10CF32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UC variations are simple</a:t>
            </a:r>
          </a:p>
          <a:p>
            <a:r>
              <a:rPr lang="en-GB" dirty="0"/>
              <a:t>One entity in many UC variations</a:t>
            </a:r>
          </a:p>
          <a:p>
            <a:r>
              <a:rPr lang="en-GB" dirty="0"/>
              <a:t>Composition of UC entities from composition of effect handlers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0F7C0C-965F-9856-4BCD-A90085DDFB39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dirty="0"/>
              <a:t>Dynamic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78F43B-B335-0523-1170-3D8DDA3217B3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/>
              <a:t>Compositional</a:t>
            </a:r>
          </a:p>
        </p:txBody>
      </p:sp>
    </p:spTree>
    <p:extLst>
      <p:ext uri="{BB962C8B-B14F-4D97-AF65-F5344CB8AC3E}">
        <p14:creationId xmlns:p14="http://schemas.microsoft.com/office/powerpoint/2010/main" val="3822568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GB"/>
              <a:t>Universal Composability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dirty="0"/>
              <a:t>In more detail</a:t>
            </a:r>
          </a:p>
        </p:txBody>
      </p:sp>
    </p:spTree>
    <p:extLst>
      <p:ext uri="{BB962C8B-B14F-4D97-AF65-F5344CB8AC3E}">
        <p14:creationId xmlns:p14="http://schemas.microsoft.com/office/powerpoint/2010/main" val="2738380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/>
              <a:t>Model of computation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03368"/>
            <a:ext cx="9857014" cy="3361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b="1" dirty="0"/>
              <a:t>Interactive Turing machines (Canetti): </a:t>
            </a:r>
            <a:r>
              <a:rPr lang="en-GB" dirty="0"/>
              <a:t>Turing machines with multiple tapes, some readable and writeable from other machines, some read only. </a:t>
            </a:r>
            <a:r>
              <a:rPr lang="en-GB" i="1" dirty="0"/>
              <a:t>Original definition.</a:t>
            </a:r>
          </a:p>
          <a:p>
            <a:pPr rtl="0"/>
            <a:endParaRPr lang="en-GB" dirty="0"/>
          </a:p>
          <a:p>
            <a:pPr rtl="0"/>
            <a:r>
              <a:rPr lang="en-GB" b="1" dirty="0"/>
              <a:t>Interactive agents (CDN):</a:t>
            </a:r>
            <a:r>
              <a:rPr lang="en-GB" dirty="0"/>
              <a:t> Based on probabilistic transition functions. Take an input state and activation point, return an output state and command. </a:t>
            </a:r>
            <a:r>
              <a:rPr lang="en-GB" i="1" dirty="0"/>
              <a:t>Variation.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25/05/2024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sz="1200"/>
              <a:t>Executable UC with Effects and Handlers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8B905-9A65-5EEC-6486-013B656BA4F8}"/>
              </a:ext>
            </a:extLst>
          </p:cNvPr>
          <p:cNvSpPr txBox="1"/>
          <p:nvPr/>
        </p:nvSpPr>
        <p:spPr>
          <a:xfrm>
            <a:off x="1444337" y="5156021"/>
            <a:ext cx="6442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“Universally Composable Security: A New Paradigm for Cryptographic Protocol”, Canetti (2001, 2020)</a:t>
            </a:r>
          </a:p>
          <a:p>
            <a:r>
              <a:rPr lang="en-GB" dirty="0"/>
              <a:t>“Secure Multiparty Computation and Secret Sharing”, Cramer, </a:t>
            </a:r>
            <a:r>
              <a:rPr lang="en-GB" dirty="0" err="1"/>
              <a:t>Damgård</a:t>
            </a:r>
            <a:r>
              <a:rPr lang="en-GB" dirty="0"/>
              <a:t>, Nielsen (2015)</a:t>
            </a:r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092BFFDE-1946-CD9E-6878-2C1AEAE43F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424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Four kinds of entities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03368"/>
            <a:ext cx="9857014" cy="336176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b="1" dirty="0"/>
              <a:t>Resources (ideal functionalities):</a:t>
            </a:r>
            <a:r>
              <a:rPr lang="en-GB" dirty="0"/>
              <a:t> ideal description of a (communication) protocol</a:t>
            </a:r>
            <a:endParaRPr lang="en-GB" b="1" dirty="0"/>
          </a:p>
          <a:p>
            <a:pPr rtl="0"/>
            <a:r>
              <a:rPr lang="en-GB" b="1" dirty="0"/>
              <a:t>Parties (form a protocol):</a:t>
            </a:r>
            <a:r>
              <a:rPr lang="en-GB" dirty="0"/>
              <a:t> agents using a resources to make a new resource</a:t>
            </a:r>
            <a:endParaRPr lang="en-GB" b="1" dirty="0"/>
          </a:p>
          <a:p>
            <a:pPr rtl="0"/>
            <a:r>
              <a:rPr lang="en-GB" b="1" dirty="0"/>
              <a:t>Simulators:</a:t>
            </a:r>
            <a:r>
              <a:rPr lang="en-GB" dirty="0"/>
              <a:t> technical feature to phrase security</a:t>
            </a:r>
            <a:endParaRPr lang="en-GB" b="1" dirty="0"/>
          </a:p>
          <a:p>
            <a:pPr rtl="0"/>
            <a:r>
              <a:rPr lang="en-GB" b="1" dirty="0"/>
              <a:t>Environments:</a:t>
            </a:r>
            <a:r>
              <a:rPr lang="en-GB" dirty="0"/>
              <a:t> adversary which can interact with and observe the system</a:t>
            </a:r>
            <a:endParaRPr lang="en-GB" b="1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25/05/2024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sz="1200" dirty="0"/>
              <a:t>Executable UC with Effects and Handlers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8B905-9A65-5EEC-6486-013B656BA4F8}"/>
              </a:ext>
            </a:extLst>
          </p:cNvPr>
          <p:cNvSpPr txBox="1"/>
          <p:nvPr/>
        </p:nvSpPr>
        <p:spPr>
          <a:xfrm>
            <a:off x="1444337" y="5710019"/>
            <a:ext cx="644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“Secure Multiparty Computation and Secret Sharing”, Cramer, </a:t>
            </a:r>
            <a:r>
              <a:rPr lang="en-GB" dirty="0" err="1"/>
              <a:t>Damgård</a:t>
            </a:r>
            <a:r>
              <a:rPr lang="en-GB" dirty="0"/>
              <a:t>, Nielsen (2015)</a:t>
            </a:r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159117C6-BF17-0948-ED4A-7EB3273BC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7440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raphic 34">
            <a:extLst>
              <a:ext uri="{FF2B5EF4-FFF2-40B4-BE49-F238E27FC236}">
                <a16:creationId xmlns:a16="http://schemas.microsoft.com/office/drawing/2014/main" id="{61C3FF87-7857-1BAD-AA76-2959495A93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03768" y="2352894"/>
            <a:ext cx="3829050" cy="2209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Prescribed interaction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A4E0FA7B-C3C3-F412-A1CA-6FFF698F8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3077708"/>
            <a:ext cx="4663440" cy="1249600"/>
          </a:xfrm>
        </p:spPr>
        <p:txBody>
          <a:bodyPr/>
          <a:lstStyle/>
          <a:p>
            <a:r>
              <a:rPr lang="en-GB" dirty="0"/>
              <a:t>Composition</a:t>
            </a:r>
          </a:p>
          <a:p>
            <a:r>
              <a:rPr lang="en-GB" dirty="0"/>
              <a:t>Concurrency</a:t>
            </a:r>
          </a:p>
          <a:p>
            <a:r>
              <a:rPr lang="en-GB" dirty="0"/>
              <a:t>Message passing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25/05/2024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sz="1200" dirty="0"/>
              <a:t>Executable UC with Effects and Handlers</a:t>
            </a:r>
            <a:endParaRPr lang="en-GB" dirty="0"/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7A79A203-9B70-4100-D321-55558262F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16</a:t>
            </a:fld>
            <a:endParaRPr lang="en-GB" dirty="0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506CF207-08C4-49F7-B645-C842973E27C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555193"/>
            <a:ext cx="4663440" cy="522514"/>
          </a:xfrm>
        </p:spPr>
        <p:txBody>
          <a:bodyPr/>
          <a:lstStyle/>
          <a:p>
            <a:r>
              <a:rPr lang="en-GB" dirty="0"/>
              <a:t>Fixed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8B905-9A65-5EEC-6486-013B656BA4F8}"/>
              </a:ext>
            </a:extLst>
          </p:cNvPr>
          <p:cNvSpPr txBox="1"/>
          <p:nvPr/>
        </p:nvSpPr>
        <p:spPr>
          <a:xfrm>
            <a:off x="1444337" y="5710019"/>
            <a:ext cx="644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“Secure Multiparty Computation and Secret Sharing”, Cramer, </a:t>
            </a:r>
            <a:r>
              <a:rPr lang="en-GB" dirty="0" err="1"/>
              <a:t>Damgård</a:t>
            </a:r>
            <a:r>
              <a:rPr lang="en-GB" dirty="0"/>
              <a:t>, Nielsen (2015)</a:t>
            </a:r>
          </a:p>
        </p:txBody>
      </p:sp>
    </p:spTree>
    <p:extLst>
      <p:ext uri="{BB962C8B-B14F-4D97-AF65-F5344CB8AC3E}">
        <p14:creationId xmlns:p14="http://schemas.microsoft.com/office/powerpoint/2010/main" val="36372915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raphic 57">
            <a:extLst>
              <a:ext uri="{FF2B5EF4-FFF2-40B4-BE49-F238E27FC236}">
                <a16:creationId xmlns:a16="http://schemas.microsoft.com/office/drawing/2014/main" id="{4D0145E7-3BBE-6303-1B11-6CC3C2F216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67492" y="2352894"/>
            <a:ext cx="3829050" cy="2209800"/>
          </a:xfrm>
          <a:prstGeom prst="rect">
            <a:avLst/>
          </a:prstGeom>
        </p:spPr>
      </p:pic>
      <p:pic>
        <p:nvPicPr>
          <p:cNvPr id="60" name="Graphic 59">
            <a:extLst>
              <a:ext uri="{FF2B5EF4-FFF2-40B4-BE49-F238E27FC236}">
                <a16:creationId xmlns:a16="http://schemas.microsoft.com/office/drawing/2014/main" id="{537B4349-A2FB-3CDF-FF01-23380F0B49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03768" y="2352894"/>
            <a:ext cx="3829050" cy="2209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Security as indistinguishability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25/05/2024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sz="1200" dirty="0"/>
              <a:t>Executable UC with Effects and Handlers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8B905-9A65-5EEC-6486-013B656BA4F8}"/>
              </a:ext>
            </a:extLst>
          </p:cNvPr>
          <p:cNvSpPr txBox="1"/>
          <p:nvPr/>
        </p:nvSpPr>
        <p:spPr>
          <a:xfrm>
            <a:off x="1444337" y="5710019"/>
            <a:ext cx="644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“Secure Multiparty Computation and Secret Sharing”, Cramer, </a:t>
            </a:r>
            <a:r>
              <a:rPr lang="en-GB" dirty="0" err="1"/>
              <a:t>Damgård</a:t>
            </a:r>
            <a:r>
              <a:rPr lang="en-GB" dirty="0"/>
              <a:t>, Nielsen (2015)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61EB8C3-7B1D-0961-2D0A-0090A0D82D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7037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GB" dirty="0"/>
              <a:t>Secure from authenticated channel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dirty="0"/>
              <a:t>A simple example</a:t>
            </a:r>
          </a:p>
        </p:txBody>
      </p:sp>
    </p:spTree>
    <p:extLst>
      <p:ext uri="{BB962C8B-B14F-4D97-AF65-F5344CB8AC3E}">
        <p14:creationId xmlns:p14="http://schemas.microsoft.com/office/powerpoint/2010/main" val="4177957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raphic 24">
            <a:extLst>
              <a:ext uri="{FF2B5EF4-FFF2-40B4-BE49-F238E27FC236}">
                <a16:creationId xmlns:a16="http://schemas.microsoft.com/office/drawing/2014/main" id="{8CD118F3-1EB3-26CC-6987-B924EEF9F6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200219" y="2595974"/>
            <a:ext cx="3829049" cy="2209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Framework: the entities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BC61C-003A-BD8C-E9BB-A4A11398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4" y="2017467"/>
            <a:ext cx="5116012" cy="3366815"/>
          </a:xfrm>
          <a:solidFill>
            <a:srgbClr val="24273A"/>
          </a:solidFill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GB" i="1" dirty="0">
                <a:solidFill>
                  <a:srgbClr val="CAD3F5"/>
                </a:solidFill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resource&lt;</a:t>
            </a:r>
            <a:r>
              <a:rPr lang="en-GB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f,b,e</a:t>
            </a:r>
            <a:r>
              <a:rPr lang="en-GB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party&lt;</a:t>
            </a:r>
            <a:r>
              <a:rPr lang="en-GB" i="1" dirty="0">
                <a:solidFill>
                  <a:srgbClr val="EED49F"/>
                </a:solidFill>
                <a:highlight>
                  <a:srgbClr val="24273A"/>
                </a:highlight>
                <a:latin typeface="Consolas" panose="020B0609020204030204" pitchFamily="49" charset="0"/>
              </a:rPr>
              <a:t>f0</a:t>
            </a:r>
            <a:r>
              <a:rPr lang="en-GB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,f1,e&gt;</a:t>
            </a:r>
          </a:p>
          <a:p>
            <a:pPr>
              <a:lnSpc>
                <a:spcPct val="100000"/>
              </a:lnSpc>
            </a:pPr>
            <a:r>
              <a:rPr lang="en-GB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protocol&lt;</a:t>
            </a:r>
            <a:r>
              <a:rPr lang="en-GB" i="1" dirty="0">
                <a:solidFill>
                  <a:srgbClr val="EED49F"/>
                </a:solidFill>
                <a:highlight>
                  <a:srgbClr val="24273A"/>
                </a:highlight>
                <a:latin typeface="Consolas" panose="020B0609020204030204" pitchFamily="49" charset="0"/>
              </a:rPr>
              <a:t>f0</a:t>
            </a:r>
            <a:r>
              <a:rPr lang="en-GB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,f1,e&gt;</a:t>
            </a:r>
          </a:p>
          <a:p>
            <a:pPr>
              <a:lnSpc>
                <a:spcPct val="100000"/>
              </a:lnSpc>
            </a:pPr>
            <a:r>
              <a:rPr lang="en-GB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simulator&lt;</a:t>
            </a:r>
            <a:r>
              <a:rPr lang="en-GB" i="1" dirty="0">
                <a:solidFill>
                  <a:srgbClr val="EED49F"/>
                </a:solidFill>
                <a:highlight>
                  <a:srgbClr val="24273A"/>
                </a:highlight>
                <a:latin typeface="Consolas" panose="020B0609020204030204" pitchFamily="49" charset="0"/>
              </a:rPr>
              <a:t>b0</a:t>
            </a:r>
            <a:r>
              <a:rPr lang="en-GB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</a:t>
            </a:r>
            <a:r>
              <a:rPr lang="en-GB" i="1" dirty="0">
                <a:solidFill>
                  <a:srgbClr val="EED49F"/>
                </a:solidFill>
                <a:highlight>
                  <a:srgbClr val="24273A"/>
                </a:highlight>
                <a:latin typeface="Consolas" panose="020B0609020204030204" pitchFamily="49" charset="0"/>
              </a:rPr>
              <a:t>b1</a:t>
            </a:r>
            <a:r>
              <a:rPr lang="en-GB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,e&gt;</a:t>
            </a:r>
            <a:endParaRPr lang="en-GB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environment&lt;</a:t>
            </a:r>
            <a:r>
              <a:rPr lang="en-GB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f,b,e</a:t>
            </a:r>
            <a:r>
              <a:rPr lang="en-GB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/>
              <a:t>25/05/2024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sz="1200"/>
              <a:t>Executable UC with Effects and Handlers</a:t>
            </a:r>
            <a:endParaRPr lang="en-GB" dirty="0"/>
          </a:p>
        </p:txBody>
      </p:sp>
      <p:sp>
        <p:nvSpPr>
          <p:cNvPr id="14" name="Slide Number Placeholder 8">
            <a:extLst>
              <a:ext uri="{FF2B5EF4-FFF2-40B4-BE49-F238E27FC236}">
                <a16:creationId xmlns:a16="http://schemas.microsoft.com/office/drawing/2014/main" id="{D4A15450-A34A-762C-3EAE-445CC99D06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19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1070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/>
              <a:t>Outline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dirty="0"/>
              <a:t>Universal Composability (UC)</a:t>
            </a:r>
          </a:p>
          <a:p>
            <a:pPr rtl="0"/>
            <a:r>
              <a:rPr lang="en-GB" dirty="0"/>
              <a:t>Expressing UC protocols</a:t>
            </a:r>
          </a:p>
          <a:p>
            <a:pPr rtl="0"/>
            <a:r>
              <a:rPr lang="en-GB" dirty="0"/>
              <a:t>UC in more detail</a:t>
            </a:r>
          </a:p>
          <a:p>
            <a:pPr rtl="0"/>
            <a:r>
              <a:rPr lang="en-GB" dirty="0"/>
              <a:t>Secure from authenticated channel example</a:t>
            </a:r>
          </a:p>
          <a:p>
            <a:pPr rtl="0"/>
            <a:r>
              <a:rPr lang="en-GB" dirty="0"/>
              <a:t>Conclusion and further work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9303D-13C0-6A41-947A-F998CC47B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25/05/2024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9FEB4-4C5C-EB43-9696-7B42453DB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sz="1200"/>
              <a:t>Executable UC with Effects and Handlers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470D0-6D64-5E42-9515-048F8779CD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Framework: combining entities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BC61C-003A-BD8C-E9BB-A4A11398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4" y="2017467"/>
            <a:ext cx="5119006" cy="3366815"/>
          </a:xfrm>
          <a:solidFill>
            <a:srgbClr val="24273A"/>
          </a:solidFill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b="0" dirty="0">
                <a:solidFill>
                  <a:srgbClr val="C6A0F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create-protocol</a:t>
            </a:r>
            <a:r>
              <a:rPr lang="en-GB" sz="1400" b="0" dirty="0">
                <a:solidFill>
                  <a:srgbClr val="939AB7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dirty="0">
                <a:solidFill>
                  <a:srgbClr val="939AB7"/>
                </a:solidFill>
                <a:highlight>
                  <a:srgbClr val="24273A"/>
                </a:highlight>
                <a:latin typeface="Consolas" panose="020B0609020204030204" pitchFamily="49" charset="0"/>
              </a:rPr>
              <a:t>  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pars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list&lt;party&lt;</a:t>
            </a:r>
            <a:r>
              <a:rPr lang="en-GB" sz="1400" i="1" dirty="0">
                <a:solidFill>
                  <a:srgbClr val="EED49F"/>
                </a:solidFill>
                <a:highlight>
                  <a:srgbClr val="24273A"/>
                </a:highlight>
                <a:latin typeface="Consolas" panose="020B0609020204030204" pitchFamily="49" charset="0"/>
              </a:rPr>
              <a:t>f0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,f1,e&gt;&gt;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b="0" dirty="0">
                <a:solidFill>
                  <a:srgbClr val="939AB7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)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protocol&lt;</a:t>
            </a:r>
            <a:r>
              <a:rPr lang="en-GB" sz="1400" i="1" dirty="0">
                <a:solidFill>
                  <a:srgbClr val="EED49F"/>
                </a:solidFill>
                <a:highlight>
                  <a:srgbClr val="24273A"/>
                </a:highlight>
                <a:latin typeface="Consolas" panose="020B0609020204030204" pitchFamily="49" charset="0"/>
              </a:rPr>
              <a:t>f0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,f1,e&gt;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400" i="1" dirty="0">
              <a:solidFill>
                <a:srgbClr val="EED49F"/>
              </a:solidFill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400" b="0" dirty="0">
                <a:solidFill>
                  <a:srgbClr val="C6A0F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</a:t>
            </a:r>
            <a:r>
              <a:rPr lang="pt-BR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pt-BR" sz="1400" b="0" i="1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using-resource</a:t>
            </a:r>
            <a:r>
              <a:rPr lang="pt-BR" sz="1400" b="0" dirty="0">
                <a:solidFill>
                  <a:srgbClr val="939AB7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</a:t>
            </a:r>
            <a:endParaRPr lang="pt-BR" sz="14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  pro </a:t>
            </a:r>
            <a:r>
              <a:rPr lang="pt-BR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pt-BR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protocol&lt;f0,f1,e&gt;</a:t>
            </a:r>
            <a:r>
              <a:rPr lang="pt-BR" sz="1400" b="0" dirty="0">
                <a:solidFill>
                  <a:srgbClr val="939AB7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</a:t>
            </a:r>
            <a:r>
              <a:rPr lang="pt-BR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res </a:t>
            </a:r>
            <a:r>
              <a:rPr lang="pt-BR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pt-BR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resource&lt;f0,</a:t>
            </a:r>
            <a:r>
              <a:rPr lang="pt-BR" sz="1400" i="1" dirty="0">
                <a:solidFill>
                  <a:srgbClr val="EED49F"/>
                </a:solidFill>
                <a:highlight>
                  <a:srgbClr val="24273A"/>
                </a:highlight>
                <a:latin typeface="Consolas" panose="020B0609020204030204" pitchFamily="49" charset="0"/>
              </a:rPr>
              <a:t>b</a:t>
            </a:r>
            <a:r>
              <a:rPr lang="pt-BR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,e&gt;</a:t>
            </a:r>
            <a:endParaRPr lang="pt-BR" sz="14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1400" b="0" dirty="0">
                <a:solidFill>
                  <a:srgbClr val="939AB7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)</a:t>
            </a:r>
            <a:r>
              <a:rPr lang="pt-BR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pt-BR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pt-BR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pt-BR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&lt;error&gt;</a:t>
            </a:r>
            <a:r>
              <a:rPr lang="pt-BR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pt-BR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resource&lt;f1,</a:t>
            </a:r>
            <a:r>
              <a:rPr lang="pt-BR" sz="1400" i="1" dirty="0">
                <a:solidFill>
                  <a:srgbClr val="EED49F"/>
                </a:solidFill>
                <a:highlight>
                  <a:srgbClr val="24273A"/>
                </a:highlight>
                <a:latin typeface="Consolas" panose="020B0609020204030204" pitchFamily="49" charset="0"/>
              </a:rPr>
              <a:t>b</a:t>
            </a:r>
            <a:r>
              <a:rPr lang="pt-BR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,e&gt;</a:t>
            </a:r>
            <a:endParaRPr lang="pt-BR" sz="14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4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b="0" dirty="0">
                <a:solidFill>
                  <a:srgbClr val="C6A0F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applying-simulator</a:t>
            </a:r>
            <a:r>
              <a:rPr lang="en-GB" sz="1400" b="0" dirty="0">
                <a:solidFill>
                  <a:srgbClr val="939AB7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</a:t>
            </a:r>
            <a:endParaRPr lang="en-GB" sz="14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  res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resource&lt;f,b0,e&gt;</a:t>
            </a:r>
            <a:r>
              <a:rPr lang="en-GB" sz="1400" b="0" dirty="0">
                <a:solidFill>
                  <a:srgbClr val="939AB7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sim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simulator&lt;</a:t>
            </a:r>
            <a:r>
              <a:rPr lang="en-GB" sz="1400" i="1" dirty="0">
                <a:solidFill>
                  <a:srgbClr val="EED49F"/>
                </a:solidFill>
                <a:highlight>
                  <a:srgbClr val="24273A"/>
                </a:highlight>
                <a:latin typeface="Consolas" panose="020B0609020204030204" pitchFamily="49" charset="0"/>
              </a:rPr>
              <a:t>b0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</a:t>
            </a:r>
            <a:r>
              <a:rPr lang="en-GB" sz="1400" i="1" dirty="0">
                <a:solidFill>
                  <a:srgbClr val="EED49F"/>
                </a:solidFill>
                <a:highlight>
                  <a:srgbClr val="24273A"/>
                </a:highlight>
                <a:latin typeface="Consolas" panose="020B0609020204030204" pitchFamily="49" charset="0"/>
              </a:rPr>
              <a:t>b1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,e&gt;</a:t>
            </a:r>
            <a:endParaRPr lang="en-GB" sz="14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b="0" dirty="0">
                <a:solidFill>
                  <a:srgbClr val="939AB7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)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&lt;error&gt;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resource&lt;f,b1,e&gt;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sz="1400" i="1" dirty="0">
              <a:solidFill>
                <a:srgbClr val="EED49F"/>
              </a:solidFill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b="0" dirty="0">
                <a:solidFill>
                  <a:srgbClr val="C6A0F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in-environment</a:t>
            </a:r>
            <a:r>
              <a:rPr lang="en-GB" sz="1400" b="0" dirty="0">
                <a:solidFill>
                  <a:srgbClr val="939AB7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</a:t>
            </a:r>
            <a:endParaRPr lang="en-GB" sz="14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  res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resource&lt;</a:t>
            </a:r>
            <a:r>
              <a:rPr lang="en-GB" sz="1400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f,b,e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rgbClr val="939AB7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env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environment&lt;</a:t>
            </a:r>
            <a:r>
              <a:rPr lang="en-GB" sz="1400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f,b,e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&gt;</a:t>
            </a:r>
            <a:endParaRPr lang="en-GB" sz="14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sz="1400" b="0" dirty="0">
                <a:solidFill>
                  <a:srgbClr val="939AB7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)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&lt;</a:t>
            </a:r>
            <a:r>
              <a:rPr lang="en-GB" sz="1400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distinguish,error,div|e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&gt;</a:t>
            </a:r>
            <a:r>
              <a:rPr lang="en-GB" sz="14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4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void</a:t>
            </a:r>
            <a:endParaRPr lang="en-GB" sz="14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25/05/2024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sz="1200" dirty="0"/>
              <a:t>Executable UC with Effects and Handlers</a:t>
            </a:r>
            <a:endParaRPr lang="en-GB" dirty="0"/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E4C41C35-2B00-26FE-E7DA-73DED03C3B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20</a:t>
            </a:fld>
            <a:endParaRPr lang="en-GB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A8FF521A-CA4F-6925-F7E6-20BCEC845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200219" y="2595974"/>
            <a:ext cx="3829049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98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phic 39">
            <a:extLst>
              <a:ext uri="{FF2B5EF4-FFF2-40B4-BE49-F238E27FC236}">
                <a16:creationId xmlns:a16="http://schemas.microsoft.com/office/drawing/2014/main" id="{B1EE3D2D-A2A1-64BE-BE01-084DAF6D4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27154" y="3796290"/>
            <a:ext cx="2751606" cy="1587992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B22586E1-7EFB-BFEA-BCFA-43D2173FD0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27154" y="2017467"/>
            <a:ext cx="2751607" cy="15879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User: Secure from authenticated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CBC61C-003A-BD8C-E9BB-A4A113985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4" y="2017467"/>
            <a:ext cx="5119006" cy="3366815"/>
          </a:xfrm>
          <a:solidFill>
            <a:srgbClr val="24273A"/>
          </a:solidFill>
        </p:spPr>
        <p:txBody>
          <a:bodyPr anchor="ctr"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b="0" dirty="0" err="1">
                <a:solidFill>
                  <a:srgbClr val="C6A0F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val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resource-</a:t>
            </a:r>
            <a:r>
              <a:rPr lang="en-GB" sz="1200" b="0" i="1" dirty="0" err="1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resource&lt;</a:t>
            </a:r>
            <a:r>
              <a:rPr lang="en-GB" sz="1200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-</a:t>
            </a:r>
            <a:r>
              <a:rPr lang="en-GB" sz="1200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func,st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-back,&lt;console&gt;&gt;</a:t>
            </a:r>
            <a:endParaRPr lang="en-GB" sz="12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b="0" dirty="0" err="1">
                <a:solidFill>
                  <a:srgbClr val="C6A0F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val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resource-at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resource&lt;at-</a:t>
            </a:r>
            <a:r>
              <a:rPr lang="en-GB" sz="1200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func,at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-back,&lt;console&gt;&gt;</a:t>
            </a:r>
            <a:endParaRPr lang="en-GB" sz="12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b="0" dirty="0" err="1">
                <a:solidFill>
                  <a:srgbClr val="C6A0F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val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party-one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party&lt;at-</a:t>
            </a:r>
            <a:r>
              <a:rPr lang="en-GB" sz="1200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func,st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-</a:t>
            </a:r>
            <a:r>
              <a:rPr lang="en-GB" sz="1200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,&lt;console&gt;&gt;</a:t>
            </a:r>
            <a:endParaRPr lang="en-GB" sz="12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b="0" dirty="0" err="1">
                <a:solidFill>
                  <a:srgbClr val="C6A0F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val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party-two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party&lt;at-</a:t>
            </a:r>
            <a:r>
              <a:rPr lang="en-GB" sz="1200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func,st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-</a:t>
            </a:r>
            <a:r>
              <a:rPr lang="en-GB" sz="1200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,&lt;console&gt;&gt;</a:t>
            </a:r>
            <a:endParaRPr lang="en-GB" sz="12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b="0" dirty="0" err="1">
                <a:solidFill>
                  <a:srgbClr val="C6A0F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val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protocol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protocol&lt;at-</a:t>
            </a:r>
            <a:r>
              <a:rPr lang="en-GB" sz="1200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func,st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-</a:t>
            </a:r>
            <a:r>
              <a:rPr lang="en-GB" sz="1200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,&lt;console&gt;&gt;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dirty="0">
                <a:solidFill>
                  <a:srgbClr val="C6A0F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=</a:t>
            </a:r>
            <a:endParaRPr lang="en-GB" sz="12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  create-protocol</a:t>
            </a:r>
            <a:r>
              <a:rPr lang="en-GB" sz="1200" b="0" dirty="0">
                <a:solidFill>
                  <a:srgbClr val="939AB7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([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party-one</a:t>
            </a:r>
            <a:r>
              <a:rPr lang="en-GB" sz="1200" b="0" dirty="0">
                <a:solidFill>
                  <a:srgbClr val="939AB7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party-two</a:t>
            </a:r>
            <a:r>
              <a:rPr lang="en-GB" sz="1200" b="0" dirty="0">
                <a:solidFill>
                  <a:srgbClr val="939AB7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])</a:t>
            </a:r>
            <a:endParaRPr lang="en-GB" sz="12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b="0" dirty="0" err="1">
                <a:solidFill>
                  <a:srgbClr val="C6A0F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val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simulator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simulator&lt;</a:t>
            </a:r>
            <a:r>
              <a:rPr lang="en-GB" sz="1200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-</a:t>
            </a:r>
            <a:r>
              <a:rPr lang="en-GB" sz="1200" i="1" dirty="0" err="1">
                <a:solidFill>
                  <a:srgbClr val="EED49F"/>
                </a:solidFill>
                <a:highlight>
                  <a:srgbClr val="24273A"/>
                </a:highlight>
                <a:latin typeface="Consolas" panose="020B0609020204030204" pitchFamily="49" charset="0"/>
              </a:rPr>
              <a:t>back</a:t>
            </a:r>
            <a:r>
              <a:rPr lang="en-GB" sz="1200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,at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-back,&lt;console&gt;&gt;</a:t>
            </a:r>
            <a:endParaRPr lang="en-GB" sz="12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b="0" dirty="0" err="1">
                <a:solidFill>
                  <a:srgbClr val="C6A0F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val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environment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</a:t>
            </a: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environment&lt;</a:t>
            </a:r>
            <a:r>
              <a:rPr lang="en-GB" sz="1200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-</a:t>
            </a:r>
            <a:r>
              <a:rPr lang="en-GB" sz="1200" b="0" i="1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func,at</a:t>
            </a:r>
            <a:r>
              <a:rPr lang="en-GB" sz="1200" b="0" i="1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-back,&lt;console&gt;&gt;</a:t>
            </a:r>
            <a:endParaRPr lang="en-GB" sz="12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GB" sz="12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protocol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.using-resource(resource-at)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.in-environment(environment)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endParaRPr lang="en-GB" sz="12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resource-</a:t>
            </a:r>
            <a:r>
              <a:rPr lang="en-GB" sz="1200" b="0" dirty="0" err="1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</a:t>
            </a:r>
            <a:endParaRPr lang="en-GB" sz="1200" b="0" dirty="0">
              <a:solidFill>
                <a:srgbClr val="CAD3F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.applying-simulator(simulator)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b="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.in-environment(environment)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 rtlCol="0"/>
          <a:lstStyle/>
          <a:p>
            <a:pPr rtl="0"/>
            <a:r>
              <a:rPr lang="en-GB" dirty="0"/>
              <a:t>25/05/2024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 rtlCol="0"/>
          <a:lstStyle/>
          <a:p>
            <a:pPr rtl="0"/>
            <a:r>
              <a:rPr lang="en-GB" sz="1200" dirty="0"/>
              <a:t>Executable UC with Effects and Handlers</a:t>
            </a:r>
            <a:endParaRPr lang="en-GB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68DB4E4A-6747-C6B8-B372-55075CD92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21</a:t>
            </a:fld>
            <a:endParaRPr lang="en-GB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D480A3C-1BCC-3B77-ADF0-517FCB50864A}"/>
              </a:ext>
            </a:extLst>
          </p:cNvPr>
          <p:cNvSpPr txBox="1"/>
          <p:nvPr/>
        </p:nvSpPr>
        <p:spPr>
          <a:xfrm>
            <a:off x="1675859" y="5685650"/>
            <a:ext cx="4102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Note we wrote a concrete environment!</a:t>
            </a:r>
          </a:p>
        </p:txBody>
      </p:sp>
    </p:spTree>
    <p:extLst>
      <p:ext uri="{BB962C8B-B14F-4D97-AF65-F5344CB8AC3E}">
        <p14:creationId xmlns:p14="http://schemas.microsoft.com/office/powerpoint/2010/main" val="1848581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CB31-3C15-2269-0444-AC4C3B40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1FABFA-0CC4-484F-F910-0ED8D6E80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3184534"/>
          </a:xfrm>
          <a:solidFill>
            <a:srgbClr val="24273A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started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P1: activated on </a:t>
            </a:r>
            <a:r>
              <a:rPr lang="en-GB" sz="1200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</a:t>
            </a:r>
            <a:r>
              <a:rPr lang="en-GB" sz="1200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port: </a:t>
            </a:r>
            <a:r>
              <a:rPr lang="en-GB" sz="1200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STInOne</a:t>
            </a:r>
            <a:endParaRPr lang="en-GB" sz="1200" dirty="0">
              <a:solidFill>
                <a:srgbClr val="EED49F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AT: activated on </a:t>
            </a:r>
            <a:r>
              <a:rPr lang="en-GB" sz="1200" dirty="0" err="1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</a:t>
            </a:r>
            <a:r>
              <a:rPr lang="en-GB" sz="1200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port: </a:t>
            </a:r>
            <a:r>
              <a:rPr lang="en-GB" sz="1200" dirty="0" err="1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ATInOne</a:t>
            </a:r>
            <a:endParaRPr lang="en-GB" sz="1200" dirty="0">
              <a:solidFill>
                <a:srgbClr val="8AADF4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activated on leak port: </a:t>
            </a:r>
            <a:r>
              <a:rPr lang="en-GB" sz="12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endParaRPr lang="en-GB" sz="1200" dirty="0">
              <a:solidFill>
                <a:srgbClr val="ED8796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AT: activated on leak port: </a:t>
            </a:r>
            <a:r>
              <a:rPr lang="en-GB" sz="1200" dirty="0" err="1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ATInfl</a:t>
            </a:r>
            <a:endParaRPr lang="en-GB" sz="1200" dirty="0">
              <a:solidFill>
                <a:srgbClr val="8AADF4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P2: activated on res port: </a:t>
            </a:r>
            <a:r>
              <a:rPr lang="en-GB" sz="1200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ATOutTwo</a:t>
            </a:r>
            <a:endParaRPr lang="en-GB" sz="1200" dirty="0">
              <a:solidFill>
                <a:srgbClr val="EED49F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AT: activated on </a:t>
            </a:r>
            <a:r>
              <a:rPr lang="en-GB" sz="1200" dirty="0" err="1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</a:t>
            </a:r>
            <a:r>
              <a:rPr lang="en-GB" sz="1200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port: </a:t>
            </a:r>
            <a:r>
              <a:rPr lang="en-GB" sz="1200" dirty="0" err="1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ATInTwo</a:t>
            </a:r>
            <a:endParaRPr lang="en-GB" sz="1200" dirty="0">
              <a:solidFill>
                <a:srgbClr val="8AADF4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activated on leak port: </a:t>
            </a:r>
            <a:r>
              <a:rPr lang="en-GB" sz="12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endParaRPr lang="en-GB" sz="1200" dirty="0">
              <a:solidFill>
                <a:srgbClr val="ED8796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AT: activated on leak port: </a:t>
            </a:r>
            <a:r>
              <a:rPr lang="en-GB" sz="1200" dirty="0" err="1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ATInfl</a:t>
            </a:r>
            <a:endParaRPr lang="en-GB" sz="1200" dirty="0">
              <a:solidFill>
                <a:srgbClr val="8AADF4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P1: activated on res port: </a:t>
            </a:r>
            <a:r>
              <a:rPr lang="en-GB" sz="1200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ATOutOne</a:t>
            </a:r>
            <a:endParaRPr lang="en-GB" sz="1200" dirty="0">
              <a:solidFill>
                <a:srgbClr val="EED49F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AT: activated on </a:t>
            </a:r>
            <a:r>
              <a:rPr lang="en-GB" sz="1200" dirty="0" err="1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</a:t>
            </a:r>
            <a:r>
              <a:rPr lang="en-GB" sz="1200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port: </a:t>
            </a:r>
            <a:r>
              <a:rPr lang="en-GB" sz="1200" dirty="0" err="1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ATInOne</a:t>
            </a:r>
            <a:endParaRPr lang="en-GB" sz="1200" dirty="0">
              <a:solidFill>
                <a:srgbClr val="8AADF4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activated on leak port: </a:t>
            </a:r>
            <a:r>
              <a:rPr lang="en-GB" sz="12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endParaRPr lang="en-GB" sz="1200" dirty="0">
              <a:solidFill>
                <a:srgbClr val="ED8796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AT: activated on leak port: </a:t>
            </a:r>
            <a:r>
              <a:rPr lang="en-GB" sz="1200" dirty="0" err="1">
                <a:solidFill>
                  <a:srgbClr val="8AADF4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ATInfl</a:t>
            </a:r>
            <a:endParaRPr lang="en-GB" sz="1200" dirty="0">
              <a:solidFill>
                <a:srgbClr val="8AADF4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P2: activated on res port: </a:t>
            </a:r>
            <a:r>
              <a:rPr lang="en-GB" sz="1200" dirty="0" err="1">
                <a:solidFill>
                  <a:srgbClr val="EED49F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ATOutTwo</a:t>
            </a:r>
            <a:endParaRPr lang="en-GB" sz="1200" dirty="0">
              <a:solidFill>
                <a:srgbClr val="EED49F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activated on </a:t>
            </a:r>
            <a:r>
              <a:rPr lang="en-GB" sz="12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</a:t>
            </a:r>
            <a:r>
              <a:rPr lang="en-GB" sz="12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port: </a:t>
            </a:r>
            <a:r>
              <a:rPr lang="en-GB" sz="12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STOutTwo</a:t>
            </a:r>
            <a:endParaRPr lang="en-GB" sz="1200" dirty="0"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7944-E77C-DDC6-C43D-83587983AE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dirty="0"/>
              <a:t>25/05/2024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768E-326E-42A2-3012-CAAC137A5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en-GB" sz="1200" dirty="0"/>
              <a:t>Executable UC with Effects and Handlers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1E39-ED69-941A-CE5F-B69423784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22</a:t>
            </a:fld>
            <a:endParaRPr lang="en-GB" noProof="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CD0BEE8-51B5-37F5-E900-909CBEFF4A8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dirty="0"/>
              <a:t>AT and protocol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80D1523-C7A8-9580-5025-A2A13B85D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95456" y="2595974"/>
            <a:ext cx="3829050" cy="2209800"/>
          </a:xfrm>
          <a:prstGeom prst="rect">
            <a:avLst/>
          </a:prstGeom>
        </p:spPr>
      </p:pic>
      <p:sp>
        <p:nvSpPr>
          <p:cNvPr id="21" name="Star: 10 Points 20">
            <a:extLst>
              <a:ext uri="{FF2B5EF4-FFF2-40B4-BE49-F238E27FC236}">
                <a16:creationId xmlns:a16="http://schemas.microsoft.com/office/drawing/2014/main" id="{92474A38-6880-B86D-6DA8-AB15CD607FF7}"/>
              </a:ext>
            </a:extLst>
          </p:cNvPr>
          <p:cNvSpPr/>
          <p:nvPr/>
        </p:nvSpPr>
        <p:spPr>
          <a:xfrm>
            <a:off x="7224508" y="4367623"/>
            <a:ext cx="264599" cy="264599"/>
          </a:xfrm>
          <a:prstGeom prst="star10">
            <a:avLst/>
          </a:prstGeom>
          <a:solidFill>
            <a:srgbClr val="5B6078"/>
          </a:solidFill>
          <a:ln>
            <a:solidFill>
              <a:srgbClr val="1819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29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0.06536 0.00092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68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36 0.00092 L 0.14427 1.48148E-6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5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 1.48148E-6 L 0.14283 -0.25602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83 -0.25602 L 0.14375 -4.44444E-6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128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1.48148E-6 L 0.22213 1.48148E-6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13 1.48148E-6 L 0.14375 -4.44444E-6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93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1.48148E-6 L 0.14283 -0.25602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7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83 -0.25602 L 0.14375 1.48148E-6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1.48148E-6 L 0.06536 0.00093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36 0.00092 L 0.14375 1.48148E-6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1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42" presetClass="path" presetSubtype="0" accel="50000" decel="50000" fill="hold" grpId="1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1.48148E-6 L 0.14283 -0.25601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" y="-127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42" presetClass="path" presetSubtype="0" accel="50000" decel="50000" fill="hold" grpId="1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83 -0.25602 L 0.14375 1.48148E-6 " pathEditMode="relative" rAng="0" ptsTypes="AA">
                                      <p:cBhvr>
                                        <p:cTn id="9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128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42" presetClass="path" presetSubtype="0" accel="50000" decel="50000" fill="hold" grpId="1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1.48148E-6 L 0.22214 1.48148E-6 " pathEditMode="relative" rAng="0" ptsTypes="AA">
                                      <p:cBhvr>
                                        <p:cTn id="10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42" presetClass="path" presetSubtype="0" accel="50000" decel="50000" fill="hold" grpId="1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213 1.48148E-6 L 0.28919 0.00092 " pathEditMode="relative" rAng="0" ptsTypes="AA">
                                      <p:cBhvr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1" grpId="6" animBg="1"/>
      <p:bldP spid="21" grpId="7" animBg="1"/>
      <p:bldP spid="21" grpId="8" animBg="1"/>
      <p:bldP spid="21" grpId="9" animBg="1"/>
      <p:bldP spid="21" grpId="10" animBg="1"/>
      <p:bldP spid="21" grpId="11" animBg="1"/>
      <p:bldP spid="21" grpId="12" animBg="1"/>
      <p:bldP spid="21" grpId="13" animBg="1"/>
      <p:bldP spid="21" grpId="14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CB31-3C15-2269-0444-AC4C3B40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A1FABFA-0CC4-484F-F910-0ED8D6E80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360667"/>
          </a:xfrm>
          <a:solidFill>
            <a:srgbClr val="24273A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started</a:t>
            </a: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A6DA9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ST: activated on </a:t>
            </a:r>
            <a:r>
              <a:rPr lang="en-GB" sz="1200" dirty="0" err="1">
                <a:solidFill>
                  <a:srgbClr val="A6DA9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</a:t>
            </a:r>
            <a:r>
              <a:rPr lang="en-GB" sz="1200" dirty="0">
                <a:solidFill>
                  <a:srgbClr val="A6DA9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port: </a:t>
            </a:r>
            <a:r>
              <a:rPr lang="en-GB" sz="1200" dirty="0" err="1">
                <a:solidFill>
                  <a:srgbClr val="A6DA9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STInOne</a:t>
            </a:r>
            <a:endParaRPr lang="en-GB" sz="1200" dirty="0">
              <a:solidFill>
                <a:srgbClr val="A6DA9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 err="1">
                <a:solidFill>
                  <a:srgbClr val="F5BDE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Sm</a:t>
            </a:r>
            <a:r>
              <a:rPr lang="en-GB" sz="1200" dirty="0">
                <a:solidFill>
                  <a:srgbClr val="F5BDE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 activated on </a:t>
            </a:r>
            <a:r>
              <a:rPr lang="en-GB" sz="1200" dirty="0" err="1">
                <a:solidFill>
                  <a:srgbClr val="F5BDE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infl</a:t>
            </a:r>
            <a:r>
              <a:rPr lang="en-GB" sz="1200" dirty="0">
                <a:solidFill>
                  <a:srgbClr val="F5BDE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port: </a:t>
            </a:r>
            <a:r>
              <a:rPr lang="en-GB" sz="1200" dirty="0" err="1">
                <a:solidFill>
                  <a:srgbClr val="F5BDE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STLeak</a:t>
            </a:r>
            <a:endParaRPr lang="en-GB" sz="1200" dirty="0">
              <a:solidFill>
                <a:srgbClr val="F5BDE6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activated on leak port: </a:t>
            </a:r>
            <a:r>
              <a:rPr lang="en-GB" sz="12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endParaRPr lang="en-GB" sz="1200" dirty="0">
              <a:solidFill>
                <a:srgbClr val="ED8796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 err="1">
                <a:solidFill>
                  <a:srgbClr val="F5BDE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Sm</a:t>
            </a:r>
            <a:r>
              <a:rPr lang="en-GB" sz="1200" dirty="0">
                <a:solidFill>
                  <a:srgbClr val="F5BDE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 activated on leak port: </a:t>
            </a:r>
            <a:r>
              <a:rPr lang="en-GB" sz="1200" dirty="0" err="1">
                <a:solidFill>
                  <a:srgbClr val="F5BDE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ATInfl</a:t>
            </a:r>
            <a:endParaRPr lang="en-GB" sz="1200" dirty="0">
              <a:solidFill>
                <a:srgbClr val="F5BDE6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activated on leak port: </a:t>
            </a:r>
            <a:r>
              <a:rPr lang="en-GB" sz="12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endParaRPr lang="en-GB" sz="1200" dirty="0">
              <a:solidFill>
                <a:srgbClr val="ED8796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 err="1">
                <a:solidFill>
                  <a:srgbClr val="F5BDE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Sm</a:t>
            </a:r>
            <a:r>
              <a:rPr lang="en-GB" sz="1200" dirty="0">
                <a:solidFill>
                  <a:srgbClr val="F5BDE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 activated on leak port: </a:t>
            </a:r>
            <a:r>
              <a:rPr lang="en-GB" sz="1200" dirty="0" err="1">
                <a:solidFill>
                  <a:srgbClr val="F5BDE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ATInfl</a:t>
            </a:r>
            <a:endParaRPr lang="en-GB" sz="1200" dirty="0">
              <a:solidFill>
                <a:srgbClr val="F5BDE6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activated on leak port: </a:t>
            </a:r>
            <a:r>
              <a:rPr lang="en-GB" sz="12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endParaRPr lang="en-GB" sz="1200" dirty="0">
              <a:solidFill>
                <a:srgbClr val="ED8796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 err="1">
                <a:solidFill>
                  <a:srgbClr val="F5BDE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Sm</a:t>
            </a:r>
            <a:r>
              <a:rPr lang="en-GB" sz="1200" dirty="0">
                <a:solidFill>
                  <a:srgbClr val="F5BDE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: activated on leak port: </a:t>
            </a:r>
            <a:r>
              <a:rPr lang="en-GB" sz="1200" dirty="0" err="1">
                <a:solidFill>
                  <a:srgbClr val="F5BDE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ATInfl</a:t>
            </a:r>
            <a:endParaRPr lang="en-GB" sz="1200" dirty="0">
              <a:solidFill>
                <a:srgbClr val="F5BDE6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A6DA9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ST: activated on leak port: </a:t>
            </a:r>
            <a:r>
              <a:rPr lang="en-GB" sz="1200" dirty="0" err="1">
                <a:solidFill>
                  <a:srgbClr val="A6DA9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STInfl</a:t>
            </a:r>
            <a:endParaRPr lang="en-GB" sz="1200" dirty="0">
              <a:solidFill>
                <a:srgbClr val="A6DA95"/>
              </a:solidFill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2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activated on </a:t>
            </a:r>
            <a:r>
              <a:rPr lang="en-GB" sz="12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</a:t>
            </a:r>
            <a:r>
              <a:rPr lang="en-GB" sz="12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port: </a:t>
            </a:r>
            <a:r>
              <a:rPr lang="en-GB" sz="12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STOutTwo</a:t>
            </a:r>
            <a:endParaRPr lang="en-GB" sz="1200" dirty="0"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97944-E77C-DDC6-C43D-83587983AE4F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r>
              <a:rPr lang="en-GB" dirty="0"/>
              <a:t>25/05/2024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D768E-326E-42A2-3012-CAAC137A5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en-GB" sz="1200" dirty="0"/>
              <a:t>Executable UC with Effects and Handlers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41E39-ED69-941A-CE5F-B69423784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23</a:t>
            </a:fld>
            <a:endParaRPr lang="en-GB" noProof="0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CD0BEE8-51B5-37F5-E900-909CBEFF4A87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dirty="0"/>
              <a:t>ST and simulator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80D1523-C7A8-9580-5025-A2A13B85D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95456" y="2595974"/>
            <a:ext cx="3829050" cy="2209800"/>
          </a:xfrm>
          <a:prstGeom prst="rect">
            <a:avLst/>
          </a:prstGeom>
        </p:spPr>
      </p:pic>
      <p:sp>
        <p:nvSpPr>
          <p:cNvPr id="3" name="Star: 10 Points 2">
            <a:extLst>
              <a:ext uri="{FF2B5EF4-FFF2-40B4-BE49-F238E27FC236}">
                <a16:creationId xmlns:a16="http://schemas.microsoft.com/office/drawing/2014/main" id="{07C07E3E-6BE8-6FD4-D94C-250FCF3584DB}"/>
              </a:ext>
            </a:extLst>
          </p:cNvPr>
          <p:cNvSpPr/>
          <p:nvPr/>
        </p:nvSpPr>
        <p:spPr>
          <a:xfrm>
            <a:off x="7224508" y="4367623"/>
            <a:ext cx="264599" cy="264599"/>
          </a:xfrm>
          <a:prstGeom prst="star10">
            <a:avLst/>
          </a:prstGeom>
          <a:solidFill>
            <a:srgbClr val="5B6078"/>
          </a:solidFill>
          <a:ln>
            <a:solidFill>
              <a:srgbClr val="18192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963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1.48148E-6 L 0.14375 -4.44444E-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14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375 1.48148E-6 L 0.14427 -0.13912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" y="-69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-0.13912 L 0.14283 -0.25602 " pathEditMode="relative" rAng="0" ptsTypes="AA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83 -0.25602 L 0.14388 -0.13912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-0.13912 L 0.14283 -0.25602 " pathEditMode="relative" rAng="0" ptsTypes="AA">
                                      <p:cBhvr>
                                        <p:cTn id="4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" y="-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83 -0.25602 L 0.14427 -0.13912 " pathEditMode="relative" rAng="0" ptsTypes="AA">
                                      <p:cBhvr>
                                        <p:cTn id="5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5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42" presetClass="path" presetSubtype="0" accel="50000" decel="50000" fill="hold" grpId="9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-0.13912 L 0.14284 -0.25602 " pathEditMode="relative" rAng="0" ptsTypes="AA">
                                      <p:cBhvr>
                                        <p:cTn id="5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-58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8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83 -0.25602 L 0.14428 -0.13912 " pathEditMode="relative" rAng="0" ptsTypes="AA">
                                      <p:cBhvr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5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grpId="1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-0.13912 L 0.14375 -4.44444E-6 " pathEditMode="relative" rAng="0" ptsTypes="AA">
                                      <p:cBhvr>
                                        <p:cTn id="7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699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427 1.48148E-6 L 0.2888 0.00092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27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  <p:bldP spid="3" grpId="0" animBg="1"/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3" grpId="8" animBg="1"/>
      <p:bldP spid="3" grpId="9" animBg="1"/>
      <p:bldP spid="3" grpId="1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113C3-ED32-8030-6A1A-9EC9CC8D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Environment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4B4DF-7C1F-B2BF-BFF9-60AE19AF20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271282" cy="3615422"/>
          </a:xfrm>
          <a:solidFill>
            <a:srgbClr val="24273A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started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sending message: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STIn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(MID(1), PID(2),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Msg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(test))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activated on leak port: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got leak: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(MID(1), PID(1), PID(2),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Msg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(HELLO))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instructing delivery with: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ATInfl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(MID(1), PID(1), PID(2))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activated on leak port: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got leak:</a:t>
            </a:r>
            <a:b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(MID(1), PID(2), PID(1), </a:t>
            </a:r>
            <a:r>
              <a:rPr lang="en-GB" sz="1100" dirty="0" err="1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Msg</a:t>
            </a:r>
            <a: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(REAL-KEY))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instructing delivery with: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ATInfl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(MID(1), PID(2), PID(1))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activated on leak port: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got leak:</a:t>
            </a:r>
            <a:b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(MID(1), PID(1), PID(2), </a:t>
            </a:r>
            <a:r>
              <a:rPr lang="en-GB" sz="1100" dirty="0" err="1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Msg</a:t>
            </a:r>
            <a: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(REAL-</a:t>
            </a:r>
            <a:r>
              <a:rPr lang="en-GB" sz="1100" dirty="0" err="1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KEYtest</a:t>
            </a:r>
            <a: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))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instructing delivery with: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ATInfl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(MID(1), PID(1), PID(2))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activated on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port: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STOutTwo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got message id: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STOut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(MID(1), PID(1),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Msg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(test))</a:t>
            </a:r>
            <a:endParaRPr lang="en-GB" sz="1100" dirty="0"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40C18-B8C3-18F2-7A89-1B5466E13AF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en-GB" dirty="0"/>
              <a:t>25/05/2024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998F98-0B8F-7A3E-CD43-91D0A82AB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en-GB" sz="1200" dirty="0"/>
              <a:t>Executable UC with Effects and Handlers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6D3B0-CAD3-EB50-B1B5-22472AAD0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24</a:t>
            </a:fld>
            <a:endParaRPr lang="en-GB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03B58E-F50E-A8CF-DA1E-B57EAD87B66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921285" y="2528203"/>
            <a:ext cx="4194265" cy="3615422"/>
          </a:xfrm>
          <a:solidFill>
            <a:srgbClr val="24273A"/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200"/>
              </a:spcBef>
            </a:pP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started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sending message: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STIn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(MID(1), PID(2),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Msg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(test))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activated on leak port: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got leak: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(MID(1), PID(1), PID(2),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Msg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(HELLO))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instructing delivery with: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ATInfl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(MID(1), PID(1), PID(2))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activated on leak port: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got leak:</a:t>
            </a:r>
            <a:b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(MID(1), PID(2), PID(1), </a:t>
            </a:r>
            <a:r>
              <a:rPr lang="en-GB" sz="1100" dirty="0" err="1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Msg</a:t>
            </a:r>
            <a: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(SIM-KEY))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instructing delivery with: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ATInfl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(MID(1), PID(2), PID(1))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activated on leak port: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got leak:</a:t>
            </a:r>
            <a:b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ATLeak</a:t>
            </a:r>
            <a: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(MID(1), PID(1), PID(2), </a:t>
            </a:r>
            <a:r>
              <a:rPr lang="en-GB" sz="1100" dirty="0" err="1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Msg</a:t>
            </a:r>
            <a:r>
              <a:rPr lang="en-GB" sz="1100" dirty="0">
                <a:solidFill>
                  <a:srgbClr val="CAD3F5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(SIM-KEY0000))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instructing delivery with: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ATInfl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(MID(1), PID(1), PID(2))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activated on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func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port: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STOutTwo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En: got message id:</a:t>
            </a:r>
            <a:b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</a:b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   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STOut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(MID(1), PID(1), </a:t>
            </a:r>
            <a:r>
              <a:rPr lang="en-GB" sz="1100" dirty="0" err="1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Msg</a:t>
            </a:r>
            <a:r>
              <a:rPr lang="en-GB" sz="1100" dirty="0">
                <a:solidFill>
                  <a:srgbClr val="ED8796"/>
                </a:solidFill>
                <a:effectLst/>
                <a:highlight>
                  <a:srgbClr val="24273A"/>
                </a:highlight>
                <a:latin typeface="Consolas" panose="020B0609020204030204" pitchFamily="49" charset="0"/>
              </a:rPr>
              <a:t>(test))</a:t>
            </a:r>
            <a:endParaRPr lang="en-GB" sz="1100" dirty="0">
              <a:effectLst/>
              <a:highlight>
                <a:srgbClr val="24273A"/>
              </a:highlight>
              <a:latin typeface="Consolas" panose="020B0609020204030204" pitchFamily="49" charset="0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2FFC0D5-E7DD-7305-541B-FDFE9F8484F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271282" cy="522514"/>
          </a:xfrm>
        </p:spPr>
        <p:txBody>
          <a:bodyPr/>
          <a:lstStyle/>
          <a:p>
            <a:r>
              <a:rPr lang="en-GB" dirty="0"/>
              <a:t>AT and protocol</a:t>
            </a:r>
          </a:p>
          <a:p>
            <a:endParaRPr lang="en-GB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3AC9EF-73F6-7329-AE42-688F9D83CFCF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5921285" y="2005689"/>
            <a:ext cx="4194265" cy="522514"/>
          </a:xfrm>
        </p:spPr>
        <p:txBody>
          <a:bodyPr/>
          <a:lstStyle/>
          <a:p>
            <a:r>
              <a:rPr lang="en-GB" dirty="0"/>
              <a:t>ST and simulator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0595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GB" dirty="0"/>
              <a:t>Conclusion and further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dirty="0"/>
              <a:t>Into the future!</a:t>
            </a:r>
          </a:p>
        </p:txBody>
      </p:sp>
    </p:spTree>
    <p:extLst>
      <p:ext uri="{BB962C8B-B14F-4D97-AF65-F5344CB8AC3E}">
        <p14:creationId xmlns:p14="http://schemas.microsoft.com/office/powerpoint/2010/main" val="42451059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B8641-9FC3-D75F-0037-8D171B576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Finishing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950AFE-7EEA-3F6A-5B60-6A3E4CFB1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UC is a formal framework for composable security proofs</a:t>
            </a:r>
          </a:p>
          <a:p>
            <a:r>
              <a:rPr lang="en-GB" dirty="0"/>
              <a:t>UC is too low-level, so protocols are still too informal</a:t>
            </a:r>
          </a:p>
          <a:p>
            <a:r>
              <a:rPr lang="en-GB" dirty="0"/>
              <a:t>PL and effect handlers provide an executable &amp; expressive formal system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AD9B9-1EB6-E895-BB7C-1F7422662F4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en-GB" dirty="0"/>
              <a:t>25/05/2024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774CB-069A-18B7-641A-74053F3A5F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en-GB" sz="1200" dirty="0"/>
              <a:t>Executable UC with Effects and Handlers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DFBCE-5518-F0A2-3D70-C180F7AD2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26</a:t>
            </a:fld>
            <a:endParaRPr lang="en-GB" noProof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F358C9-64AB-0477-0585-2038CED8208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GB" dirty="0"/>
              <a:t>Better user support</a:t>
            </a:r>
          </a:p>
          <a:p>
            <a:r>
              <a:rPr lang="en-GB" dirty="0"/>
              <a:t>Full library</a:t>
            </a:r>
          </a:p>
          <a:p>
            <a:r>
              <a:rPr lang="en-GB" dirty="0"/>
              <a:t>Bigger case studies</a:t>
            </a:r>
          </a:p>
          <a:p>
            <a:r>
              <a:rPr lang="en-GB" dirty="0"/>
              <a:t>Testing tools</a:t>
            </a:r>
          </a:p>
          <a:p>
            <a:r>
              <a:rPr lang="en-GB" dirty="0"/>
              <a:t>Reasoning</a:t>
            </a:r>
            <a:endParaRPr lang="en-GB" i="1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03E73F8-5F1C-A830-8677-CBA5AF686DA2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r>
              <a:rPr lang="en-GB" dirty="0"/>
              <a:t>Conclusion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52D8796-AE52-2C53-3253-04D26A085A8C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r>
              <a:rPr lang="en-GB" dirty="0"/>
              <a:t>Further 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A9CA7A-136E-557E-8A2D-D8BF8E91E386}"/>
              </a:ext>
            </a:extLst>
          </p:cNvPr>
          <p:cNvSpPr txBox="1"/>
          <p:nvPr/>
        </p:nvSpPr>
        <p:spPr>
          <a:xfrm>
            <a:off x="4910771" y="5033650"/>
            <a:ext cx="23704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2949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33C1-B636-4A30-B3E3-5B772A2D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Related work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D1A1D8B-644E-AFD6-E1C8-1BC22FC0F7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0" y="2526318"/>
            <a:ext cx="4738009" cy="1577577"/>
          </a:xfrm>
        </p:spPr>
        <p:txBody>
          <a:bodyPr/>
          <a:lstStyle/>
          <a:p>
            <a:r>
              <a:rPr lang="en-GB" dirty="0" err="1"/>
              <a:t>EasyUC</a:t>
            </a:r>
            <a:r>
              <a:rPr lang="en-GB" dirty="0"/>
              <a:t> (</a:t>
            </a:r>
            <a:r>
              <a:rPr lang="en-GB" dirty="0" err="1"/>
              <a:t>EasyCrypt</a:t>
            </a:r>
            <a:r>
              <a:rPr lang="en-GB" dirty="0"/>
              <a:t>) [Canetti, Stoughton, Varia, 2019]</a:t>
            </a:r>
          </a:p>
          <a:p>
            <a:r>
              <a:rPr lang="en-GB" dirty="0"/>
              <a:t>Constructive Cryptography (Isabelle/</a:t>
            </a:r>
            <a:r>
              <a:rPr lang="en-GB" dirty="0" err="1"/>
              <a:t>CryptHOL</a:t>
            </a:r>
            <a:r>
              <a:rPr lang="en-GB" dirty="0"/>
              <a:t>) [</a:t>
            </a:r>
            <a:r>
              <a:rPr lang="en-GB" dirty="0" err="1"/>
              <a:t>Lochbihler</a:t>
            </a:r>
            <a:r>
              <a:rPr lang="en-GB" dirty="0"/>
              <a:t> et al., 2019]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62168-8A0F-6F3C-BCFA-ACABD8E0B33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pPr rtl="0"/>
            <a:r>
              <a:rPr lang="en-GB" dirty="0"/>
              <a:t>25/05/2024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51C4A-6FA2-ACD9-3B51-1BEECBE7B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 rtl="0"/>
            <a:r>
              <a:rPr lang="en-GB" sz="1200" dirty="0"/>
              <a:t>Executable UC with Effects and Handlers</a:t>
            </a:r>
            <a:endParaRPr lang="en-GB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B80C0B8-E064-5371-9557-5D55A767B4D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4729413"/>
            <a:ext cx="4738009" cy="1001419"/>
          </a:xfrm>
        </p:spPr>
        <p:txBody>
          <a:bodyPr/>
          <a:lstStyle/>
          <a:p>
            <a:r>
              <a:rPr lang="en-GB" dirty="0"/>
              <a:t>ILC [Liao, Hammer, Miller, 2019]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F556D1B3-66FD-53D7-55B6-7EB7351488BC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218686" cy="522514"/>
          </a:xfrm>
        </p:spPr>
        <p:txBody>
          <a:bodyPr/>
          <a:lstStyle/>
          <a:p>
            <a:r>
              <a:rPr lang="en-GB" dirty="0"/>
              <a:t>Verification, low-level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33FD85F-EB1C-8B72-17B3-DBBDE578E31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1167493" y="4206899"/>
            <a:ext cx="3173278" cy="522514"/>
          </a:xfrm>
        </p:spPr>
        <p:txBody>
          <a:bodyPr/>
          <a:lstStyle/>
          <a:p>
            <a:r>
              <a:rPr lang="en-GB" dirty="0"/>
              <a:t>On paper, low-level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948EBEF8-D874-E146-E9A3-A9EEEF5D44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6500" y="2514112"/>
            <a:ext cx="4738007" cy="1589784"/>
          </a:xfrm>
        </p:spPr>
        <p:txBody>
          <a:bodyPr/>
          <a:lstStyle/>
          <a:p>
            <a:r>
              <a:rPr lang="en-GB" dirty="0" err="1"/>
              <a:t>EasyUC</a:t>
            </a:r>
            <a:r>
              <a:rPr lang="en-GB" dirty="0"/>
              <a:t> (</a:t>
            </a:r>
            <a:r>
              <a:rPr lang="en-GB" dirty="0" err="1"/>
              <a:t>EasyCrypt</a:t>
            </a:r>
            <a:r>
              <a:rPr lang="en-GB" dirty="0"/>
              <a:t>) [Canetti, Stoughton, Varia, 2019]</a:t>
            </a:r>
          </a:p>
          <a:p>
            <a:r>
              <a:rPr lang="en-GB" dirty="0"/>
              <a:t>Cost logic (</a:t>
            </a:r>
            <a:r>
              <a:rPr lang="en-GB" dirty="0" err="1"/>
              <a:t>EasyCrypt</a:t>
            </a:r>
            <a:r>
              <a:rPr lang="en-GB" dirty="0"/>
              <a:t>) [Barbosa et al., 2021]</a:t>
            </a:r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D6AC6768-2AF6-F469-B5BF-76B1D08840CC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86500" y="1991597"/>
            <a:ext cx="4738006" cy="522514"/>
          </a:xfrm>
        </p:spPr>
        <p:txBody>
          <a:bodyPr/>
          <a:lstStyle/>
          <a:p>
            <a:r>
              <a:rPr lang="en-GB" dirty="0"/>
              <a:t>Encode UC in existing system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12E3-49DD-4C0C-523F-2C7B0815AF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294A09A9-5501-47C1-A89A-A340965A2BE2}" type="slidenum">
              <a:rPr lang="en-GB" noProof="0" smtClean="0"/>
              <a:pPr rtl="0"/>
              <a:t>27</a:t>
            </a:fld>
            <a:endParaRPr lang="en-GB" noProof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B7229B-694B-9F3F-DE1B-F9B22907163C}"/>
              </a:ext>
            </a:extLst>
          </p:cNvPr>
          <p:cNvGrpSpPr/>
          <p:nvPr/>
        </p:nvGrpSpPr>
        <p:grpSpPr>
          <a:xfrm>
            <a:off x="5716539" y="672157"/>
            <a:ext cx="4281054" cy="921769"/>
            <a:chOff x="6474428" y="2385841"/>
            <a:chExt cx="4281054" cy="92176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9C07A7-9C2F-BD54-2804-B824B355B5FE}"/>
                </a:ext>
              </a:extLst>
            </p:cNvPr>
            <p:cNvSpPr txBox="1"/>
            <p:nvPr/>
          </p:nvSpPr>
          <p:spPr>
            <a:xfrm>
              <a:off x="8143320" y="2385841"/>
              <a:ext cx="7002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Code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377EF9-1DBF-4380-D5A6-72BF6772BAA1}"/>
                </a:ext>
              </a:extLst>
            </p:cNvPr>
            <p:cNvSpPr txBox="1"/>
            <p:nvPr/>
          </p:nvSpPr>
          <p:spPr>
            <a:xfrm>
              <a:off x="6474428" y="2385841"/>
              <a:ext cx="11014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On paper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CEB9D4-C266-D5A9-C057-94FBD27D34C2}"/>
                </a:ext>
              </a:extLst>
            </p:cNvPr>
            <p:cNvCxnSpPr>
              <a:cxnSpLocks/>
              <a:stCxn id="11" idx="3"/>
              <a:endCxn id="12" idx="1"/>
            </p:cNvCxnSpPr>
            <p:nvPr/>
          </p:nvCxnSpPr>
          <p:spPr>
            <a:xfrm>
              <a:off x="7575864" y="2570507"/>
              <a:ext cx="567456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98C5E6B-DD3E-9D1A-861C-D46110FFAF1A}"/>
                </a:ext>
              </a:extLst>
            </p:cNvPr>
            <p:cNvSpPr txBox="1"/>
            <p:nvPr/>
          </p:nvSpPr>
          <p:spPr>
            <a:xfrm>
              <a:off x="9404664" y="2385841"/>
              <a:ext cx="894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Testing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0CD3126-D0A1-C324-8721-5C2D9FDF3253}"/>
                </a:ext>
              </a:extLst>
            </p:cNvPr>
            <p:cNvCxnSpPr>
              <a:cxnSpLocks/>
              <a:stCxn id="12" idx="3"/>
              <a:endCxn id="14" idx="1"/>
            </p:cNvCxnSpPr>
            <p:nvPr/>
          </p:nvCxnSpPr>
          <p:spPr>
            <a:xfrm>
              <a:off x="8843555" y="2570507"/>
              <a:ext cx="561109" cy="0"/>
            </a:xfrm>
            <a:prstGeom prst="straightConnector1">
              <a:avLst/>
            </a:prstGeom>
            <a:ln w="28575"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6E98FA-08FB-C17F-4853-57450CCF1D47}"/>
                </a:ext>
              </a:extLst>
            </p:cNvPr>
            <p:cNvSpPr txBox="1"/>
            <p:nvPr/>
          </p:nvSpPr>
          <p:spPr>
            <a:xfrm>
              <a:off x="9404664" y="2938278"/>
              <a:ext cx="13508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Verification</a:t>
              </a:r>
            </a:p>
          </p:txBody>
        </p: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3D301DD0-0741-2778-9BAD-0CFBFE86C2F3}"/>
                </a:ext>
              </a:extLst>
            </p:cNvPr>
            <p:cNvCxnSpPr>
              <a:cxnSpLocks/>
              <a:stCxn id="12" idx="2"/>
              <a:endCxn id="16" idx="1"/>
            </p:cNvCxnSpPr>
            <p:nvPr/>
          </p:nvCxnSpPr>
          <p:spPr>
            <a:xfrm rot="16200000" flipH="1">
              <a:off x="8765166" y="2483445"/>
              <a:ext cx="367771" cy="911226"/>
            </a:xfrm>
            <a:prstGeom prst="curvedConnector2">
              <a:avLst/>
            </a:prstGeom>
            <a:ln w="28575">
              <a:prstDash val="soli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Content Placeholder 19">
            <a:extLst>
              <a:ext uri="{FF2B5EF4-FFF2-40B4-BE49-F238E27FC236}">
                <a16:creationId xmlns:a16="http://schemas.microsoft.com/office/drawing/2014/main" id="{D7770616-E29A-D6FE-83F6-F54D163C9176}"/>
              </a:ext>
            </a:extLst>
          </p:cNvPr>
          <p:cNvSpPr txBox="1">
            <a:spLocks/>
          </p:cNvSpPr>
          <p:nvPr/>
        </p:nvSpPr>
        <p:spPr>
          <a:xfrm>
            <a:off x="6286500" y="4729412"/>
            <a:ext cx="4738007" cy="100141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IPDL [</a:t>
            </a:r>
            <a:r>
              <a:rPr lang="en-GB" dirty="0" err="1"/>
              <a:t>Gancher</a:t>
            </a:r>
            <a:r>
              <a:rPr lang="en-GB" dirty="0"/>
              <a:t> et al., 2023] </a:t>
            </a:r>
          </a:p>
          <a:p>
            <a:r>
              <a:rPr lang="en-GB" dirty="0"/>
              <a:t>This work</a:t>
            </a:r>
          </a:p>
        </p:txBody>
      </p:sp>
      <p:sp>
        <p:nvSpPr>
          <p:cNvPr id="28" name="Content Placeholder 21">
            <a:extLst>
              <a:ext uri="{FF2B5EF4-FFF2-40B4-BE49-F238E27FC236}">
                <a16:creationId xmlns:a16="http://schemas.microsoft.com/office/drawing/2014/main" id="{51D0F7B1-B66A-A62F-2FD3-1B85CA3B3738}"/>
              </a:ext>
            </a:extLst>
          </p:cNvPr>
          <p:cNvSpPr txBox="1">
            <a:spLocks/>
          </p:cNvSpPr>
          <p:nvPr/>
        </p:nvSpPr>
        <p:spPr>
          <a:xfrm>
            <a:off x="6286499" y="4206899"/>
            <a:ext cx="4660175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High-level PL</a:t>
            </a:r>
          </a:p>
        </p:txBody>
      </p:sp>
    </p:spTree>
    <p:extLst>
      <p:ext uri="{BB962C8B-B14F-4D97-AF65-F5344CB8AC3E}">
        <p14:creationId xmlns:p14="http://schemas.microsoft.com/office/powerpoint/2010/main" val="284930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GB"/>
              <a:t>Universal Composability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dirty="0"/>
              <a:t>What? Why? How?</a:t>
            </a:r>
          </a:p>
        </p:txBody>
      </p:sp>
    </p:spTree>
    <p:extLst>
      <p:ext uri="{BB962C8B-B14F-4D97-AF65-F5344CB8AC3E}">
        <p14:creationId xmlns:p14="http://schemas.microsoft.com/office/powerpoint/2010/main" val="3446797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Universal Composability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r>
              <a:rPr lang="en-GB"/>
              <a:t>25/05/2024</a:t>
            </a:r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sz="1200"/>
              <a:t>Executable UC with Effects and Handlers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D448B0-743E-0045-8131-69B4EEC58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4</a:t>
            </a:fld>
            <a:endParaRPr lang="en-GB" dirty="0"/>
          </a:p>
        </p:txBody>
      </p:sp>
      <p:sp>
        <p:nvSpPr>
          <p:cNvPr id="32" name="Content Placeholder 3">
            <a:extLst>
              <a:ext uri="{FF2B5EF4-FFF2-40B4-BE49-F238E27FC236}">
                <a16:creationId xmlns:a16="http://schemas.microsoft.com/office/drawing/2014/main" id="{03A51F48-2DB5-A61F-0E4F-EE8789DE6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000" dirty="0"/>
              <a:t>Provable security</a:t>
            </a:r>
          </a:p>
          <a:p>
            <a:r>
              <a:rPr lang="en-GB" sz="2000" dirty="0"/>
              <a:t>Composable security proofs</a:t>
            </a:r>
          </a:p>
          <a:p>
            <a:r>
              <a:rPr lang="en-GB" dirty="0"/>
              <a:t>Low-level, e.g. Turing machines or transition functions</a:t>
            </a:r>
            <a:endParaRPr lang="en-GB" sz="2000" dirty="0"/>
          </a:p>
          <a:p>
            <a:pPr rtl="0"/>
            <a:endParaRPr lang="en-GB" dirty="0"/>
          </a:p>
        </p:txBody>
      </p:sp>
      <p:sp>
        <p:nvSpPr>
          <p:cNvPr id="33" name="Content Placeholder 4">
            <a:extLst>
              <a:ext uri="{FF2B5EF4-FFF2-40B4-BE49-F238E27FC236}">
                <a16:creationId xmlns:a16="http://schemas.microsoft.com/office/drawing/2014/main" id="{B967011F-A988-BB33-442E-403938CCF0D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dirty="0"/>
              <a:t>Specifications are integral to implementations and proofs</a:t>
            </a:r>
          </a:p>
          <a:p>
            <a:pPr rtl="0"/>
            <a:r>
              <a:rPr lang="en-GB" dirty="0"/>
              <a:t>A formal system</a:t>
            </a:r>
          </a:p>
          <a:p>
            <a:pPr rtl="0"/>
            <a:r>
              <a:rPr lang="en-GB" dirty="0"/>
              <a:t>(De)composition</a:t>
            </a:r>
          </a:p>
          <a:p>
            <a:pPr rtl="0"/>
            <a:endParaRPr lang="en-GB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81173450-D394-5ECD-3F10-CA9546DFEC2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/>
          <a:lstStyle/>
          <a:p>
            <a:pPr rtl="0"/>
            <a:r>
              <a:rPr lang="en-GB" dirty="0"/>
              <a:t>What?</a:t>
            </a: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76A10FF-6B32-3D0B-446F-2EFF49733C3C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/>
          <a:lstStyle/>
          <a:p>
            <a:pPr rtl="0"/>
            <a:r>
              <a:rPr lang="en-GB" dirty="0"/>
              <a:t>Why?</a:t>
            </a:r>
          </a:p>
        </p:txBody>
      </p:sp>
      <p:sp>
        <p:nvSpPr>
          <p:cNvPr id="36" name="Content Placeholder 12">
            <a:extLst>
              <a:ext uri="{FF2B5EF4-FFF2-40B4-BE49-F238E27FC236}">
                <a16:creationId xmlns:a16="http://schemas.microsoft.com/office/drawing/2014/main" id="{44B77D50-49EE-AD36-66C7-0E2800A2074C}"/>
              </a:ext>
            </a:extLst>
          </p:cNvPr>
          <p:cNvSpPr txBox="1">
            <a:spLocks/>
          </p:cNvSpPr>
          <p:nvPr/>
        </p:nvSpPr>
        <p:spPr>
          <a:xfrm>
            <a:off x="8200082" y="2526318"/>
            <a:ext cx="3173279" cy="28286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000" dirty="0"/>
              <a:t>Model of computation</a:t>
            </a:r>
          </a:p>
          <a:p>
            <a:pPr marL="0" indent="0">
              <a:buNone/>
            </a:pPr>
            <a:r>
              <a:rPr lang="en-GB" sz="2000" dirty="0"/>
              <a:t>Four kinds of entities</a:t>
            </a:r>
          </a:p>
          <a:p>
            <a:pPr marL="0" indent="0">
              <a:buNone/>
            </a:pPr>
            <a:r>
              <a:rPr lang="en-GB" sz="2000" dirty="0"/>
              <a:t>Prescribed interaction</a:t>
            </a:r>
          </a:p>
          <a:p>
            <a:pPr marL="0" indent="0">
              <a:buNone/>
            </a:pPr>
            <a:r>
              <a:rPr lang="en-GB" sz="2000" dirty="0"/>
              <a:t>Security as indistinguishability</a:t>
            </a:r>
          </a:p>
        </p:txBody>
      </p:sp>
      <p:sp>
        <p:nvSpPr>
          <p:cNvPr id="37" name="Content Placeholder 13">
            <a:extLst>
              <a:ext uri="{FF2B5EF4-FFF2-40B4-BE49-F238E27FC236}">
                <a16:creationId xmlns:a16="http://schemas.microsoft.com/office/drawing/2014/main" id="{7710D1D8-C8F1-5A23-6113-4A151E89C370}"/>
              </a:ext>
            </a:extLst>
          </p:cNvPr>
          <p:cNvSpPr txBox="1">
            <a:spLocks/>
          </p:cNvSpPr>
          <p:nvPr/>
        </p:nvSpPr>
        <p:spPr>
          <a:xfrm>
            <a:off x="8200083" y="2003804"/>
            <a:ext cx="3173278" cy="52251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dirty="0">
                <a:latin typeface="+mj-lt"/>
              </a:rPr>
              <a:t>How?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D32ACD9F-007E-9466-CF91-1738BC2B908F}"/>
              </a:ext>
            </a:extLst>
          </p:cNvPr>
          <p:cNvSpPr txBox="1">
            <a:spLocks/>
          </p:cNvSpPr>
          <p:nvPr/>
        </p:nvSpPr>
        <p:spPr>
          <a:xfrm>
            <a:off x="3298372" y="5014081"/>
            <a:ext cx="5595257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b="0" i="1" dirty="0"/>
              <a:t>Our aim: expressive and executable UC</a:t>
            </a:r>
            <a:endParaRPr lang="en-GB" i="1" dirty="0"/>
          </a:p>
        </p:txBody>
      </p:sp>
    </p:spTree>
    <p:extLst>
      <p:ext uri="{BB962C8B-B14F-4D97-AF65-F5344CB8AC3E}">
        <p14:creationId xmlns:p14="http://schemas.microsoft.com/office/powerpoint/2010/main" val="2643393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0295B-54B9-4937-90E3-BAB9CE69E3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/>
          <a:lstStyle/>
          <a:p>
            <a:pPr rtl="0"/>
            <a:r>
              <a:rPr lang="en-GB" dirty="0"/>
              <a:t>Expressing UC protocols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A6D85-3837-435F-A342-5A3F98172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3539075"/>
            <a:ext cx="6245912" cy="14061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dirty="0"/>
              <a:t>Mind the gap!</a:t>
            </a:r>
          </a:p>
        </p:txBody>
      </p:sp>
    </p:spTree>
    <p:extLst>
      <p:ext uri="{BB962C8B-B14F-4D97-AF65-F5344CB8AC3E}">
        <p14:creationId xmlns:p14="http://schemas.microsoft.com/office/powerpoint/2010/main" val="316322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Level of abstraction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677C9-3E42-427F-93B8-526692906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03368"/>
            <a:ext cx="9857014" cy="336176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GB" sz="2400" dirty="0"/>
              <a:t>On the downside, we note that the ITM model, or “programming language” provides only a relatively low level abstraction of computer programs and protocols. In contrast, current literature describes protocols in a much higher-level (and often informal) language</a:t>
            </a:r>
          </a:p>
          <a:p>
            <a:pPr lvl="1" algn="r"/>
            <a:r>
              <a:rPr lang="en-GB" sz="2400" dirty="0"/>
              <a:t>- Canetti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25/05/2024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sz="1200" dirty="0"/>
              <a:t>Executable UC with Effects and Handlers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8B905-9A65-5EEC-6486-013B656BA4F8}"/>
              </a:ext>
            </a:extLst>
          </p:cNvPr>
          <p:cNvSpPr txBox="1"/>
          <p:nvPr/>
        </p:nvSpPr>
        <p:spPr>
          <a:xfrm>
            <a:off x="1444337" y="5710019"/>
            <a:ext cx="644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“Universally Composable Security: A New Paradigm for Cryptographic Protocol”, Canetti (2020)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E0EAB3DC-32D8-CF6D-F831-26921F780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8076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Example informal description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25/05/2024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sz="1200" dirty="0"/>
              <a:t>Executable UC with Effects and Handlers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8B905-9A65-5EEC-6486-013B656BA4F8}"/>
              </a:ext>
            </a:extLst>
          </p:cNvPr>
          <p:cNvSpPr txBox="1"/>
          <p:nvPr/>
        </p:nvSpPr>
        <p:spPr>
          <a:xfrm>
            <a:off x="1444337" y="5710019"/>
            <a:ext cx="644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“Universally Composable Security: A New Paradigm for Cryptographic Protocol”, Canetti (2020)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5F08C-E73C-44EE-CE60-2730225D8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4819" y="2399198"/>
            <a:ext cx="6442363" cy="2059604"/>
          </a:xfrm>
          <a:prstGeom prst="rect">
            <a:avLst/>
          </a:prstGeom>
        </p:spPr>
      </p:pic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E0EAB3DC-32D8-CF6D-F831-26921F780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3605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Extract from larger example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pPr rtl="0"/>
            <a:r>
              <a:rPr lang="en-GB" dirty="0"/>
              <a:t>25/05/2024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sz="1200" dirty="0"/>
              <a:t>Executable UC with Effects and Handlers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88B905-9A65-5EEC-6486-013B656BA4F8}"/>
              </a:ext>
            </a:extLst>
          </p:cNvPr>
          <p:cNvSpPr txBox="1"/>
          <p:nvPr/>
        </p:nvSpPr>
        <p:spPr>
          <a:xfrm>
            <a:off x="1444337" y="5710019"/>
            <a:ext cx="6442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“TARDIS: A Foundation of Time-Lock Puzzles in UC”, Baum, David, </a:t>
            </a:r>
            <a:r>
              <a:rPr lang="en-GB" dirty="0" err="1"/>
              <a:t>Dowsley</a:t>
            </a:r>
            <a:r>
              <a:rPr lang="en-GB" dirty="0"/>
              <a:t>, Nielsen, </a:t>
            </a:r>
            <a:r>
              <a:rPr lang="en-GB" dirty="0" err="1"/>
              <a:t>Oechsner</a:t>
            </a:r>
            <a:r>
              <a:rPr lang="en-GB" dirty="0"/>
              <a:t> (2021)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62D7CA-29CA-CECB-C2E5-E4FB13325310}"/>
              </a:ext>
            </a:extLst>
          </p:cNvPr>
          <p:cNvGrpSpPr/>
          <p:nvPr/>
        </p:nvGrpSpPr>
        <p:grpSpPr>
          <a:xfrm>
            <a:off x="2508833" y="1867288"/>
            <a:ext cx="7174334" cy="3616376"/>
            <a:chOff x="3352801" y="1867288"/>
            <a:chExt cx="7174334" cy="361637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0377B4C-A710-67E8-BF6D-6710944D5D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52801" y="1916235"/>
              <a:ext cx="3326296" cy="351848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56A6EA9-808A-85F2-6F3D-93A7D5A1D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1264" y="1867288"/>
              <a:ext cx="3375871" cy="3616376"/>
            </a:xfrm>
            <a:prstGeom prst="rect">
              <a:avLst/>
            </a:prstGeom>
          </p:spPr>
        </p:pic>
      </p:grp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D3E9E622-DB20-A054-2B09-96976A1A5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122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6B7E-1633-44AB-8584-82DF5B726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/>
          <a:lstStyle/>
          <a:p>
            <a:pPr rtl="0"/>
            <a:r>
              <a:rPr lang="en-GB" dirty="0"/>
              <a:t>Goal: a useful middle ground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64BEF-8367-144A-9F53-7A1282A32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</p:spPr>
        <p:txBody>
          <a:bodyPr rtlCol="0"/>
          <a:lstStyle/>
          <a:p>
            <a:r>
              <a:rPr lang="en-GB" dirty="0"/>
              <a:t>25/05/2024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D1986A-9AF9-5C45-BE85-20D5AA267A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en-GB" sz="1200" dirty="0"/>
              <a:t>Executable UC with Effects and Handlers</a:t>
            </a:r>
            <a:endParaRPr lang="en-GB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E481A07-99E3-0363-D2CD-6B89DE05A2E0}"/>
              </a:ext>
            </a:extLst>
          </p:cNvPr>
          <p:cNvSpPr txBox="1">
            <a:spLocks/>
          </p:cNvSpPr>
          <p:nvPr/>
        </p:nvSpPr>
        <p:spPr>
          <a:xfrm>
            <a:off x="1167493" y="4158339"/>
            <a:ext cx="4663440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Solution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69BC472-A48D-4076-D6F1-FDA5080E8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4680853"/>
            <a:ext cx="4663440" cy="147229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Use a high-level formal language expressive enough for UC</a:t>
            </a:r>
          </a:p>
          <a:p>
            <a:r>
              <a:rPr lang="en-GB" dirty="0"/>
              <a:t>Even better, a </a:t>
            </a:r>
            <a:r>
              <a:rPr lang="en-GB" i="1" dirty="0"/>
              <a:t>programming language</a:t>
            </a:r>
            <a:endParaRPr lang="en-GB" dirty="0"/>
          </a:p>
          <a:p>
            <a:r>
              <a:rPr lang="en-GB" dirty="0"/>
              <a:t>Don’t aim for proofs, just execution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4DB4CC6E-8CB7-5DFB-F1C5-F2B0B55EE39C}"/>
              </a:ext>
            </a:extLst>
          </p:cNvPr>
          <p:cNvSpPr txBox="1">
            <a:spLocks/>
          </p:cNvSpPr>
          <p:nvPr/>
        </p:nvSpPr>
        <p:spPr>
          <a:xfrm>
            <a:off x="6283235" y="4158339"/>
            <a:ext cx="4663440" cy="5225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Benefits</a:t>
            </a:r>
          </a:p>
        </p:txBody>
      </p: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09CD7A6E-0C41-D095-A637-F82EDE500C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4680854"/>
            <a:ext cx="4663440" cy="14722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Precision	Experimentation</a:t>
            </a:r>
          </a:p>
          <a:p>
            <a:pPr rtl="0"/>
            <a:r>
              <a:rPr lang="en-GB" dirty="0"/>
              <a:t>Testing		Reuse existing entities</a:t>
            </a:r>
          </a:p>
          <a:p>
            <a:pPr rtl="0"/>
            <a:r>
              <a:rPr lang="en-GB" dirty="0"/>
              <a:t>Debugging	</a:t>
            </a:r>
            <a:r>
              <a:rPr lang="en-GB" i="1" dirty="0"/>
              <a:t>Program verification?</a:t>
            </a:r>
          </a:p>
        </p:txBody>
      </p:sp>
      <p:sp>
        <p:nvSpPr>
          <p:cNvPr id="3" name="Slide Number Placeholder 8">
            <a:extLst>
              <a:ext uri="{FF2B5EF4-FFF2-40B4-BE49-F238E27FC236}">
                <a16:creationId xmlns:a16="http://schemas.microsoft.com/office/drawing/2014/main" id="{68EBBB5A-3E0D-536B-9C3E-6BB137E5B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</p:spPr>
        <p:txBody>
          <a:bodyPr rtlCol="0"/>
          <a:lstStyle/>
          <a:p>
            <a:pPr rtl="0"/>
            <a:fld id="{294A09A9-5501-47C1-A89A-A340965A2BE2}" type="slidenum">
              <a:rPr lang="en-GB" smtClean="0"/>
              <a:pPr rtl="0"/>
              <a:t>9</a:t>
            </a:fld>
            <a:endParaRPr lang="en-GB" dirty="0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4CEC674-90C4-7FA8-73BE-B5F838E42B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35200062"/>
              </p:ext>
            </p:extLst>
          </p:nvPr>
        </p:nvGraphicFramePr>
        <p:xfrm>
          <a:off x="2288080" y="1809428"/>
          <a:ext cx="2422267" cy="20745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F92734-2F12-C682-BA6B-29B064B6A6AE}"/>
              </a:ext>
            </a:extLst>
          </p:cNvPr>
          <p:cNvSpPr/>
          <p:nvPr/>
        </p:nvSpPr>
        <p:spPr>
          <a:xfrm>
            <a:off x="8205510" y="2688953"/>
            <a:ext cx="575854" cy="2534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25763E-000D-C957-D94D-EB808BD632DA}"/>
              </a:ext>
            </a:extLst>
          </p:cNvPr>
          <p:cNvSpPr txBox="1"/>
          <p:nvPr/>
        </p:nvSpPr>
        <p:spPr>
          <a:xfrm>
            <a:off x="6474428" y="2630994"/>
            <a:ext cx="110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On paper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D7876-3AFF-F6A5-F8AC-E92FBD06C8F7}"/>
              </a:ext>
            </a:extLst>
          </p:cNvPr>
          <p:cNvSpPr txBox="1"/>
          <p:nvPr/>
        </p:nvSpPr>
        <p:spPr>
          <a:xfrm>
            <a:off x="8143320" y="2630994"/>
            <a:ext cx="700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Code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BE2C0F2-3175-045E-5C73-57A044FAFC6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7575864" y="2815660"/>
            <a:ext cx="567456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15E3A7F-42A4-E073-F7D3-61B5681F370C}"/>
              </a:ext>
            </a:extLst>
          </p:cNvPr>
          <p:cNvSpPr txBox="1"/>
          <p:nvPr/>
        </p:nvSpPr>
        <p:spPr>
          <a:xfrm>
            <a:off x="9404664" y="2630994"/>
            <a:ext cx="894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Testing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817C1C2-C110-D3C6-E89A-F982A0F538AB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8843555" y="2815660"/>
            <a:ext cx="561109" cy="0"/>
          </a:xfrm>
          <a:prstGeom prst="straightConnector1">
            <a:avLst/>
          </a:prstGeom>
          <a:ln w="28575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77D72F8-F319-311E-C8FA-7C7BECE1447B}"/>
              </a:ext>
            </a:extLst>
          </p:cNvPr>
          <p:cNvSpPr txBox="1"/>
          <p:nvPr/>
        </p:nvSpPr>
        <p:spPr>
          <a:xfrm>
            <a:off x="9404664" y="3183431"/>
            <a:ext cx="135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Verification</a:t>
            </a:r>
          </a:p>
        </p:txBody>
      </p: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F46C35B8-DF2E-7E12-5C2B-CCFA1100ABEB}"/>
              </a:ext>
            </a:extLst>
          </p:cNvPr>
          <p:cNvCxnSpPr>
            <a:cxnSpLocks/>
            <a:stCxn id="5" idx="2"/>
            <a:endCxn id="23" idx="1"/>
          </p:cNvCxnSpPr>
          <p:nvPr/>
        </p:nvCxnSpPr>
        <p:spPr>
          <a:xfrm rot="16200000" flipH="1">
            <a:off x="8765166" y="2728598"/>
            <a:ext cx="367771" cy="911226"/>
          </a:xfrm>
          <a:prstGeom prst="curvedConnector2">
            <a:avLst/>
          </a:prstGeom>
          <a:ln w="28575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76E1C1C-FD35-EF10-2D50-A5DFC30B3244}"/>
              </a:ext>
            </a:extLst>
          </p:cNvPr>
          <p:cNvSpPr txBox="1"/>
          <p:nvPr/>
        </p:nvSpPr>
        <p:spPr>
          <a:xfrm>
            <a:off x="7565473" y="2158325"/>
            <a:ext cx="1859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Plan in progress</a:t>
            </a:r>
          </a:p>
        </p:txBody>
      </p:sp>
    </p:spTree>
    <p:extLst>
      <p:ext uri="{BB962C8B-B14F-4D97-AF65-F5344CB8AC3E}">
        <p14:creationId xmlns:p14="http://schemas.microsoft.com/office/powerpoint/2010/main" val="3181063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363A4F"/>
      </a:dk2>
      <a:lt2>
        <a:srgbClr val="E7E6E6"/>
      </a:lt2>
      <a:accent1>
        <a:srgbClr val="8AADF4"/>
      </a:accent1>
      <a:accent2>
        <a:srgbClr val="CAD3F5"/>
      </a:accent2>
      <a:accent3>
        <a:srgbClr val="5B6078"/>
      </a:accent3>
      <a:accent4>
        <a:srgbClr val="363A4F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457595_TF45331398_Win32" id="{5659B9E0-3971-467D-9BA2-B20B39D641FE}" vid="{E6DA4EDB-46C2-4D45-9E99-6BB2FEEE47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B4F69"/>
      </a:dk1>
      <a:lt1>
        <a:sysClr val="window" lastClr="EFF1F5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4B4F69"/>
      </a:dk1>
      <a:lt1>
        <a:sysClr val="window" lastClr="EFF1F5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00d6c5a-6930-48aa-a7b8-6d9384322df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ECBEA3468C464C83FDB0B4255B788D" ma:contentTypeVersion="9" ma:contentTypeDescription="Create a new document." ma:contentTypeScope="" ma:versionID="2a50b9e2f95d774a504acfac3cc37097">
  <xsd:schema xmlns:xsd="http://www.w3.org/2001/XMLSchema" xmlns:xs="http://www.w3.org/2001/XMLSchema" xmlns:p="http://schemas.microsoft.com/office/2006/metadata/properties" xmlns:ns3="000d6c5a-6930-48aa-a7b8-6d9384322df1" xmlns:ns4="5b14334d-9374-43d8-886b-1e3199e5a567" targetNamespace="http://schemas.microsoft.com/office/2006/metadata/properties" ma:root="true" ma:fieldsID="6c42f1839bcfe0d7830b254a980cff04" ns3:_="" ns4:_="">
    <xsd:import namespace="000d6c5a-6930-48aa-a7b8-6d9384322df1"/>
    <xsd:import namespace="5b14334d-9374-43d8-886b-1e3199e5a567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0d6c5a-6930-48aa-a7b8-6d9384322df1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14334d-9374-43d8-886b-1e3199e5a567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5BAB77-79E1-4739-AA51-10C9079186D6}">
  <ds:schemaRefs>
    <ds:schemaRef ds:uri="5b14334d-9374-43d8-886b-1e3199e5a567"/>
    <ds:schemaRef ds:uri="http://purl.org/dc/terms/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www.w3.org/XML/1998/namespace"/>
    <ds:schemaRef ds:uri="000d6c5a-6930-48aa-a7b8-6d9384322df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A3B42B-5289-427A-9857-3BD3135B9A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00d6c5a-6930-48aa-a7b8-6d9384322df1"/>
    <ds:schemaRef ds:uri="5b14334d-9374-43d8-886b-1e3199e5a56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3122</TotalTime>
  <Words>2508</Words>
  <Application>Microsoft Office PowerPoint</Application>
  <PresentationFormat>Widescreen</PresentationFormat>
  <Paragraphs>327</Paragraphs>
  <Slides>27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Tenorite</vt:lpstr>
      <vt:lpstr>Office Theme</vt:lpstr>
      <vt:lpstr>Executable Universal Composability with Effect Handlers</vt:lpstr>
      <vt:lpstr>Outline</vt:lpstr>
      <vt:lpstr>Universal Composability</vt:lpstr>
      <vt:lpstr>Universal Composability</vt:lpstr>
      <vt:lpstr>Expressing UC protocols</vt:lpstr>
      <vt:lpstr>Level of abstraction</vt:lpstr>
      <vt:lpstr>Example informal description</vt:lpstr>
      <vt:lpstr>Extract from larger example</vt:lpstr>
      <vt:lpstr>Goal: a useful middle ground</vt:lpstr>
      <vt:lpstr>Relevance to proofs</vt:lpstr>
      <vt:lpstr>Why effect handlers?</vt:lpstr>
      <vt:lpstr>Benefits of effect handlers</vt:lpstr>
      <vt:lpstr>Universal Composability</vt:lpstr>
      <vt:lpstr>Model of computation</vt:lpstr>
      <vt:lpstr>Four kinds of entities</vt:lpstr>
      <vt:lpstr>Prescribed interaction</vt:lpstr>
      <vt:lpstr>Security as indistinguishability</vt:lpstr>
      <vt:lpstr>Secure from authenticated channel</vt:lpstr>
      <vt:lpstr>Framework: the entities</vt:lpstr>
      <vt:lpstr>Framework: combining entities</vt:lpstr>
      <vt:lpstr>User: Secure from authenticated</vt:lpstr>
      <vt:lpstr>Executions</vt:lpstr>
      <vt:lpstr>Executions</vt:lpstr>
      <vt:lpstr>Environment view</vt:lpstr>
      <vt:lpstr>Conclusion and further work</vt:lpstr>
      <vt:lpstr>Finishing up</vt:lpstr>
      <vt:lpstr>Related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Executable Universal Composability with Effects and Handlers</dc:title>
  <dc:creator>Jesse Sigal</dc:creator>
  <cp:lastModifiedBy>Jesse Sigal</cp:lastModifiedBy>
  <cp:revision>2</cp:revision>
  <dcterms:created xsi:type="dcterms:W3CDTF">2024-05-21T16:09:24Z</dcterms:created>
  <dcterms:modified xsi:type="dcterms:W3CDTF">2024-05-24T21:21:46Z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0x010100F3ECBEA3468C464C83FDB0B4255B788D</vt:lpwstr>
  </property>
</Properties>
</file>