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8" r:id="rId3"/>
    <p:sldId id="266" r:id="rId4"/>
    <p:sldId id="862" r:id="rId5"/>
    <p:sldId id="863" r:id="rId6"/>
    <p:sldId id="864" r:id="rId7"/>
    <p:sldId id="865" r:id="rId8"/>
    <p:sldId id="260" r:id="rId9"/>
    <p:sldId id="867" r:id="rId10"/>
    <p:sldId id="866" r:id="rId11"/>
    <p:sldId id="868" r:id="rId12"/>
    <p:sldId id="870" r:id="rId13"/>
    <p:sldId id="871" r:id="rId14"/>
    <p:sldId id="908" r:id="rId15"/>
    <p:sldId id="872" r:id="rId16"/>
    <p:sldId id="874" r:id="rId17"/>
    <p:sldId id="873" r:id="rId18"/>
    <p:sldId id="875" r:id="rId19"/>
    <p:sldId id="876" r:id="rId20"/>
    <p:sldId id="909" r:id="rId21"/>
    <p:sldId id="877" r:id="rId22"/>
    <p:sldId id="878" r:id="rId23"/>
    <p:sldId id="880" r:id="rId24"/>
    <p:sldId id="881" r:id="rId25"/>
    <p:sldId id="883" r:id="rId26"/>
    <p:sldId id="884" r:id="rId27"/>
    <p:sldId id="885" r:id="rId28"/>
    <p:sldId id="886" r:id="rId29"/>
    <p:sldId id="887" r:id="rId30"/>
    <p:sldId id="888" r:id="rId31"/>
    <p:sldId id="889" r:id="rId32"/>
    <p:sldId id="890" r:id="rId33"/>
    <p:sldId id="891" r:id="rId34"/>
    <p:sldId id="892" r:id="rId35"/>
    <p:sldId id="894" r:id="rId36"/>
    <p:sldId id="893" r:id="rId37"/>
    <p:sldId id="895" r:id="rId38"/>
    <p:sldId id="896" r:id="rId39"/>
    <p:sldId id="897" r:id="rId40"/>
    <p:sldId id="898" r:id="rId41"/>
    <p:sldId id="899" r:id="rId42"/>
    <p:sldId id="900" r:id="rId43"/>
    <p:sldId id="901" r:id="rId44"/>
    <p:sldId id="902" r:id="rId45"/>
    <p:sldId id="903" r:id="rId46"/>
    <p:sldId id="904" r:id="rId47"/>
    <p:sldId id="905" r:id="rId48"/>
    <p:sldId id="906" r:id="rId49"/>
    <p:sldId id="907" r:id="rId50"/>
    <p:sldId id="853" r:id="rId51"/>
  </p:sldIdLst>
  <p:sldSz cx="18288000" cy="10287000"/>
  <p:notesSz cx="10287000" cy="1828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9E98959-7086-42CF-B9A5-52B73E449ABB}">
          <p14:sldIdLst>
            <p14:sldId id="256"/>
            <p14:sldId id="258"/>
            <p14:sldId id="266"/>
            <p14:sldId id="862"/>
            <p14:sldId id="863"/>
            <p14:sldId id="864"/>
            <p14:sldId id="865"/>
            <p14:sldId id="260"/>
            <p14:sldId id="867"/>
            <p14:sldId id="866"/>
          </p14:sldIdLst>
        </p14:section>
        <p14:section name="Naming" id="{371EFCC5-9800-45BC-96B8-9673560992B9}">
          <p14:sldIdLst>
            <p14:sldId id="868"/>
            <p14:sldId id="870"/>
            <p14:sldId id="871"/>
            <p14:sldId id="908"/>
            <p14:sldId id="872"/>
            <p14:sldId id="874"/>
            <p14:sldId id="873"/>
            <p14:sldId id="875"/>
            <p14:sldId id="876"/>
            <p14:sldId id="909"/>
            <p14:sldId id="877"/>
            <p14:sldId id="878"/>
            <p14:sldId id="880"/>
            <p14:sldId id="881"/>
            <p14:sldId id="883"/>
            <p14:sldId id="884"/>
            <p14:sldId id="885"/>
            <p14:sldId id="886"/>
            <p14:sldId id="887"/>
            <p14:sldId id="888"/>
            <p14:sldId id="889"/>
            <p14:sldId id="890"/>
            <p14:sldId id="891"/>
            <p14:sldId id="892"/>
            <p14:sldId id="894"/>
            <p14:sldId id="893"/>
            <p14:sldId id="895"/>
            <p14:sldId id="896"/>
            <p14:sldId id="897"/>
            <p14:sldId id="898"/>
            <p14:sldId id="899"/>
            <p14:sldId id="900"/>
            <p14:sldId id="901"/>
            <p14:sldId id="902"/>
            <p14:sldId id="903"/>
            <p14:sldId id="904"/>
            <p14:sldId id="905"/>
            <p14:sldId id="906"/>
            <p14:sldId id="907"/>
            <p14:sldId id="8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C3E6"/>
    <a:srgbClr val="000000"/>
    <a:srgbClr val="F0F3F3"/>
    <a:srgbClr val="DE411A"/>
    <a:srgbClr val="ECF1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0"/>
  </p:normalViewPr>
  <p:slideViewPr>
    <p:cSldViewPr snapToGrid="0" snapToObjects="1">
      <p:cViewPr varScale="1">
        <p:scale>
          <a:sx n="76" d="100"/>
          <a:sy n="76" d="100"/>
        </p:scale>
        <p:origin x="36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903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228994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221184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398006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093073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222574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919610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888556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550672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530094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635744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4006710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3747020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66029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2705777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76784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2670629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2256193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222601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956250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68873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3829012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79562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188647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4046279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2196109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476420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3681341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4116958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871596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698527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7321960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24492419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21479400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34956176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34222463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588243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8188297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34338353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26430108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9083650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420689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116825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116276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569536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41644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1408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25.jpeg"/></Relationships>
</file>

<file path=ppt/slides/_rels/slide1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28.jpeg"/></Relationships>
</file>

<file path=ppt/slides/_rels/slide1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29.jpeg"/></Relationships>
</file>

<file path=ppt/slides/_rels/slide1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30.jpe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31.jpeg"/></Relationships>
</file>

<file path=ppt/slides/_rels/slide2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32.jpeg"/></Relationships>
</file>

<file path=ppt/slides/_rels/slide2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33.png"/></Relationships>
</file>

<file path=ppt/slides/_rels/slide2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34.png"/></Relationships>
</file>

<file path=ppt/slides/_rels/slide2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s>
</file>

<file path=ppt/slides/_rels/slide2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36.jpeg"/></Relationships>
</file>

<file path=ppt/slides/_rels/slide2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13.jpeg"/></Relationships>
</file>

<file path=ppt/slides/_rels/slide3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s>
</file>

<file path=ppt/slides/_rels/slide3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s>
</file>

<file path=ppt/slides/_rels/slide3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s>
</file>

<file path=ppt/slides/_rels/slide3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37.png"/></Relationships>
</file>

<file path=ppt/slides/_rels/slide3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37.png"/></Relationships>
</file>

<file path=ppt/slides/_rels/slide3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38.png"/></Relationships>
</file>

<file path=ppt/slides/_rels/slide3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s>
</file>

<file path=ppt/slides/_rels/slide3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40.jpeg"/><Relationship Id="rId4" Type="http://schemas.openxmlformats.org/officeDocument/2006/relationships/image" Target="../media/image2.svg"/><Relationship Id="rId9" Type="http://schemas.openxmlformats.org/officeDocument/2006/relationships/image" Target="../media/image39.jpeg"/></Relationships>
</file>

<file path=ppt/slides/_rels/slide3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41.jpeg"/></Relationships>
</file>

<file path=ppt/slides/_rels/slide3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42.jpe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14.jpeg"/></Relationships>
</file>

<file path=ppt/slides/_rels/slide4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43.jpeg"/></Relationships>
</file>

<file path=ppt/slides/_rels/slide4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44.jpeg"/></Relationships>
</file>

<file path=ppt/slides/_rels/slide4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45.jpeg"/></Relationships>
</file>

<file path=ppt/slides/_rels/slide4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46.jpeg"/></Relationships>
</file>

<file path=ppt/slides/_rels/slide4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47.jpeg"/></Relationships>
</file>

<file path=ppt/slides/_rels/slide4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48.jpeg"/></Relationships>
</file>

<file path=ppt/slides/_rels/slide4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49.jpeg"/></Relationships>
</file>

<file path=ppt/slides/_rels/slide4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50.jpeg"/></Relationships>
</file>

<file path=ppt/slides/_rels/slide4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12" Type="http://schemas.openxmlformats.org/officeDocument/2006/relationships/image" Target="../media/image54.sv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19.svg"/><Relationship Id="rId11" Type="http://schemas.openxmlformats.org/officeDocument/2006/relationships/image" Target="../media/image53.png"/><Relationship Id="rId5" Type="http://schemas.openxmlformats.org/officeDocument/2006/relationships/image" Target="../media/image18.png"/><Relationship Id="rId10" Type="http://schemas.openxmlformats.org/officeDocument/2006/relationships/image" Target="../media/image52.svg"/><Relationship Id="rId4" Type="http://schemas.openxmlformats.org/officeDocument/2006/relationships/image" Target="../media/image2.svg"/><Relationship Id="rId9" Type="http://schemas.openxmlformats.org/officeDocument/2006/relationships/image" Target="../media/image51.png"/></Relationships>
</file>

<file path=ppt/slides/_rels/slide4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56.png"/><Relationship Id="rId4" Type="http://schemas.openxmlformats.org/officeDocument/2006/relationships/image" Target="../media/image2.svg"/><Relationship Id="rId9" Type="http://schemas.openxmlformats.org/officeDocument/2006/relationships/image" Target="../media/image55.jpe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15.jpeg"/></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16.jpe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17.jpeg"/></Relationships>
</file>

<file path=ppt/slides/_rels/slide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4.svg"/><Relationship Id="rId4" Type="http://schemas.openxmlformats.org/officeDocument/2006/relationships/image" Target="../media/image2.sv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1372850" y="876300"/>
            <a:ext cx="6915699" cy="9414589"/>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5" name="Text 0"/>
          <p:cNvSpPr/>
          <p:nvPr/>
        </p:nvSpPr>
        <p:spPr>
          <a:xfrm>
            <a:off x="1047750" y="4210050"/>
            <a:ext cx="12058650" cy="1219200"/>
          </a:xfrm>
          <a:prstGeom prst="rect">
            <a:avLst/>
          </a:prstGeom>
          <a:noFill/>
          <a:ln/>
        </p:spPr>
        <p:txBody>
          <a:bodyPr wrap="square" lIns="0" tIns="0" rIns="0" bIns="0" rtlCol="0" anchor="t"/>
          <a:lstStyle/>
          <a:p>
            <a:pPr algn="l">
              <a:lnSpc>
                <a:spcPts val="9600"/>
              </a:lnSpc>
            </a:pPr>
            <a:r>
              <a:rPr lang="en-US" sz="9600" b="1" i="0" kern="0" spc="157" dirty="0">
                <a:solidFill>
                  <a:srgbClr val="000000"/>
                </a:solidFill>
                <a:latin typeface="Arial Bold" pitchFamily="34" charset="0"/>
                <a:ea typeface="Arial Bold" pitchFamily="34" charset="-122"/>
                <a:cs typeface="Arial Bold" pitchFamily="34" charset="-120"/>
              </a:rPr>
              <a:t>CLEAN CODE</a:t>
            </a:r>
            <a:endParaRPr lang="en-US" sz="9600" dirty="0"/>
          </a:p>
        </p:txBody>
      </p:sp>
      <p:sp>
        <p:nvSpPr>
          <p:cNvPr id="6" name="Text 1"/>
          <p:cNvSpPr/>
          <p:nvPr/>
        </p:nvSpPr>
        <p:spPr>
          <a:xfrm>
            <a:off x="1047750" y="2924175"/>
            <a:ext cx="12058650" cy="476250"/>
          </a:xfrm>
          <a:prstGeom prst="rect">
            <a:avLst/>
          </a:prstGeom>
          <a:noFill/>
          <a:ln/>
        </p:spPr>
        <p:txBody>
          <a:bodyPr wrap="square" lIns="0" tIns="0" rIns="0" bIns="0" rtlCol="0" anchor="t"/>
          <a:lstStyle/>
          <a:p>
            <a:pPr algn="l">
              <a:lnSpc>
                <a:spcPts val="3750"/>
              </a:lnSpc>
            </a:pPr>
            <a:r>
              <a:rPr lang="en-US" sz="3750" b="1" i="0" kern="0" spc="113" dirty="0">
                <a:solidFill>
                  <a:srgbClr val="000000"/>
                </a:solidFill>
                <a:latin typeface="Arial Bold" pitchFamily="34" charset="0"/>
                <a:ea typeface="Arial Bold" pitchFamily="34" charset="-122"/>
                <a:cs typeface="Arial Bold" pitchFamily="34" charset="-120"/>
              </a:rPr>
              <a:t>JAVA Course</a:t>
            </a:r>
            <a:endParaRPr lang="en-US" sz="3750" dirty="0"/>
          </a:p>
        </p:txBody>
      </p:sp>
      <p:sp>
        <p:nvSpPr>
          <p:cNvPr id="7" name="Text 2"/>
          <p:cNvSpPr/>
          <p:nvPr/>
        </p:nvSpPr>
        <p:spPr>
          <a:xfrm>
            <a:off x="1047750" y="5962650"/>
            <a:ext cx="3114675" cy="1219200"/>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DAMANCIUC XENIA</a:t>
            </a:r>
          </a:p>
          <a:p>
            <a:pPr algn="l">
              <a:lnSpc>
                <a:spcPts val="1688"/>
              </a:lnSpc>
            </a:pPr>
            <a:r>
              <a:rPr lang="en-US" sz="1350" kern="0" spc="150" dirty="0">
                <a:solidFill>
                  <a:srgbClr val="0AC3E6"/>
                </a:solidFill>
                <a:latin typeface="Arial Narrow" panose="020B0606020202030204" pitchFamily="34" charset="0"/>
                <a:ea typeface="Arial Bold" pitchFamily="34" charset="-122"/>
                <a:cs typeface="Arial Bold" pitchFamily="34" charset="-120"/>
              </a:rPr>
              <a:t>SENIOR JAVA ENGINEER</a:t>
            </a:r>
            <a:br>
              <a:rPr lang="en-US" sz="1350" kern="0" spc="150" dirty="0">
                <a:solidFill>
                  <a:srgbClr val="0AC3E6"/>
                </a:solidFill>
                <a:latin typeface="Arial Narrow" panose="020B0606020202030204" pitchFamily="34" charset="0"/>
                <a:ea typeface="Arial Bold" pitchFamily="34" charset="-122"/>
                <a:cs typeface="Arial Bold" pitchFamily="34" charset="-120"/>
              </a:rPr>
            </a:br>
            <a:endParaRPr lang="en-US" sz="1350" i="0" kern="0" spc="150" dirty="0">
              <a:solidFill>
                <a:srgbClr val="0AC3E6"/>
              </a:solidFill>
              <a:latin typeface="Arial Narrow" panose="020B0606020202030204" pitchFamily="34" charset="0"/>
              <a:ea typeface="Arial Bold" pitchFamily="34" charset="-122"/>
              <a:cs typeface="Arial Bold" pitchFamily="34" charset="-120"/>
            </a:endParaRPr>
          </a:p>
        </p:txBody>
      </p:sp>
      <p:sp>
        <p:nvSpPr>
          <p:cNvPr id="8"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4"/>
          <p:cNvSpPr/>
          <p:nvPr/>
        </p:nvSpPr>
        <p:spPr>
          <a:xfrm>
            <a:off x="16030575" y="457200"/>
            <a:ext cx="1190626"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10" name="Text 5"/>
          <p:cNvSpPr/>
          <p:nvPr/>
        </p:nvSpPr>
        <p:spPr>
          <a:xfrm>
            <a:off x="1047750" y="9525000"/>
            <a:ext cx="15621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00  —  Thumbnail</a:t>
            </a:r>
            <a:endParaRPr lang="en-US" sz="1500" dirty="0"/>
          </a:p>
        </p:txBody>
      </p:sp>
      <p:sp>
        <p:nvSpPr>
          <p:cNvPr id="11" name="Text 6"/>
          <p:cNvSpPr/>
          <p:nvPr/>
        </p:nvSpPr>
        <p:spPr>
          <a:xfrm>
            <a:off x="15382875" y="9525000"/>
            <a:ext cx="1838325"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a:t>
            </a:r>
            <a:endParaRPr 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383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Introduction</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pic>
        <p:nvPicPr>
          <p:cNvPr id="11" name="Picture 2">
            <a:extLst>
              <a:ext uri="{FF2B5EF4-FFF2-40B4-BE49-F238E27FC236}">
                <a16:creationId xmlns:a16="http://schemas.microsoft.com/office/drawing/2014/main" id="{7D246415-5735-9DB3-0282-BB56CFBB3D2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0125" y="1337504"/>
            <a:ext cx="6684963" cy="727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96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02  —  Meaningful names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Meaningful names</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Use intention-Revealing Names</a:t>
            </a:r>
          </a:p>
          <a:p>
            <a:pPr algn="just">
              <a:lnSpc>
                <a:spcPct val="150000"/>
              </a:lnSpc>
            </a:pPr>
            <a:r>
              <a:rPr lang="en-US" sz="3600" b="1" dirty="0">
                <a:latin typeface="Arial Regular"/>
              </a:rPr>
              <a:t>Avoid disinformation</a:t>
            </a:r>
          </a:p>
          <a:p>
            <a:pPr algn="just">
              <a:lnSpc>
                <a:spcPct val="150000"/>
              </a:lnSpc>
            </a:pPr>
            <a:r>
              <a:rPr lang="en-US" sz="3600" b="1" dirty="0">
                <a:latin typeface="Arial Regular"/>
              </a:rPr>
              <a:t>Make meaningful distinctions</a:t>
            </a:r>
          </a:p>
          <a:p>
            <a:pPr algn="just">
              <a:lnSpc>
                <a:spcPct val="150000"/>
              </a:lnSpc>
            </a:pPr>
            <a:r>
              <a:rPr lang="en-US" sz="3600" b="1" dirty="0">
                <a:latin typeface="Arial Regular"/>
              </a:rPr>
              <a:t>Use pronounceable names</a:t>
            </a:r>
          </a:p>
          <a:p>
            <a:pPr algn="just">
              <a:lnSpc>
                <a:spcPct val="150000"/>
              </a:lnSpc>
            </a:pPr>
            <a:r>
              <a:rPr lang="en-US" sz="3600" b="1" dirty="0">
                <a:latin typeface="Arial Regular"/>
              </a:rPr>
              <a:t>Use searchable names</a:t>
            </a:r>
          </a:p>
          <a:p>
            <a:pPr algn="just">
              <a:lnSpc>
                <a:spcPct val="150000"/>
              </a:lnSpc>
            </a:pPr>
            <a:r>
              <a:rPr lang="en-US" sz="3600" b="1" dirty="0">
                <a:latin typeface="Arial Regular"/>
              </a:rPr>
              <a:t>Interfaces and implementations</a:t>
            </a:r>
          </a:p>
          <a:p>
            <a:pPr algn="just">
              <a:lnSpc>
                <a:spcPct val="150000"/>
              </a:lnSpc>
            </a:pPr>
            <a:r>
              <a:rPr lang="en-US" sz="3600" b="1" dirty="0">
                <a:latin typeface="Arial Regular"/>
              </a:rPr>
              <a:t>Avoid mental mapping</a:t>
            </a:r>
          </a:p>
          <a:p>
            <a:pPr algn="just">
              <a:lnSpc>
                <a:spcPct val="150000"/>
              </a:lnSpc>
            </a:pPr>
            <a:r>
              <a:rPr lang="en-US" sz="3600" b="1" dirty="0">
                <a:latin typeface="Arial Regular"/>
              </a:rPr>
              <a:t>Pay attention to class and method names</a:t>
            </a:r>
          </a:p>
          <a:p>
            <a:pPr algn="just">
              <a:lnSpc>
                <a:spcPts val="3750"/>
              </a:lnSpc>
            </a:pPr>
            <a:endParaRPr lang="en-US" sz="2800" b="1" dirty="0">
              <a:latin typeface="Arial Regular"/>
            </a:endParaRPr>
          </a:p>
        </p:txBody>
      </p:sp>
    </p:spTree>
    <p:extLst>
      <p:ext uri="{BB962C8B-B14F-4D97-AF65-F5344CB8AC3E}">
        <p14:creationId xmlns:p14="http://schemas.microsoft.com/office/powerpoint/2010/main" val="213532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02  —  Meaningful names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Functions</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Smaller methods run faster</a:t>
            </a:r>
          </a:p>
          <a:p>
            <a:pPr algn="just">
              <a:lnSpc>
                <a:spcPct val="150000"/>
              </a:lnSpc>
            </a:pPr>
            <a:r>
              <a:rPr lang="en-US" sz="3600" b="1" dirty="0">
                <a:latin typeface="Arial Regular"/>
              </a:rPr>
              <a:t>Functions should do one thing</a:t>
            </a:r>
          </a:p>
          <a:p>
            <a:pPr algn="just">
              <a:lnSpc>
                <a:spcPct val="150000"/>
              </a:lnSpc>
            </a:pPr>
            <a:r>
              <a:rPr lang="en-US" sz="3600" b="1" dirty="0">
                <a:latin typeface="Arial Regular"/>
              </a:rPr>
              <a:t>Functions names should say what they do</a:t>
            </a:r>
          </a:p>
          <a:p>
            <a:pPr algn="just">
              <a:lnSpc>
                <a:spcPct val="150000"/>
              </a:lnSpc>
            </a:pPr>
            <a:r>
              <a:rPr lang="en-US" sz="3600" b="1" dirty="0">
                <a:latin typeface="Arial Regular"/>
              </a:rPr>
              <a:t>Remove duplicate code -&gt; DRY </a:t>
            </a:r>
          </a:p>
          <a:p>
            <a:pPr algn="just">
              <a:lnSpc>
                <a:spcPct val="150000"/>
              </a:lnSpc>
            </a:pPr>
            <a:r>
              <a:rPr lang="en-US" sz="3600" b="1" dirty="0">
                <a:latin typeface="Arial Regular"/>
              </a:rPr>
              <a:t>No Boolean params </a:t>
            </a:r>
          </a:p>
          <a:p>
            <a:pPr algn="just">
              <a:lnSpc>
                <a:spcPct val="150000"/>
              </a:lnSpc>
            </a:pPr>
            <a:r>
              <a:rPr lang="en-US" sz="3600" b="1" dirty="0">
                <a:latin typeface="Arial Regular"/>
              </a:rPr>
              <a:t>No nullable params</a:t>
            </a:r>
          </a:p>
          <a:p>
            <a:pPr algn="just">
              <a:lnSpc>
                <a:spcPct val="150000"/>
              </a:lnSpc>
            </a:pPr>
            <a:r>
              <a:rPr lang="en-US" sz="3600" b="1" dirty="0">
                <a:latin typeface="Arial Regular"/>
              </a:rPr>
              <a:t>Avoid returning null -&gt; Wrap it in Optional&lt;&gt;</a:t>
            </a:r>
          </a:p>
          <a:p>
            <a:pPr algn="just">
              <a:lnSpc>
                <a:spcPct val="150000"/>
              </a:lnSpc>
            </a:pPr>
            <a:r>
              <a:rPr lang="en-US" sz="3600" b="1" dirty="0">
                <a:latin typeface="Arial Regular"/>
              </a:rPr>
              <a:t>Throw an exception </a:t>
            </a:r>
          </a:p>
          <a:p>
            <a:pPr algn="just">
              <a:lnSpc>
                <a:spcPct val="150000"/>
              </a:lnSpc>
            </a:pPr>
            <a:endParaRPr lang="en-US" sz="3600" b="1" dirty="0">
              <a:latin typeface="Arial Regular"/>
            </a:endParaRPr>
          </a:p>
          <a:p>
            <a:pPr algn="just">
              <a:lnSpc>
                <a:spcPct val="150000"/>
              </a:lnSpc>
            </a:pPr>
            <a:r>
              <a:rPr lang="en-US" sz="3600" b="1" dirty="0">
                <a:latin typeface="Arial Regular"/>
              </a:rPr>
              <a:t> </a:t>
            </a:r>
          </a:p>
          <a:p>
            <a:pPr algn="just">
              <a:lnSpc>
                <a:spcPct val="150000"/>
              </a:lnSpc>
            </a:pPr>
            <a:endParaRPr lang="en-US" sz="3600" dirty="0">
              <a:latin typeface="Arial Regular"/>
            </a:endParaRPr>
          </a:p>
          <a:p>
            <a:pPr algn="just">
              <a:lnSpc>
                <a:spcPts val="3750"/>
              </a:lnSpc>
            </a:pPr>
            <a:endParaRPr lang="en-US" sz="2800" b="1" dirty="0">
              <a:latin typeface="Arial Regular"/>
            </a:endParaRPr>
          </a:p>
        </p:txBody>
      </p:sp>
    </p:spTree>
    <p:extLst>
      <p:ext uri="{BB962C8B-B14F-4D97-AF65-F5344CB8AC3E}">
        <p14:creationId xmlns:p14="http://schemas.microsoft.com/office/powerpoint/2010/main" val="3345667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Functions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Functions</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Global exception handler </a:t>
            </a:r>
          </a:p>
          <a:p>
            <a:pPr algn="just">
              <a:lnSpc>
                <a:spcPct val="150000"/>
              </a:lnSpc>
            </a:pPr>
            <a:r>
              <a:rPr lang="en-US" sz="3600" b="1" dirty="0">
                <a:latin typeface="Arial Regular"/>
              </a:rPr>
              <a:t>Nice user messages: use </a:t>
            </a:r>
            <a:r>
              <a:rPr lang="en-US" sz="3600" b="1" dirty="0" err="1">
                <a:latin typeface="Arial Regular"/>
              </a:rPr>
              <a:t>enum</a:t>
            </a:r>
            <a:endParaRPr lang="en-US" sz="3600" b="1" dirty="0">
              <a:latin typeface="Arial Regular"/>
            </a:endParaRPr>
          </a:p>
          <a:p>
            <a:pPr algn="just">
              <a:lnSpc>
                <a:spcPct val="150000"/>
              </a:lnSpc>
            </a:pPr>
            <a:r>
              <a:rPr lang="en-US" sz="3600" b="1" dirty="0">
                <a:latin typeface="Arial Regular"/>
              </a:rPr>
              <a:t>Nice exception only for selective catch</a:t>
            </a: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r>
              <a:rPr lang="en-US" sz="3600" b="1" dirty="0">
                <a:latin typeface="Arial Regular"/>
              </a:rPr>
              <a:t> </a:t>
            </a:r>
          </a:p>
          <a:p>
            <a:pPr algn="just">
              <a:lnSpc>
                <a:spcPct val="150000"/>
              </a:lnSpc>
            </a:pPr>
            <a:endParaRPr lang="en-US" sz="3600" dirty="0">
              <a:latin typeface="Arial Regular"/>
            </a:endParaRPr>
          </a:p>
          <a:p>
            <a:pPr algn="just">
              <a:lnSpc>
                <a:spcPts val="3750"/>
              </a:lnSpc>
            </a:pPr>
            <a:endParaRPr lang="en-US" sz="2800" b="1" dirty="0">
              <a:latin typeface="Arial Regular"/>
            </a:endParaRPr>
          </a:p>
        </p:txBody>
      </p:sp>
      <p:pic>
        <p:nvPicPr>
          <p:cNvPr id="11" name="Picture 10">
            <a:extLst>
              <a:ext uri="{FF2B5EF4-FFF2-40B4-BE49-F238E27FC236}">
                <a16:creationId xmlns:a16="http://schemas.microsoft.com/office/drawing/2014/main" id="{0D845656-5BEA-F708-CDF3-FE968BAC8335}"/>
              </a:ext>
            </a:extLst>
          </p:cNvPr>
          <p:cNvPicPr>
            <a:picLocks noChangeAspect="1"/>
          </p:cNvPicPr>
          <p:nvPr/>
        </p:nvPicPr>
        <p:blipFill>
          <a:blip r:embed="rId9"/>
          <a:stretch>
            <a:fillRect/>
          </a:stretch>
        </p:blipFill>
        <p:spPr>
          <a:xfrm>
            <a:off x="10580945" y="2857477"/>
            <a:ext cx="5851042" cy="2054564"/>
          </a:xfrm>
          <a:prstGeom prst="rect">
            <a:avLst/>
          </a:prstGeom>
        </p:spPr>
      </p:pic>
    </p:spTree>
    <p:extLst>
      <p:ext uri="{BB962C8B-B14F-4D97-AF65-F5344CB8AC3E}">
        <p14:creationId xmlns:p14="http://schemas.microsoft.com/office/powerpoint/2010/main" val="1489865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Functions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Functions</a:t>
            </a:r>
            <a:endParaRPr lang="en-US" sz="3750" dirty="0"/>
          </a:p>
        </p:txBody>
      </p:sp>
      <p:sp>
        <p:nvSpPr>
          <p:cNvPr id="3" name="AutoShape 2" descr="Kiss FM">
            <a:extLst>
              <a:ext uri="{FF2B5EF4-FFF2-40B4-BE49-F238E27FC236}">
                <a16:creationId xmlns:a16="http://schemas.microsoft.com/office/drawing/2014/main" id="{58D54F48-A8DB-4B3E-1409-8C7F57809B97}"/>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62" name="Picture 6">
            <a:extLst>
              <a:ext uri="{FF2B5EF4-FFF2-40B4-BE49-F238E27FC236}">
                <a16:creationId xmlns:a16="http://schemas.microsoft.com/office/drawing/2014/main" id="{10E3DB58-63FF-35CB-D721-045EFB8DA3A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25448" b="29847"/>
          <a:stretch/>
        </p:blipFill>
        <p:spPr bwMode="auto">
          <a:xfrm>
            <a:off x="4533900" y="2609850"/>
            <a:ext cx="3550557" cy="3341007"/>
          </a:xfrm>
          <a:prstGeom prst="rect">
            <a:avLst/>
          </a:prstGeom>
          <a:noFill/>
          <a:extLst>
            <a:ext uri="{909E8E84-426E-40DD-AFC4-6F175D3DCCD1}">
              <a14:hiddenFill xmlns:a14="http://schemas.microsoft.com/office/drawing/2010/main">
                <a:solidFill>
                  <a:srgbClr val="FFFFFF"/>
                </a:solidFill>
              </a14:hiddenFill>
            </a:ext>
          </a:extLst>
        </p:spPr>
      </p:pic>
      <p:sp>
        <p:nvSpPr>
          <p:cNvPr id="15" name="Text 2">
            <a:extLst>
              <a:ext uri="{FF2B5EF4-FFF2-40B4-BE49-F238E27FC236}">
                <a16:creationId xmlns:a16="http://schemas.microsoft.com/office/drawing/2014/main" id="{BC981E72-BA03-8AE9-3E80-08F4EC703B82}"/>
              </a:ext>
            </a:extLst>
          </p:cNvPr>
          <p:cNvSpPr/>
          <p:nvPr/>
        </p:nvSpPr>
        <p:spPr>
          <a:xfrm>
            <a:off x="1066800" y="2354036"/>
            <a:ext cx="9985375" cy="1241879"/>
          </a:xfrm>
          <a:prstGeom prst="rect">
            <a:avLst/>
          </a:prstGeom>
          <a:noFill/>
          <a:ln/>
        </p:spPr>
        <p:txBody>
          <a:bodyPr wrap="square" lIns="0" tIns="0" rIns="0" bIns="0" rtlCol="0" anchor="t"/>
          <a:lstStyle/>
          <a:p>
            <a:pPr algn="just">
              <a:lnSpc>
                <a:spcPct val="150000"/>
              </a:lnSpc>
            </a:pPr>
            <a:r>
              <a:rPr lang="en-US" sz="3600" b="1" dirty="0">
                <a:latin typeface="Arial Regular"/>
              </a:rPr>
              <a:t>Keep it simple stupid</a:t>
            </a:r>
            <a:endParaRPr lang="en-US" sz="2800" b="1" dirty="0">
              <a:latin typeface="Arial Regular"/>
            </a:endParaRPr>
          </a:p>
        </p:txBody>
      </p:sp>
    </p:spTree>
    <p:extLst>
      <p:ext uri="{BB962C8B-B14F-4D97-AF65-F5344CB8AC3E}">
        <p14:creationId xmlns:p14="http://schemas.microsoft.com/office/powerpoint/2010/main" val="464484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Classes</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Follow the order:</a:t>
            </a:r>
          </a:p>
          <a:p>
            <a:pPr algn="just">
              <a:lnSpc>
                <a:spcPct val="150000"/>
              </a:lnSpc>
            </a:pPr>
            <a:r>
              <a:rPr lang="en-US" sz="3600" b="1" dirty="0">
                <a:latin typeface="Arial Regular"/>
              </a:rPr>
              <a:t>public static constants</a:t>
            </a:r>
          </a:p>
          <a:p>
            <a:pPr algn="just">
              <a:lnSpc>
                <a:spcPct val="150000"/>
              </a:lnSpc>
            </a:pPr>
            <a:r>
              <a:rPr lang="en-US" sz="3600" b="1" dirty="0">
                <a:latin typeface="Arial Regular"/>
              </a:rPr>
              <a:t>private static variables</a:t>
            </a:r>
          </a:p>
          <a:p>
            <a:pPr algn="just">
              <a:lnSpc>
                <a:spcPct val="150000"/>
              </a:lnSpc>
            </a:pPr>
            <a:r>
              <a:rPr lang="en-US" sz="3600" b="1" dirty="0">
                <a:latin typeface="Arial Regular"/>
              </a:rPr>
              <a:t>private instance variables</a:t>
            </a:r>
          </a:p>
          <a:p>
            <a:pPr algn="just">
              <a:lnSpc>
                <a:spcPct val="150000"/>
              </a:lnSpc>
            </a:pPr>
            <a:r>
              <a:rPr lang="en-US" sz="3600" b="1" dirty="0">
                <a:latin typeface="Arial Regular"/>
              </a:rPr>
              <a:t>public functions</a:t>
            </a:r>
          </a:p>
          <a:p>
            <a:pPr algn="just">
              <a:lnSpc>
                <a:spcPct val="150000"/>
              </a:lnSpc>
            </a:pPr>
            <a:r>
              <a:rPr lang="en-US" sz="3600" b="1" dirty="0">
                <a:latin typeface="Arial Regular"/>
              </a:rPr>
              <a:t>private functions</a:t>
            </a:r>
            <a:endParaRPr lang="en-US" sz="2800" b="1" dirty="0">
              <a:latin typeface="Arial Regular"/>
            </a:endParaRPr>
          </a:p>
        </p:txBody>
      </p:sp>
    </p:spTree>
    <p:extLst>
      <p:ext uri="{BB962C8B-B14F-4D97-AF65-F5344CB8AC3E}">
        <p14:creationId xmlns:p14="http://schemas.microsoft.com/office/powerpoint/2010/main" val="74181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Classes</a:t>
            </a:r>
            <a:endParaRPr lang="en-US" sz="3750" dirty="0"/>
          </a:p>
        </p:txBody>
      </p:sp>
      <p:pic>
        <p:nvPicPr>
          <p:cNvPr id="2050" name="Picture 2" descr="Image">
            <a:extLst>
              <a:ext uri="{FF2B5EF4-FFF2-40B4-BE49-F238E27FC236}">
                <a16:creationId xmlns:a16="http://schemas.microsoft.com/office/drawing/2014/main" id="{DB664594-B624-B1FB-B207-53727B9369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9050" y="1905000"/>
            <a:ext cx="8753475" cy="727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99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Classes</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 and then should be smaller than that!.</a:t>
            </a:r>
          </a:p>
          <a:p>
            <a:pPr algn="just">
              <a:lnSpc>
                <a:spcPct val="150000"/>
              </a:lnSpc>
            </a:pPr>
            <a:endParaRPr lang="en-US" sz="3600" b="1" dirty="0">
              <a:latin typeface="Arial Regular"/>
            </a:endParaRPr>
          </a:p>
          <a:p>
            <a:pPr algn="just">
              <a:lnSpc>
                <a:spcPct val="150000"/>
              </a:lnSpc>
            </a:pPr>
            <a:r>
              <a:rPr lang="en-US" sz="3600" b="1" dirty="0">
                <a:latin typeface="Arial Regular"/>
              </a:rPr>
              <a:t>With functions we count lines, with classes we count responsibilities.</a:t>
            </a:r>
          </a:p>
          <a:p>
            <a:pPr algn="just">
              <a:lnSpc>
                <a:spcPct val="150000"/>
              </a:lnSpc>
            </a:pPr>
            <a:r>
              <a:rPr lang="en-US" sz="3600" b="1" dirty="0">
                <a:latin typeface="Arial Regular"/>
              </a:rPr>
              <a:t>Classes should have one responsibility -&gt; one reason to change.</a:t>
            </a:r>
          </a:p>
          <a:p>
            <a:pPr algn="just">
              <a:lnSpc>
                <a:spcPct val="150000"/>
              </a:lnSpc>
            </a:pPr>
            <a:endParaRPr lang="en-US" sz="2800" b="1" dirty="0">
              <a:latin typeface="Arial Regular"/>
            </a:endParaRPr>
          </a:p>
        </p:txBody>
      </p:sp>
    </p:spTree>
    <p:extLst>
      <p:ext uri="{BB962C8B-B14F-4D97-AF65-F5344CB8AC3E}">
        <p14:creationId xmlns:p14="http://schemas.microsoft.com/office/powerpoint/2010/main" val="213651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Classes</a:t>
            </a:r>
            <a:endParaRPr lang="en-US" sz="3750" dirty="0"/>
          </a:p>
        </p:txBody>
      </p:sp>
      <p:pic>
        <p:nvPicPr>
          <p:cNvPr id="3074" name="Picture 2" descr="Image">
            <a:extLst>
              <a:ext uri="{FF2B5EF4-FFF2-40B4-BE49-F238E27FC236}">
                <a16:creationId xmlns:a16="http://schemas.microsoft.com/office/drawing/2014/main" id="{B12773A7-D8A4-1C0A-615B-FDDE959401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750" y="3987799"/>
            <a:ext cx="12947566" cy="243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584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SRP</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endParaRPr lang="en-US" sz="2400" b="1" dirty="0">
              <a:latin typeface="Arial Regular"/>
            </a:endParaRPr>
          </a:p>
        </p:txBody>
      </p:sp>
      <p:pic>
        <p:nvPicPr>
          <p:cNvPr id="4098" name="Picture 2" descr="Image">
            <a:extLst>
              <a:ext uri="{FF2B5EF4-FFF2-40B4-BE49-F238E27FC236}">
                <a16:creationId xmlns:a16="http://schemas.microsoft.com/office/drawing/2014/main" id="{A7818732-ED80-7ADB-CD17-F1B9CEFB65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4152899"/>
            <a:ext cx="13754100" cy="1915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6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1830050" y="0"/>
            <a:ext cx="6457950" cy="10287000"/>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72705" y="1898844"/>
            <a:ext cx="7474458" cy="709229"/>
          </a:xfrm>
          <a:prstGeom prst="rect">
            <a:avLst/>
          </a:prstGeom>
          <a:noFill/>
          <a:ln/>
        </p:spPr>
        <p:txBody>
          <a:bodyPr wrap="square" lIns="0" tIns="0" rIns="0" bIns="0" rtlCol="0" anchor="t"/>
          <a:lstStyle/>
          <a:p>
            <a:pPr algn="l">
              <a:lnSpc>
                <a:spcPts val="5250"/>
              </a:lnSpc>
            </a:pPr>
            <a:r>
              <a:rPr lang="en-US" sz="4800" b="1" i="0" kern="0" spc="157" dirty="0">
                <a:solidFill>
                  <a:srgbClr val="000000"/>
                </a:solidFill>
                <a:latin typeface="Arial Bold" pitchFamily="34" charset="0"/>
                <a:ea typeface="Arial Bold" pitchFamily="34" charset="-122"/>
                <a:cs typeface="Arial Bold" pitchFamily="34" charset="-120"/>
              </a:rPr>
              <a:t>Introduction</a:t>
            </a:r>
            <a:endParaRPr lang="en-US" sz="4800" dirty="0"/>
          </a:p>
        </p:txBody>
      </p:sp>
      <p:sp>
        <p:nvSpPr>
          <p:cNvPr id="7" name="Text 1"/>
          <p:cNvSpPr/>
          <p:nvPr/>
        </p:nvSpPr>
        <p:spPr>
          <a:xfrm>
            <a:off x="9936651" y="2134395"/>
            <a:ext cx="238125" cy="238125"/>
          </a:xfrm>
          <a:prstGeom prst="rect">
            <a:avLst/>
          </a:prstGeom>
          <a:noFill/>
          <a:ln/>
        </p:spPr>
        <p:txBody>
          <a:bodyPr wrap="square" lIns="0" tIns="0" rIns="0" bIns="0" rtlCol="0" anchor="t"/>
          <a:lstStyle/>
          <a:p>
            <a:pPr algn="l">
              <a:lnSpc>
                <a:spcPts val="1875"/>
              </a:lnSpc>
            </a:pPr>
            <a:r>
              <a:rPr lang="en-US" sz="1500" b="0" i="0" dirty="0">
                <a:solidFill>
                  <a:srgbClr val="000000"/>
                </a:solidFill>
                <a:latin typeface="Arial Regular" pitchFamily="34" charset="0"/>
                <a:ea typeface="Arial Regular" pitchFamily="34" charset="-122"/>
                <a:cs typeface="Arial Regular" pitchFamily="34" charset="-120"/>
              </a:rPr>
              <a:t>01</a:t>
            </a:r>
            <a:endParaRPr lang="en-US" sz="1500" dirty="0"/>
          </a:p>
        </p:txBody>
      </p:sp>
      <p:sp>
        <p:nvSpPr>
          <p:cNvPr id="9" name="Text 3"/>
          <p:cNvSpPr/>
          <p:nvPr/>
        </p:nvSpPr>
        <p:spPr>
          <a:xfrm>
            <a:off x="9937997" y="3269362"/>
            <a:ext cx="238125" cy="238125"/>
          </a:xfrm>
          <a:prstGeom prst="rect">
            <a:avLst/>
          </a:prstGeom>
          <a:noFill/>
          <a:ln/>
        </p:spPr>
        <p:txBody>
          <a:bodyPr wrap="square" lIns="0" tIns="0" rIns="0" bIns="0" rtlCol="0" anchor="t"/>
          <a:lstStyle/>
          <a:p>
            <a:pPr algn="l">
              <a:lnSpc>
                <a:spcPts val="1875"/>
              </a:lnSpc>
            </a:pPr>
            <a:r>
              <a:rPr lang="en-US" sz="1500" b="0" i="0" dirty="0">
                <a:solidFill>
                  <a:srgbClr val="000000"/>
                </a:solidFill>
                <a:latin typeface="Arial Regular" pitchFamily="34" charset="0"/>
                <a:ea typeface="Arial Regular" pitchFamily="34" charset="-122"/>
                <a:cs typeface="Arial Regular" pitchFamily="34" charset="-120"/>
              </a:rPr>
              <a:t>02</a:t>
            </a:r>
            <a:endParaRPr lang="en-US" sz="1500" dirty="0"/>
          </a:p>
        </p:txBody>
      </p:sp>
      <p:sp>
        <p:nvSpPr>
          <p:cNvPr id="10" name="Text 4"/>
          <p:cNvSpPr/>
          <p:nvPr/>
        </p:nvSpPr>
        <p:spPr>
          <a:xfrm>
            <a:off x="1047750" y="3981450"/>
            <a:ext cx="4933950" cy="666750"/>
          </a:xfrm>
          <a:prstGeom prst="rect">
            <a:avLst/>
          </a:prstGeom>
          <a:noFill/>
          <a:ln/>
        </p:spPr>
        <p:txBody>
          <a:bodyPr wrap="square" lIns="0" tIns="0" rIns="0" bIns="0" rtlCol="0" anchor="t"/>
          <a:lstStyle/>
          <a:p>
            <a:pPr algn="l">
              <a:lnSpc>
                <a:spcPts val="5250"/>
              </a:lnSpc>
            </a:pPr>
            <a:endParaRPr lang="en-US" sz="5250" dirty="0"/>
          </a:p>
        </p:txBody>
      </p:sp>
      <p:sp>
        <p:nvSpPr>
          <p:cNvPr id="12" name="Text 6"/>
          <p:cNvSpPr/>
          <p:nvPr/>
        </p:nvSpPr>
        <p:spPr>
          <a:xfrm>
            <a:off x="1072704" y="3055050"/>
            <a:ext cx="6267895" cy="666750"/>
          </a:xfrm>
          <a:prstGeom prst="rect">
            <a:avLst/>
          </a:prstGeom>
          <a:noFill/>
          <a:ln/>
        </p:spPr>
        <p:txBody>
          <a:bodyPr wrap="square" lIns="0" tIns="0" rIns="0" bIns="0" rtlCol="0" anchor="t"/>
          <a:lstStyle/>
          <a:p>
            <a:pPr algn="l">
              <a:lnSpc>
                <a:spcPts val="5250"/>
              </a:lnSpc>
            </a:pPr>
            <a:r>
              <a:rPr lang="en-US" sz="4800" b="1" kern="0" spc="157" dirty="0">
                <a:solidFill>
                  <a:srgbClr val="000000"/>
                </a:solidFill>
                <a:latin typeface="Arial Bold" pitchFamily="34" charset="0"/>
                <a:cs typeface="Arial Bold" pitchFamily="34" charset="-120"/>
              </a:rPr>
              <a:t>Meaningful names</a:t>
            </a:r>
            <a:endParaRPr lang="en-US" sz="4800" dirty="0"/>
          </a:p>
        </p:txBody>
      </p:sp>
      <p:sp>
        <p:nvSpPr>
          <p:cNvPr id="13" name="Text 7"/>
          <p:cNvSpPr/>
          <p:nvPr/>
        </p:nvSpPr>
        <p:spPr>
          <a:xfrm>
            <a:off x="9937996" y="4304347"/>
            <a:ext cx="238125" cy="238125"/>
          </a:xfrm>
          <a:prstGeom prst="rect">
            <a:avLst/>
          </a:prstGeom>
          <a:noFill/>
          <a:ln/>
        </p:spPr>
        <p:txBody>
          <a:bodyPr wrap="square" lIns="0" tIns="0" rIns="0" bIns="0" rtlCol="0" anchor="t"/>
          <a:lstStyle/>
          <a:p>
            <a:pPr algn="l">
              <a:lnSpc>
                <a:spcPts val="1875"/>
              </a:lnSpc>
            </a:pPr>
            <a:r>
              <a:rPr lang="en-US" sz="1500" b="0" i="0" dirty="0">
                <a:solidFill>
                  <a:srgbClr val="000000"/>
                </a:solidFill>
                <a:latin typeface="Arial Regular" pitchFamily="34" charset="0"/>
                <a:ea typeface="Arial Regular" pitchFamily="34" charset="-122"/>
                <a:cs typeface="Arial Regular" pitchFamily="34" charset="-120"/>
              </a:rPr>
              <a:t>03</a:t>
            </a:r>
            <a:endParaRPr lang="en-US" sz="1500" dirty="0"/>
          </a:p>
        </p:txBody>
      </p:sp>
      <p:sp>
        <p:nvSpPr>
          <p:cNvPr id="14" name="Text 8"/>
          <p:cNvSpPr/>
          <p:nvPr/>
        </p:nvSpPr>
        <p:spPr>
          <a:xfrm>
            <a:off x="1072705" y="4098798"/>
            <a:ext cx="6902450" cy="649225"/>
          </a:xfrm>
          <a:prstGeom prst="rect">
            <a:avLst/>
          </a:prstGeom>
          <a:noFill/>
          <a:ln/>
        </p:spPr>
        <p:txBody>
          <a:bodyPr wrap="square" lIns="0" tIns="0" rIns="0" bIns="0" rtlCol="0" anchor="t"/>
          <a:lstStyle/>
          <a:p>
            <a:pPr algn="l">
              <a:lnSpc>
                <a:spcPts val="5250"/>
              </a:lnSpc>
            </a:pPr>
            <a:r>
              <a:rPr lang="en-US" sz="4800" dirty="0">
                <a:latin typeface="Arial Bold" panose="020B0704020202020204" pitchFamily="34" charset="0"/>
                <a:cs typeface="Arial Bold" panose="020B0704020202020204" pitchFamily="34" charset="0"/>
              </a:rPr>
              <a:t>Functions</a:t>
            </a:r>
          </a:p>
        </p:txBody>
      </p:sp>
      <p:sp>
        <p:nvSpPr>
          <p:cNvPr id="15" name="Text 9"/>
          <p:cNvSpPr/>
          <p:nvPr/>
        </p:nvSpPr>
        <p:spPr>
          <a:xfrm>
            <a:off x="9937995" y="5343524"/>
            <a:ext cx="238125" cy="238125"/>
          </a:xfrm>
          <a:prstGeom prst="rect">
            <a:avLst/>
          </a:prstGeom>
          <a:noFill/>
          <a:ln/>
        </p:spPr>
        <p:txBody>
          <a:bodyPr wrap="square" lIns="0" tIns="0" rIns="0" bIns="0" rtlCol="0" anchor="t"/>
          <a:lstStyle/>
          <a:p>
            <a:pPr algn="l">
              <a:lnSpc>
                <a:spcPts val="1875"/>
              </a:lnSpc>
            </a:pPr>
            <a:r>
              <a:rPr lang="en-US" sz="1500" b="0" i="0" dirty="0">
                <a:solidFill>
                  <a:srgbClr val="000000"/>
                </a:solidFill>
                <a:latin typeface="Arial Regular" pitchFamily="34" charset="0"/>
                <a:ea typeface="Arial Regular" pitchFamily="34" charset="-122"/>
                <a:cs typeface="Arial Regular" pitchFamily="34" charset="-120"/>
              </a:rPr>
              <a:t>04</a:t>
            </a:r>
            <a:endParaRPr lang="en-US" sz="1500" dirty="0"/>
          </a:p>
        </p:txBody>
      </p:sp>
      <p:sp>
        <p:nvSpPr>
          <p:cNvPr id="16" name="Text 10"/>
          <p:cNvSpPr/>
          <p:nvPr/>
        </p:nvSpPr>
        <p:spPr>
          <a:xfrm>
            <a:off x="1047750" y="5129212"/>
            <a:ext cx="4108450" cy="666750"/>
          </a:xfrm>
          <a:prstGeom prst="rect">
            <a:avLst/>
          </a:prstGeom>
          <a:noFill/>
          <a:ln/>
        </p:spPr>
        <p:txBody>
          <a:bodyPr wrap="square" lIns="0" tIns="0" rIns="0" bIns="0" rtlCol="0" anchor="t"/>
          <a:lstStyle/>
          <a:p>
            <a:pPr algn="l">
              <a:lnSpc>
                <a:spcPts val="5250"/>
              </a:lnSpc>
            </a:pPr>
            <a:r>
              <a:rPr lang="en-US" sz="4800" b="1" i="0" kern="0" spc="157" dirty="0">
                <a:solidFill>
                  <a:srgbClr val="000000"/>
                </a:solidFill>
                <a:latin typeface="Arial Bold" pitchFamily="34" charset="0"/>
                <a:ea typeface="Arial Bold" pitchFamily="34" charset="-122"/>
                <a:cs typeface="Arial Bold" pitchFamily="34" charset="-120"/>
              </a:rPr>
              <a:t>Classes</a:t>
            </a:r>
            <a:endParaRPr lang="en-US" sz="4800" dirty="0"/>
          </a:p>
        </p:txBody>
      </p:sp>
      <p:sp>
        <p:nvSpPr>
          <p:cNvPr id="17" name="Text 11"/>
          <p:cNvSpPr/>
          <p:nvPr/>
        </p:nvSpPr>
        <p:spPr>
          <a:xfrm>
            <a:off x="9937999" y="6378509"/>
            <a:ext cx="238125" cy="238125"/>
          </a:xfrm>
          <a:prstGeom prst="rect">
            <a:avLst/>
          </a:prstGeom>
          <a:noFill/>
          <a:ln/>
        </p:spPr>
        <p:txBody>
          <a:bodyPr wrap="square" lIns="0" tIns="0" rIns="0" bIns="0" rtlCol="0" anchor="t"/>
          <a:lstStyle/>
          <a:p>
            <a:pPr algn="l">
              <a:lnSpc>
                <a:spcPts val="1875"/>
              </a:lnSpc>
            </a:pPr>
            <a:r>
              <a:rPr lang="en-US" sz="1500" b="0" i="0" dirty="0">
                <a:solidFill>
                  <a:srgbClr val="000000"/>
                </a:solidFill>
                <a:latin typeface="Arial Regular" pitchFamily="34" charset="0"/>
                <a:ea typeface="Arial Regular" pitchFamily="34" charset="-122"/>
                <a:cs typeface="Arial Regular" pitchFamily="34" charset="-120"/>
              </a:rPr>
              <a:t>05</a:t>
            </a:r>
            <a:endParaRPr lang="en-US" sz="1500" dirty="0"/>
          </a:p>
        </p:txBody>
      </p:sp>
      <p:sp>
        <p:nvSpPr>
          <p:cNvPr id="18" name="Text 12"/>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19" name="Text 13"/>
          <p:cNvSpPr/>
          <p:nvPr/>
        </p:nvSpPr>
        <p:spPr>
          <a:xfrm>
            <a:off x="16030575" y="457200"/>
            <a:ext cx="1190625"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20" name="Text 14"/>
          <p:cNvSpPr/>
          <p:nvPr/>
        </p:nvSpPr>
        <p:spPr>
          <a:xfrm>
            <a:off x="1047750" y="9525000"/>
            <a:ext cx="14097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Agenda</a:t>
            </a:r>
            <a:endParaRPr lang="en-US" sz="1500" dirty="0"/>
          </a:p>
        </p:txBody>
      </p:sp>
      <p:sp>
        <p:nvSpPr>
          <p:cNvPr id="21" name="Text 15"/>
          <p:cNvSpPr/>
          <p:nvPr/>
        </p:nvSpPr>
        <p:spPr>
          <a:xfrm>
            <a:off x="13520928" y="9525000"/>
            <a:ext cx="4767072" cy="4699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22" name="Text 10">
            <a:extLst>
              <a:ext uri="{FF2B5EF4-FFF2-40B4-BE49-F238E27FC236}">
                <a16:creationId xmlns:a16="http://schemas.microsoft.com/office/drawing/2014/main" id="{0EAC95A9-D4DE-3337-CEB1-2912BF6AF1EE}"/>
              </a:ext>
            </a:extLst>
          </p:cNvPr>
          <p:cNvSpPr/>
          <p:nvPr/>
        </p:nvSpPr>
        <p:spPr>
          <a:xfrm>
            <a:off x="1072705" y="6276974"/>
            <a:ext cx="4108450" cy="666750"/>
          </a:xfrm>
          <a:prstGeom prst="rect">
            <a:avLst/>
          </a:prstGeom>
          <a:noFill/>
          <a:ln/>
        </p:spPr>
        <p:txBody>
          <a:bodyPr wrap="square" lIns="0" tIns="0" rIns="0" bIns="0" rtlCol="0" anchor="t"/>
          <a:lstStyle/>
          <a:p>
            <a:pPr algn="l">
              <a:lnSpc>
                <a:spcPts val="5250"/>
              </a:lnSpc>
            </a:pPr>
            <a:r>
              <a:rPr lang="en-US" sz="4800" b="1" i="0" kern="0" spc="157" dirty="0">
                <a:solidFill>
                  <a:srgbClr val="000000"/>
                </a:solidFill>
                <a:latin typeface="Arial Bold" pitchFamily="34" charset="0"/>
                <a:ea typeface="Arial Bold" pitchFamily="34" charset="-122"/>
                <a:cs typeface="Arial Bold" pitchFamily="34" charset="-120"/>
              </a:rPr>
              <a:t>Comments</a:t>
            </a:r>
            <a:endParaRPr lang="en-US" sz="4800" dirty="0"/>
          </a:p>
        </p:txBody>
      </p:sp>
      <p:sp>
        <p:nvSpPr>
          <p:cNvPr id="23" name="Text 10">
            <a:extLst>
              <a:ext uri="{FF2B5EF4-FFF2-40B4-BE49-F238E27FC236}">
                <a16:creationId xmlns:a16="http://schemas.microsoft.com/office/drawing/2014/main" id="{FA347757-427E-E193-EF6C-B9F4E6C3D7A7}"/>
              </a:ext>
            </a:extLst>
          </p:cNvPr>
          <p:cNvSpPr/>
          <p:nvPr/>
        </p:nvSpPr>
        <p:spPr>
          <a:xfrm>
            <a:off x="1072705" y="7324913"/>
            <a:ext cx="7477384" cy="618936"/>
          </a:xfrm>
          <a:prstGeom prst="rect">
            <a:avLst/>
          </a:prstGeom>
          <a:noFill/>
          <a:ln/>
        </p:spPr>
        <p:txBody>
          <a:bodyPr wrap="square" lIns="0" tIns="0" rIns="0" bIns="0" rtlCol="0" anchor="t"/>
          <a:lstStyle/>
          <a:p>
            <a:pPr algn="l">
              <a:lnSpc>
                <a:spcPts val="5250"/>
              </a:lnSpc>
            </a:pPr>
            <a:r>
              <a:rPr lang="en-US" sz="4800" b="1" kern="0" spc="157" dirty="0">
                <a:solidFill>
                  <a:srgbClr val="000000"/>
                </a:solidFill>
                <a:latin typeface="Arial Bold" pitchFamily="34" charset="0"/>
                <a:cs typeface="Arial Bold" pitchFamily="34" charset="-120"/>
              </a:rPr>
              <a:t>Formatting</a:t>
            </a:r>
            <a:endParaRPr lang="en-US" sz="4800" dirty="0"/>
          </a:p>
        </p:txBody>
      </p:sp>
      <p:sp>
        <p:nvSpPr>
          <p:cNvPr id="24" name="Text 11">
            <a:extLst>
              <a:ext uri="{FF2B5EF4-FFF2-40B4-BE49-F238E27FC236}">
                <a16:creationId xmlns:a16="http://schemas.microsoft.com/office/drawing/2014/main" id="{0A1E225D-186D-AF4C-1C31-76993B645EDE}"/>
              </a:ext>
            </a:extLst>
          </p:cNvPr>
          <p:cNvSpPr/>
          <p:nvPr/>
        </p:nvSpPr>
        <p:spPr>
          <a:xfrm>
            <a:off x="9936650" y="7475788"/>
            <a:ext cx="238125" cy="238125"/>
          </a:xfrm>
          <a:prstGeom prst="rect">
            <a:avLst/>
          </a:prstGeom>
          <a:noFill/>
          <a:ln/>
        </p:spPr>
        <p:txBody>
          <a:bodyPr wrap="square" lIns="0" tIns="0" rIns="0" bIns="0" rtlCol="0" anchor="t"/>
          <a:lstStyle/>
          <a:p>
            <a:pPr algn="l">
              <a:lnSpc>
                <a:spcPts val="1875"/>
              </a:lnSpc>
            </a:pPr>
            <a:r>
              <a:rPr lang="en-US" sz="1500" b="0" i="0" dirty="0">
                <a:solidFill>
                  <a:srgbClr val="000000"/>
                </a:solidFill>
                <a:latin typeface="Arial Regular" pitchFamily="34" charset="0"/>
                <a:ea typeface="Arial Regular" pitchFamily="34" charset="-122"/>
                <a:cs typeface="Arial Regular" pitchFamily="34" charset="-120"/>
              </a:rPr>
              <a:t>06</a:t>
            </a:r>
            <a:endParaRPr lang="en-US" sz="1500" dirty="0"/>
          </a:p>
        </p:txBody>
      </p:sp>
      <p:cxnSp>
        <p:nvCxnSpPr>
          <p:cNvPr id="26" name="Straight Connector 25">
            <a:extLst>
              <a:ext uri="{FF2B5EF4-FFF2-40B4-BE49-F238E27FC236}">
                <a16:creationId xmlns:a16="http://schemas.microsoft.com/office/drawing/2014/main" id="{A698D43C-0A75-F0D2-936E-5D64A24B15C9}"/>
              </a:ext>
            </a:extLst>
          </p:cNvPr>
          <p:cNvCxnSpPr/>
          <p:nvPr/>
        </p:nvCxnSpPr>
        <p:spPr>
          <a:xfrm>
            <a:off x="1072705" y="2852928"/>
            <a:ext cx="953414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783D1A09-81DE-DEBD-CD19-3CC311077170}"/>
              </a:ext>
            </a:extLst>
          </p:cNvPr>
          <p:cNvCxnSpPr/>
          <p:nvPr/>
        </p:nvCxnSpPr>
        <p:spPr>
          <a:xfrm>
            <a:off x="1072705" y="3858768"/>
            <a:ext cx="953414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A5371F55-D60F-FF22-B405-1145E7347972}"/>
              </a:ext>
            </a:extLst>
          </p:cNvPr>
          <p:cNvCxnSpPr/>
          <p:nvPr/>
        </p:nvCxnSpPr>
        <p:spPr>
          <a:xfrm>
            <a:off x="1072705" y="4956048"/>
            <a:ext cx="953414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0" name="Straight Connector 29">
            <a:extLst>
              <a:ext uri="{FF2B5EF4-FFF2-40B4-BE49-F238E27FC236}">
                <a16:creationId xmlns:a16="http://schemas.microsoft.com/office/drawing/2014/main" id="{1D747417-6BB2-BBD9-C5D6-013A84472654}"/>
              </a:ext>
            </a:extLst>
          </p:cNvPr>
          <p:cNvCxnSpPr/>
          <p:nvPr/>
        </p:nvCxnSpPr>
        <p:spPr>
          <a:xfrm>
            <a:off x="1072705" y="6028944"/>
            <a:ext cx="953414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1" name="Straight Connector 30">
            <a:extLst>
              <a:ext uri="{FF2B5EF4-FFF2-40B4-BE49-F238E27FC236}">
                <a16:creationId xmlns:a16="http://schemas.microsoft.com/office/drawing/2014/main" id="{D318C334-4C5F-5E83-6ADA-0148D26215BC}"/>
              </a:ext>
            </a:extLst>
          </p:cNvPr>
          <p:cNvCxnSpPr/>
          <p:nvPr/>
        </p:nvCxnSpPr>
        <p:spPr>
          <a:xfrm>
            <a:off x="1072705" y="7126224"/>
            <a:ext cx="953414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3" name="Text 10">
            <a:extLst>
              <a:ext uri="{FF2B5EF4-FFF2-40B4-BE49-F238E27FC236}">
                <a16:creationId xmlns:a16="http://schemas.microsoft.com/office/drawing/2014/main" id="{970A5A37-F712-D8C2-22D2-E7F939DB0599}"/>
              </a:ext>
            </a:extLst>
          </p:cNvPr>
          <p:cNvSpPr/>
          <p:nvPr/>
        </p:nvSpPr>
        <p:spPr>
          <a:xfrm>
            <a:off x="1072705" y="8388156"/>
            <a:ext cx="7477384" cy="618936"/>
          </a:xfrm>
          <a:prstGeom prst="rect">
            <a:avLst/>
          </a:prstGeom>
          <a:noFill/>
          <a:ln/>
        </p:spPr>
        <p:txBody>
          <a:bodyPr wrap="square" lIns="0" tIns="0" rIns="0" bIns="0" rtlCol="0" anchor="t"/>
          <a:lstStyle/>
          <a:p>
            <a:pPr algn="l">
              <a:lnSpc>
                <a:spcPts val="5250"/>
              </a:lnSpc>
            </a:pPr>
            <a:r>
              <a:rPr lang="en-US" sz="4800" b="1" dirty="0"/>
              <a:t>Useful resources</a:t>
            </a:r>
          </a:p>
        </p:txBody>
      </p:sp>
      <p:sp>
        <p:nvSpPr>
          <p:cNvPr id="8" name="Text 11">
            <a:extLst>
              <a:ext uri="{FF2B5EF4-FFF2-40B4-BE49-F238E27FC236}">
                <a16:creationId xmlns:a16="http://schemas.microsoft.com/office/drawing/2014/main" id="{FDB18D1D-990B-82B1-D13B-7FFAB14D07F2}"/>
              </a:ext>
            </a:extLst>
          </p:cNvPr>
          <p:cNvSpPr/>
          <p:nvPr/>
        </p:nvSpPr>
        <p:spPr>
          <a:xfrm>
            <a:off x="9936650" y="8539031"/>
            <a:ext cx="238125" cy="238125"/>
          </a:xfrm>
          <a:prstGeom prst="rect">
            <a:avLst/>
          </a:prstGeom>
          <a:noFill/>
          <a:ln/>
        </p:spPr>
        <p:txBody>
          <a:bodyPr wrap="square" lIns="0" tIns="0" rIns="0" bIns="0" rtlCol="0" anchor="t"/>
          <a:lstStyle/>
          <a:p>
            <a:pPr algn="l">
              <a:lnSpc>
                <a:spcPts val="1875"/>
              </a:lnSpc>
            </a:pPr>
            <a:r>
              <a:rPr lang="en-US" sz="1500" b="0" i="0" dirty="0">
                <a:solidFill>
                  <a:srgbClr val="000000"/>
                </a:solidFill>
                <a:latin typeface="Arial Regular" pitchFamily="34" charset="0"/>
                <a:ea typeface="Arial Regular" pitchFamily="34" charset="-122"/>
                <a:cs typeface="Arial Regular" pitchFamily="34" charset="-120"/>
              </a:rPr>
              <a:t>07</a:t>
            </a:r>
            <a:endParaRPr lang="en-US" sz="1500" dirty="0"/>
          </a:p>
        </p:txBody>
      </p:sp>
      <p:cxnSp>
        <p:nvCxnSpPr>
          <p:cNvPr id="11" name="Straight Connector 10">
            <a:extLst>
              <a:ext uri="{FF2B5EF4-FFF2-40B4-BE49-F238E27FC236}">
                <a16:creationId xmlns:a16="http://schemas.microsoft.com/office/drawing/2014/main" id="{0E3CBB00-A9A7-C47B-B666-01F52FDA5BA8}"/>
              </a:ext>
            </a:extLst>
          </p:cNvPr>
          <p:cNvCxnSpPr/>
          <p:nvPr/>
        </p:nvCxnSpPr>
        <p:spPr>
          <a:xfrm>
            <a:off x="1072705" y="8189467"/>
            <a:ext cx="9534144" cy="0"/>
          </a:xfrm>
          <a:prstGeom prst="line">
            <a:avLst/>
          </a:prstGeom>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Classes</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endParaRPr lang="en-US" sz="2400" b="1" dirty="0">
              <a:latin typeface="Arial Regular"/>
            </a:endParaRPr>
          </a:p>
        </p:txBody>
      </p:sp>
      <p:pic>
        <p:nvPicPr>
          <p:cNvPr id="1026" name="Picture 2" descr="Image">
            <a:extLst>
              <a:ext uri="{FF2B5EF4-FFF2-40B4-BE49-F238E27FC236}">
                <a16:creationId xmlns:a16="http://schemas.microsoft.com/office/drawing/2014/main" id="{BE36912E-BD0B-A27A-DD6F-54CE90319E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7275" y="3422020"/>
            <a:ext cx="9985375" cy="3615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56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Open-Closed principle</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Objects or entities should be open for extension but closed for modification.</a:t>
            </a:r>
          </a:p>
          <a:p>
            <a:pPr algn="just">
              <a:lnSpc>
                <a:spcPct val="150000"/>
              </a:lnSpc>
            </a:pPr>
            <a:endParaRPr lang="en-US" sz="3600" b="1" dirty="0">
              <a:latin typeface="Arial Regular"/>
            </a:endParaRPr>
          </a:p>
          <a:p>
            <a:pPr algn="just">
              <a:lnSpc>
                <a:spcPct val="150000"/>
              </a:lnSpc>
            </a:pPr>
            <a:r>
              <a:rPr lang="en-US" sz="3600" b="1" dirty="0">
                <a:latin typeface="Arial Regular"/>
              </a:rPr>
              <a:t>This means that a class should be extendable without modifying the class itself.</a:t>
            </a:r>
            <a:endParaRPr lang="en-US" sz="2800" b="1" dirty="0">
              <a:latin typeface="Arial Regular"/>
            </a:endParaRPr>
          </a:p>
        </p:txBody>
      </p:sp>
    </p:spTree>
    <p:extLst>
      <p:ext uri="{BB962C8B-B14F-4D97-AF65-F5344CB8AC3E}">
        <p14:creationId xmlns:p14="http://schemas.microsoft.com/office/powerpoint/2010/main" val="3107523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Classes</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endParaRPr lang="en-US" sz="2400" b="1" dirty="0">
              <a:latin typeface="Arial Regular"/>
            </a:endParaRPr>
          </a:p>
        </p:txBody>
      </p:sp>
      <p:pic>
        <p:nvPicPr>
          <p:cNvPr id="5124" name="Picture 4" descr="Image">
            <a:extLst>
              <a:ext uri="{FF2B5EF4-FFF2-40B4-BE49-F238E27FC236}">
                <a16:creationId xmlns:a16="http://schemas.microsoft.com/office/drawing/2014/main" id="{2F9432D9-4202-B18F-B0D0-8FF52345DE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4087" y="1914525"/>
            <a:ext cx="8556625" cy="7001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785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Open-Closed principle</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Allow new functionality via subclassing.</a:t>
            </a:r>
          </a:p>
          <a:p>
            <a:pPr algn="just">
              <a:lnSpc>
                <a:spcPct val="150000"/>
              </a:lnSpc>
            </a:pPr>
            <a:endParaRPr lang="en-US" sz="3600" b="1" dirty="0">
              <a:latin typeface="Arial Regular"/>
            </a:endParaRPr>
          </a:p>
          <a:p>
            <a:pPr algn="just">
              <a:lnSpc>
                <a:spcPct val="150000"/>
              </a:lnSpc>
            </a:pPr>
            <a:r>
              <a:rPr lang="en-US" sz="3600" b="1" dirty="0">
                <a:latin typeface="Arial Regular"/>
              </a:rPr>
              <a:t>We incorporate new features by extending the system, not by making modifications to existing code.</a:t>
            </a:r>
            <a:endParaRPr lang="en-US" sz="2800" b="1" dirty="0">
              <a:latin typeface="Arial Regular"/>
            </a:endParaRPr>
          </a:p>
        </p:txBody>
      </p:sp>
    </p:spTree>
    <p:extLst>
      <p:ext uri="{BB962C8B-B14F-4D97-AF65-F5344CB8AC3E}">
        <p14:creationId xmlns:p14="http://schemas.microsoft.com/office/powerpoint/2010/main" val="103616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93281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Interface segregation principle (ISP)</a:t>
            </a:r>
            <a:endParaRPr lang="en-US" sz="3750" dirty="0"/>
          </a:p>
        </p:txBody>
      </p:sp>
      <p:pic>
        <p:nvPicPr>
          <p:cNvPr id="11" name="Picture 10">
            <a:extLst>
              <a:ext uri="{FF2B5EF4-FFF2-40B4-BE49-F238E27FC236}">
                <a16:creationId xmlns:a16="http://schemas.microsoft.com/office/drawing/2014/main" id="{B4252984-5E99-4E24-1939-FB5475E30CE9}"/>
              </a:ext>
            </a:extLst>
          </p:cNvPr>
          <p:cNvPicPr>
            <a:picLocks noChangeAspect="1"/>
          </p:cNvPicPr>
          <p:nvPr/>
        </p:nvPicPr>
        <p:blipFill>
          <a:blip r:embed="rId9"/>
          <a:stretch>
            <a:fillRect/>
          </a:stretch>
        </p:blipFill>
        <p:spPr>
          <a:xfrm>
            <a:off x="3981450" y="2693637"/>
            <a:ext cx="7637481" cy="5144792"/>
          </a:xfrm>
          <a:prstGeom prst="rect">
            <a:avLst/>
          </a:prstGeom>
        </p:spPr>
      </p:pic>
    </p:spTree>
    <p:extLst>
      <p:ext uri="{BB962C8B-B14F-4D97-AF65-F5344CB8AC3E}">
        <p14:creationId xmlns:p14="http://schemas.microsoft.com/office/powerpoint/2010/main" val="3487228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93281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Interface segregation principle (ISP)</a:t>
            </a:r>
            <a:endParaRPr lang="en-US" sz="3750" dirty="0"/>
          </a:p>
        </p:txBody>
      </p:sp>
      <p:pic>
        <p:nvPicPr>
          <p:cNvPr id="13" name="Picture 12">
            <a:extLst>
              <a:ext uri="{FF2B5EF4-FFF2-40B4-BE49-F238E27FC236}">
                <a16:creationId xmlns:a16="http://schemas.microsoft.com/office/drawing/2014/main" id="{0EBC5FD4-17D6-2239-E785-365A479D0AD6}"/>
              </a:ext>
            </a:extLst>
          </p:cNvPr>
          <p:cNvPicPr>
            <a:picLocks noChangeAspect="1"/>
          </p:cNvPicPr>
          <p:nvPr/>
        </p:nvPicPr>
        <p:blipFill>
          <a:blip r:embed="rId9"/>
          <a:stretch>
            <a:fillRect/>
          </a:stretch>
        </p:blipFill>
        <p:spPr>
          <a:xfrm>
            <a:off x="3136900" y="2895600"/>
            <a:ext cx="9961252" cy="3981450"/>
          </a:xfrm>
          <a:prstGeom prst="rect">
            <a:avLst/>
          </a:prstGeom>
        </p:spPr>
      </p:pic>
    </p:spTree>
    <p:extLst>
      <p:ext uri="{BB962C8B-B14F-4D97-AF65-F5344CB8AC3E}">
        <p14:creationId xmlns:p14="http://schemas.microsoft.com/office/powerpoint/2010/main" val="1286731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93281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Interface segregation principle (ISP)</a:t>
            </a:r>
            <a:endParaRPr lang="en-US" sz="3750" dirty="0"/>
          </a:p>
        </p:txBody>
      </p:sp>
      <p:pic>
        <p:nvPicPr>
          <p:cNvPr id="11" name="Picture 10">
            <a:extLst>
              <a:ext uri="{FF2B5EF4-FFF2-40B4-BE49-F238E27FC236}">
                <a16:creationId xmlns:a16="http://schemas.microsoft.com/office/drawing/2014/main" id="{E2B15988-93A8-A06C-AC6F-0422F51F59F3}"/>
              </a:ext>
            </a:extLst>
          </p:cNvPr>
          <p:cNvPicPr>
            <a:picLocks noChangeAspect="1"/>
          </p:cNvPicPr>
          <p:nvPr/>
        </p:nvPicPr>
        <p:blipFill>
          <a:blip r:embed="rId9"/>
          <a:stretch>
            <a:fillRect/>
          </a:stretch>
        </p:blipFill>
        <p:spPr>
          <a:xfrm>
            <a:off x="1057275" y="2400300"/>
            <a:ext cx="14169798" cy="6743700"/>
          </a:xfrm>
          <a:prstGeom prst="rect">
            <a:avLst/>
          </a:prstGeom>
        </p:spPr>
      </p:pic>
    </p:spTree>
    <p:extLst>
      <p:ext uri="{BB962C8B-B14F-4D97-AF65-F5344CB8AC3E}">
        <p14:creationId xmlns:p14="http://schemas.microsoft.com/office/powerpoint/2010/main" val="4137974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Dependency inversion principle</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High-level modules should not depend on low-level modules. Both should depend on abstractions.</a:t>
            </a:r>
          </a:p>
          <a:p>
            <a:pPr algn="just">
              <a:lnSpc>
                <a:spcPct val="150000"/>
              </a:lnSpc>
            </a:pPr>
            <a:r>
              <a:rPr lang="en-US" sz="3600" b="1" dirty="0">
                <a:latin typeface="Arial Regular"/>
              </a:rPr>
              <a:t>Abstraction should not depend on details. Details should happen on abstractions. </a:t>
            </a:r>
            <a:endParaRPr lang="en-US" sz="2800" b="1" dirty="0">
              <a:latin typeface="Arial Regular"/>
            </a:endParaRPr>
          </a:p>
        </p:txBody>
      </p:sp>
    </p:spTree>
    <p:extLst>
      <p:ext uri="{BB962C8B-B14F-4D97-AF65-F5344CB8AC3E}">
        <p14:creationId xmlns:p14="http://schemas.microsoft.com/office/powerpoint/2010/main" val="3516034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Dependency inversion principle</a:t>
            </a:r>
            <a:endParaRPr lang="en-US" sz="3750" dirty="0"/>
          </a:p>
        </p:txBody>
      </p:sp>
      <p:pic>
        <p:nvPicPr>
          <p:cNvPr id="7170" name="Picture 2" descr="Confused Nick Young / Swaggy P | Know Your Meme">
            <a:extLst>
              <a:ext uri="{FF2B5EF4-FFF2-40B4-BE49-F238E27FC236}">
                <a16:creationId xmlns:a16="http://schemas.microsoft.com/office/drawing/2014/main" id="{486DD278-FCE6-80DB-3F67-C8C914D662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3000375"/>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056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Dependency inversion principle</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Client: Your main class/code that runs the high-level module.</a:t>
            </a:r>
          </a:p>
          <a:p>
            <a:pPr algn="just">
              <a:lnSpc>
                <a:spcPct val="150000"/>
              </a:lnSpc>
            </a:pPr>
            <a:r>
              <a:rPr lang="en-US" sz="3600" b="1" dirty="0">
                <a:latin typeface="Arial Regular"/>
              </a:rPr>
              <a:t>High-Level Modules: Interface/Abstraction that your client uses.</a:t>
            </a:r>
          </a:p>
          <a:p>
            <a:pPr algn="just">
              <a:lnSpc>
                <a:spcPct val="150000"/>
              </a:lnSpc>
            </a:pPr>
            <a:r>
              <a:rPr lang="en-US" sz="3600" b="1" dirty="0">
                <a:latin typeface="Arial Regular"/>
              </a:rPr>
              <a:t>Low-Level Modules: Details of your interfaces/abstraction.</a:t>
            </a:r>
            <a:endParaRPr lang="en-US" sz="2800" b="1" dirty="0">
              <a:latin typeface="Arial Regular"/>
            </a:endParaRPr>
          </a:p>
        </p:txBody>
      </p:sp>
    </p:spTree>
    <p:extLst>
      <p:ext uri="{BB962C8B-B14F-4D97-AF65-F5344CB8AC3E}">
        <p14:creationId xmlns:p14="http://schemas.microsoft.com/office/powerpoint/2010/main" val="323911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05575" y="7153275"/>
            <a:ext cx="5105363" cy="3133702"/>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What is Clean Code?</a:t>
            </a:r>
            <a:endParaRPr lang="en-US" sz="3750" dirty="0"/>
          </a:p>
        </p:txBody>
      </p:sp>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10" name="Text 4"/>
          <p:cNvSpPr/>
          <p:nvPr/>
        </p:nvSpPr>
        <p:spPr>
          <a:xfrm>
            <a:off x="16144875" y="457200"/>
            <a:ext cx="1076325"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11" name="Text 5"/>
          <p:cNvSpPr/>
          <p:nvPr/>
        </p:nvSpPr>
        <p:spPr>
          <a:xfrm>
            <a:off x="1047750" y="9525000"/>
            <a:ext cx="1952588"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Introduction</a:t>
            </a:r>
            <a:endParaRPr lang="en-US" sz="1500" dirty="0"/>
          </a:p>
        </p:txBody>
      </p:sp>
      <p:sp>
        <p:nvSpPr>
          <p:cNvPr id="13" name="Text 2">
            <a:extLst>
              <a:ext uri="{FF2B5EF4-FFF2-40B4-BE49-F238E27FC236}">
                <a16:creationId xmlns:a16="http://schemas.microsoft.com/office/drawing/2014/main" id="{81C5E209-29D1-4AB5-F244-3AEE37AD31B0}"/>
              </a:ext>
            </a:extLst>
          </p:cNvPr>
          <p:cNvSpPr/>
          <p:nvPr/>
        </p:nvSpPr>
        <p:spPr>
          <a:xfrm>
            <a:off x="1444625" y="2647950"/>
            <a:ext cx="7699375" cy="4857752"/>
          </a:xfrm>
          <a:prstGeom prst="rect">
            <a:avLst/>
          </a:prstGeom>
          <a:noFill/>
          <a:ln/>
        </p:spPr>
        <p:txBody>
          <a:bodyPr wrap="square" lIns="0" tIns="0" rIns="0" bIns="0" rtlCol="0" anchor="t"/>
          <a:lstStyle/>
          <a:p>
            <a:pPr algn="just">
              <a:lnSpc>
                <a:spcPts val="3750"/>
              </a:lnSpc>
            </a:pPr>
            <a:r>
              <a:rPr lang="en-US" sz="2800" dirty="0">
                <a:latin typeface="Arial Regular"/>
              </a:rPr>
              <a:t>“I like my code to be elegant and efficient. The logic should be straightforward to make it hard for bugs to hide, the dependencies minimal to ease maintenance, error handling complete according to an articulated strategy, and performance close to optimal so as not to tempt people to make the code messy with unprincipled optimizations. </a:t>
            </a:r>
            <a:r>
              <a:rPr lang="en-US" sz="2800" b="1" dirty="0">
                <a:solidFill>
                  <a:srgbClr val="0AC3E6"/>
                </a:solidFill>
                <a:latin typeface="Arial Regular"/>
              </a:rPr>
              <a:t>Clean code does one thing well.</a:t>
            </a:r>
            <a:r>
              <a:rPr lang="en-US" sz="2800" dirty="0">
                <a:latin typeface="Arial Regular"/>
              </a:rPr>
              <a:t>”</a:t>
            </a:r>
          </a:p>
        </p:txBody>
      </p:sp>
      <p:pic>
        <p:nvPicPr>
          <p:cNvPr id="4098" name="Picture 2" descr="Image">
            <a:extLst>
              <a:ext uri="{FF2B5EF4-FFF2-40B4-BE49-F238E27FC236}">
                <a16:creationId xmlns:a16="http://schemas.microsoft.com/office/drawing/2014/main" id="{54ACB0FC-FF73-294E-77EB-86152BF033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80932" y="2647950"/>
            <a:ext cx="2422636" cy="2777956"/>
          </a:xfrm>
          <a:prstGeom prst="rect">
            <a:avLst/>
          </a:prstGeom>
          <a:noFill/>
          <a:extLst>
            <a:ext uri="{909E8E84-426E-40DD-AFC4-6F175D3DCCD1}">
              <a14:hiddenFill xmlns:a14="http://schemas.microsoft.com/office/drawing/2010/main">
                <a:solidFill>
                  <a:srgbClr val="FFFFFF"/>
                </a:solidFill>
              </a14:hiddenFill>
            </a:ext>
          </a:extLst>
        </p:spPr>
      </p:pic>
      <p:sp>
        <p:nvSpPr>
          <p:cNvPr id="14" name="Text 2">
            <a:extLst>
              <a:ext uri="{FF2B5EF4-FFF2-40B4-BE49-F238E27FC236}">
                <a16:creationId xmlns:a16="http://schemas.microsoft.com/office/drawing/2014/main" id="{5DE6D639-84D0-ABFC-AB30-12CDE5FBE128}"/>
              </a:ext>
            </a:extLst>
          </p:cNvPr>
          <p:cNvSpPr/>
          <p:nvPr/>
        </p:nvSpPr>
        <p:spPr>
          <a:xfrm>
            <a:off x="12305469" y="5721264"/>
            <a:ext cx="3773562" cy="476251"/>
          </a:xfrm>
          <a:prstGeom prst="rect">
            <a:avLst/>
          </a:prstGeom>
          <a:noFill/>
          <a:ln/>
        </p:spPr>
        <p:txBody>
          <a:bodyPr wrap="square" lIns="0" tIns="0" rIns="0" bIns="0" rtlCol="0" anchor="t"/>
          <a:lstStyle/>
          <a:p>
            <a:pPr algn="ctr">
              <a:lnSpc>
                <a:spcPts val="3750"/>
              </a:lnSpc>
            </a:pPr>
            <a:r>
              <a:rPr lang="en-US" i="1" dirty="0">
                <a:latin typeface="Arial" panose="020B0604020202020204" pitchFamily="34" charset="0"/>
                <a:cs typeface="Arial" panose="020B0604020202020204" pitchFamily="34" charset="0"/>
              </a:rPr>
              <a:t>Bjarne </a:t>
            </a:r>
            <a:r>
              <a:rPr lang="en-US" i="1" dirty="0" err="1">
                <a:latin typeface="Arial" panose="020B0604020202020204" pitchFamily="34" charset="0"/>
                <a:cs typeface="Arial" panose="020B0604020202020204" pitchFamily="34" charset="0"/>
              </a:rPr>
              <a:t>Stroustrup</a:t>
            </a:r>
            <a:r>
              <a:rPr lang="en-US" i="1" dirty="0">
                <a:latin typeface="Arial" panose="020B0604020202020204" pitchFamily="34" charset="0"/>
                <a:cs typeface="Arial" panose="020B0604020202020204" pitchFamily="34" charset="0"/>
              </a:rPr>
              <a:t>, inventor of C++ </a:t>
            </a:r>
          </a:p>
        </p:txBody>
      </p:sp>
      <p:sp>
        <p:nvSpPr>
          <p:cNvPr id="15" name="Text 4">
            <a:extLst>
              <a:ext uri="{FF2B5EF4-FFF2-40B4-BE49-F238E27FC236}">
                <a16:creationId xmlns:a16="http://schemas.microsoft.com/office/drawing/2014/main" id="{E95F8621-9B70-8D5D-5AB8-7B72674D61E5}"/>
              </a:ext>
            </a:extLst>
          </p:cNvPr>
          <p:cNvSpPr/>
          <p:nvPr/>
        </p:nvSpPr>
        <p:spPr>
          <a:xfrm>
            <a:off x="15116175" y="95250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Dependency inversion principle</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Imagine you have a car, and your different components are:</a:t>
            </a:r>
          </a:p>
          <a:p>
            <a:pPr algn="just">
              <a:lnSpc>
                <a:spcPct val="150000"/>
              </a:lnSpc>
            </a:pPr>
            <a:endParaRPr lang="en-US" sz="3600" b="1" dirty="0">
              <a:latin typeface="Arial Regular"/>
            </a:endParaRPr>
          </a:p>
          <a:p>
            <a:pPr algn="just">
              <a:lnSpc>
                <a:spcPct val="150000"/>
              </a:lnSpc>
            </a:pPr>
            <a:r>
              <a:rPr lang="en-US" sz="3600" b="1" dirty="0">
                <a:latin typeface="Arial Regular"/>
              </a:rPr>
              <a:t>Client: You as the person driving the car.</a:t>
            </a:r>
          </a:p>
          <a:p>
            <a:pPr algn="just">
              <a:lnSpc>
                <a:spcPct val="150000"/>
              </a:lnSpc>
            </a:pPr>
            <a:r>
              <a:rPr lang="en-US" sz="3600" b="1" dirty="0">
                <a:latin typeface="Arial Regular"/>
              </a:rPr>
              <a:t>High-Level Modules: The steering wheel and the gas/brake peddles.</a:t>
            </a:r>
          </a:p>
          <a:p>
            <a:pPr algn="just">
              <a:lnSpc>
                <a:spcPct val="150000"/>
              </a:lnSpc>
            </a:pPr>
            <a:r>
              <a:rPr lang="en-US" sz="3600" b="1" dirty="0">
                <a:latin typeface="Arial Regular"/>
              </a:rPr>
              <a:t>Low-Level Modules: Engine</a:t>
            </a:r>
            <a:endParaRPr lang="en-US" sz="2800" b="1" dirty="0">
              <a:latin typeface="Arial Regular"/>
            </a:endParaRPr>
          </a:p>
        </p:txBody>
      </p:sp>
    </p:spTree>
    <p:extLst>
      <p:ext uri="{BB962C8B-B14F-4D97-AF65-F5344CB8AC3E}">
        <p14:creationId xmlns:p14="http://schemas.microsoft.com/office/powerpoint/2010/main" val="4194848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Dependency inversion principle</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Abstractions don't depend on details.</a:t>
            </a:r>
          </a:p>
          <a:p>
            <a:pPr algn="just">
              <a:lnSpc>
                <a:spcPct val="150000"/>
              </a:lnSpc>
            </a:pPr>
            <a:endParaRPr lang="en-US" sz="3600" b="1" dirty="0">
              <a:latin typeface="Arial Regular"/>
            </a:endParaRPr>
          </a:p>
          <a:p>
            <a:pPr algn="just">
              <a:lnSpc>
                <a:spcPct val="150000"/>
              </a:lnSpc>
            </a:pPr>
            <a:r>
              <a:rPr lang="en-US" sz="3600" b="1" dirty="0">
                <a:latin typeface="Arial Regular"/>
              </a:rPr>
              <a:t>It doesn't matter whether my engine has changed or not, I still should be able to drive my car the same way.</a:t>
            </a:r>
            <a:endParaRPr lang="en-US" sz="2800" b="1" dirty="0">
              <a:latin typeface="Arial Regular"/>
            </a:endParaRPr>
          </a:p>
        </p:txBody>
      </p:sp>
    </p:spTree>
    <p:extLst>
      <p:ext uri="{BB962C8B-B14F-4D97-AF65-F5344CB8AC3E}">
        <p14:creationId xmlns:p14="http://schemas.microsoft.com/office/powerpoint/2010/main" val="526810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Dependency inversion principle</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Details should depend upon abstractions.</a:t>
            </a:r>
          </a:p>
          <a:p>
            <a:pPr algn="just">
              <a:lnSpc>
                <a:spcPct val="150000"/>
              </a:lnSpc>
            </a:pPr>
            <a:endParaRPr lang="en-US" sz="3600" b="1" dirty="0">
              <a:latin typeface="Arial Regular"/>
            </a:endParaRPr>
          </a:p>
          <a:p>
            <a:pPr algn="just">
              <a:lnSpc>
                <a:spcPct val="150000"/>
              </a:lnSpc>
            </a:pPr>
            <a:r>
              <a:rPr lang="en-US" sz="3600" b="1" dirty="0">
                <a:latin typeface="Arial Regular"/>
              </a:rPr>
              <a:t>I would not want an engine that causes the brake to double the speed.</a:t>
            </a:r>
            <a:endParaRPr lang="en-US" sz="2800" b="1" dirty="0">
              <a:latin typeface="Arial Regular"/>
            </a:endParaRPr>
          </a:p>
        </p:txBody>
      </p:sp>
    </p:spTree>
    <p:extLst>
      <p:ext uri="{BB962C8B-B14F-4D97-AF65-F5344CB8AC3E}">
        <p14:creationId xmlns:p14="http://schemas.microsoft.com/office/powerpoint/2010/main" val="3183366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Dependency inversion principle</a:t>
            </a:r>
            <a:endParaRPr lang="en-US" sz="3750" dirty="0"/>
          </a:p>
        </p:txBody>
      </p:sp>
      <p:pic>
        <p:nvPicPr>
          <p:cNvPr id="15" name="Picture 14">
            <a:extLst>
              <a:ext uri="{FF2B5EF4-FFF2-40B4-BE49-F238E27FC236}">
                <a16:creationId xmlns:a16="http://schemas.microsoft.com/office/drawing/2014/main" id="{BBD38DE9-C183-5D52-E469-A394753AB3F1}"/>
              </a:ext>
            </a:extLst>
          </p:cNvPr>
          <p:cNvPicPr>
            <a:picLocks noChangeAspect="1"/>
          </p:cNvPicPr>
          <p:nvPr/>
        </p:nvPicPr>
        <p:blipFill>
          <a:blip r:embed="rId9"/>
          <a:stretch>
            <a:fillRect/>
          </a:stretch>
        </p:blipFill>
        <p:spPr>
          <a:xfrm>
            <a:off x="1134836" y="2895600"/>
            <a:ext cx="14846872" cy="4638050"/>
          </a:xfrm>
          <a:prstGeom prst="rect">
            <a:avLst/>
          </a:prstGeom>
        </p:spPr>
      </p:pic>
    </p:spTree>
    <p:extLst>
      <p:ext uri="{BB962C8B-B14F-4D97-AF65-F5344CB8AC3E}">
        <p14:creationId xmlns:p14="http://schemas.microsoft.com/office/powerpoint/2010/main" val="3238431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Dependency inversion principle</a:t>
            </a:r>
            <a:endParaRPr lang="en-US" sz="3750" dirty="0"/>
          </a:p>
        </p:txBody>
      </p:sp>
      <p:pic>
        <p:nvPicPr>
          <p:cNvPr id="11" name="Picture 10">
            <a:extLst>
              <a:ext uri="{FF2B5EF4-FFF2-40B4-BE49-F238E27FC236}">
                <a16:creationId xmlns:a16="http://schemas.microsoft.com/office/drawing/2014/main" id="{11F9F08F-63B5-4C14-181D-F63D26E7FF90}"/>
              </a:ext>
            </a:extLst>
          </p:cNvPr>
          <p:cNvPicPr>
            <a:picLocks noChangeAspect="1"/>
          </p:cNvPicPr>
          <p:nvPr/>
        </p:nvPicPr>
        <p:blipFill>
          <a:blip r:embed="rId9"/>
          <a:stretch>
            <a:fillRect/>
          </a:stretch>
        </p:blipFill>
        <p:spPr>
          <a:xfrm>
            <a:off x="1134836" y="2895600"/>
            <a:ext cx="14846872" cy="4638050"/>
          </a:xfrm>
          <a:prstGeom prst="rect">
            <a:avLst/>
          </a:prstGeom>
        </p:spPr>
      </p:pic>
      <p:sp>
        <p:nvSpPr>
          <p:cNvPr id="3" name="Text 2">
            <a:extLst>
              <a:ext uri="{FF2B5EF4-FFF2-40B4-BE49-F238E27FC236}">
                <a16:creationId xmlns:a16="http://schemas.microsoft.com/office/drawing/2014/main" id="{27F93229-0F35-20BC-8BD4-189D3A04EDFC}"/>
              </a:ext>
            </a:extLst>
          </p:cNvPr>
          <p:cNvSpPr/>
          <p:nvPr/>
        </p:nvSpPr>
        <p:spPr>
          <a:xfrm>
            <a:off x="5639254" y="7533650"/>
            <a:ext cx="9985375" cy="952502"/>
          </a:xfrm>
          <a:prstGeom prst="rect">
            <a:avLst/>
          </a:prstGeom>
          <a:noFill/>
          <a:ln/>
        </p:spPr>
        <p:txBody>
          <a:bodyPr wrap="square" lIns="0" tIns="0" rIns="0" bIns="0" rtlCol="0" anchor="t"/>
          <a:lstStyle/>
          <a:p>
            <a:pPr algn="just">
              <a:lnSpc>
                <a:spcPct val="150000"/>
              </a:lnSpc>
            </a:pPr>
            <a:r>
              <a:rPr lang="en-US" sz="3600" b="1" dirty="0">
                <a:latin typeface="Arial Regular"/>
              </a:rPr>
              <a:t>Circular dependency</a:t>
            </a:r>
            <a:endParaRPr lang="en-US" sz="2800" b="1" dirty="0">
              <a:latin typeface="Arial Regular"/>
            </a:endParaRPr>
          </a:p>
        </p:txBody>
      </p:sp>
    </p:spTree>
    <p:extLst>
      <p:ext uri="{BB962C8B-B14F-4D97-AF65-F5344CB8AC3E}">
        <p14:creationId xmlns:p14="http://schemas.microsoft.com/office/powerpoint/2010/main" val="3341270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04  — Classes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Dependency inversion principle</a:t>
            </a:r>
            <a:endParaRPr lang="en-US" sz="3750" dirty="0"/>
          </a:p>
        </p:txBody>
      </p:sp>
      <p:pic>
        <p:nvPicPr>
          <p:cNvPr id="14" name="Picture 13">
            <a:extLst>
              <a:ext uri="{FF2B5EF4-FFF2-40B4-BE49-F238E27FC236}">
                <a16:creationId xmlns:a16="http://schemas.microsoft.com/office/drawing/2014/main" id="{147A9C51-34D7-3185-11DE-503AA27DDA50}"/>
              </a:ext>
            </a:extLst>
          </p:cNvPr>
          <p:cNvPicPr>
            <a:picLocks noChangeAspect="1"/>
          </p:cNvPicPr>
          <p:nvPr/>
        </p:nvPicPr>
        <p:blipFill>
          <a:blip r:embed="rId9"/>
          <a:stretch>
            <a:fillRect/>
          </a:stretch>
        </p:blipFill>
        <p:spPr>
          <a:xfrm>
            <a:off x="1188777" y="2895600"/>
            <a:ext cx="14698924" cy="4629486"/>
          </a:xfrm>
          <a:prstGeom prst="rect">
            <a:avLst/>
          </a:prstGeom>
        </p:spPr>
      </p:pic>
    </p:spTree>
    <p:extLst>
      <p:ext uri="{BB962C8B-B14F-4D97-AF65-F5344CB8AC3E}">
        <p14:creationId xmlns:p14="http://schemas.microsoft.com/office/powerpoint/2010/main" val="355845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05 —  Comments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Comments</a:t>
            </a:r>
            <a:endParaRPr lang="en-US" sz="3750" dirty="0"/>
          </a:p>
        </p:txBody>
      </p:sp>
      <p:sp>
        <p:nvSpPr>
          <p:cNvPr id="15" name="Text 2">
            <a:extLst>
              <a:ext uri="{FF2B5EF4-FFF2-40B4-BE49-F238E27FC236}">
                <a16:creationId xmlns:a16="http://schemas.microsoft.com/office/drawing/2014/main" id="{5D4071EE-33F4-034B-22F1-1D92A0211F70}"/>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Comments do not make up for Bad Code</a:t>
            </a:r>
          </a:p>
          <a:p>
            <a:pPr algn="just">
              <a:lnSpc>
                <a:spcPct val="150000"/>
              </a:lnSpc>
            </a:pPr>
            <a:r>
              <a:rPr lang="en-US" sz="3600" b="1" dirty="0">
                <a:latin typeface="Arial Regular"/>
              </a:rPr>
              <a:t>Explain yourself in code</a:t>
            </a:r>
          </a:p>
          <a:p>
            <a:pPr algn="just">
              <a:lnSpc>
                <a:spcPct val="150000"/>
              </a:lnSpc>
            </a:pPr>
            <a:r>
              <a:rPr lang="en-US" sz="3600" b="1" dirty="0">
                <a:latin typeface="Arial Regular"/>
              </a:rPr>
              <a:t>Informative comments</a:t>
            </a:r>
          </a:p>
          <a:p>
            <a:pPr algn="just">
              <a:lnSpc>
                <a:spcPct val="150000"/>
              </a:lnSpc>
            </a:pPr>
            <a:r>
              <a:rPr lang="en-US" sz="3600" b="1" dirty="0">
                <a:latin typeface="Arial Regular"/>
              </a:rPr>
              <a:t>Clarification</a:t>
            </a:r>
          </a:p>
          <a:p>
            <a:pPr algn="just">
              <a:lnSpc>
                <a:spcPct val="150000"/>
              </a:lnSpc>
            </a:pPr>
            <a:endParaRPr lang="en-US" sz="3600" b="1" dirty="0">
              <a:latin typeface="Arial Regular"/>
            </a:endParaRPr>
          </a:p>
          <a:p>
            <a:pPr algn="just">
              <a:lnSpc>
                <a:spcPct val="150000"/>
              </a:lnSpc>
            </a:pPr>
            <a:endParaRPr lang="en-US" sz="2800" b="1" dirty="0">
              <a:latin typeface="Arial Regular"/>
            </a:endParaRPr>
          </a:p>
        </p:txBody>
      </p:sp>
    </p:spTree>
    <p:extLst>
      <p:ext uri="{BB962C8B-B14F-4D97-AF65-F5344CB8AC3E}">
        <p14:creationId xmlns:p14="http://schemas.microsoft.com/office/powerpoint/2010/main" val="2251917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05 —  Comments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Comments</a:t>
            </a:r>
            <a:endParaRPr lang="en-US" sz="3750" dirty="0"/>
          </a:p>
        </p:txBody>
      </p:sp>
      <p:sp>
        <p:nvSpPr>
          <p:cNvPr id="15" name="Text 2">
            <a:extLst>
              <a:ext uri="{FF2B5EF4-FFF2-40B4-BE49-F238E27FC236}">
                <a16:creationId xmlns:a16="http://schemas.microsoft.com/office/drawing/2014/main" id="{5D4071EE-33F4-034B-22F1-1D92A0211F70}"/>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Comments do not make up for Bad Code</a:t>
            </a:r>
          </a:p>
          <a:p>
            <a:pPr algn="just">
              <a:lnSpc>
                <a:spcPct val="150000"/>
              </a:lnSpc>
            </a:pPr>
            <a:r>
              <a:rPr lang="en-US" sz="3600" b="1" dirty="0">
                <a:latin typeface="Arial Regular"/>
              </a:rPr>
              <a:t>Explain yourself in code</a:t>
            </a:r>
          </a:p>
          <a:p>
            <a:pPr algn="just">
              <a:lnSpc>
                <a:spcPct val="150000"/>
              </a:lnSpc>
            </a:pPr>
            <a:endParaRPr lang="en-US" sz="3600" b="1" dirty="0">
              <a:latin typeface="Arial Regular"/>
            </a:endParaRPr>
          </a:p>
          <a:p>
            <a:pPr algn="just">
              <a:lnSpc>
                <a:spcPct val="150000"/>
              </a:lnSpc>
            </a:pPr>
            <a:endParaRPr lang="en-US" sz="2800" b="1" dirty="0">
              <a:latin typeface="Arial Regular"/>
            </a:endParaRPr>
          </a:p>
        </p:txBody>
      </p:sp>
      <p:pic>
        <p:nvPicPr>
          <p:cNvPr id="8194" name="Picture 2" descr="Image">
            <a:extLst>
              <a:ext uri="{FF2B5EF4-FFF2-40B4-BE49-F238E27FC236}">
                <a16:creationId xmlns:a16="http://schemas.microsoft.com/office/drawing/2014/main" id="{8A5B1506-61DD-C77B-6720-38C0FDCCC6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7425" y="5127285"/>
            <a:ext cx="8469350" cy="85158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a:extLst>
              <a:ext uri="{FF2B5EF4-FFF2-40B4-BE49-F238E27FC236}">
                <a16:creationId xmlns:a16="http://schemas.microsoft.com/office/drawing/2014/main" id="{AB6E7782-EBA1-6C7A-E606-2BF95AC721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7425" y="6792800"/>
            <a:ext cx="6931607" cy="304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618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05 —  Comments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Comments</a:t>
            </a:r>
            <a:endParaRPr lang="en-US" sz="3750" dirty="0"/>
          </a:p>
        </p:txBody>
      </p:sp>
      <p:sp>
        <p:nvSpPr>
          <p:cNvPr id="15" name="Text 2">
            <a:extLst>
              <a:ext uri="{FF2B5EF4-FFF2-40B4-BE49-F238E27FC236}">
                <a16:creationId xmlns:a16="http://schemas.microsoft.com/office/drawing/2014/main" id="{5D4071EE-33F4-034B-22F1-1D92A0211F70}"/>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Informative comments</a:t>
            </a: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2800" b="1" dirty="0">
              <a:latin typeface="Arial Regular"/>
            </a:endParaRPr>
          </a:p>
        </p:txBody>
      </p:sp>
      <p:pic>
        <p:nvPicPr>
          <p:cNvPr id="9220" name="Picture 4" descr="Image">
            <a:extLst>
              <a:ext uri="{FF2B5EF4-FFF2-40B4-BE49-F238E27FC236}">
                <a16:creationId xmlns:a16="http://schemas.microsoft.com/office/drawing/2014/main" id="{C84C853B-4014-8562-E767-D6C72D1609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6499" y="3981449"/>
            <a:ext cx="7741557" cy="1055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478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05 —  Comments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Comments</a:t>
            </a:r>
            <a:endParaRPr lang="en-US" sz="3750" dirty="0"/>
          </a:p>
        </p:txBody>
      </p:sp>
      <p:sp>
        <p:nvSpPr>
          <p:cNvPr id="15" name="Text 2">
            <a:extLst>
              <a:ext uri="{FF2B5EF4-FFF2-40B4-BE49-F238E27FC236}">
                <a16:creationId xmlns:a16="http://schemas.microsoft.com/office/drawing/2014/main" id="{5D4071EE-33F4-034B-22F1-1D92A0211F70}"/>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//TODO</a:t>
            </a: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2800" b="1" dirty="0">
              <a:latin typeface="Arial Regular"/>
            </a:endParaRPr>
          </a:p>
        </p:txBody>
      </p:sp>
      <p:pic>
        <p:nvPicPr>
          <p:cNvPr id="10244" name="Picture 4" descr="Image">
            <a:extLst>
              <a:ext uri="{FF2B5EF4-FFF2-40B4-BE49-F238E27FC236}">
                <a16:creationId xmlns:a16="http://schemas.microsoft.com/office/drawing/2014/main" id="{C970505E-EB6A-53A6-08D0-3D56BB5FFC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9437" y="4337957"/>
            <a:ext cx="7722295" cy="1660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24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05575" y="7153275"/>
            <a:ext cx="5105363" cy="3133702"/>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What is Clean Code?</a:t>
            </a:r>
            <a:endParaRPr lang="en-US" sz="3750" dirty="0"/>
          </a:p>
        </p:txBody>
      </p:sp>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10" name="Text 4"/>
          <p:cNvSpPr/>
          <p:nvPr/>
        </p:nvSpPr>
        <p:spPr>
          <a:xfrm>
            <a:off x="16144875" y="457200"/>
            <a:ext cx="1076325"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11" name="Text 5"/>
          <p:cNvSpPr/>
          <p:nvPr/>
        </p:nvSpPr>
        <p:spPr>
          <a:xfrm>
            <a:off x="1047750" y="9525000"/>
            <a:ext cx="21272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Introduction</a:t>
            </a:r>
            <a:endParaRPr lang="en-US" sz="1500" dirty="0"/>
          </a:p>
        </p:txBody>
      </p:sp>
      <p:sp>
        <p:nvSpPr>
          <p:cNvPr id="13" name="Text 2">
            <a:extLst>
              <a:ext uri="{FF2B5EF4-FFF2-40B4-BE49-F238E27FC236}">
                <a16:creationId xmlns:a16="http://schemas.microsoft.com/office/drawing/2014/main" id="{81C5E209-29D1-4AB5-F244-3AEE37AD31B0}"/>
              </a:ext>
            </a:extLst>
          </p:cNvPr>
          <p:cNvSpPr/>
          <p:nvPr/>
        </p:nvSpPr>
        <p:spPr>
          <a:xfrm>
            <a:off x="1444625" y="2647950"/>
            <a:ext cx="7699375" cy="2495550"/>
          </a:xfrm>
          <a:prstGeom prst="rect">
            <a:avLst/>
          </a:prstGeom>
          <a:noFill/>
          <a:ln/>
        </p:spPr>
        <p:txBody>
          <a:bodyPr wrap="square" lIns="0" tIns="0" rIns="0" bIns="0" rtlCol="0" anchor="t"/>
          <a:lstStyle/>
          <a:p>
            <a:pPr algn="just">
              <a:lnSpc>
                <a:spcPts val="3750"/>
              </a:lnSpc>
            </a:pPr>
            <a:r>
              <a:rPr lang="en-US" sz="2800" dirty="0">
                <a:latin typeface="Arial Regular"/>
              </a:rPr>
              <a:t>“Clean code is simple and direct. </a:t>
            </a:r>
            <a:r>
              <a:rPr lang="en-US" sz="2800" b="1" dirty="0">
                <a:solidFill>
                  <a:srgbClr val="0AC3E6"/>
                </a:solidFill>
                <a:latin typeface="Arial Regular"/>
              </a:rPr>
              <a:t>Clean code reads like well-written prose</a:t>
            </a:r>
            <a:r>
              <a:rPr lang="en-US" sz="2800" dirty="0">
                <a:latin typeface="Arial Regular"/>
              </a:rPr>
              <a:t>. Clean code never obscures the designer’s intent but rather is full of crisp abstractions and straightforward lines of control.”</a:t>
            </a:r>
          </a:p>
        </p:txBody>
      </p:sp>
      <p:sp>
        <p:nvSpPr>
          <p:cNvPr id="14" name="Text 2">
            <a:extLst>
              <a:ext uri="{FF2B5EF4-FFF2-40B4-BE49-F238E27FC236}">
                <a16:creationId xmlns:a16="http://schemas.microsoft.com/office/drawing/2014/main" id="{5DE6D639-84D0-ABFC-AB30-12CDE5FBE128}"/>
              </a:ext>
            </a:extLst>
          </p:cNvPr>
          <p:cNvSpPr/>
          <p:nvPr/>
        </p:nvSpPr>
        <p:spPr>
          <a:xfrm>
            <a:off x="11829219" y="5457824"/>
            <a:ext cx="3773562" cy="476251"/>
          </a:xfrm>
          <a:prstGeom prst="rect">
            <a:avLst/>
          </a:prstGeom>
          <a:noFill/>
          <a:ln/>
        </p:spPr>
        <p:txBody>
          <a:bodyPr wrap="square" lIns="0" tIns="0" rIns="0" bIns="0" rtlCol="0" anchor="t"/>
          <a:lstStyle/>
          <a:p>
            <a:pPr algn="ctr">
              <a:lnSpc>
                <a:spcPts val="3750"/>
              </a:lnSpc>
            </a:pPr>
            <a:r>
              <a:rPr lang="en-US" i="1" dirty="0">
                <a:latin typeface="Arial" panose="020B0604020202020204" pitchFamily="34" charset="0"/>
                <a:cs typeface="Arial" panose="020B0604020202020204" pitchFamily="34" charset="0"/>
              </a:rPr>
              <a:t>Grady </a:t>
            </a:r>
            <a:r>
              <a:rPr lang="en-US" i="1" dirty="0" err="1">
                <a:latin typeface="Arial" panose="020B0604020202020204" pitchFamily="34" charset="0"/>
                <a:cs typeface="Arial" panose="020B0604020202020204" pitchFamily="34" charset="0"/>
              </a:rPr>
              <a:t>Booch</a:t>
            </a:r>
            <a:r>
              <a:rPr lang="en-US" i="1" dirty="0">
                <a:latin typeface="Arial" panose="020B0604020202020204" pitchFamily="34" charset="0"/>
                <a:cs typeface="Arial" panose="020B0604020202020204" pitchFamily="34" charset="0"/>
              </a:rPr>
              <a:t>, inventor of UML</a:t>
            </a:r>
          </a:p>
        </p:txBody>
      </p:sp>
      <p:pic>
        <p:nvPicPr>
          <p:cNvPr id="6146" name="Picture 2" descr="Image">
            <a:extLst>
              <a:ext uri="{FF2B5EF4-FFF2-40B4-BE49-F238E27FC236}">
                <a16:creationId xmlns:a16="http://schemas.microsoft.com/office/drawing/2014/main" id="{56F017C0-CFB3-0A64-922E-CC171EDC2F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87250" y="2576512"/>
            <a:ext cx="2857500" cy="2638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 4">
            <a:extLst>
              <a:ext uri="{FF2B5EF4-FFF2-40B4-BE49-F238E27FC236}">
                <a16:creationId xmlns:a16="http://schemas.microsoft.com/office/drawing/2014/main" id="{7AA62D47-4B2C-870A-4245-8C8735AAA689}"/>
              </a:ext>
            </a:extLst>
          </p:cNvPr>
          <p:cNvSpPr/>
          <p:nvPr/>
        </p:nvSpPr>
        <p:spPr>
          <a:xfrm>
            <a:off x="15116175" y="95250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Tree>
    <p:extLst>
      <p:ext uri="{BB962C8B-B14F-4D97-AF65-F5344CB8AC3E}">
        <p14:creationId xmlns:p14="http://schemas.microsoft.com/office/powerpoint/2010/main" val="3937929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05 —  Comments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Comments</a:t>
            </a:r>
            <a:endParaRPr lang="en-US" sz="3750" dirty="0"/>
          </a:p>
        </p:txBody>
      </p:sp>
      <p:sp>
        <p:nvSpPr>
          <p:cNvPr id="15" name="Text 2">
            <a:extLst>
              <a:ext uri="{FF2B5EF4-FFF2-40B4-BE49-F238E27FC236}">
                <a16:creationId xmlns:a16="http://schemas.microsoft.com/office/drawing/2014/main" id="{5D4071EE-33F4-034B-22F1-1D92A0211F70}"/>
              </a:ext>
            </a:extLst>
          </p:cNvPr>
          <p:cNvSpPr/>
          <p:nvPr/>
        </p:nvSpPr>
        <p:spPr>
          <a:xfrm>
            <a:off x="1444625" y="2647950"/>
            <a:ext cx="9985375" cy="6629400"/>
          </a:xfrm>
          <a:prstGeom prst="rect">
            <a:avLst/>
          </a:prstGeom>
          <a:noFill/>
          <a:ln/>
        </p:spPr>
        <p:txBody>
          <a:bodyPr wrap="square" lIns="0" tIns="0" rIns="0" bIns="0" rtlCol="0" anchor="t"/>
          <a:lstStyle/>
          <a:p>
            <a:pPr algn="just">
              <a:lnSpc>
                <a:spcPct val="150000"/>
              </a:lnSpc>
            </a:pPr>
            <a:r>
              <a:rPr lang="en-US" sz="3600" b="1" dirty="0">
                <a:latin typeface="Arial Regular"/>
              </a:rPr>
              <a:t>Warning of consequences</a:t>
            </a: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3600" b="1" dirty="0">
              <a:latin typeface="Arial Regular"/>
            </a:endParaRPr>
          </a:p>
          <a:p>
            <a:pPr algn="just">
              <a:lnSpc>
                <a:spcPct val="150000"/>
              </a:lnSpc>
            </a:pPr>
            <a:endParaRPr lang="en-US" sz="2800" b="1" dirty="0">
              <a:latin typeface="Arial Regular"/>
            </a:endParaRPr>
          </a:p>
        </p:txBody>
      </p:sp>
      <p:pic>
        <p:nvPicPr>
          <p:cNvPr id="11266" name="Picture 2" descr="Image">
            <a:extLst>
              <a:ext uri="{FF2B5EF4-FFF2-40B4-BE49-F238E27FC236}">
                <a16:creationId xmlns:a16="http://schemas.microsoft.com/office/drawing/2014/main" id="{E7CF3E2D-BB86-A2E6-F2A4-F33C564C84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7425" y="4140653"/>
            <a:ext cx="11384766" cy="2477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000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06  —  Formatting</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Formatting</a:t>
            </a:r>
            <a:endParaRPr lang="en-US" sz="3750" dirty="0"/>
          </a:p>
        </p:txBody>
      </p:sp>
      <p:sp>
        <p:nvSpPr>
          <p:cNvPr id="3" name="Text 2">
            <a:extLst>
              <a:ext uri="{FF2B5EF4-FFF2-40B4-BE49-F238E27FC236}">
                <a16:creationId xmlns:a16="http://schemas.microsoft.com/office/drawing/2014/main" id="{D699FB93-B9CB-5986-BF48-CD1909E348D1}"/>
              </a:ext>
            </a:extLst>
          </p:cNvPr>
          <p:cNvSpPr/>
          <p:nvPr/>
        </p:nvSpPr>
        <p:spPr>
          <a:xfrm>
            <a:off x="1104900" y="2054431"/>
            <a:ext cx="8248650"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VERTICAL FORMATTING</a:t>
            </a:r>
            <a:endParaRPr lang="en-US" sz="1350" dirty="0"/>
          </a:p>
        </p:txBody>
      </p:sp>
      <p:pic>
        <p:nvPicPr>
          <p:cNvPr id="12292" name="Picture 4" descr="Image">
            <a:extLst>
              <a:ext uri="{FF2B5EF4-FFF2-40B4-BE49-F238E27FC236}">
                <a16:creationId xmlns:a16="http://schemas.microsoft.com/office/drawing/2014/main" id="{FFEEF006-4DE2-19DC-26FF-D0EE585A14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750" y="2820901"/>
            <a:ext cx="12364357" cy="539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372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06  —  Formatting</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Formatting</a:t>
            </a:r>
            <a:endParaRPr lang="en-US" sz="3750" dirty="0"/>
          </a:p>
        </p:txBody>
      </p:sp>
      <p:pic>
        <p:nvPicPr>
          <p:cNvPr id="12290" name="Picture 2" descr="Image">
            <a:extLst>
              <a:ext uri="{FF2B5EF4-FFF2-40B4-BE49-F238E27FC236}">
                <a16:creationId xmlns:a16="http://schemas.microsoft.com/office/drawing/2014/main" id="{A862E2C9-2A17-D6B0-5709-E2130F984D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2597823"/>
            <a:ext cx="10907032" cy="6393777"/>
          </a:xfrm>
          <a:prstGeom prst="rect">
            <a:avLst/>
          </a:prstGeom>
          <a:noFill/>
          <a:extLst>
            <a:ext uri="{909E8E84-426E-40DD-AFC4-6F175D3DCCD1}">
              <a14:hiddenFill xmlns:a14="http://schemas.microsoft.com/office/drawing/2010/main">
                <a:solidFill>
                  <a:srgbClr val="FFFFFF"/>
                </a:solidFill>
              </a14:hiddenFill>
            </a:ext>
          </a:extLst>
        </p:spPr>
      </p:pic>
      <p:sp>
        <p:nvSpPr>
          <p:cNvPr id="3" name="Text 2">
            <a:extLst>
              <a:ext uri="{FF2B5EF4-FFF2-40B4-BE49-F238E27FC236}">
                <a16:creationId xmlns:a16="http://schemas.microsoft.com/office/drawing/2014/main" id="{D699FB93-B9CB-5986-BF48-CD1909E348D1}"/>
              </a:ext>
            </a:extLst>
          </p:cNvPr>
          <p:cNvSpPr/>
          <p:nvPr/>
        </p:nvSpPr>
        <p:spPr>
          <a:xfrm>
            <a:off x="1104900" y="2054431"/>
            <a:ext cx="8248650"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VERTICAL FORMATTING</a:t>
            </a:r>
            <a:endParaRPr lang="en-US" sz="1350" dirty="0"/>
          </a:p>
        </p:txBody>
      </p:sp>
    </p:spTree>
    <p:extLst>
      <p:ext uri="{BB962C8B-B14F-4D97-AF65-F5344CB8AC3E}">
        <p14:creationId xmlns:p14="http://schemas.microsoft.com/office/powerpoint/2010/main" val="1979727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06  —  Formatting</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Formatting</a:t>
            </a:r>
            <a:endParaRPr lang="en-US" sz="3750" dirty="0"/>
          </a:p>
        </p:txBody>
      </p:sp>
      <p:sp>
        <p:nvSpPr>
          <p:cNvPr id="3" name="Text 2">
            <a:extLst>
              <a:ext uri="{FF2B5EF4-FFF2-40B4-BE49-F238E27FC236}">
                <a16:creationId xmlns:a16="http://schemas.microsoft.com/office/drawing/2014/main" id="{D699FB93-B9CB-5986-BF48-CD1909E348D1}"/>
              </a:ext>
            </a:extLst>
          </p:cNvPr>
          <p:cNvSpPr/>
          <p:nvPr/>
        </p:nvSpPr>
        <p:spPr>
          <a:xfrm>
            <a:off x="1104900" y="2054431"/>
            <a:ext cx="8248650"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VERTICAL DENSITY</a:t>
            </a:r>
            <a:endParaRPr lang="en-US" sz="1350" dirty="0"/>
          </a:p>
        </p:txBody>
      </p:sp>
      <p:pic>
        <p:nvPicPr>
          <p:cNvPr id="13314" name="Picture 2" descr="Image">
            <a:extLst>
              <a:ext uri="{FF2B5EF4-FFF2-40B4-BE49-F238E27FC236}">
                <a16:creationId xmlns:a16="http://schemas.microsoft.com/office/drawing/2014/main" id="{7B586285-2516-6A37-6873-EEAE5DF1A0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2809874"/>
            <a:ext cx="11633200" cy="4505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290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06  —  Formatting</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Formatting</a:t>
            </a:r>
            <a:endParaRPr lang="en-US" sz="3750" dirty="0"/>
          </a:p>
        </p:txBody>
      </p:sp>
      <p:sp>
        <p:nvSpPr>
          <p:cNvPr id="3" name="Text 2">
            <a:extLst>
              <a:ext uri="{FF2B5EF4-FFF2-40B4-BE49-F238E27FC236}">
                <a16:creationId xmlns:a16="http://schemas.microsoft.com/office/drawing/2014/main" id="{D699FB93-B9CB-5986-BF48-CD1909E348D1}"/>
              </a:ext>
            </a:extLst>
          </p:cNvPr>
          <p:cNvSpPr/>
          <p:nvPr/>
        </p:nvSpPr>
        <p:spPr>
          <a:xfrm>
            <a:off x="1104900" y="2054431"/>
            <a:ext cx="8248650"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VERTICAL DENSITY</a:t>
            </a:r>
            <a:endParaRPr lang="en-US" sz="1350" dirty="0"/>
          </a:p>
        </p:txBody>
      </p:sp>
      <p:pic>
        <p:nvPicPr>
          <p:cNvPr id="14338" name="Picture 2" descr="Image">
            <a:extLst>
              <a:ext uri="{FF2B5EF4-FFF2-40B4-BE49-F238E27FC236}">
                <a16:creationId xmlns:a16="http://schemas.microsoft.com/office/drawing/2014/main" id="{74AE3AF9-E7C9-B889-27AB-7CFEED35BB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4899" y="3019424"/>
            <a:ext cx="14701731" cy="276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281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06  —  Formatting</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Formatting</a:t>
            </a:r>
            <a:endParaRPr lang="en-US" sz="3750" dirty="0"/>
          </a:p>
        </p:txBody>
      </p:sp>
      <p:sp>
        <p:nvSpPr>
          <p:cNvPr id="3" name="Text 2">
            <a:extLst>
              <a:ext uri="{FF2B5EF4-FFF2-40B4-BE49-F238E27FC236}">
                <a16:creationId xmlns:a16="http://schemas.microsoft.com/office/drawing/2014/main" id="{D699FB93-B9CB-5986-BF48-CD1909E348D1}"/>
              </a:ext>
            </a:extLst>
          </p:cNvPr>
          <p:cNvSpPr/>
          <p:nvPr/>
        </p:nvSpPr>
        <p:spPr>
          <a:xfrm>
            <a:off x="1104900" y="2054431"/>
            <a:ext cx="8248650"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HORIZONTAL OPENNESS AND DENSITY</a:t>
            </a:r>
          </a:p>
        </p:txBody>
      </p:sp>
      <p:pic>
        <p:nvPicPr>
          <p:cNvPr id="15362" name="Picture 2" descr="Image">
            <a:extLst>
              <a:ext uri="{FF2B5EF4-FFF2-40B4-BE49-F238E27FC236}">
                <a16:creationId xmlns:a16="http://schemas.microsoft.com/office/drawing/2014/main" id="{807D3DD0-AEC0-CEFC-6024-F8BBB0009D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4900" y="2806596"/>
            <a:ext cx="9200243" cy="271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16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06  —  Formatting</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Formatting</a:t>
            </a:r>
            <a:endParaRPr lang="en-US" sz="3750" dirty="0"/>
          </a:p>
        </p:txBody>
      </p:sp>
      <p:sp>
        <p:nvSpPr>
          <p:cNvPr id="3" name="Text 2">
            <a:extLst>
              <a:ext uri="{FF2B5EF4-FFF2-40B4-BE49-F238E27FC236}">
                <a16:creationId xmlns:a16="http://schemas.microsoft.com/office/drawing/2014/main" id="{D699FB93-B9CB-5986-BF48-CD1909E348D1}"/>
              </a:ext>
            </a:extLst>
          </p:cNvPr>
          <p:cNvSpPr/>
          <p:nvPr/>
        </p:nvSpPr>
        <p:spPr>
          <a:xfrm>
            <a:off x="1104900" y="2054431"/>
            <a:ext cx="8248650"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HORIZONTAL ALIGNMENT</a:t>
            </a:r>
          </a:p>
        </p:txBody>
      </p:sp>
      <p:pic>
        <p:nvPicPr>
          <p:cNvPr id="16386" name="Picture 2" descr="Image">
            <a:extLst>
              <a:ext uri="{FF2B5EF4-FFF2-40B4-BE49-F238E27FC236}">
                <a16:creationId xmlns:a16="http://schemas.microsoft.com/office/drawing/2014/main" id="{55FA2D75-821A-F12D-4B29-CCF8C8BC0F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750" y="2895600"/>
            <a:ext cx="7965621" cy="533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8468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06  —  Formatting</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Formatting</a:t>
            </a:r>
            <a:endParaRPr lang="en-US" sz="3750" dirty="0"/>
          </a:p>
        </p:txBody>
      </p:sp>
      <p:sp>
        <p:nvSpPr>
          <p:cNvPr id="3" name="Text 2">
            <a:extLst>
              <a:ext uri="{FF2B5EF4-FFF2-40B4-BE49-F238E27FC236}">
                <a16:creationId xmlns:a16="http://schemas.microsoft.com/office/drawing/2014/main" id="{D699FB93-B9CB-5986-BF48-CD1909E348D1}"/>
              </a:ext>
            </a:extLst>
          </p:cNvPr>
          <p:cNvSpPr/>
          <p:nvPr/>
        </p:nvSpPr>
        <p:spPr>
          <a:xfrm>
            <a:off x="1104900" y="2054431"/>
            <a:ext cx="8248650"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HORIZONTAL ALIGNMENT</a:t>
            </a:r>
          </a:p>
        </p:txBody>
      </p:sp>
      <p:pic>
        <p:nvPicPr>
          <p:cNvPr id="17410" name="Picture 2" descr="Image">
            <a:extLst>
              <a:ext uri="{FF2B5EF4-FFF2-40B4-BE49-F238E27FC236}">
                <a16:creationId xmlns:a16="http://schemas.microsoft.com/office/drawing/2014/main" id="{B1204198-873E-A323-40E3-EF4F12DE0C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4900" y="2647950"/>
            <a:ext cx="10274300" cy="57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656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06  —  Formatting</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Team rules</a:t>
            </a:r>
            <a:endParaRPr lang="en-US" sz="3750" dirty="0"/>
          </a:p>
        </p:txBody>
      </p:sp>
      <p:pic>
        <p:nvPicPr>
          <p:cNvPr id="13" name="Graphic 12" descr="Paper with solid fill">
            <a:extLst>
              <a:ext uri="{FF2B5EF4-FFF2-40B4-BE49-F238E27FC236}">
                <a16:creationId xmlns:a16="http://schemas.microsoft.com/office/drawing/2014/main" id="{AF804309-476C-0145-C8CF-96C8EA7E7C7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72273" y="4385990"/>
            <a:ext cx="2048329" cy="2048329"/>
          </a:xfrm>
          <a:prstGeom prst="rect">
            <a:avLst/>
          </a:prstGeom>
        </p:spPr>
      </p:pic>
      <p:pic>
        <p:nvPicPr>
          <p:cNvPr id="15" name="Graphic 14" descr="Group of people outline">
            <a:extLst>
              <a:ext uri="{FF2B5EF4-FFF2-40B4-BE49-F238E27FC236}">
                <a16:creationId xmlns:a16="http://schemas.microsoft.com/office/drawing/2014/main" id="{5FBEF7B2-5143-A1DB-5634-230F5B3F2E5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308576" y="2609850"/>
            <a:ext cx="3125107" cy="3125107"/>
          </a:xfrm>
          <a:prstGeom prst="rect">
            <a:avLst/>
          </a:prstGeom>
        </p:spPr>
      </p:pic>
    </p:spTree>
    <p:extLst>
      <p:ext uri="{BB962C8B-B14F-4D97-AF65-F5344CB8AC3E}">
        <p14:creationId xmlns:p14="http://schemas.microsoft.com/office/powerpoint/2010/main" val="2773044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07  —  Useful resources</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Useful resources</a:t>
            </a:r>
            <a:endParaRPr lang="en-US" sz="3750" dirty="0"/>
          </a:p>
        </p:txBody>
      </p:sp>
      <p:pic>
        <p:nvPicPr>
          <p:cNvPr id="18434" name="Picture 2" descr="Clean Code: A Handbook of Agile Software Craftsmanship: Martin, Robert:  9780132350884: Books - Amazon.ca">
            <a:extLst>
              <a:ext uri="{FF2B5EF4-FFF2-40B4-BE49-F238E27FC236}">
                <a16:creationId xmlns:a16="http://schemas.microsoft.com/office/drawing/2014/main" id="{A616945D-5C49-FC1A-7F72-6BBDD47970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7425" y="2400300"/>
            <a:ext cx="3600450" cy="4752975"/>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Official Partner on-exclusive basis in Spain and Official Partner in  Latin-America | excentia">
            <a:extLst>
              <a:ext uri="{FF2B5EF4-FFF2-40B4-BE49-F238E27FC236}">
                <a16:creationId xmlns:a16="http://schemas.microsoft.com/office/drawing/2014/main" id="{7A6E41A7-BD33-ABF6-8198-C5F60BF5F2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6687" y="4114800"/>
            <a:ext cx="428625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50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05575" y="7153275"/>
            <a:ext cx="5105363" cy="3133702"/>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What is Clean Code?</a:t>
            </a:r>
            <a:endParaRPr lang="en-US" sz="3750" dirty="0"/>
          </a:p>
        </p:txBody>
      </p:sp>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10" name="Text 4"/>
          <p:cNvSpPr/>
          <p:nvPr/>
        </p:nvSpPr>
        <p:spPr>
          <a:xfrm>
            <a:off x="16144875" y="457200"/>
            <a:ext cx="1076325"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11" name="Text 5"/>
          <p:cNvSpPr/>
          <p:nvPr/>
        </p:nvSpPr>
        <p:spPr>
          <a:xfrm>
            <a:off x="1047750" y="9525000"/>
            <a:ext cx="24955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Introduction</a:t>
            </a:r>
            <a:endParaRPr lang="en-US" sz="1500" dirty="0"/>
          </a:p>
        </p:txBody>
      </p:sp>
      <p:sp>
        <p:nvSpPr>
          <p:cNvPr id="13" name="Text 2">
            <a:extLst>
              <a:ext uri="{FF2B5EF4-FFF2-40B4-BE49-F238E27FC236}">
                <a16:creationId xmlns:a16="http://schemas.microsoft.com/office/drawing/2014/main" id="{81C5E209-29D1-4AB5-F244-3AEE37AD31B0}"/>
              </a:ext>
            </a:extLst>
          </p:cNvPr>
          <p:cNvSpPr/>
          <p:nvPr/>
        </p:nvSpPr>
        <p:spPr>
          <a:xfrm>
            <a:off x="1444625" y="2647949"/>
            <a:ext cx="7699375" cy="3971925"/>
          </a:xfrm>
          <a:prstGeom prst="rect">
            <a:avLst/>
          </a:prstGeom>
          <a:noFill/>
          <a:ln/>
        </p:spPr>
        <p:txBody>
          <a:bodyPr wrap="square" lIns="0" tIns="0" rIns="0" bIns="0" rtlCol="0" anchor="t"/>
          <a:lstStyle/>
          <a:p>
            <a:pPr algn="just">
              <a:lnSpc>
                <a:spcPts val="3750"/>
              </a:lnSpc>
            </a:pPr>
            <a:r>
              <a:rPr lang="en-US" sz="2800" dirty="0">
                <a:latin typeface="Arial Regular"/>
              </a:rPr>
              <a:t>“</a:t>
            </a:r>
            <a:r>
              <a:rPr lang="en-US" sz="2800" b="1" dirty="0">
                <a:solidFill>
                  <a:srgbClr val="0AC3E6"/>
                </a:solidFill>
                <a:latin typeface="Arial Regular"/>
              </a:rPr>
              <a:t>Clean code always looks like it was written by someone who cares. </a:t>
            </a:r>
            <a:r>
              <a:rPr lang="en-US" sz="2800" dirty="0">
                <a:latin typeface="Arial Regular"/>
              </a:rPr>
              <a:t>There is nothing obvious that you can do to make it better. All of those things were thought about the code’s author, and if you try to imagine improvements, you’re led back to where you are, sitting in appreciation of the code left for you – code left by someone who cares deeply about the craft.”</a:t>
            </a:r>
          </a:p>
        </p:txBody>
      </p:sp>
      <p:sp>
        <p:nvSpPr>
          <p:cNvPr id="14" name="Text 2">
            <a:extLst>
              <a:ext uri="{FF2B5EF4-FFF2-40B4-BE49-F238E27FC236}">
                <a16:creationId xmlns:a16="http://schemas.microsoft.com/office/drawing/2014/main" id="{5DE6D639-84D0-ABFC-AB30-12CDE5FBE128}"/>
              </a:ext>
            </a:extLst>
          </p:cNvPr>
          <p:cNvSpPr/>
          <p:nvPr/>
        </p:nvSpPr>
        <p:spPr>
          <a:xfrm>
            <a:off x="11689519" y="6381748"/>
            <a:ext cx="3773562" cy="971552"/>
          </a:xfrm>
          <a:prstGeom prst="rect">
            <a:avLst/>
          </a:prstGeom>
          <a:noFill/>
          <a:ln/>
        </p:spPr>
        <p:txBody>
          <a:bodyPr wrap="square" lIns="0" tIns="0" rIns="0" bIns="0" rtlCol="0" anchor="t"/>
          <a:lstStyle/>
          <a:p>
            <a:pPr algn="ctr">
              <a:lnSpc>
                <a:spcPct val="150000"/>
              </a:lnSpc>
            </a:pPr>
            <a:r>
              <a:rPr lang="en-US" i="1" dirty="0" err="1">
                <a:latin typeface="Arial" panose="020B0604020202020204" pitchFamily="34" charset="0"/>
                <a:cs typeface="Arial" panose="020B0604020202020204" pitchFamily="34" charset="0"/>
              </a:rPr>
              <a:t>Micheal</a:t>
            </a:r>
            <a:r>
              <a:rPr lang="en-US" i="1" dirty="0">
                <a:latin typeface="Arial" panose="020B0604020202020204" pitchFamily="34" charset="0"/>
                <a:cs typeface="Arial" panose="020B0604020202020204" pitchFamily="34" charset="0"/>
              </a:rPr>
              <a:t> Feathers, author of Working Effectively with Legacy Code</a:t>
            </a:r>
          </a:p>
        </p:txBody>
      </p:sp>
      <p:pic>
        <p:nvPicPr>
          <p:cNvPr id="7170" name="Picture 2" descr="Image">
            <a:extLst>
              <a:ext uri="{FF2B5EF4-FFF2-40B4-BE49-F238E27FC236}">
                <a16:creationId xmlns:a16="http://schemas.microsoft.com/office/drawing/2014/main" id="{1B1F7FF3-594B-C720-56C4-157BA00C93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47550" y="2647949"/>
            <a:ext cx="2857500" cy="3638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 4">
            <a:extLst>
              <a:ext uri="{FF2B5EF4-FFF2-40B4-BE49-F238E27FC236}">
                <a16:creationId xmlns:a16="http://schemas.microsoft.com/office/drawing/2014/main" id="{18B76BD3-5762-3F27-0E10-8EA6D13EE965}"/>
              </a:ext>
            </a:extLst>
          </p:cNvPr>
          <p:cNvSpPr/>
          <p:nvPr/>
        </p:nvSpPr>
        <p:spPr>
          <a:xfrm>
            <a:off x="15116175" y="95250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Tree>
    <p:extLst>
      <p:ext uri="{BB962C8B-B14F-4D97-AF65-F5344CB8AC3E}">
        <p14:creationId xmlns:p14="http://schemas.microsoft.com/office/powerpoint/2010/main" val="13162243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 name="Picture 13" descr="Picture 13"/>
          <p:cNvPicPr>
            <a:picLocks noChangeAspect="1"/>
          </p:cNvPicPr>
          <p:nvPr/>
        </p:nvPicPr>
        <p:blipFill>
          <a:blip r:embed="rId2"/>
          <a:stretch>
            <a:fillRect/>
          </a:stretch>
        </p:blipFill>
        <p:spPr>
          <a:xfrm>
            <a:off x="8125271" y="4806553"/>
            <a:ext cx="2037431" cy="673834"/>
          </a:xfrm>
          <a:prstGeom prst="rect">
            <a:avLst/>
          </a:prstGeom>
          <a:ln w="12700">
            <a:miter lim="400000"/>
          </a:ln>
        </p:spPr>
      </p:pic>
    </p:spTree>
    <p:extLst>
      <p:ext uri="{BB962C8B-B14F-4D97-AF65-F5344CB8AC3E}">
        <p14:creationId xmlns:p14="http://schemas.microsoft.com/office/powerpoint/2010/main" val="149306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05575" y="7153275"/>
            <a:ext cx="5105363" cy="3133702"/>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What is Clean Code?</a:t>
            </a:r>
            <a:endParaRPr lang="en-US" sz="3750" dirty="0"/>
          </a:p>
        </p:txBody>
      </p:sp>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10" name="Text 4"/>
          <p:cNvSpPr/>
          <p:nvPr/>
        </p:nvSpPr>
        <p:spPr>
          <a:xfrm>
            <a:off x="16144875" y="457200"/>
            <a:ext cx="1076325"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11" name="Text 5"/>
          <p:cNvSpPr/>
          <p:nvPr/>
        </p:nvSpPr>
        <p:spPr>
          <a:xfrm>
            <a:off x="1047750" y="9525000"/>
            <a:ext cx="24574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Introduction</a:t>
            </a:r>
            <a:endParaRPr lang="en-US" sz="1500" dirty="0"/>
          </a:p>
        </p:txBody>
      </p:sp>
      <p:sp>
        <p:nvSpPr>
          <p:cNvPr id="13" name="Text 2">
            <a:extLst>
              <a:ext uri="{FF2B5EF4-FFF2-40B4-BE49-F238E27FC236}">
                <a16:creationId xmlns:a16="http://schemas.microsoft.com/office/drawing/2014/main" id="{81C5E209-29D1-4AB5-F244-3AEE37AD31B0}"/>
              </a:ext>
            </a:extLst>
          </p:cNvPr>
          <p:cNvSpPr/>
          <p:nvPr/>
        </p:nvSpPr>
        <p:spPr>
          <a:xfrm>
            <a:off x="1444625" y="2647949"/>
            <a:ext cx="7699375" cy="3971925"/>
          </a:xfrm>
          <a:prstGeom prst="rect">
            <a:avLst/>
          </a:prstGeom>
          <a:noFill/>
          <a:ln/>
        </p:spPr>
        <p:txBody>
          <a:bodyPr wrap="square" lIns="0" tIns="0" rIns="0" bIns="0" rtlCol="0" anchor="t"/>
          <a:lstStyle/>
          <a:p>
            <a:pPr algn="just">
              <a:lnSpc>
                <a:spcPts val="3750"/>
              </a:lnSpc>
            </a:pPr>
            <a:r>
              <a:rPr lang="en-US" sz="2800" dirty="0">
                <a:latin typeface="Arial Regular"/>
              </a:rPr>
              <a:t>“</a:t>
            </a:r>
            <a:r>
              <a:rPr lang="en-US" sz="2800" b="1" dirty="0">
                <a:solidFill>
                  <a:srgbClr val="0AC3E6"/>
                </a:solidFill>
                <a:latin typeface="Arial Regular"/>
              </a:rPr>
              <a:t>You know you are working on clean code when each routine you read turns out to be pretty much what you expected. </a:t>
            </a:r>
            <a:r>
              <a:rPr lang="en-US" sz="2800" dirty="0">
                <a:latin typeface="Arial Regular"/>
              </a:rPr>
              <a:t>You can call it beautiful code when the code also makes it look like the language was made for the problem.”</a:t>
            </a:r>
          </a:p>
        </p:txBody>
      </p:sp>
      <p:sp>
        <p:nvSpPr>
          <p:cNvPr id="14" name="Text 2">
            <a:extLst>
              <a:ext uri="{FF2B5EF4-FFF2-40B4-BE49-F238E27FC236}">
                <a16:creationId xmlns:a16="http://schemas.microsoft.com/office/drawing/2014/main" id="{5DE6D639-84D0-ABFC-AB30-12CDE5FBE128}"/>
              </a:ext>
            </a:extLst>
          </p:cNvPr>
          <p:cNvSpPr/>
          <p:nvPr/>
        </p:nvSpPr>
        <p:spPr>
          <a:xfrm>
            <a:off x="11689519" y="5895971"/>
            <a:ext cx="3773562" cy="1257303"/>
          </a:xfrm>
          <a:prstGeom prst="rect">
            <a:avLst/>
          </a:prstGeom>
          <a:noFill/>
          <a:ln/>
        </p:spPr>
        <p:txBody>
          <a:bodyPr wrap="square" lIns="0" tIns="0" rIns="0" bIns="0" rtlCol="0" anchor="t"/>
          <a:lstStyle/>
          <a:p>
            <a:pPr algn="ctr">
              <a:lnSpc>
                <a:spcPct val="150000"/>
              </a:lnSpc>
            </a:pPr>
            <a:r>
              <a:rPr lang="en-US" i="1" dirty="0">
                <a:latin typeface="Arial" panose="020B0604020202020204" pitchFamily="34" charset="0"/>
                <a:cs typeface="Arial" panose="020B0604020202020204" pitchFamily="34" charset="0"/>
              </a:rPr>
              <a:t>Ward </a:t>
            </a:r>
            <a:r>
              <a:rPr lang="en-US" i="1" dirty="0" err="1">
                <a:latin typeface="Arial" panose="020B0604020202020204" pitchFamily="34" charset="0"/>
                <a:cs typeface="Arial" panose="020B0604020202020204" pitchFamily="34" charset="0"/>
              </a:rPr>
              <a:t>Cunnigham</a:t>
            </a:r>
            <a:r>
              <a:rPr lang="en-US" i="1" dirty="0">
                <a:latin typeface="Arial" panose="020B0604020202020204" pitchFamily="34" charset="0"/>
                <a:cs typeface="Arial" panose="020B0604020202020204" pitchFamily="34" charset="0"/>
              </a:rPr>
              <a:t>, inventor of Wiki, inventor of Fit and coinventor of </a:t>
            </a:r>
            <a:r>
              <a:rPr lang="en-US" i="1" dirty="0" err="1">
                <a:latin typeface="Arial" panose="020B0604020202020204" pitchFamily="34" charset="0"/>
                <a:cs typeface="Arial" panose="020B0604020202020204" pitchFamily="34" charset="0"/>
              </a:rPr>
              <a:t>eXtreme</a:t>
            </a:r>
            <a:r>
              <a:rPr lang="en-US" i="1" dirty="0">
                <a:latin typeface="Arial" panose="020B0604020202020204" pitchFamily="34" charset="0"/>
                <a:cs typeface="Arial" panose="020B0604020202020204" pitchFamily="34" charset="0"/>
              </a:rPr>
              <a:t> programming</a:t>
            </a:r>
          </a:p>
        </p:txBody>
      </p:sp>
      <p:sp>
        <p:nvSpPr>
          <p:cNvPr id="4" name="Text 4">
            <a:extLst>
              <a:ext uri="{FF2B5EF4-FFF2-40B4-BE49-F238E27FC236}">
                <a16:creationId xmlns:a16="http://schemas.microsoft.com/office/drawing/2014/main" id="{18B76BD3-5762-3F27-0E10-8EA6D13EE965}"/>
              </a:ext>
            </a:extLst>
          </p:cNvPr>
          <p:cNvSpPr/>
          <p:nvPr/>
        </p:nvSpPr>
        <p:spPr>
          <a:xfrm>
            <a:off x="15116175" y="95250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pic>
        <p:nvPicPr>
          <p:cNvPr id="8194" name="Picture 2" descr="Image">
            <a:extLst>
              <a:ext uri="{FF2B5EF4-FFF2-40B4-BE49-F238E27FC236}">
                <a16:creationId xmlns:a16="http://schemas.microsoft.com/office/drawing/2014/main" id="{26DCFE05-44C8-E896-D8AE-2907295DF6B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47550" y="2368550"/>
            <a:ext cx="28575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76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05575" y="7153275"/>
            <a:ext cx="5105363" cy="3133702"/>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What is Clean Code?</a:t>
            </a:r>
            <a:endParaRPr lang="en-US" sz="3750" dirty="0"/>
          </a:p>
        </p:txBody>
      </p:sp>
      <p:sp>
        <p:nvSpPr>
          <p:cNvPr id="9"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10" name="Text 4"/>
          <p:cNvSpPr/>
          <p:nvPr/>
        </p:nvSpPr>
        <p:spPr>
          <a:xfrm>
            <a:off x="16144875" y="457200"/>
            <a:ext cx="1076325"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11" name="Text 5"/>
          <p:cNvSpPr/>
          <p:nvPr/>
        </p:nvSpPr>
        <p:spPr>
          <a:xfrm>
            <a:off x="1047750" y="9525000"/>
            <a:ext cx="23177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Introduction</a:t>
            </a:r>
            <a:endParaRPr lang="en-US" sz="1500" dirty="0"/>
          </a:p>
        </p:txBody>
      </p:sp>
      <p:sp>
        <p:nvSpPr>
          <p:cNvPr id="13" name="Text 2">
            <a:extLst>
              <a:ext uri="{FF2B5EF4-FFF2-40B4-BE49-F238E27FC236}">
                <a16:creationId xmlns:a16="http://schemas.microsoft.com/office/drawing/2014/main" id="{81C5E209-29D1-4AB5-F244-3AEE37AD31B0}"/>
              </a:ext>
            </a:extLst>
          </p:cNvPr>
          <p:cNvSpPr/>
          <p:nvPr/>
        </p:nvSpPr>
        <p:spPr>
          <a:xfrm>
            <a:off x="1444625" y="2647949"/>
            <a:ext cx="7699375" cy="3971925"/>
          </a:xfrm>
          <a:prstGeom prst="rect">
            <a:avLst/>
          </a:prstGeom>
          <a:noFill/>
          <a:ln/>
        </p:spPr>
        <p:txBody>
          <a:bodyPr wrap="square" lIns="0" tIns="0" rIns="0" bIns="0" rtlCol="0" anchor="t"/>
          <a:lstStyle/>
          <a:p>
            <a:pPr algn="just">
              <a:lnSpc>
                <a:spcPts val="3750"/>
              </a:lnSpc>
            </a:pPr>
            <a:r>
              <a:rPr lang="en-US" sz="2800" dirty="0">
                <a:latin typeface="Arial Regular"/>
              </a:rPr>
              <a:t>“Any fool can write code that a computer can understand. </a:t>
            </a:r>
            <a:r>
              <a:rPr lang="en-US" sz="2800" b="1" dirty="0">
                <a:solidFill>
                  <a:srgbClr val="0AC3E6"/>
                </a:solidFill>
                <a:latin typeface="Arial Regular"/>
              </a:rPr>
              <a:t>Good programmers write code that humans can understand. </a:t>
            </a:r>
            <a:r>
              <a:rPr lang="en-US" sz="2800" b="1" dirty="0">
                <a:latin typeface="Arial Regular"/>
              </a:rPr>
              <a:t>“</a:t>
            </a:r>
            <a:endParaRPr lang="en-US" sz="2800" dirty="0">
              <a:latin typeface="Arial Regular"/>
            </a:endParaRPr>
          </a:p>
        </p:txBody>
      </p:sp>
      <p:sp>
        <p:nvSpPr>
          <p:cNvPr id="14" name="Text 2">
            <a:extLst>
              <a:ext uri="{FF2B5EF4-FFF2-40B4-BE49-F238E27FC236}">
                <a16:creationId xmlns:a16="http://schemas.microsoft.com/office/drawing/2014/main" id="{5DE6D639-84D0-ABFC-AB30-12CDE5FBE128}"/>
              </a:ext>
            </a:extLst>
          </p:cNvPr>
          <p:cNvSpPr/>
          <p:nvPr/>
        </p:nvSpPr>
        <p:spPr>
          <a:xfrm>
            <a:off x="11689519" y="5895971"/>
            <a:ext cx="3773562" cy="1257303"/>
          </a:xfrm>
          <a:prstGeom prst="rect">
            <a:avLst/>
          </a:prstGeom>
          <a:noFill/>
          <a:ln/>
        </p:spPr>
        <p:txBody>
          <a:bodyPr wrap="square" lIns="0" tIns="0" rIns="0" bIns="0" rtlCol="0" anchor="t"/>
          <a:lstStyle/>
          <a:p>
            <a:pPr algn="ctr">
              <a:lnSpc>
                <a:spcPct val="150000"/>
              </a:lnSpc>
            </a:pPr>
            <a:r>
              <a:rPr lang="en-US" i="1" dirty="0">
                <a:latin typeface="Arial" panose="020B0604020202020204" pitchFamily="34" charset="0"/>
                <a:cs typeface="Arial" panose="020B0604020202020204" pitchFamily="34" charset="0"/>
              </a:rPr>
              <a:t>Robert Martin, aka Uncle Bob, </a:t>
            </a:r>
          </a:p>
          <a:p>
            <a:pPr algn="ctr">
              <a:lnSpc>
                <a:spcPct val="150000"/>
              </a:lnSpc>
            </a:pPr>
            <a:r>
              <a:rPr lang="en-US" i="1" dirty="0">
                <a:latin typeface="Arial" panose="020B0604020202020204" pitchFamily="34" charset="0"/>
                <a:cs typeface="Arial" panose="020B0604020202020204" pitchFamily="34" charset="0"/>
              </a:rPr>
              <a:t>founder of Agile Manifesto, SOLID principles</a:t>
            </a:r>
          </a:p>
        </p:txBody>
      </p:sp>
      <p:sp>
        <p:nvSpPr>
          <p:cNvPr id="4" name="Text 4">
            <a:extLst>
              <a:ext uri="{FF2B5EF4-FFF2-40B4-BE49-F238E27FC236}">
                <a16:creationId xmlns:a16="http://schemas.microsoft.com/office/drawing/2014/main" id="{18B76BD3-5762-3F27-0E10-8EA6D13EE965}"/>
              </a:ext>
            </a:extLst>
          </p:cNvPr>
          <p:cNvSpPr/>
          <p:nvPr/>
        </p:nvSpPr>
        <p:spPr>
          <a:xfrm>
            <a:off x="15116175" y="95250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pic>
        <p:nvPicPr>
          <p:cNvPr id="9218" name="Picture 2" descr="Image">
            <a:extLst>
              <a:ext uri="{FF2B5EF4-FFF2-40B4-BE49-F238E27FC236}">
                <a16:creationId xmlns:a16="http://schemas.microsoft.com/office/drawing/2014/main" id="{C10233F5-D6FE-92B2-F49B-18CCDB0145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47550" y="1968500"/>
            <a:ext cx="28575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09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2669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Introduction</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Why Clean Code?</a:t>
            </a:r>
            <a:endParaRPr lang="en-US" sz="3750" dirty="0"/>
          </a:p>
        </p:txBody>
      </p:sp>
      <p:pic>
        <p:nvPicPr>
          <p:cNvPr id="5122" name="Picture 2">
            <a:extLst>
              <a:ext uri="{FF2B5EF4-FFF2-40B4-BE49-F238E27FC236}">
                <a16:creationId xmlns:a16="http://schemas.microsoft.com/office/drawing/2014/main" id="{F6C33574-65DA-F6F6-1868-4A1B59F879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0088" y="4119562"/>
            <a:ext cx="7248525" cy="20478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2">
            <a:extLst>
              <a:ext uri="{FF2B5EF4-FFF2-40B4-BE49-F238E27FC236}">
                <a16:creationId xmlns:a16="http://schemas.microsoft.com/office/drawing/2014/main" id="{9DF2A424-23A3-D51D-D6B0-19B9713DC9C2}"/>
              </a:ext>
            </a:extLst>
          </p:cNvPr>
          <p:cNvSpPr/>
          <p:nvPr/>
        </p:nvSpPr>
        <p:spPr>
          <a:xfrm>
            <a:off x="1444625" y="2647950"/>
            <a:ext cx="7699375" cy="628650"/>
          </a:xfrm>
          <a:prstGeom prst="rect">
            <a:avLst/>
          </a:prstGeom>
          <a:noFill/>
          <a:ln/>
        </p:spPr>
        <p:txBody>
          <a:bodyPr wrap="square" lIns="0" tIns="0" rIns="0" bIns="0" rtlCol="0" anchor="t"/>
          <a:lstStyle/>
          <a:p>
            <a:pPr algn="just">
              <a:lnSpc>
                <a:spcPts val="3750"/>
              </a:lnSpc>
            </a:pPr>
            <a:r>
              <a:rPr lang="en-US" sz="2800" b="1" dirty="0">
                <a:latin typeface="Arial Regular"/>
              </a:rPr>
              <a:t>“We READ 10x more time than we write”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57275" y="1676400"/>
            <a:ext cx="16173450" cy="476250"/>
          </a:xfrm>
          <a:prstGeom prst="rect">
            <a:avLst/>
          </a:prstGeom>
          <a:noFill/>
          <a:ln/>
        </p:spPr>
        <p:txBody>
          <a:bodyPr wrap="square" lIns="0" tIns="0" rIns="0" bIns="0" rtlCol="0" anchor="t"/>
          <a:lstStyle/>
          <a:p>
            <a:pPr algn="ctr">
              <a:lnSpc>
                <a:spcPts val="3750"/>
              </a:lnSpc>
            </a:pPr>
            <a:endParaRPr lang="en-US" sz="3750" dirty="0"/>
          </a:p>
        </p:txBody>
      </p:sp>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8" name="Text 2"/>
          <p:cNvSpPr/>
          <p:nvPr/>
        </p:nvSpPr>
        <p:spPr>
          <a:xfrm>
            <a:off x="15887701" y="457200"/>
            <a:ext cx="13335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October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9" name="Text 3"/>
          <p:cNvSpPr/>
          <p:nvPr/>
        </p:nvSpPr>
        <p:spPr>
          <a:xfrm>
            <a:off x="1047750" y="9525000"/>
            <a:ext cx="20891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Introduction</a:t>
            </a:r>
            <a:endParaRPr lang="en-US" sz="1500" dirty="0"/>
          </a:p>
        </p:txBody>
      </p:sp>
      <p:sp>
        <p:nvSpPr>
          <p:cNvPr id="10" name="Text 4"/>
          <p:cNvSpPr/>
          <p:nvPr/>
        </p:nvSpPr>
        <p:spPr>
          <a:xfrm>
            <a:off x="15116175" y="9601200"/>
            <a:ext cx="226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XENIA DAMANCIUC</a:t>
            </a:r>
            <a:endParaRPr lang="en-US" sz="1500" dirty="0"/>
          </a:p>
        </p:txBody>
      </p:sp>
      <p:sp>
        <p:nvSpPr>
          <p:cNvPr id="12" name="Text 0">
            <a:extLst>
              <a:ext uri="{FF2B5EF4-FFF2-40B4-BE49-F238E27FC236}">
                <a16:creationId xmlns:a16="http://schemas.microsoft.com/office/drawing/2014/main" id="{CBCA8F60-AD63-AF26-889B-23E8A4C81C42}"/>
              </a:ext>
            </a:extLst>
          </p:cNvPr>
          <p:cNvSpPr/>
          <p:nvPr/>
        </p:nvSpPr>
        <p:spPr>
          <a:xfrm>
            <a:off x="1047750" y="1428750"/>
            <a:ext cx="8248650" cy="476250"/>
          </a:xfrm>
          <a:prstGeom prst="rect">
            <a:avLst/>
          </a:prstGeom>
          <a:noFill/>
          <a:ln/>
        </p:spPr>
        <p:txBody>
          <a:bodyPr wrap="square" lIns="0" tIns="0" rIns="0" bIns="0" rtlCol="0" anchor="t"/>
          <a:lstStyle/>
          <a:p>
            <a:pPr algn="l">
              <a:lnSpc>
                <a:spcPts val="3750"/>
              </a:lnSpc>
            </a:pPr>
            <a:r>
              <a:rPr lang="en-US" sz="3750" b="1" kern="0" spc="113" dirty="0">
                <a:solidFill>
                  <a:srgbClr val="000000"/>
                </a:solidFill>
                <a:latin typeface="Arial Bold" pitchFamily="34" charset="0"/>
                <a:cs typeface="Arial Bold" pitchFamily="34" charset="-120"/>
              </a:rPr>
              <a:t>The boy scout rule</a:t>
            </a:r>
            <a:endParaRPr lang="en-US" sz="3750" dirty="0"/>
          </a:p>
        </p:txBody>
      </p:sp>
      <p:sp>
        <p:nvSpPr>
          <p:cNvPr id="13" name="Text 2">
            <a:extLst>
              <a:ext uri="{FF2B5EF4-FFF2-40B4-BE49-F238E27FC236}">
                <a16:creationId xmlns:a16="http://schemas.microsoft.com/office/drawing/2014/main" id="{9DF2A424-23A3-D51D-D6B0-19B9713DC9C2}"/>
              </a:ext>
            </a:extLst>
          </p:cNvPr>
          <p:cNvSpPr/>
          <p:nvPr/>
        </p:nvSpPr>
        <p:spPr>
          <a:xfrm>
            <a:off x="1444625" y="2647950"/>
            <a:ext cx="7699375" cy="1223962"/>
          </a:xfrm>
          <a:prstGeom prst="rect">
            <a:avLst/>
          </a:prstGeom>
          <a:noFill/>
          <a:ln/>
        </p:spPr>
        <p:txBody>
          <a:bodyPr wrap="square" lIns="0" tIns="0" rIns="0" bIns="0" rtlCol="0" anchor="t"/>
          <a:lstStyle/>
          <a:p>
            <a:pPr algn="just">
              <a:lnSpc>
                <a:spcPts val="3750"/>
              </a:lnSpc>
            </a:pPr>
            <a:r>
              <a:rPr lang="en-US" sz="2800" b="1" dirty="0">
                <a:latin typeface="Arial Regular"/>
              </a:rPr>
              <a:t>“Always leave the code you’re editing a little better than you found it.”</a:t>
            </a:r>
          </a:p>
        </p:txBody>
      </p:sp>
      <p:pic>
        <p:nvPicPr>
          <p:cNvPr id="11" name="Graphic 10" descr="Children outline">
            <a:extLst>
              <a:ext uri="{FF2B5EF4-FFF2-40B4-BE49-F238E27FC236}">
                <a16:creationId xmlns:a16="http://schemas.microsoft.com/office/drawing/2014/main" id="{E8C7BBB9-823D-CE82-8707-1EBEF70EEC8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21744" y="4083005"/>
            <a:ext cx="3076556" cy="3076556"/>
          </a:xfrm>
          <a:prstGeom prst="rect">
            <a:avLst/>
          </a:prstGeom>
        </p:spPr>
      </p:pic>
    </p:spTree>
    <p:extLst>
      <p:ext uri="{BB962C8B-B14F-4D97-AF65-F5344CB8AC3E}">
        <p14:creationId xmlns:p14="http://schemas.microsoft.com/office/powerpoint/2010/main" val="3267099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6153</TotalTime>
  <Words>1443</Words>
  <Application>Microsoft Office PowerPoint</Application>
  <PresentationFormat>Custom</PresentationFormat>
  <Paragraphs>412</Paragraphs>
  <Slides>50</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Arial Bold</vt:lpstr>
      <vt:lpstr>Arial Narrow</vt:lpstr>
      <vt:lpstr>Arial Regular</vt:lpstr>
      <vt:lpstr>Calibri</vt:lpstr>
      <vt:lpstr>Inter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Xenia Damanciuc</cp:lastModifiedBy>
  <cp:revision>13</cp:revision>
  <dcterms:created xsi:type="dcterms:W3CDTF">2022-09-21T13:03:18Z</dcterms:created>
  <dcterms:modified xsi:type="dcterms:W3CDTF">2022-10-10T16:31:29Z</dcterms:modified>
</cp:coreProperties>
</file>