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8" r:id="rId2"/>
    <p:sldId id="279" r:id="rId3"/>
    <p:sldId id="280" r:id="rId4"/>
    <p:sldId id="297" r:id="rId5"/>
    <p:sldId id="281" r:id="rId6"/>
    <p:sldId id="300" r:id="rId7"/>
    <p:sldId id="299" r:id="rId8"/>
    <p:sldId id="283" r:id="rId9"/>
    <p:sldId id="282" r:id="rId10"/>
    <p:sldId id="284" r:id="rId11"/>
    <p:sldId id="298" r:id="rId12"/>
    <p:sldId id="302" r:id="rId13"/>
    <p:sldId id="301" r:id="rId14"/>
    <p:sldId id="287" r:id="rId15"/>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1900"/>
    <a:srgbClr val="DE411B"/>
    <a:srgbClr val="E25938"/>
    <a:srgbClr val="F0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FC5D7-1CE7-43B7-ACAE-CC7352DFB00B}" v="9" dt="2022-10-04T14:14:51.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4610"/>
  </p:normalViewPr>
  <p:slideViewPr>
    <p:cSldViewPr snapToGrid="0" snapToObjects="1">
      <p:cViewPr varScale="1">
        <p:scale>
          <a:sx n="56" d="100"/>
          <a:sy n="56" d="100"/>
        </p:scale>
        <p:origin x="6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a Hajdeu Chicaros" userId="f661c3ac-4a37-4fa2-83d0-79bc764f35c0" providerId="ADAL" clId="{6B1FC5D7-1CE7-43B7-ACAE-CC7352DFB00B}"/>
    <pc:docChg chg="undo custSel modSld">
      <pc:chgData name="Elena Hajdeu Chicaros" userId="f661c3ac-4a37-4fa2-83d0-79bc764f35c0" providerId="ADAL" clId="{6B1FC5D7-1CE7-43B7-ACAE-CC7352DFB00B}" dt="2022-10-04T14:18:58.809" v="163" actId="207"/>
      <pc:docMkLst>
        <pc:docMk/>
      </pc:docMkLst>
      <pc:sldChg chg="modSp mod">
        <pc:chgData name="Elena Hajdeu Chicaros" userId="f661c3ac-4a37-4fa2-83d0-79bc764f35c0" providerId="ADAL" clId="{6B1FC5D7-1CE7-43B7-ACAE-CC7352DFB00B}" dt="2022-10-04T05:40:09.455" v="22" actId="20577"/>
        <pc:sldMkLst>
          <pc:docMk/>
          <pc:sldMk cId="3137397161" sldId="279"/>
        </pc:sldMkLst>
        <pc:spChg chg="mod">
          <ac:chgData name="Elena Hajdeu Chicaros" userId="f661c3ac-4a37-4fa2-83d0-79bc764f35c0" providerId="ADAL" clId="{6B1FC5D7-1CE7-43B7-ACAE-CC7352DFB00B}" dt="2022-10-04T05:40:09.455" v="22" actId="20577"/>
          <ac:spMkLst>
            <pc:docMk/>
            <pc:sldMk cId="3137397161" sldId="279"/>
            <ac:spMk id="4" creationId="{D2361A6D-82EC-7A6F-980F-0B5EE5CAC5A9}"/>
          </ac:spMkLst>
        </pc:spChg>
      </pc:sldChg>
      <pc:sldChg chg="delSp modSp mod">
        <pc:chgData name="Elena Hajdeu Chicaros" userId="f661c3ac-4a37-4fa2-83d0-79bc764f35c0" providerId="ADAL" clId="{6B1FC5D7-1CE7-43B7-ACAE-CC7352DFB00B}" dt="2022-10-04T05:44:33.764" v="41" actId="1037"/>
        <pc:sldMkLst>
          <pc:docMk/>
          <pc:sldMk cId="3329520494" sldId="280"/>
        </pc:sldMkLst>
        <pc:graphicFrameChg chg="mod">
          <ac:chgData name="Elena Hajdeu Chicaros" userId="f661c3ac-4a37-4fa2-83d0-79bc764f35c0" providerId="ADAL" clId="{6B1FC5D7-1CE7-43B7-ACAE-CC7352DFB00B}" dt="2022-10-04T05:42:33.756" v="26" actId="1076"/>
          <ac:graphicFrameMkLst>
            <pc:docMk/>
            <pc:sldMk cId="3329520494" sldId="280"/>
            <ac:graphicFrameMk id="74" creationId="{EC7D34EC-96D6-5250-07B6-20FB69EF5B8A}"/>
          </ac:graphicFrameMkLst>
        </pc:graphicFrameChg>
        <pc:picChg chg="mod">
          <ac:chgData name="Elena Hajdeu Chicaros" userId="f661c3ac-4a37-4fa2-83d0-79bc764f35c0" providerId="ADAL" clId="{6B1FC5D7-1CE7-43B7-ACAE-CC7352DFB00B}" dt="2022-10-04T05:44:33.764" v="41" actId="1037"/>
          <ac:picMkLst>
            <pc:docMk/>
            <pc:sldMk cId="3329520494" sldId="280"/>
            <ac:picMk id="2" creationId="{00000000-0000-0000-0000-000000000000}"/>
          </ac:picMkLst>
        </pc:picChg>
        <pc:picChg chg="del">
          <ac:chgData name="Elena Hajdeu Chicaros" userId="f661c3ac-4a37-4fa2-83d0-79bc764f35c0" providerId="ADAL" clId="{6B1FC5D7-1CE7-43B7-ACAE-CC7352DFB00B}" dt="2022-10-04T05:42:23.257" v="25" actId="478"/>
          <ac:picMkLst>
            <pc:docMk/>
            <pc:sldMk cId="3329520494" sldId="280"/>
            <ac:picMk id="77" creationId="{2857F68B-2259-D610-4BAB-5CCD520F7D68}"/>
          </ac:picMkLst>
        </pc:picChg>
      </pc:sldChg>
      <pc:sldChg chg="modSp mod">
        <pc:chgData name="Elena Hajdeu Chicaros" userId="f661c3ac-4a37-4fa2-83d0-79bc764f35c0" providerId="ADAL" clId="{6B1FC5D7-1CE7-43B7-ACAE-CC7352DFB00B}" dt="2022-10-04T05:43:50.726" v="33" actId="123"/>
        <pc:sldMkLst>
          <pc:docMk/>
          <pc:sldMk cId="1084515019" sldId="282"/>
        </pc:sldMkLst>
        <pc:spChg chg="mod">
          <ac:chgData name="Elena Hajdeu Chicaros" userId="f661c3ac-4a37-4fa2-83d0-79bc764f35c0" providerId="ADAL" clId="{6B1FC5D7-1CE7-43B7-ACAE-CC7352DFB00B}" dt="2022-10-04T05:43:47.177" v="32" actId="123"/>
          <ac:spMkLst>
            <pc:docMk/>
            <pc:sldMk cId="1084515019" sldId="282"/>
            <ac:spMk id="12" creationId="{6C228855-70D1-7E5F-43B8-A29540B43519}"/>
          </ac:spMkLst>
        </pc:spChg>
        <pc:spChg chg="mod">
          <ac:chgData name="Elena Hajdeu Chicaros" userId="f661c3ac-4a37-4fa2-83d0-79bc764f35c0" providerId="ADAL" clId="{6B1FC5D7-1CE7-43B7-ACAE-CC7352DFB00B}" dt="2022-10-04T05:43:50.726" v="33" actId="123"/>
          <ac:spMkLst>
            <pc:docMk/>
            <pc:sldMk cId="1084515019" sldId="282"/>
            <ac:spMk id="21" creationId="{38E5B3D1-97B8-DCB8-3FD8-049C1DC12008}"/>
          </ac:spMkLst>
        </pc:spChg>
      </pc:sldChg>
      <pc:sldChg chg="addSp delSp modSp mod">
        <pc:chgData name="Elena Hajdeu Chicaros" userId="f661c3ac-4a37-4fa2-83d0-79bc764f35c0" providerId="ADAL" clId="{6B1FC5D7-1CE7-43B7-ACAE-CC7352DFB00B}" dt="2022-10-04T14:18:58.809" v="163" actId="207"/>
        <pc:sldMkLst>
          <pc:docMk/>
          <pc:sldMk cId="1782185393" sldId="283"/>
        </pc:sldMkLst>
        <pc:spChg chg="add mod">
          <ac:chgData name="Elena Hajdeu Chicaros" userId="f661c3ac-4a37-4fa2-83d0-79bc764f35c0" providerId="ADAL" clId="{6B1FC5D7-1CE7-43B7-ACAE-CC7352DFB00B}" dt="2022-10-04T14:18:58.809" v="163" actId="207"/>
          <ac:spMkLst>
            <pc:docMk/>
            <pc:sldMk cId="1782185393" sldId="283"/>
            <ac:spMk id="4" creationId="{5BFB6796-5407-4685-B0B5-FABCBF426669}"/>
          </ac:spMkLst>
        </pc:spChg>
        <pc:spChg chg="add mod">
          <ac:chgData name="Elena Hajdeu Chicaros" userId="f661c3ac-4a37-4fa2-83d0-79bc764f35c0" providerId="ADAL" clId="{6B1FC5D7-1CE7-43B7-ACAE-CC7352DFB00B}" dt="2022-10-04T14:13:34.492" v="123" actId="1076"/>
          <ac:spMkLst>
            <pc:docMk/>
            <pc:sldMk cId="1782185393" sldId="283"/>
            <ac:spMk id="11" creationId="{F7ED00DD-E03A-6C49-A919-22583CE45437}"/>
          </ac:spMkLst>
        </pc:spChg>
        <pc:spChg chg="del mod">
          <ac:chgData name="Elena Hajdeu Chicaros" userId="f661c3ac-4a37-4fa2-83d0-79bc764f35c0" providerId="ADAL" clId="{6B1FC5D7-1CE7-43B7-ACAE-CC7352DFB00B}" dt="2022-10-04T14:13:07.747" v="121" actId="21"/>
          <ac:spMkLst>
            <pc:docMk/>
            <pc:sldMk cId="1782185393" sldId="283"/>
            <ac:spMk id="24" creationId="{DA89494B-552B-D8BF-FCB0-B087D8FAFC63}"/>
          </ac:spMkLst>
        </pc:spChg>
      </pc:sldChg>
      <pc:sldChg chg="addSp delSp modSp mod">
        <pc:chgData name="Elena Hajdeu Chicaros" userId="f661c3ac-4a37-4fa2-83d0-79bc764f35c0" providerId="ADAL" clId="{6B1FC5D7-1CE7-43B7-ACAE-CC7352DFB00B}" dt="2022-10-04T14:18:41.701" v="161" actId="14100"/>
        <pc:sldMkLst>
          <pc:docMk/>
          <pc:sldMk cId="328016053" sldId="284"/>
        </pc:sldMkLst>
        <pc:spChg chg="add mod">
          <ac:chgData name="Elena Hajdeu Chicaros" userId="f661c3ac-4a37-4fa2-83d0-79bc764f35c0" providerId="ADAL" clId="{6B1FC5D7-1CE7-43B7-ACAE-CC7352DFB00B}" dt="2022-10-04T14:18:41.701" v="161" actId="14100"/>
          <ac:spMkLst>
            <pc:docMk/>
            <pc:sldMk cId="328016053" sldId="284"/>
            <ac:spMk id="10" creationId="{3A424E4A-B992-D6AB-698D-175199063196}"/>
          </ac:spMkLst>
        </pc:spChg>
        <pc:spChg chg="del mod">
          <ac:chgData name="Elena Hajdeu Chicaros" userId="f661c3ac-4a37-4fa2-83d0-79bc764f35c0" providerId="ADAL" clId="{6B1FC5D7-1CE7-43B7-ACAE-CC7352DFB00B}" dt="2022-10-04T14:18:19.989" v="158" actId="478"/>
          <ac:spMkLst>
            <pc:docMk/>
            <pc:sldMk cId="328016053" sldId="284"/>
            <ac:spMk id="11" creationId="{8B79AAB5-350A-2DEE-A534-867954695CAA}"/>
          </ac:spMkLst>
        </pc:spChg>
        <pc:spChg chg="add mod">
          <ac:chgData name="Elena Hajdeu Chicaros" userId="f661c3ac-4a37-4fa2-83d0-79bc764f35c0" providerId="ADAL" clId="{6B1FC5D7-1CE7-43B7-ACAE-CC7352DFB00B}" dt="2022-10-04T14:18:23.456" v="159" actId="1076"/>
          <ac:spMkLst>
            <pc:docMk/>
            <pc:sldMk cId="328016053" sldId="284"/>
            <ac:spMk id="14" creationId="{0ABEEFF0-94BB-1799-A6E5-011185508F82}"/>
          </ac:spMkLst>
        </pc:spChg>
      </pc:sldChg>
      <pc:sldChg chg="modSp mod">
        <pc:chgData name="Elena Hajdeu Chicaros" userId="f661c3ac-4a37-4fa2-83d0-79bc764f35c0" providerId="ADAL" clId="{6B1FC5D7-1CE7-43B7-ACAE-CC7352DFB00B}" dt="2022-10-04T05:43:38.982" v="31" actId="123"/>
        <pc:sldMkLst>
          <pc:docMk/>
          <pc:sldMk cId="739742076" sldId="298"/>
        </pc:sldMkLst>
        <pc:spChg chg="mod">
          <ac:chgData name="Elena Hajdeu Chicaros" userId="f661c3ac-4a37-4fa2-83d0-79bc764f35c0" providerId="ADAL" clId="{6B1FC5D7-1CE7-43B7-ACAE-CC7352DFB00B}" dt="2022-10-04T05:43:38.982" v="31" actId="123"/>
          <ac:spMkLst>
            <pc:docMk/>
            <pc:sldMk cId="739742076" sldId="298"/>
            <ac:spMk id="4" creationId="{35416184-2A93-3597-B692-B15F77AD5AEC}"/>
          </ac:spMkLst>
        </pc:spChg>
        <pc:spChg chg="mod">
          <ac:chgData name="Elena Hajdeu Chicaros" userId="f661c3ac-4a37-4fa2-83d0-79bc764f35c0" providerId="ADAL" clId="{6B1FC5D7-1CE7-43B7-ACAE-CC7352DFB00B}" dt="2022-10-04T05:43:35.060" v="30" actId="123"/>
          <ac:spMkLst>
            <pc:docMk/>
            <pc:sldMk cId="739742076" sldId="298"/>
            <ac:spMk id="6" creationId="{BFC9228E-098D-86FF-67C9-21CFB27854ED}"/>
          </ac:spMkLst>
        </pc:spChg>
      </pc:sldChg>
      <pc:sldChg chg="addSp modSp mod">
        <pc:chgData name="Elena Hajdeu Chicaros" userId="f661c3ac-4a37-4fa2-83d0-79bc764f35c0" providerId="ADAL" clId="{6B1FC5D7-1CE7-43B7-ACAE-CC7352DFB00B}" dt="2022-10-04T14:18:46.898" v="162" actId="207"/>
        <pc:sldMkLst>
          <pc:docMk/>
          <pc:sldMk cId="3262284762" sldId="300"/>
        </pc:sldMkLst>
        <pc:spChg chg="mod">
          <ac:chgData name="Elena Hajdeu Chicaros" userId="f661c3ac-4a37-4fa2-83d0-79bc764f35c0" providerId="ADAL" clId="{6B1FC5D7-1CE7-43B7-ACAE-CC7352DFB00B}" dt="2022-10-04T14:18:46.898" v="162" actId="207"/>
          <ac:spMkLst>
            <pc:docMk/>
            <pc:sldMk cId="3262284762" sldId="300"/>
            <ac:spMk id="4" creationId="{64ECF8C0-C725-4768-E184-B08DA503FF03}"/>
          </ac:spMkLst>
        </pc:spChg>
        <pc:spChg chg="add mod">
          <ac:chgData name="Elena Hajdeu Chicaros" userId="f661c3ac-4a37-4fa2-83d0-79bc764f35c0" providerId="ADAL" clId="{6B1FC5D7-1CE7-43B7-ACAE-CC7352DFB00B}" dt="2022-10-04T14:12:24.395" v="106" actId="20577"/>
          <ac:spMkLst>
            <pc:docMk/>
            <pc:sldMk cId="3262284762" sldId="300"/>
            <ac:spMk id="10" creationId="{A1130FE6-F2CA-10F9-924A-78D8EF8CA28F}"/>
          </ac:spMkLst>
        </pc:spChg>
        <pc:picChg chg="mod">
          <ac:chgData name="Elena Hajdeu Chicaros" userId="f661c3ac-4a37-4fa2-83d0-79bc764f35c0" providerId="ADAL" clId="{6B1FC5D7-1CE7-43B7-ACAE-CC7352DFB00B}" dt="2022-10-04T14:09:05.760" v="68" actId="1076"/>
          <ac:picMkLst>
            <pc:docMk/>
            <pc:sldMk cId="3262284762" sldId="300"/>
            <ac:picMk id="2" creationId="{00000000-0000-0000-0000-000000000000}"/>
          </ac:picMkLst>
        </pc:picChg>
        <pc:picChg chg="mod">
          <ac:chgData name="Elena Hajdeu Chicaros" userId="f661c3ac-4a37-4fa2-83d0-79bc764f35c0" providerId="ADAL" clId="{6B1FC5D7-1CE7-43B7-ACAE-CC7352DFB00B}" dt="2022-10-04T14:09:05.302" v="67" actId="1076"/>
          <ac:picMkLst>
            <pc:docMk/>
            <pc:sldMk cId="3262284762" sldId="300"/>
            <ac:picMk id="7" creationId="{BB978F55-6498-D3C3-75E9-BCA6229E21A9}"/>
          </ac:picMkLst>
        </pc:picChg>
      </pc:sldChg>
      <pc:sldChg chg="modSp mod">
        <pc:chgData name="Elena Hajdeu Chicaros" userId="f661c3ac-4a37-4fa2-83d0-79bc764f35c0" providerId="ADAL" clId="{6B1FC5D7-1CE7-43B7-ACAE-CC7352DFB00B}" dt="2022-10-04T05:44:16.289" v="39" actId="1076"/>
        <pc:sldMkLst>
          <pc:docMk/>
          <pc:sldMk cId="3628546381" sldId="301"/>
        </pc:sldMkLst>
        <pc:spChg chg="mod">
          <ac:chgData name="Elena Hajdeu Chicaros" userId="f661c3ac-4a37-4fa2-83d0-79bc764f35c0" providerId="ADAL" clId="{6B1FC5D7-1CE7-43B7-ACAE-CC7352DFB00B}" dt="2022-10-04T05:43:56.813" v="34" actId="123"/>
          <ac:spMkLst>
            <pc:docMk/>
            <pc:sldMk cId="3628546381" sldId="301"/>
            <ac:spMk id="13" creationId="{36E962FD-E379-017D-D7EA-E2C27C822677}"/>
          </ac:spMkLst>
        </pc:spChg>
        <pc:spChg chg="mod">
          <ac:chgData name="Elena Hajdeu Chicaros" userId="f661c3ac-4a37-4fa2-83d0-79bc764f35c0" providerId="ADAL" clId="{6B1FC5D7-1CE7-43B7-ACAE-CC7352DFB00B}" dt="2022-10-04T05:44:16.289" v="39" actId="1076"/>
          <ac:spMkLst>
            <pc:docMk/>
            <pc:sldMk cId="3628546381" sldId="301"/>
            <ac:spMk id="17" creationId="{BB9D7BE4-8766-31D6-97E2-11EC96160B3F}"/>
          </ac:spMkLst>
        </pc:spChg>
        <pc:picChg chg="mod">
          <ac:chgData name="Elena Hajdeu Chicaros" userId="f661c3ac-4a37-4fa2-83d0-79bc764f35c0" providerId="ADAL" clId="{6B1FC5D7-1CE7-43B7-ACAE-CC7352DFB00B}" dt="2022-10-04T05:44:09.641" v="38" actId="1076"/>
          <ac:picMkLst>
            <pc:docMk/>
            <pc:sldMk cId="3628546381" sldId="301"/>
            <ac:picMk id="2" creationId="{00000000-0000-0000-0000-000000000000}"/>
          </ac:picMkLst>
        </pc:picChg>
      </pc:sldChg>
      <pc:sldChg chg="modSp mod">
        <pc:chgData name="Elena Hajdeu Chicaros" userId="f661c3ac-4a37-4fa2-83d0-79bc764f35c0" providerId="ADAL" clId="{6B1FC5D7-1CE7-43B7-ACAE-CC7352DFB00B}" dt="2022-10-04T05:41:48.529" v="24" actId="20577"/>
        <pc:sldMkLst>
          <pc:docMk/>
          <pc:sldMk cId="1802879270" sldId="302"/>
        </pc:sldMkLst>
        <pc:spChg chg="mod">
          <ac:chgData name="Elena Hajdeu Chicaros" userId="f661c3ac-4a37-4fa2-83d0-79bc764f35c0" providerId="ADAL" clId="{6B1FC5D7-1CE7-43B7-ACAE-CC7352DFB00B}" dt="2022-10-04T05:41:48.529" v="24" actId="20577"/>
          <ac:spMkLst>
            <pc:docMk/>
            <pc:sldMk cId="1802879270" sldId="302"/>
            <ac:spMk id="13" creationId="{79DC7BC7-BB70-F4C8-6971-7DD21C2E97C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612AC-1759-4864-B460-5A07298DC43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D19CD39-2521-46D0-A362-D0DE3C09AA69}">
      <dgm:prSet phldrT="[Text]" custT="1"/>
      <dgm:spPr>
        <a:solidFill>
          <a:schemeClr val="tx1"/>
        </a:solidFill>
      </dgm:spPr>
      <dgm:t>
        <a:bodyPr/>
        <a:lstStyle/>
        <a:p>
          <a:r>
            <a:rPr lang="en-US" sz="2000" b="1" dirty="0"/>
            <a:t>Design patterns are usually used to prevent subtle issues that can cause major problems and improves code readability for coders and architects familiar with the patterns. </a:t>
          </a:r>
          <a:endParaRPr lang="en-US" sz="2000" dirty="0">
            <a:solidFill>
              <a:schemeClr val="bg2">
                <a:lumMod val="25000"/>
              </a:schemeClr>
            </a:solidFill>
          </a:endParaRPr>
        </a:p>
      </dgm:t>
    </dgm:pt>
    <dgm:pt modelId="{AE301419-6548-48E4-B23D-7E1E24210940}" type="parTrans" cxnId="{8AFAF3E6-6285-44F4-A12C-22A99D981851}">
      <dgm:prSet/>
      <dgm:spPr/>
      <dgm:t>
        <a:bodyPr/>
        <a:lstStyle/>
        <a:p>
          <a:endParaRPr lang="en-US"/>
        </a:p>
      </dgm:t>
    </dgm:pt>
    <dgm:pt modelId="{10309822-CBDE-451B-9F4F-3E94344EA546}" type="sibTrans" cxnId="{8AFAF3E6-6285-44F4-A12C-22A99D981851}">
      <dgm:prSet/>
      <dgm:spPr>
        <a:ln>
          <a:solidFill>
            <a:srgbClr val="C31900"/>
          </a:solidFill>
        </a:ln>
      </dgm:spPr>
      <dgm:t>
        <a:bodyPr/>
        <a:lstStyle/>
        <a:p>
          <a:endParaRPr lang="en-US"/>
        </a:p>
      </dgm:t>
    </dgm:pt>
    <dgm:pt modelId="{BDB2E0E8-5443-455E-9D16-A9DF64A74E96}">
      <dgm:prSet phldrT="[Text]" custT="1"/>
      <dgm:spPr>
        <a:solidFill>
          <a:schemeClr val="tx1"/>
        </a:solidFill>
      </dgm:spPr>
      <dgm:t>
        <a:bodyPr/>
        <a:lstStyle/>
        <a:p>
          <a:pPr marL="0" lvl="0" indent="0" algn="l" defTabSz="1111250">
            <a:lnSpc>
              <a:spcPct val="90000"/>
            </a:lnSpc>
            <a:spcBef>
              <a:spcPct val="0"/>
            </a:spcBef>
            <a:spcAft>
              <a:spcPct val="35000"/>
            </a:spcAft>
          </a:pPr>
          <a:r>
            <a:rPr lang="en-US" sz="2000" b="1" kern="1200" dirty="0"/>
            <a:t>They provide general solutions, documented in a format that doesn’t require specific tied to a particular problem.</a:t>
          </a:r>
          <a:endParaRPr lang="en-US" sz="2000" b="0" kern="1200" spc="90" dirty="0">
            <a:solidFill>
              <a:srgbClr val="E7E6E6">
                <a:lumMod val="25000"/>
              </a:srgbClr>
            </a:solidFill>
            <a:latin typeface="Arial" panose="020B0604020202020204"/>
            <a:ea typeface="+mn-ea"/>
            <a:cs typeface="Arial" panose="020B0604020202020204" pitchFamily="34" charset="0"/>
          </a:endParaRPr>
        </a:p>
      </dgm:t>
    </dgm:pt>
    <dgm:pt modelId="{F022B201-DBA0-46C4-8390-3A275573413C}" type="parTrans" cxnId="{FD6FBA7B-FDAA-4982-B7AC-6BFDB2DDDE3B}">
      <dgm:prSet/>
      <dgm:spPr/>
      <dgm:t>
        <a:bodyPr/>
        <a:lstStyle/>
        <a:p>
          <a:endParaRPr lang="en-US"/>
        </a:p>
      </dgm:t>
    </dgm:pt>
    <dgm:pt modelId="{B524E1AC-7252-4D0B-AEBE-05DAE5B5C4C6}" type="sibTrans" cxnId="{FD6FBA7B-FDAA-4982-B7AC-6BFDB2DDDE3B}">
      <dgm:prSet/>
      <dgm:spPr/>
      <dgm:t>
        <a:bodyPr/>
        <a:lstStyle/>
        <a:p>
          <a:endParaRPr lang="en-US"/>
        </a:p>
      </dgm:t>
    </dgm:pt>
    <dgm:pt modelId="{AEEF96F3-00E4-476F-A006-1B55ECFD65CD}">
      <dgm:prSet phldrT="[Text]" custT="1"/>
      <dgm:spPr>
        <a:solidFill>
          <a:schemeClr val="tx1"/>
        </a:solidFill>
      </dgm:spPr>
      <dgm:t>
        <a:bodyPr/>
        <a:lstStyle/>
        <a:p>
          <a:pPr marL="0" lvl="0" indent="0" algn="l" defTabSz="1111250">
            <a:lnSpc>
              <a:spcPct val="90000"/>
            </a:lnSpc>
            <a:spcBef>
              <a:spcPct val="0"/>
            </a:spcBef>
            <a:spcAft>
              <a:spcPct val="35000"/>
            </a:spcAft>
            <a:buNone/>
          </a:pPr>
          <a:r>
            <a:rPr lang="en-US" sz="2000" b="1" kern="1200" dirty="0"/>
            <a:t>Also design patterns allows developers to communicate using well-known names for software interaction, moreover this patterns can be improved so they became a more confident solution than ad-hoc ones.</a:t>
          </a:r>
          <a:endParaRPr lang="en-US" sz="2000" b="1" kern="1200" spc="90" dirty="0">
            <a:solidFill>
              <a:srgbClr val="E7E6E6">
                <a:lumMod val="25000"/>
              </a:srgbClr>
            </a:solidFill>
            <a:latin typeface="Arial" panose="020B0604020202020204"/>
            <a:ea typeface="+mn-ea"/>
            <a:cs typeface="Arial" panose="020B0604020202020204" pitchFamily="34" charset="0"/>
          </a:endParaRPr>
        </a:p>
      </dgm:t>
    </dgm:pt>
    <dgm:pt modelId="{F8B52038-7473-46A8-8F6F-A644E54285D9}" type="parTrans" cxnId="{E0DC8660-B4F1-4511-99C5-40E482B51F74}">
      <dgm:prSet/>
      <dgm:spPr/>
      <dgm:t>
        <a:bodyPr/>
        <a:lstStyle/>
        <a:p>
          <a:endParaRPr lang="en-US"/>
        </a:p>
      </dgm:t>
    </dgm:pt>
    <dgm:pt modelId="{C8DE0F96-DD73-4553-BC9C-08F6AD0072EA}" type="sibTrans" cxnId="{E0DC8660-B4F1-4511-99C5-40E482B51F74}">
      <dgm:prSet/>
      <dgm:spPr/>
      <dgm:t>
        <a:bodyPr/>
        <a:lstStyle/>
        <a:p>
          <a:endParaRPr lang="en-US"/>
        </a:p>
      </dgm:t>
    </dgm:pt>
    <dgm:pt modelId="{94E7B855-7720-49B0-ADF2-DD293FF5E857}" type="pres">
      <dgm:prSet presAssocID="{AA4612AC-1759-4864-B460-5A07298DC439}" presName="Name0" presStyleCnt="0">
        <dgm:presLayoutVars>
          <dgm:chMax val="7"/>
          <dgm:chPref val="7"/>
          <dgm:dir/>
        </dgm:presLayoutVars>
      </dgm:prSet>
      <dgm:spPr/>
    </dgm:pt>
    <dgm:pt modelId="{697C2179-90B0-4195-B6BA-64C29042D08A}" type="pres">
      <dgm:prSet presAssocID="{AA4612AC-1759-4864-B460-5A07298DC439}" presName="Name1" presStyleCnt="0"/>
      <dgm:spPr/>
    </dgm:pt>
    <dgm:pt modelId="{D08E181F-5D60-40B5-A2F6-7F4D071FBAE4}" type="pres">
      <dgm:prSet presAssocID="{AA4612AC-1759-4864-B460-5A07298DC439}" presName="cycle" presStyleCnt="0"/>
      <dgm:spPr/>
    </dgm:pt>
    <dgm:pt modelId="{BEFD4A73-EF3B-400F-9DAF-CA32B6C0AE1E}" type="pres">
      <dgm:prSet presAssocID="{AA4612AC-1759-4864-B460-5A07298DC439}" presName="srcNode" presStyleLbl="node1" presStyleIdx="0" presStyleCnt="3"/>
      <dgm:spPr/>
    </dgm:pt>
    <dgm:pt modelId="{3E78756A-7F86-404D-A021-BE73BBA0AE6B}" type="pres">
      <dgm:prSet presAssocID="{AA4612AC-1759-4864-B460-5A07298DC439}" presName="conn" presStyleLbl="parChTrans1D2" presStyleIdx="0" presStyleCnt="1"/>
      <dgm:spPr/>
    </dgm:pt>
    <dgm:pt modelId="{9F199485-CCE0-4BCB-A297-0CA759335A9A}" type="pres">
      <dgm:prSet presAssocID="{AA4612AC-1759-4864-B460-5A07298DC439}" presName="extraNode" presStyleLbl="node1" presStyleIdx="0" presStyleCnt="3"/>
      <dgm:spPr/>
    </dgm:pt>
    <dgm:pt modelId="{B79825C3-CE3B-4499-AAD1-2EA6DAE09CA3}" type="pres">
      <dgm:prSet presAssocID="{AA4612AC-1759-4864-B460-5A07298DC439}" presName="dstNode" presStyleLbl="node1" presStyleIdx="0" presStyleCnt="3"/>
      <dgm:spPr/>
    </dgm:pt>
    <dgm:pt modelId="{2BEBF1DE-C0FB-4EAA-97CB-506DAA6FC126}" type="pres">
      <dgm:prSet presAssocID="{7D19CD39-2521-46D0-A362-D0DE3C09AA69}" presName="text_1" presStyleLbl="node1" presStyleIdx="0" presStyleCnt="3">
        <dgm:presLayoutVars>
          <dgm:bulletEnabled val="1"/>
        </dgm:presLayoutVars>
      </dgm:prSet>
      <dgm:spPr/>
    </dgm:pt>
    <dgm:pt modelId="{260C811E-012D-4F80-8A07-7B5208C47804}" type="pres">
      <dgm:prSet presAssocID="{7D19CD39-2521-46D0-A362-D0DE3C09AA69}" presName="accent_1" presStyleCnt="0"/>
      <dgm:spPr/>
    </dgm:pt>
    <dgm:pt modelId="{3ED17489-5392-424C-808D-EE8DC658C9FC}" type="pres">
      <dgm:prSet presAssocID="{7D19CD39-2521-46D0-A362-D0DE3C09AA69}" presName="accentRepeatNode" presStyleLbl="solidFgAcc1" presStyleIdx="0" presStyleCnt="3">
        <dgm:style>
          <a:lnRef idx="2">
            <a:schemeClr val="accent1"/>
          </a:lnRef>
          <a:fillRef idx="1">
            <a:schemeClr val="lt1"/>
          </a:fillRef>
          <a:effectRef idx="0">
            <a:schemeClr val="accent1"/>
          </a:effectRef>
          <a:fontRef idx="minor">
            <a:schemeClr val="dk1"/>
          </a:fontRef>
        </dgm:style>
      </dgm:prSet>
      <dgm:spPr>
        <a:ln>
          <a:solidFill>
            <a:srgbClr val="C31900"/>
          </a:solidFill>
        </a:ln>
      </dgm:spPr>
    </dgm:pt>
    <dgm:pt modelId="{6A977A8A-7E67-4A81-959F-B1E54B5A2177}" type="pres">
      <dgm:prSet presAssocID="{BDB2E0E8-5443-455E-9D16-A9DF64A74E96}" presName="text_2" presStyleLbl="node1" presStyleIdx="1" presStyleCnt="3">
        <dgm:presLayoutVars>
          <dgm:bulletEnabled val="1"/>
        </dgm:presLayoutVars>
      </dgm:prSet>
      <dgm:spPr/>
    </dgm:pt>
    <dgm:pt modelId="{E7435CBB-7CFA-4F66-BECE-B5884847B644}" type="pres">
      <dgm:prSet presAssocID="{BDB2E0E8-5443-455E-9D16-A9DF64A74E96}" presName="accent_2" presStyleCnt="0"/>
      <dgm:spPr/>
    </dgm:pt>
    <dgm:pt modelId="{E9470C3C-4174-4583-BA78-2DEE0FD81727}" type="pres">
      <dgm:prSet presAssocID="{BDB2E0E8-5443-455E-9D16-A9DF64A74E96}" presName="accentRepeatNode" presStyleLbl="solidFgAcc1" presStyleIdx="1" presStyleCnt="3">
        <dgm:style>
          <a:lnRef idx="2">
            <a:schemeClr val="accent4"/>
          </a:lnRef>
          <a:fillRef idx="1">
            <a:schemeClr val="lt1"/>
          </a:fillRef>
          <a:effectRef idx="0">
            <a:schemeClr val="accent4"/>
          </a:effectRef>
          <a:fontRef idx="minor">
            <a:schemeClr val="dk1"/>
          </a:fontRef>
        </dgm:style>
      </dgm:prSet>
      <dgm:spPr>
        <a:ln>
          <a:solidFill>
            <a:srgbClr val="C31900"/>
          </a:solidFill>
        </a:ln>
      </dgm:spPr>
    </dgm:pt>
    <dgm:pt modelId="{FFC42B92-70B1-4755-9F72-DD7CA7C1C2F3}" type="pres">
      <dgm:prSet presAssocID="{AEEF96F3-00E4-476F-A006-1B55ECFD65CD}" presName="text_3" presStyleLbl="node1" presStyleIdx="2" presStyleCnt="3">
        <dgm:presLayoutVars>
          <dgm:bulletEnabled val="1"/>
        </dgm:presLayoutVars>
      </dgm:prSet>
      <dgm:spPr/>
    </dgm:pt>
    <dgm:pt modelId="{AB54B54C-9667-4D82-9BF9-9C13E87A7E31}" type="pres">
      <dgm:prSet presAssocID="{AEEF96F3-00E4-476F-A006-1B55ECFD65CD}" presName="accent_3" presStyleCnt="0"/>
      <dgm:spPr/>
    </dgm:pt>
    <dgm:pt modelId="{1B6F5583-E0A0-4D98-90EE-A6E91A7BBC06}" type="pres">
      <dgm:prSet presAssocID="{AEEF96F3-00E4-476F-A006-1B55ECFD65CD}" presName="accentRepeatNode" presStyleLbl="solidFgAcc1" presStyleIdx="2" presStyleCnt="3">
        <dgm:style>
          <a:lnRef idx="2">
            <a:schemeClr val="accent6"/>
          </a:lnRef>
          <a:fillRef idx="1">
            <a:schemeClr val="lt1"/>
          </a:fillRef>
          <a:effectRef idx="0">
            <a:schemeClr val="accent6"/>
          </a:effectRef>
          <a:fontRef idx="minor">
            <a:schemeClr val="dk1"/>
          </a:fontRef>
        </dgm:style>
      </dgm:prSet>
      <dgm:spPr>
        <a:ln>
          <a:solidFill>
            <a:srgbClr val="C31900"/>
          </a:solidFill>
        </a:ln>
      </dgm:spPr>
    </dgm:pt>
  </dgm:ptLst>
  <dgm:cxnLst>
    <dgm:cxn modelId="{0E79F025-2C81-4027-867D-ED3CAFDDCF4F}" type="presOf" srcId="{AEEF96F3-00E4-476F-A006-1B55ECFD65CD}" destId="{FFC42B92-70B1-4755-9F72-DD7CA7C1C2F3}" srcOrd="0" destOrd="0" presId="urn:microsoft.com/office/officeart/2008/layout/VerticalCurvedList"/>
    <dgm:cxn modelId="{CA591631-B4EA-4F48-93AB-39BB8450C6D4}" type="presOf" srcId="{AA4612AC-1759-4864-B460-5A07298DC439}" destId="{94E7B855-7720-49B0-ADF2-DD293FF5E857}" srcOrd="0" destOrd="0" presId="urn:microsoft.com/office/officeart/2008/layout/VerticalCurvedList"/>
    <dgm:cxn modelId="{E0DC8660-B4F1-4511-99C5-40E482B51F74}" srcId="{AA4612AC-1759-4864-B460-5A07298DC439}" destId="{AEEF96F3-00E4-476F-A006-1B55ECFD65CD}" srcOrd="2" destOrd="0" parTransId="{F8B52038-7473-46A8-8F6F-A644E54285D9}" sibTransId="{C8DE0F96-DD73-4553-BC9C-08F6AD0072EA}"/>
    <dgm:cxn modelId="{6791BA69-15AE-4267-9BDC-6F823DAD3119}" type="presOf" srcId="{BDB2E0E8-5443-455E-9D16-A9DF64A74E96}" destId="{6A977A8A-7E67-4A81-959F-B1E54B5A2177}" srcOrd="0" destOrd="0" presId="urn:microsoft.com/office/officeart/2008/layout/VerticalCurvedList"/>
    <dgm:cxn modelId="{57903B4A-8061-4E8F-AABC-014F83B92ED3}" type="presOf" srcId="{10309822-CBDE-451B-9F4F-3E94344EA546}" destId="{3E78756A-7F86-404D-A021-BE73BBA0AE6B}" srcOrd="0" destOrd="0" presId="urn:microsoft.com/office/officeart/2008/layout/VerticalCurvedList"/>
    <dgm:cxn modelId="{FD6FBA7B-FDAA-4982-B7AC-6BFDB2DDDE3B}" srcId="{AA4612AC-1759-4864-B460-5A07298DC439}" destId="{BDB2E0E8-5443-455E-9D16-A9DF64A74E96}" srcOrd="1" destOrd="0" parTransId="{F022B201-DBA0-46C4-8390-3A275573413C}" sibTransId="{B524E1AC-7252-4D0B-AEBE-05DAE5B5C4C6}"/>
    <dgm:cxn modelId="{B1B5B0C1-AF3C-4F97-86B6-4EBBB82772DD}" type="presOf" srcId="{7D19CD39-2521-46D0-A362-D0DE3C09AA69}" destId="{2BEBF1DE-C0FB-4EAA-97CB-506DAA6FC126}" srcOrd="0" destOrd="0" presId="urn:microsoft.com/office/officeart/2008/layout/VerticalCurvedList"/>
    <dgm:cxn modelId="{8AFAF3E6-6285-44F4-A12C-22A99D981851}" srcId="{AA4612AC-1759-4864-B460-5A07298DC439}" destId="{7D19CD39-2521-46D0-A362-D0DE3C09AA69}" srcOrd="0" destOrd="0" parTransId="{AE301419-6548-48E4-B23D-7E1E24210940}" sibTransId="{10309822-CBDE-451B-9F4F-3E94344EA546}"/>
    <dgm:cxn modelId="{B27A23EB-ACCE-472D-9A95-D945398B9773}" type="presParOf" srcId="{94E7B855-7720-49B0-ADF2-DD293FF5E857}" destId="{697C2179-90B0-4195-B6BA-64C29042D08A}" srcOrd="0" destOrd="0" presId="urn:microsoft.com/office/officeart/2008/layout/VerticalCurvedList"/>
    <dgm:cxn modelId="{1E20F353-8C45-4A6D-92E9-97C0BDAEBEC4}" type="presParOf" srcId="{697C2179-90B0-4195-B6BA-64C29042D08A}" destId="{D08E181F-5D60-40B5-A2F6-7F4D071FBAE4}" srcOrd="0" destOrd="0" presId="urn:microsoft.com/office/officeart/2008/layout/VerticalCurvedList"/>
    <dgm:cxn modelId="{4271E78A-27DA-4A2E-B1EB-75A0BA5DE671}" type="presParOf" srcId="{D08E181F-5D60-40B5-A2F6-7F4D071FBAE4}" destId="{BEFD4A73-EF3B-400F-9DAF-CA32B6C0AE1E}" srcOrd="0" destOrd="0" presId="urn:microsoft.com/office/officeart/2008/layout/VerticalCurvedList"/>
    <dgm:cxn modelId="{9C8ACABB-9273-4D34-88D4-1C37B5294000}" type="presParOf" srcId="{D08E181F-5D60-40B5-A2F6-7F4D071FBAE4}" destId="{3E78756A-7F86-404D-A021-BE73BBA0AE6B}" srcOrd="1" destOrd="0" presId="urn:microsoft.com/office/officeart/2008/layout/VerticalCurvedList"/>
    <dgm:cxn modelId="{A9E4D6E2-2F2C-432D-80B6-976F48F072B8}" type="presParOf" srcId="{D08E181F-5D60-40B5-A2F6-7F4D071FBAE4}" destId="{9F199485-CCE0-4BCB-A297-0CA759335A9A}" srcOrd="2" destOrd="0" presId="urn:microsoft.com/office/officeart/2008/layout/VerticalCurvedList"/>
    <dgm:cxn modelId="{AF1FABF5-5028-4793-965C-69CCAE159E4E}" type="presParOf" srcId="{D08E181F-5D60-40B5-A2F6-7F4D071FBAE4}" destId="{B79825C3-CE3B-4499-AAD1-2EA6DAE09CA3}" srcOrd="3" destOrd="0" presId="urn:microsoft.com/office/officeart/2008/layout/VerticalCurvedList"/>
    <dgm:cxn modelId="{D3562B9D-9144-4CC8-A4C9-A1B6EE339081}" type="presParOf" srcId="{697C2179-90B0-4195-B6BA-64C29042D08A}" destId="{2BEBF1DE-C0FB-4EAA-97CB-506DAA6FC126}" srcOrd="1" destOrd="0" presId="urn:microsoft.com/office/officeart/2008/layout/VerticalCurvedList"/>
    <dgm:cxn modelId="{CAA74C5C-35F0-41A0-AD6A-2453CF761118}" type="presParOf" srcId="{697C2179-90B0-4195-B6BA-64C29042D08A}" destId="{260C811E-012D-4F80-8A07-7B5208C47804}" srcOrd="2" destOrd="0" presId="urn:microsoft.com/office/officeart/2008/layout/VerticalCurvedList"/>
    <dgm:cxn modelId="{B4D2CF5D-A90A-40F1-82CF-AD2EEF6A7069}" type="presParOf" srcId="{260C811E-012D-4F80-8A07-7B5208C47804}" destId="{3ED17489-5392-424C-808D-EE8DC658C9FC}" srcOrd="0" destOrd="0" presId="urn:microsoft.com/office/officeart/2008/layout/VerticalCurvedList"/>
    <dgm:cxn modelId="{7A4744C2-3F4B-4F33-BB05-74D8573C207C}" type="presParOf" srcId="{697C2179-90B0-4195-B6BA-64C29042D08A}" destId="{6A977A8A-7E67-4A81-959F-B1E54B5A2177}" srcOrd="3" destOrd="0" presId="urn:microsoft.com/office/officeart/2008/layout/VerticalCurvedList"/>
    <dgm:cxn modelId="{47E6ABD9-824E-4313-93A0-0DFEB52C9ADD}" type="presParOf" srcId="{697C2179-90B0-4195-B6BA-64C29042D08A}" destId="{E7435CBB-7CFA-4F66-BECE-B5884847B644}" srcOrd="4" destOrd="0" presId="urn:microsoft.com/office/officeart/2008/layout/VerticalCurvedList"/>
    <dgm:cxn modelId="{6B968A65-6AD5-4940-90E4-5656B2985D67}" type="presParOf" srcId="{E7435CBB-7CFA-4F66-BECE-B5884847B644}" destId="{E9470C3C-4174-4583-BA78-2DEE0FD81727}" srcOrd="0" destOrd="0" presId="urn:microsoft.com/office/officeart/2008/layout/VerticalCurvedList"/>
    <dgm:cxn modelId="{871D6437-BE00-4F55-8745-945042ABDC79}" type="presParOf" srcId="{697C2179-90B0-4195-B6BA-64C29042D08A}" destId="{FFC42B92-70B1-4755-9F72-DD7CA7C1C2F3}" srcOrd="5" destOrd="0" presId="urn:microsoft.com/office/officeart/2008/layout/VerticalCurvedList"/>
    <dgm:cxn modelId="{65351BE5-1E71-4107-8F75-D5C7BF152437}" type="presParOf" srcId="{697C2179-90B0-4195-B6BA-64C29042D08A}" destId="{AB54B54C-9667-4D82-9BF9-9C13E87A7E31}" srcOrd="6" destOrd="0" presId="urn:microsoft.com/office/officeart/2008/layout/VerticalCurvedList"/>
    <dgm:cxn modelId="{C6822449-BC0F-47F9-96AF-BACB044FF78B}" type="presParOf" srcId="{AB54B54C-9667-4D82-9BF9-9C13E87A7E31}" destId="{1B6F5583-E0A0-4D98-90EE-A6E91A7BBC06}"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8756A-7F86-404D-A021-BE73BBA0AE6B}">
      <dsp:nvSpPr>
        <dsp:cNvPr id="0" name=""/>
        <dsp:cNvSpPr/>
      </dsp:nvSpPr>
      <dsp:spPr>
        <a:xfrm>
          <a:off x="-6043923" y="-925036"/>
          <a:ext cx="7196794" cy="7196794"/>
        </a:xfrm>
        <a:prstGeom prst="blockArc">
          <a:avLst>
            <a:gd name="adj1" fmla="val 18900000"/>
            <a:gd name="adj2" fmla="val 2700000"/>
            <a:gd name="adj3" fmla="val 300"/>
          </a:avLst>
        </a:prstGeom>
        <a:noFill/>
        <a:ln w="12700" cap="flat" cmpd="sng" algn="ctr">
          <a:solidFill>
            <a:srgbClr val="C31900"/>
          </a:solidFill>
          <a:prstDash val="solid"/>
          <a:miter lim="800000"/>
        </a:ln>
        <a:effectLst/>
      </dsp:spPr>
      <dsp:style>
        <a:lnRef idx="2">
          <a:scrgbClr r="0" g="0" b="0"/>
        </a:lnRef>
        <a:fillRef idx="0">
          <a:scrgbClr r="0" g="0" b="0"/>
        </a:fillRef>
        <a:effectRef idx="0">
          <a:scrgbClr r="0" g="0" b="0"/>
        </a:effectRef>
        <a:fontRef idx="minor"/>
      </dsp:style>
    </dsp:sp>
    <dsp:sp modelId="{2BEBF1DE-C0FB-4EAA-97CB-506DAA6FC126}">
      <dsp:nvSpPr>
        <dsp:cNvPr id="0" name=""/>
        <dsp:cNvSpPr/>
      </dsp:nvSpPr>
      <dsp:spPr>
        <a:xfrm>
          <a:off x="742125" y="534672"/>
          <a:ext cx="9466259" cy="1069344"/>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8792"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t>Design patterns are usually used to prevent subtle issues that can cause major problems and improves code readability for coders and architects familiar with the patterns. </a:t>
          </a:r>
          <a:endParaRPr lang="en-US" sz="2000" kern="1200" dirty="0">
            <a:solidFill>
              <a:schemeClr val="bg2">
                <a:lumMod val="25000"/>
              </a:schemeClr>
            </a:solidFill>
          </a:endParaRPr>
        </a:p>
      </dsp:txBody>
      <dsp:txXfrm>
        <a:off x="742125" y="534672"/>
        <a:ext cx="9466259" cy="1069344"/>
      </dsp:txXfrm>
    </dsp:sp>
    <dsp:sp modelId="{3ED17489-5392-424C-808D-EE8DC658C9FC}">
      <dsp:nvSpPr>
        <dsp:cNvPr id="0" name=""/>
        <dsp:cNvSpPr/>
      </dsp:nvSpPr>
      <dsp:spPr>
        <a:xfrm>
          <a:off x="73784" y="401004"/>
          <a:ext cx="1336680" cy="1336680"/>
        </a:xfrm>
        <a:prstGeom prst="ellipse">
          <a:avLst/>
        </a:prstGeom>
        <a:solidFill>
          <a:schemeClr val="lt1"/>
        </a:solidFill>
        <a:ln w="12700" cap="flat" cmpd="sng" algn="ctr">
          <a:solidFill>
            <a:srgbClr val="C31900"/>
          </a:solidFill>
          <a:prstDash val="solid"/>
          <a:miter lim="800000"/>
        </a:ln>
        <a:effectLst/>
      </dsp:spPr>
      <dsp:style>
        <a:lnRef idx="2">
          <a:schemeClr val="accent1"/>
        </a:lnRef>
        <a:fillRef idx="1">
          <a:schemeClr val="lt1"/>
        </a:fillRef>
        <a:effectRef idx="0">
          <a:schemeClr val="accent1"/>
        </a:effectRef>
        <a:fontRef idx="minor">
          <a:schemeClr val="dk1"/>
        </a:fontRef>
      </dsp:style>
    </dsp:sp>
    <dsp:sp modelId="{6A977A8A-7E67-4A81-959F-B1E54B5A2177}">
      <dsp:nvSpPr>
        <dsp:cNvPr id="0" name=""/>
        <dsp:cNvSpPr/>
      </dsp:nvSpPr>
      <dsp:spPr>
        <a:xfrm>
          <a:off x="1130831" y="2138688"/>
          <a:ext cx="9077552" cy="1069344"/>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8792" tIns="50800" rIns="50800" bIns="50800" numCol="1" spcCol="1270" anchor="ctr" anchorCtr="0">
          <a:noAutofit/>
        </a:bodyPr>
        <a:lstStyle/>
        <a:p>
          <a:pPr marL="0" lvl="0" indent="0" algn="l" defTabSz="1111250">
            <a:lnSpc>
              <a:spcPct val="90000"/>
            </a:lnSpc>
            <a:spcBef>
              <a:spcPct val="0"/>
            </a:spcBef>
            <a:spcAft>
              <a:spcPct val="35000"/>
            </a:spcAft>
            <a:buNone/>
          </a:pPr>
          <a:r>
            <a:rPr lang="en-US" sz="2000" b="1" kern="1200" dirty="0"/>
            <a:t>They provide general solutions, documented in a format that doesn’t require specific tied to a particular problem.</a:t>
          </a:r>
          <a:endParaRPr lang="en-US" sz="2000" b="0" kern="1200" spc="90" dirty="0">
            <a:solidFill>
              <a:srgbClr val="E7E6E6">
                <a:lumMod val="25000"/>
              </a:srgbClr>
            </a:solidFill>
            <a:latin typeface="Arial" panose="020B0604020202020204"/>
            <a:ea typeface="+mn-ea"/>
            <a:cs typeface="Arial" panose="020B0604020202020204" pitchFamily="34" charset="0"/>
          </a:endParaRPr>
        </a:p>
      </dsp:txBody>
      <dsp:txXfrm>
        <a:off x="1130831" y="2138688"/>
        <a:ext cx="9077552" cy="1069344"/>
      </dsp:txXfrm>
    </dsp:sp>
    <dsp:sp modelId="{E9470C3C-4174-4583-BA78-2DEE0FD81727}">
      <dsp:nvSpPr>
        <dsp:cNvPr id="0" name=""/>
        <dsp:cNvSpPr/>
      </dsp:nvSpPr>
      <dsp:spPr>
        <a:xfrm>
          <a:off x="462491" y="2005020"/>
          <a:ext cx="1336680" cy="1336680"/>
        </a:xfrm>
        <a:prstGeom prst="ellipse">
          <a:avLst/>
        </a:prstGeom>
        <a:solidFill>
          <a:schemeClr val="lt1"/>
        </a:solidFill>
        <a:ln w="12700" cap="flat" cmpd="sng" algn="ctr">
          <a:solidFill>
            <a:srgbClr val="C31900"/>
          </a:solidFill>
          <a:prstDash val="solid"/>
          <a:miter lim="800000"/>
        </a:ln>
        <a:effectLst/>
      </dsp:spPr>
      <dsp:style>
        <a:lnRef idx="2">
          <a:schemeClr val="accent4"/>
        </a:lnRef>
        <a:fillRef idx="1">
          <a:schemeClr val="lt1"/>
        </a:fillRef>
        <a:effectRef idx="0">
          <a:schemeClr val="accent4"/>
        </a:effectRef>
        <a:fontRef idx="minor">
          <a:schemeClr val="dk1"/>
        </a:fontRef>
      </dsp:style>
    </dsp:sp>
    <dsp:sp modelId="{FFC42B92-70B1-4755-9F72-DD7CA7C1C2F3}">
      <dsp:nvSpPr>
        <dsp:cNvPr id="0" name=""/>
        <dsp:cNvSpPr/>
      </dsp:nvSpPr>
      <dsp:spPr>
        <a:xfrm>
          <a:off x="742125" y="3742705"/>
          <a:ext cx="9466259" cy="1069344"/>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8792" tIns="50800" rIns="50800" bIns="50800" numCol="1" spcCol="1270" anchor="ctr" anchorCtr="0">
          <a:noAutofit/>
        </a:bodyPr>
        <a:lstStyle/>
        <a:p>
          <a:pPr marL="0" lvl="0" indent="0" algn="l" defTabSz="1111250">
            <a:lnSpc>
              <a:spcPct val="90000"/>
            </a:lnSpc>
            <a:spcBef>
              <a:spcPct val="0"/>
            </a:spcBef>
            <a:spcAft>
              <a:spcPct val="35000"/>
            </a:spcAft>
            <a:buNone/>
          </a:pPr>
          <a:r>
            <a:rPr lang="en-US" sz="2000" b="1" kern="1200" dirty="0"/>
            <a:t>Also design patterns allows developers to communicate using well-known names for software interaction, moreover this patterns can be improved so they became a more confident solution than ad-hoc ones.</a:t>
          </a:r>
          <a:endParaRPr lang="en-US" sz="2000" b="1" kern="1200" spc="90" dirty="0">
            <a:solidFill>
              <a:srgbClr val="E7E6E6">
                <a:lumMod val="25000"/>
              </a:srgbClr>
            </a:solidFill>
            <a:latin typeface="Arial" panose="020B0604020202020204"/>
            <a:ea typeface="+mn-ea"/>
            <a:cs typeface="Arial" panose="020B0604020202020204" pitchFamily="34" charset="0"/>
          </a:endParaRPr>
        </a:p>
      </dsp:txBody>
      <dsp:txXfrm>
        <a:off x="742125" y="3742705"/>
        <a:ext cx="9466259" cy="1069344"/>
      </dsp:txXfrm>
    </dsp:sp>
    <dsp:sp modelId="{1B6F5583-E0A0-4D98-90EE-A6E91A7BBC06}">
      <dsp:nvSpPr>
        <dsp:cNvPr id="0" name=""/>
        <dsp:cNvSpPr/>
      </dsp:nvSpPr>
      <dsp:spPr>
        <a:xfrm>
          <a:off x="73784" y="3609037"/>
          <a:ext cx="1336680" cy="1336680"/>
        </a:xfrm>
        <a:prstGeom prst="ellipse">
          <a:avLst/>
        </a:prstGeom>
        <a:solidFill>
          <a:schemeClr val="lt1"/>
        </a:solidFill>
        <a:ln w="12700" cap="flat" cmpd="sng" algn="ctr">
          <a:solidFill>
            <a:srgbClr val="C31900"/>
          </a:solidFill>
          <a:prstDash val="solid"/>
          <a:miter lim="800000"/>
        </a:ln>
        <a:effectLst/>
      </dsp:spPr>
      <dsp:style>
        <a:lnRef idx="2">
          <a:schemeClr val="accent6"/>
        </a:lnRef>
        <a:fillRef idx="1">
          <a:schemeClr val="lt1"/>
        </a:fillRef>
        <a:effectRef idx="0">
          <a:schemeClr val="accent6"/>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3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98716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6801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6508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25311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913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35772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6796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83732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2382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64634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7297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4574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34259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gif"/></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4.png"/><Relationship Id="rId4" Type="http://schemas.openxmlformats.org/officeDocument/2006/relationships/image" Target="../media/image2.sv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1.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19.svg"/><Relationship Id="rId4" Type="http://schemas.openxmlformats.org/officeDocument/2006/relationships/image" Target="../media/image2.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1.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19.svg"/><Relationship Id="rId4" Type="http://schemas.openxmlformats.org/officeDocument/2006/relationships/image" Target="../media/image2.sv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hyperlink" Target="https://refactoring.guru/design-patterns" TargetMode="External"/><Relationship Id="rId3" Type="http://schemas.openxmlformats.org/officeDocument/2006/relationships/image" Target="../media/image1.png"/><Relationship Id="rId7" Type="http://schemas.openxmlformats.org/officeDocument/2006/relationships/image" Target="../media/image26.png"/><Relationship Id="rId12" Type="http://schemas.openxmlformats.org/officeDocument/2006/relationships/hyperlink" Target="https://www.baeldung.com/design-patterns-serie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6.sv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image" Target="../media/image2.sv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diagramData" Target="../diagrams/data1.xml"/><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sv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2.sv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19.svg"/><Relationship Id="rId4" Type="http://schemas.openxmlformats.org/officeDocument/2006/relationships/image" Target="../media/image2.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1.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19.svg"/><Relationship Id="rId4" Type="http://schemas.openxmlformats.org/officeDocument/2006/relationships/image" Target="../media/image2.sv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23">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5" name="Endava Presentation…">
            <a:extLst>
              <a:ext uri="{FF2B5EF4-FFF2-40B4-BE49-F238E27FC236}">
                <a16:creationId xmlns:a16="http://schemas.microsoft.com/office/drawing/2014/main" id="{10A06F46-4B99-6682-9D66-F25698E341F2}"/>
              </a:ext>
            </a:extLst>
          </p:cNvPr>
          <p:cNvSpPr txBox="1"/>
          <p:nvPr/>
        </p:nvSpPr>
        <p:spPr>
          <a:xfrm>
            <a:off x="5080702" y="7436604"/>
            <a:ext cx="5971450" cy="98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ct val="80000"/>
              </a:lnSpc>
              <a:defRPr sz="7000" cap="none" spc="-209"/>
            </a:pPr>
            <a:r>
              <a:rPr lang="en-US" dirty="0">
                <a:solidFill>
                  <a:schemeClr val="bg2"/>
                </a:solidFill>
              </a:rPr>
              <a:t> </a:t>
            </a:r>
          </a:p>
        </p:txBody>
      </p:sp>
      <p:sp>
        <p:nvSpPr>
          <p:cNvPr id="16" name="Rectangle">
            <a:extLst>
              <a:ext uri="{FF2B5EF4-FFF2-40B4-BE49-F238E27FC236}">
                <a16:creationId xmlns:a16="http://schemas.microsoft.com/office/drawing/2014/main" id="{5DF973D3-F30B-A066-3F0E-DF5C2A8DAEA9}"/>
              </a:ext>
            </a:extLst>
          </p:cNvPr>
          <p:cNvSpPr/>
          <p:nvPr/>
        </p:nvSpPr>
        <p:spPr>
          <a:xfrm flipV="1">
            <a:off x="1965279" y="5922602"/>
            <a:ext cx="11068334" cy="63082"/>
          </a:xfrm>
          <a:prstGeom prst="rect">
            <a:avLst/>
          </a:prstGeom>
          <a:solidFill>
            <a:schemeClr val="bg2"/>
          </a:solidFill>
          <a:ln w="12700">
            <a:miter lim="400000"/>
          </a:ln>
        </p:spPr>
        <p:txBody>
          <a:bodyPr lIns="0" tIns="0" rIns="0" bIns="0" anchor="ctr"/>
          <a:lstStyle/>
          <a:p>
            <a:pPr algn="ctr" defTabSz="825500">
              <a:lnSpc>
                <a:spcPct val="100000"/>
              </a:lnSpc>
              <a:defRPr sz="3200" cap="none" spc="0"/>
            </a:pPr>
            <a:endParaRPr>
              <a:solidFill>
                <a:schemeClr val="bg2"/>
              </a:solidFill>
            </a:endParaRPr>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5717941" y="6176668"/>
            <a:ext cx="2570059" cy="4093899"/>
          </a:xfrm>
          <a:prstGeom prst="rect">
            <a:avLst/>
          </a:prstGeom>
        </p:spPr>
      </p:pic>
      <p:sp>
        <p:nvSpPr>
          <p:cNvPr id="6" name="Endava Presentation…">
            <a:extLst>
              <a:ext uri="{FF2B5EF4-FFF2-40B4-BE49-F238E27FC236}">
                <a16:creationId xmlns:a16="http://schemas.microsoft.com/office/drawing/2014/main" id="{BECD8560-D945-7AB0-A586-C6AED259C461}"/>
              </a:ext>
            </a:extLst>
          </p:cNvPr>
          <p:cNvSpPr txBox="1"/>
          <p:nvPr/>
        </p:nvSpPr>
        <p:spPr>
          <a:xfrm>
            <a:off x="7047690" y="5264692"/>
            <a:ext cx="7122066" cy="728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a:lnSpc>
                <a:spcPct val="80000"/>
              </a:lnSpc>
              <a:defRPr sz="7000" cap="none" spc="-209"/>
            </a:pPr>
            <a:r>
              <a:rPr lang="en-US" sz="5500" b="1" dirty="0">
                <a:latin typeface="Arial" panose="020B0604020202020204" pitchFamily="34" charset="0"/>
                <a:cs typeface="Arial" panose="020B0604020202020204" pitchFamily="34" charset="0"/>
              </a:rPr>
              <a:t>Design Patterns</a:t>
            </a:r>
            <a:endParaRPr sz="55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10F93A8-F3D5-ECF6-88FC-2FA816368BF6}"/>
              </a:ext>
            </a:extLst>
          </p:cNvPr>
          <p:cNvPicPr>
            <a:picLocks noChangeAspect="1"/>
          </p:cNvPicPr>
          <p:nvPr/>
        </p:nvPicPr>
        <p:blipFill>
          <a:blip r:embed="rId9"/>
          <a:stretch>
            <a:fillRect/>
          </a:stretch>
        </p:blipFill>
        <p:spPr>
          <a:xfrm>
            <a:off x="2170566" y="2743503"/>
            <a:ext cx="4539918" cy="4407503"/>
          </a:xfrm>
          <a:prstGeom prst="rect">
            <a:avLst/>
          </a:prstGeom>
        </p:spPr>
      </p:pic>
      <p:sp>
        <p:nvSpPr>
          <p:cNvPr id="3" name="Text 15">
            <a:extLst>
              <a:ext uri="{FF2B5EF4-FFF2-40B4-BE49-F238E27FC236}">
                <a16:creationId xmlns:a16="http://schemas.microsoft.com/office/drawing/2014/main" id="{A074321B-B419-1182-ECAF-D67FAB4572DB}"/>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8" name="Text 13">
            <a:extLst>
              <a:ext uri="{FF2B5EF4-FFF2-40B4-BE49-F238E27FC236}">
                <a16:creationId xmlns:a16="http://schemas.microsoft.com/office/drawing/2014/main" id="{19233D2D-8D69-24B2-BEEC-25C23569F0DE}"/>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282" y="7143"/>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5400000" flipV="1">
            <a:off x="14232303" y="6236750"/>
            <a:ext cx="3425821" cy="4688965"/>
          </a:xfrm>
          <a:prstGeom prst="rect">
            <a:avLst/>
          </a:prstGeom>
        </p:spPr>
      </p:pic>
      <p:pic>
        <p:nvPicPr>
          <p:cNvPr id="4" name="Image" descr="Image">
            <a:extLst>
              <a:ext uri="{FF2B5EF4-FFF2-40B4-BE49-F238E27FC236}">
                <a16:creationId xmlns:a16="http://schemas.microsoft.com/office/drawing/2014/main" id="{422DA624-9650-3AE7-309C-274B18AD8598}"/>
              </a:ext>
            </a:extLst>
          </p:cNvPr>
          <p:cNvPicPr>
            <a:picLocks noChangeAspect="1"/>
          </p:cNvPicPr>
          <p:nvPr/>
        </p:nvPicPr>
        <p:blipFill>
          <a:blip r:embed="rId9">
            <a:alphaModFix amt="50000"/>
          </a:blip>
          <a:stretch>
            <a:fillRect/>
          </a:stretch>
        </p:blipFill>
        <p:spPr>
          <a:xfrm>
            <a:off x="97607" y="13300558"/>
            <a:ext cx="428506" cy="320676"/>
          </a:xfrm>
          <a:prstGeom prst="rect">
            <a:avLst/>
          </a:prstGeom>
          <a:ln w="12700">
            <a:miter lim="400000"/>
          </a:ln>
        </p:spPr>
      </p:pic>
      <p:sp>
        <p:nvSpPr>
          <p:cNvPr id="7" name="Client Name  Presentation Title  -  1. Chapter Name">
            <a:extLst>
              <a:ext uri="{FF2B5EF4-FFF2-40B4-BE49-F238E27FC236}">
                <a16:creationId xmlns:a16="http://schemas.microsoft.com/office/drawing/2014/main" id="{D8847EA2-E468-0BD7-B130-8B32D8CF588F}"/>
              </a:ext>
            </a:extLst>
          </p:cNvPr>
          <p:cNvSpPr txBox="1">
            <a:spLocks/>
          </p:cNvSpPr>
          <p:nvPr/>
        </p:nvSpPr>
        <p:spPr>
          <a:xfrm>
            <a:off x="1066800" y="980245"/>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BUILDER METHOD</a:t>
            </a:r>
          </a:p>
        </p:txBody>
      </p:sp>
      <p:pic>
        <p:nvPicPr>
          <p:cNvPr id="13" name="Picture 8" descr="Lots of subclasses create another problem">
            <a:extLst>
              <a:ext uri="{FF2B5EF4-FFF2-40B4-BE49-F238E27FC236}">
                <a16:creationId xmlns:a16="http://schemas.microsoft.com/office/drawing/2014/main" id="{A4353BEE-2579-3C64-94D0-5657772C70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8471" y="3276324"/>
            <a:ext cx="6713220" cy="3916045"/>
          </a:xfrm>
          <a:prstGeom prst="rect">
            <a:avLst/>
          </a:prstGeom>
          <a:noFill/>
          <a:extLst>
            <a:ext uri="{909E8E84-426E-40DD-AFC4-6F175D3DCCD1}">
              <a14:hiddenFill xmlns:a14="http://schemas.microsoft.com/office/drawing/2010/main">
                <a:solidFill>
                  <a:srgbClr val="FFFFFF"/>
                </a:solidFill>
              </a14:hiddenFill>
            </a:ext>
          </a:extLst>
        </p:spPr>
      </p:pic>
      <p:sp>
        <p:nvSpPr>
          <p:cNvPr id="3" name="Text 15">
            <a:extLst>
              <a:ext uri="{FF2B5EF4-FFF2-40B4-BE49-F238E27FC236}">
                <a16:creationId xmlns:a16="http://schemas.microsoft.com/office/drawing/2014/main" id="{4D18C321-61B1-0A49-3466-6B9A98599280}"/>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6" name="Text 13">
            <a:extLst>
              <a:ext uri="{FF2B5EF4-FFF2-40B4-BE49-F238E27FC236}">
                <a16:creationId xmlns:a16="http://schemas.microsoft.com/office/drawing/2014/main" id="{45093334-647A-2BF0-D23B-28BD25B6F7F2}"/>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Text 14">
            <a:extLst>
              <a:ext uri="{FF2B5EF4-FFF2-40B4-BE49-F238E27FC236}">
                <a16:creationId xmlns:a16="http://schemas.microsoft.com/office/drawing/2014/main" id="{30A60620-9C6C-FBFE-3A7F-6B4F5DE48E32}"/>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Builder method</a:t>
            </a:r>
            <a:endParaRPr lang="en-US" sz="1500" dirty="0"/>
          </a:p>
        </p:txBody>
      </p:sp>
      <p:sp>
        <p:nvSpPr>
          <p:cNvPr id="10" name="TextBox 9">
            <a:extLst>
              <a:ext uri="{FF2B5EF4-FFF2-40B4-BE49-F238E27FC236}">
                <a16:creationId xmlns:a16="http://schemas.microsoft.com/office/drawing/2014/main" id="{3A424E4A-B992-D6AB-698D-175199063196}"/>
              </a:ext>
            </a:extLst>
          </p:cNvPr>
          <p:cNvSpPr txBox="1"/>
          <p:nvPr/>
        </p:nvSpPr>
        <p:spPr>
          <a:xfrm>
            <a:off x="1066799" y="1668570"/>
            <a:ext cx="14435139" cy="91371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marR="0" lvl="0" algn="l" defTabSz="821531" rtl="0" eaLnBrk="1" fontAlgn="auto" latinLnBrk="0" hangingPunct="1">
              <a:lnSpc>
                <a:spcPct val="100000"/>
              </a:lnSpc>
              <a:spcBef>
                <a:spcPts val="3000"/>
              </a:spcBef>
              <a:spcAft>
                <a:spcPts val="0"/>
              </a:spcAft>
              <a:buClrTx/>
              <a:buSzTx/>
              <a:tabLst/>
              <a:defRPr/>
            </a:pPr>
            <a:r>
              <a:rPr lang="en-US" sz="2500" b="1" dirty="0">
                <a:solidFill>
                  <a:schemeClr val="accent5">
                    <a:lumMod val="75000"/>
                  </a:schemeClr>
                </a:solidFill>
                <a:latin typeface="Arial" panose="020B0604020202020204" pitchFamily="34" charset="0"/>
                <a:cs typeface="Arial" panose="020B0604020202020204" pitchFamily="34" charset="0"/>
              </a:rPr>
              <a:t>When the complexity of creating object increases, the Builder pattern can separate out the instantiation process by using another object (a builder) to construct the object.</a:t>
            </a:r>
            <a:endParaRPr lang="en-US" sz="2500" b="1" dirty="0">
              <a:solidFill>
                <a:schemeClr val="accent5">
                  <a:lumMod val="75000"/>
                </a:schemeClr>
              </a:solidFill>
              <a:latin typeface="Arial" panose="020B0604020202020204" pitchFamily="34" charset="0"/>
              <a:cs typeface="Arial" panose="020B0604020202020204" pitchFamily="34" charset="0"/>
              <a:sym typeface="Helvetica Light"/>
            </a:endParaRPr>
          </a:p>
        </p:txBody>
      </p:sp>
      <p:sp>
        <p:nvSpPr>
          <p:cNvPr id="14" name="TextBox 13">
            <a:extLst>
              <a:ext uri="{FF2B5EF4-FFF2-40B4-BE49-F238E27FC236}">
                <a16:creationId xmlns:a16="http://schemas.microsoft.com/office/drawing/2014/main" id="{0ABEEFF0-94BB-1799-A6E5-011185508F82}"/>
              </a:ext>
            </a:extLst>
          </p:cNvPr>
          <p:cNvSpPr txBox="1"/>
          <p:nvPr/>
        </p:nvSpPr>
        <p:spPr>
          <a:xfrm>
            <a:off x="9410893" y="3658130"/>
            <a:ext cx="7815623" cy="4324261"/>
          </a:xfrm>
          <a:prstGeom prst="rect">
            <a:avLst/>
          </a:prstGeom>
          <a:noFill/>
        </p:spPr>
        <p:txBody>
          <a:bodyPr wrap="square">
            <a:spAutoFit/>
          </a:bodyPr>
          <a:lstStyle/>
          <a:p>
            <a:pPr algn="l"/>
            <a:r>
              <a:rPr lang="en-US" sz="2500" b="1" i="1" dirty="0">
                <a:latin typeface="Arial" panose="020B0604020202020204" pitchFamily="34" charset="0"/>
                <a:cs typeface="Arial" panose="020B0604020202020204" pitchFamily="34" charset="0"/>
              </a:rPr>
              <a:t>When to Use Builder Pattern</a:t>
            </a:r>
          </a:p>
          <a:p>
            <a:pPr algn="l"/>
            <a:endParaRPr lang="en-US" sz="2500" b="1" i="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500" dirty="0">
                <a:latin typeface="Arial" panose="020B0604020202020204" pitchFamily="34" charset="0"/>
                <a:cs typeface="Arial" panose="020B0604020202020204" pitchFamily="34" charset="0"/>
              </a:rPr>
              <a:t>When the process involved in creating an object is extremely complex, with lots of mandatory and optional parameters;</a:t>
            </a:r>
          </a:p>
          <a:p>
            <a:pPr algn="l"/>
            <a:endParaRPr lang="en-US"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500" dirty="0">
                <a:latin typeface="Arial" panose="020B0604020202020204" pitchFamily="34" charset="0"/>
                <a:cs typeface="Arial" panose="020B0604020202020204" pitchFamily="34" charset="0"/>
              </a:rPr>
              <a:t>When an increase in the number of constructor parameters leads to a large list of constructors;</a:t>
            </a:r>
          </a:p>
          <a:p>
            <a:pPr algn="l"/>
            <a:endParaRPr lang="en-US"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500" dirty="0">
                <a:latin typeface="Arial" panose="020B0604020202020204" pitchFamily="34" charset="0"/>
                <a:cs typeface="Arial" panose="020B0604020202020204" pitchFamily="34" charset="0"/>
              </a:rPr>
              <a:t>When client expects different representations for the object that's constructed</a:t>
            </a:r>
          </a:p>
        </p:txBody>
      </p:sp>
    </p:spTree>
    <p:extLst>
      <p:ext uri="{BB962C8B-B14F-4D97-AF65-F5344CB8AC3E}">
        <p14:creationId xmlns:p14="http://schemas.microsoft.com/office/powerpoint/2010/main" val="32801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6200000">
            <a:off x="14430317" y="-431862"/>
            <a:ext cx="3425821" cy="4289546"/>
          </a:xfrm>
          <a:prstGeom prst="rect">
            <a:avLst/>
          </a:prstGeom>
        </p:spPr>
      </p:pic>
      <p:sp>
        <p:nvSpPr>
          <p:cNvPr id="4" name="TextBox 3">
            <a:extLst>
              <a:ext uri="{FF2B5EF4-FFF2-40B4-BE49-F238E27FC236}">
                <a16:creationId xmlns:a16="http://schemas.microsoft.com/office/drawing/2014/main" id="{35416184-2A93-3597-B692-B15F77AD5AEC}"/>
              </a:ext>
            </a:extLst>
          </p:cNvPr>
          <p:cNvSpPr txBox="1"/>
          <p:nvPr/>
        </p:nvSpPr>
        <p:spPr>
          <a:xfrm>
            <a:off x="1629102" y="3425822"/>
            <a:ext cx="6241661" cy="3185487"/>
          </a:xfrm>
          <a:prstGeom prst="rect">
            <a:avLst/>
          </a:prstGeom>
          <a:noFill/>
        </p:spPr>
        <p:txBody>
          <a:bodyPr wrap="square">
            <a:spAutoFit/>
          </a:bodyPr>
          <a:lstStyle/>
          <a:p>
            <a:pPr marL="228600" marR="0" lvl="0" indent="-228600" algn="just" defTabSz="410766" rtl="0" eaLnBrk="1" fontAlgn="auto" latinLnBrk="0" hangingPunct="0">
              <a:lnSpc>
                <a:spcPct val="100000"/>
              </a:lnSpc>
              <a:spcBef>
                <a:spcPts val="1500"/>
              </a:spcBef>
              <a:spcAft>
                <a:spcPts val="0"/>
              </a:spcAft>
              <a:buClr>
                <a:srgbClr val="DE411B"/>
              </a:buClr>
              <a:buSzPct val="80000"/>
              <a:buFont typeface="+mj-lt"/>
              <a:buAutoNum type="arabicPeriod"/>
              <a:tabLst/>
              <a:defRPr sz="2000" b="0" cap="none" spc="0">
                <a:solidFill>
                  <a:srgbClr val="5E5E5E"/>
                </a:solidFill>
                <a:latin typeface="Helvetica Light"/>
                <a:ea typeface="Helvetica Light"/>
                <a:cs typeface="Helvetica Light"/>
                <a:sym typeface="Helvetica Light"/>
              </a:defRPr>
            </a:pP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Use this pattern when you want to get rid of “kilometer” length constructor.</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Use it when you want your service to create different types of the same products. (Wooden / Stone houses)</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Offers flexibility as you can totally interact with the object creation process. (Builder structure looks like a step-by-step plan)</a:t>
            </a:r>
          </a:p>
        </p:txBody>
      </p:sp>
      <p:sp>
        <p:nvSpPr>
          <p:cNvPr id="6" name="World renowned engineering skills with a focus on stem education…">
            <a:extLst>
              <a:ext uri="{FF2B5EF4-FFF2-40B4-BE49-F238E27FC236}">
                <a16:creationId xmlns:a16="http://schemas.microsoft.com/office/drawing/2014/main" id="{BFC9228E-098D-86FF-67C9-21CFB27854ED}"/>
              </a:ext>
            </a:extLst>
          </p:cNvPr>
          <p:cNvSpPr txBox="1"/>
          <p:nvPr/>
        </p:nvSpPr>
        <p:spPr>
          <a:xfrm>
            <a:off x="10417238" y="3590299"/>
            <a:ext cx="5613337" cy="176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228600" marR="0" lvl="0" indent="-228600" algn="just" defTabSz="410766" fontAlgn="auto" hangingPunct="0">
              <a:lnSpc>
                <a:spcPct val="100000"/>
              </a:lnSpc>
              <a:spcBef>
                <a:spcPts val="1500"/>
              </a:spcBef>
              <a:spcAft>
                <a:spcPts val="0"/>
              </a:spcAft>
              <a:buClr>
                <a:srgbClr val="DE411B"/>
              </a:buClr>
              <a:buSzPct val="80000"/>
              <a:buFont typeface="+mj-lt"/>
              <a:buAutoNum type="arabicPeriod"/>
              <a:tabLst/>
              <a:defRPr sz="2000" b="0" cap="none" spc="0">
                <a:solidFill>
                  <a:srgbClr val="5E5E5E"/>
                </a:solidFill>
                <a:latin typeface="Helvetica Light"/>
                <a:ea typeface="Helvetica Light"/>
                <a:cs typeface="Helvetica Light"/>
                <a:sym typeface="Helvetica Light"/>
              </a:defRPr>
            </a:pP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As we are progressing with the app itself, and so with the service, it rises the complexity of the code, again, depending on how much derivations of the main object you defined.</a:t>
            </a:r>
            <a:endParaRPr sz="2200" kern="0" dirty="0">
              <a:solidFill>
                <a:schemeClr val="tx1">
                  <a:lumMod val="95000"/>
                  <a:lumOff val="5000"/>
                </a:schemeClr>
              </a:solidFill>
              <a:latin typeface="Arial" panose="020B0604020202020204" pitchFamily="34" charset="0"/>
              <a:cs typeface="Arial" panose="020B0604020202020204" pitchFamily="34" charset="0"/>
              <a:sym typeface="Helvetica Light"/>
            </a:endParaRPr>
          </a:p>
        </p:txBody>
      </p:sp>
      <p:sp>
        <p:nvSpPr>
          <p:cNvPr id="3" name="Text 15">
            <a:extLst>
              <a:ext uri="{FF2B5EF4-FFF2-40B4-BE49-F238E27FC236}">
                <a16:creationId xmlns:a16="http://schemas.microsoft.com/office/drawing/2014/main" id="{01681E0B-1E6E-2F3A-D72A-50D5D4001F6E}"/>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7" name="Text 13">
            <a:extLst>
              <a:ext uri="{FF2B5EF4-FFF2-40B4-BE49-F238E27FC236}">
                <a16:creationId xmlns:a16="http://schemas.microsoft.com/office/drawing/2014/main" id="{AB01923D-7DA7-EC1A-3F9C-80105CBD2A73}"/>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14">
            <a:extLst>
              <a:ext uri="{FF2B5EF4-FFF2-40B4-BE49-F238E27FC236}">
                <a16:creationId xmlns:a16="http://schemas.microsoft.com/office/drawing/2014/main" id="{35BEB6B2-BE74-B0BA-1A56-181DCAF2DBAD}"/>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Builder method</a:t>
            </a:r>
            <a:endParaRPr lang="en-US" sz="1500" dirty="0"/>
          </a:p>
        </p:txBody>
      </p:sp>
      <p:sp>
        <p:nvSpPr>
          <p:cNvPr id="12" name="Client Name  Presentation Title  -  1. Chapter Name">
            <a:extLst>
              <a:ext uri="{FF2B5EF4-FFF2-40B4-BE49-F238E27FC236}">
                <a16:creationId xmlns:a16="http://schemas.microsoft.com/office/drawing/2014/main" id="{6BFB47B4-DC5E-00E4-E51B-1CB6CA29F16A}"/>
              </a:ext>
            </a:extLst>
          </p:cNvPr>
          <p:cNvSpPr txBox="1">
            <a:spLocks/>
          </p:cNvSpPr>
          <p:nvPr/>
        </p:nvSpPr>
        <p:spPr>
          <a:xfrm>
            <a:off x="1066800" y="980245"/>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BUILDER METHOD</a:t>
            </a:r>
          </a:p>
        </p:txBody>
      </p:sp>
      <p:pic>
        <p:nvPicPr>
          <p:cNvPr id="13" name="Graphic 12">
            <a:extLst>
              <a:ext uri="{FF2B5EF4-FFF2-40B4-BE49-F238E27FC236}">
                <a16:creationId xmlns:a16="http://schemas.microsoft.com/office/drawing/2014/main" id="{67D62B05-F4DA-B1DF-474D-724AB98AF6C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24800" y="2203369"/>
            <a:ext cx="864000" cy="864000"/>
          </a:xfrm>
          <a:prstGeom prst="rect">
            <a:avLst/>
          </a:prstGeom>
        </p:spPr>
      </p:pic>
      <p:pic>
        <p:nvPicPr>
          <p:cNvPr id="14" name="Graphic 13">
            <a:extLst>
              <a:ext uri="{FF2B5EF4-FFF2-40B4-BE49-F238E27FC236}">
                <a16:creationId xmlns:a16="http://schemas.microsoft.com/office/drawing/2014/main" id="{07671A51-C67E-3F42-1971-8A40D6A471B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434658" y="2203369"/>
            <a:ext cx="864000" cy="864000"/>
          </a:xfrm>
          <a:prstGeom prst="rect">
            <a:avLst/>
          </a:prstGeom>
        </p:spPr>
      </p:pic>
    </p:spTree>
    <p:extLst>
      <p:ext uri="{BB962C8B-B14F-4D97-AF65-F5344CB8AC3E}">
        <p14:creationId xmlns:p14="http://schemas.microsoft.com/office/powerpoint/2010/main" val="73974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2525"/>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6200000">
            <a:off x="14430317" y="-427094"/>
            <a:ext cx="3425821" cy="4289546"/>
          </a:xfrm>
          <a:prstGeom prst="rect">
            <a:avLst/>
          </a:prstGeom>
        </p:spPr>
      </p:pic>
      <p:sp>
        <p:nvSpPr>
          <p:cNvPr id="3" name="Text 15">
            <a:extLst>
              <a:ext uri="{FF2B5EF4-FFF2-40B4-BE49-F238E27FC236}">
                <a16:creationId xmlns:a16="http://schemas.microsoft.com/office/drawing/2014/main" id="{79907F0A-56C3-5CEC-3321-3E6D0367CF11}"/>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4" name="Text 13">
            <a:extLst>
              <a:ext uri="{FF2B5EF4-FFF2-40B4-BE49-F238E27FC236}">
                <a16:creationId xmlns:a16="http://schemas.microsoft.com/office/drawing/2014/main" id="{D0AE317B-0061-6892-FD7E-8093AFF0195D}"/>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6" name="Text 14">
            <a:extLst>
              <a:ext uri="{FF2B5EF4-FFF2-40B4-BE49-F238E27FC236}">
                <a16:creationId xmlns:a16="http://schemas.microsoft.com/office/drawing/2014/main" id="{31A41E68-4381-FE69-FA80-11892CC83241}"/>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Observer method</a:t>
            </a:r>
            <a:endParaRPr lang="en-US" sz="1500" dirty="0"/>
          </a:p>
        </p:txBody>
      </p:sp>
      <p:sp>
        <p:nvSpPr>
          <p:cNvPr id="7" name="Client Name  Presentation Title  -  1. Chapter Name">
            <a:extLst>
              <a:ext uri="{FF2B5EF4-FFF2-40B4-BE49-F238E27FC236}">
                <a16:creationId xmlns:a16="http://schemas.microsoft.com/office/drawing/2014/main" id="{D36A4178-4806-BC99-1583-FB1CF7E57056}"/>
              </a:ext>
            </a:extLst>
          </p:cNvPr>
          <p:cNvSpPr txBox="1">
            <a:spLocks/>
          </p:cNvSpPr>
          <p:nvPr/>
        </p:nvSpPr>
        <p:spPr>
          <a:xfrm>
            <a:off x="1047748" y="977851"/>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OBSERVER METHOD</a:t>
            </a:r>
          </a:p>
        </p:txBody>
      </p:sp>
      <p:sp>
        <p:nvSpPr>
          <p:cNvPr id="13" name="TextBox 12">
            <a:extLst>
              <a:ext uri="{FF2B5EF4-FFF2-40B4-BE49-F238E27FC236}">
                <a16:creationId xmlns:a16="http://schemas.microsoft.com/office/drawing/2014/main" id="{79DC7BC7-BB70-F4C8-6971-7DD21C2E97C2}"/>
              </a:ext>
            </a:extLst>
          </p:cNvPr>
          <p:cNvSpPr txBox="1"/>
          <p:nvPr/>
        </p:nvSpPr>
        <p:spPr>
          <a:xfrm>
            <a:off x="9573905" y="4477169"/>
            <a:ext cx="6735170" cy="1631216"/>
          </a:xfrm>
          <a:prstGeom prst="rect">
            <a:avLst/>
          </a:prstGeom>
          <a:noFill/>
        </p:spPr>
        <p:txBody>
          <a:bodyPr wrap="square">
            <a:spAutoFit/>
          </a:bodyPr>
          <a:lstStyle/>
          <a:p>
            <a:pPr marL="342900" indent="-342900">
              <a:buFont typeface="Arial" panose="020B0604020202020204" pitchFamily="34" charset="0"/>
              <a:buChar char="•"/>
            </a:pPr>
            <a:r>
              <a:rPr lang="en-US" sz="2500" dirty="0">
                <a:latin typeface="Arial" panose="020B0604020202020204" pitchFamily="34" charset="0"/>
                <a:cs typeface="Arial" panose="020B0604020202020204" pitchFamily="34" charset="0"/>
              </a:rPr>
              <a:t>Is a behavioral design pattern that lets you define a subscription mechanism to notify multiple objects about any events that happen to the object they’re observing</a:t>
            </a:r>
          </a:p>
        </p:txBody>
      </p:sp>
      <p:pic>
        <p:nvPicPr>
          <p:cNvPr id="15" name="Picture 14" descr="A picture containing text&#10;&#10;Description automatically generated">
            <a:extLst>
              <a:ext uri="{FF2B5EF4-FFF2-40B4-BE49-F238E27FC236}">
                <a16:creationId xmlns:a16="http://schemas.microsoft.com/office/drawing/2014/main" id="{5F0A4002-9AF5-A2BA-BFBC-D5BDE29D4759}"/>
              </a:ext>
            </a:extLst>
          </p:cNvPr>
          <p:cNvPicPr>
            <a:picLocks noChangeAspect="1"/>
          </p:cNvPicPr>
          <p:nvPr/>
        </p:nvPicPr>
        <p:blipFill>
          <a:blip r:embed="rId9"/>
          <a:stretch>
            <a:fillRect/>
          </a:stretch>
        </p:blipFill>
        <p:spPr>
          <a:xfrm>
            <a:off x="1566773" y="3430590"/>
            <a:ext cx="6856616" cy="4285385"/>
          </a:xfrm>
          <a:prstGeom prst="rect">
            <a:avLst/>
          </a:prstGeom>
        </p:spPr>
      </p:pic>
    </p:spTree>
    <p:extLst>
      <p:ext uri="{BB962C8B-B14F-4D97-AF65-F5344CB8AC3E}">
        <p14:creationId xmlns:p14="http://schemas.microsoft.com/office/powerpoint/2010/main" val="1802879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5400000" flipV="1">
            <a:off x="14191553" y="6203788"/>
            <a:ext cx="3425821" cy="4680727"/>
          </a:xfrm>
          <a:prstGeom prst="rect">
            <a:avLst/>
          </a:prstGeom>
        </p:spPr>
      </p:pic>
      <p:sp>
        <p:nvSpPr>
          <p:cNvPr id="59" name="Client Name  Presentation Title  -  1. Chapter Name">
            <a:extLst>
              <a:ext uri="{FF2B5EF4-FFF2-40B4-BE49-F238E27FC236}">
                <a16:creationId xmlns:a16="http://schemas.microsoft.com/office/drawing/2014/main" id="{1A3CA49F-D762-5568-F4BE-723E14FC3E2A}"/>
              </a:ext>
            </a:extLst>
          </p:cNvPr>
          <p:cNvSpPr txBox="1">
            <a:spLocks/>
          </p:cNvSpPr>
          <p:nvPr/>
        </p:nvSpPr>
        <p:spPr>
          <a:xfrm>
            <a:off x="1047748" y="977851"/>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OBSERVER METHOD</a:t>
            </a:r>
          </a:p>
        </p:txBody>
      </p:sp>
      <p:sp>
        <p:nvSpPr>
          <p:cNvPr id="3" name="Text 15">
            <a:extLst>
              <a:ext uri="{FF2B5EF4-FFF2-40B4-BE49-F238E27FC236}">
                <a16:creationId xmlns:a16="http://schemas.microsoft.com/office/drawing/2014/main" id="{3BAAF47F-2933-F79F-A5F1-142F8912B4F5}"/>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4" name="Text 13">
            <a:extLst>
              <a:ext uri="{FF2B5EF4-FFF2-40B4-BE49-F238E27FC236}">
                <a16:creationId xmlns:a16="http://schemas.microsoft.com/office/drawing/2014/main" id="{7C27AACC-DF80-3912-E55C-754F0B622728}"/>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6" name="Text 14">
            <a:extLst>
              <a:ext uri="{FF2B5EF4-FFF2-40B4-BE49-F238E27FC236}">
                <a16:creationId xmlns:a16="http://schemas.microsoft.com/office/drawing/2014/main" id="{CA32BEC2-0121-CA5D-5E05-7FB2C117A8A5}"/>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Observer method</a:t>
            </a:r>
            <a:endParaRPr lang="en-US" sz="1500" dirty="0"/>
          </a:p>
        </p:txBody>
      </p:sp>
      <p:pic>
        <p:nvPicPr>
          <p:cNvPr id="8" name="Graphic 7">
            <a:extLst>
              <a:ext uri="{FF2B5EF4-FFF2-40B4-BE49-F238E27FC236}">
                <a16:creationId xmlns:a16="http://schemas.microsoft.com/office/drawing/2014/main" id="{26C86C21-7516-A6B4-B672-838137A192B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24800" y="2203369"/>
            <a:ext cx="864000" cy="864000"/>
          </a:xfrm>
          <a:prstGeom prst="rect">
            <a:avLst/>
          </a:prstGeom>
        </p:spPr>
      </p:pic>
      <p:pic>
        <p:nvPicPr>
          <p:cNvPr id="11" name="Graphic 10">
            <a:extLst>
              <a:ext uri="{FF2B5EF4-FFF2-40B4-BE49-F238E27FC236}">
                <a16:creationId xmlns:a16="http://schemas.microsoft.com/office/drawing/2014/main" id="{83A698C4-8303-29AC-D387-EA8791DB3DD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434658" y="2203369"/>
            <a:ext cx="864000" cy="864000"/>
          </a:xfrm>
          <a:prstGeom prst="rect">
            <a:avLst/>
          </a:prstGeom>
        </p:spPr>
      </p:pic>
      <p:sp>
        <p:nvSpPr>
          <p:cNvPr id="13" name="World renowned engineering skills with a focus on stem education…">
            <a:extLst>
              <a:ext uri="{FF2B5EF4-FFF2-40B4-BE49-F238E27FC236}">
                <a16:creationId xmlns:a16="http://schemas.microsoft.com/office/drawing/2014/main" id="{36E962FD-E379-017D-D7EA-E2C27C822677}"/>
              </a:ext>
            </a:extLst>
          </p:cNvPr>
          <p:cNvSpPr txBox="1"/>
          <p:nvPr/>
        </p:nvSpPr>
        <p:spPr>
          <a:xfrm>
            <a:off x="1813680" y="3873594"/>
            <a:ext cx="6086240" cy="2826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228600" marR="0" lvl="0" indent="-228600" algn="just" defTabSz="410766" rtl="0" eaLnBrk="1" fontAlgn="auto" latinLnBrk="0" hangingPunct="0">
              <a:lnSpc>
                <a:spcPct val="100000"/>
              </a:lnSpc>
              <a:spcBef>
                <a:spcPts val="1500"/>
              </a:spcBef>
              <a:spcAft>
                <a:spcPts val="0"/>
              </a:spcAft>
              <a:buClr>
                <a:srgbClr val="DE411B"/>
              </a:buClr>
              <a:buSzPct val="80000"/>
              <a:buFont typeface="+mj-lt"/>
              <a:buAutoNum type="arabicPeriod"/>
              <a:tabLst/>
              <a:defRPr sz="2000" b="0" cap="none" spc="0">
                <a:solidFill>
                  <a:srgbClr val="5E5E5E"/>
                </a:solidFill>
                <a:latin typeface="Helvetica Light"/>
                <a:ea typeface="Helvetica Light"/>
                <a:cs typeface="Helvetica Light"/>
                <a:sym typeface="Helvetica Light"/>
              </a:defRPr>
            </a:pPr>
            <a:r>
              <a:rPr kumimoji="0" lang="en-US" sz="2200" b="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cs typeface="Arial" panose="020B0604020202020204" pitchFamily="34" charset="0"/>
                <a:sym typeface="Helvetica Light"/>
              </a:rPr>
              <a:t>It supports the principle of loose coupling between objects that interact with each other</a:t>
            </a: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altLang="en-US" sz="2200" kern="0" dirty="0">
                <a:solidFill>
                  <a:schemeClr val="tx1">
                    <a:lumMod val="95000"/>
                    <a:lumOff val="5000"/>
                  </a:schemeClr>
                </a:solidFill>
                <a:latin typeface="Arial" panose="020B0604020202020204" pitchFamily="34" charset="0"/>
                <a:cs typeface="Arial" panose="020B0604020202020204" pitchFamily="34" charset="0"/>
              </a:rPr>
              <a:t>It allows sending data to other objects effectively without any change in the Subject or Observer classes.</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altLang="en-US" sz="2200" kern="0" dirty="0">
                <a:solidFill>
                  <a:schemeClr val="tx1">
                    <a:lumMod val="95000"/>
                    <a:lumOff val="5000"/>
                  </a:schemeClr>
                </a:solidFill>
                <a:latin typeface="Arial" panose="020B0604020202020204" pitchFamily="34" charset="0"/>
                <a:cs typeface="Arial" panose="020B0604020202020204" pitchFamily="34" charset="0"/>
              </a:rPr>
              <a:t>Observers can be added/removed at any point in time</a:t>
            </a:r>
          </a:p>
        </p:txBody>
      </p:sp>
      <p:sp>
        <p:nvSpPr>
          <p:cNvPr id="17" name="World renowned engineering skills with a focus on stem education…">
            <a:extLst>
              <a:ext uri="{FF2B5EF4-FFF2-40B4-BE49-F238E27FC236}">
                <a16:creationId xmlns:a16="http://schemas.microsoft.com/office/drawing/2014/main" id="{BB9D7BE4-8766-31D6-97E2-11EC96160B3F}"/>
              </a:ext>
            </a:extLst>
          </p:cNvPr>
          <p:cNvSpPr txBox="1"/>
          <p:nvPr/>
        </p:nvSpPr>
        <p:spPr>
          <a:xfrm>
            <a:off x="10138077" y="3862577"/>
            <a:ext cx="5766386" cy="22958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If not correctly implemented the Observer can add complexity and lead to inadvertent performance issues.</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altLang="en-US" sz="2200" kern="0" dirty="0">
                <a:solidFill>
                  <a:schemeClr val="tx1">
                    <a:lumMod val="95000"/>
                    <a:lumOff val="5000"/>
                  </a:schemeClr>
                </a:solidFill>
                <a:latin typeface="Arial" panose="020B0604020202020204" pitchFamily="34" charset="0"/>
                <a:cs typeface="Arial" panose="020B0604020202020204" pitchFamily="34" charset="0"/>
              </a:rPr>
              <a:t>In software application, notifications can, at times, be undependable and result in race conditions or inconsistency.</a:t>
            </a:r>
          </a:p>
        </p:txBody>
      </p:sp>
    </p:spTree>
    <p:extLst>
      <p:ext uri="{BB962C8B-B14F-4D97-AF65-F5344CB8AC3E}">
        <p14:creationId xmlns:p14="http://schemas.microsoft.com/office/powerpoint/2010/main" val="362854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13645"/>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0" name="Text 4"/>
          <p:cNvSpPr/>
          <p:nvPr/>
        </p:nvSpPr>
        <p:spPr>
          <a:xfrm>
            <a:off x="16144875" y="457200"/>
            <a:ext cx="1724025" cy="304800"/>
          </a:xfrm>
          <a:prstGeom prst="rect">
            <a:avLst/>
          </a:prstGeom>
          <a:noFill/>
          <a:ln/>
        </p:spPr>
        <p:txBody>
          <a:bodyPr wrap="square" lIns="0" tIns="0" rIns="0" bIns="0" rtlCol="0" anchor="t"/>
          <a:lstStyle/>
          <a:p>
            <a:pPr algn="l">
              <a:lnSpc>
                <a:spcPts val="1800"/>
              </a:lnSpc>
            </a:pPr>
            <a:r>
              <a:rPr lang="ro-RO" sz="1500" kern="0" spc="-30" dirty="0">
                <a:solidFill>
                  <a:srgbClr val="9BB4BE"/>
                </a:solidFill>
                <a:latin typeface="Inter Medium" pitchFamily="34" charset="0"/>
                <a:ea typeface="Inter Medium" pitchFamily="34" charset="-122"/>
                <a:cs typeface="Inter Medium" pitchFamily="34" charset="-120"/>
              </a:rPr>
              <a:t>October 2022</a:t>
            </a:r>
            <a:endParaRPr lang="en-US" sz="1500" dirty="0"/>
          </a:p>
        </p:txBody>
      </p:sp>
      <p:sp>
        <p:nvSpPr>
          <p:cNvPr id="15" name="Endava Presentation…">
            <a:extLst>
              <a:ext uri="{FF2B5EF4-FFF2-40B4-BE49-F238E27FC236}">
                <a16:creationId xmlns:a16="http://schemas.microsoft.com/office/drawing/2014/main" id="{10A06F46-4B99-6682-9D66-F25698E341F2}"/>
              </a:ext>
            </a:extLst>
          </p:cNvPr>
          <p:cNvSpPr txBox="1"/>
          <p:nvPr/>
        </p:nvSpPr>
        <p:spPr>
          <a:xfrm>
            <a:off x="5995106" y="7436604"/>
            <a:ext cx="5971450" cy="98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ct val="80000"/>
              </a:lnSpc>
              <a:defRPr sz="7000" cap="none" spc="-209"/>
            </a:pPr>
            <a:r>
              <a:rPr lang="en-US" dirty="0">
                <a:solidFill>
                  <a:schemeClr val="bg2"/>
                </a:solidFill>
              </a:rPr>
              <a:t> </a:t>
            </a:r>
          </a:p>
        </p:txBody>
      </p:sp>
      <p:sp>
        <p:nvSpPr>
          <p:cNvPr id="3" name="Additional chapter intro…">
            <a:extLst>
              <a:ext uri="{FF2B5EF4-FFF2-40B4-BE49-F238E27FC236}">
                <a16:creationId xmlns:a16="http://schemas.microsoft.com/office/drawing/2014/main" id="{5DC4A0D8-B484-1077-0B8D-03F8D1FF6500}"/>
              </a:ext>
            </a:extLst>
          </p:cNvPr>
          <p:cNvSpPr txBox="1"/>
          <p:nvPr/>
        </p:nvSpPr>
        <p:spPr>
          <a:xfrm>
            <a:off x="3321401" y="3657350"/>
            <a:ext cx="4007447" cy="1022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nSpc>
                <a:spcPct val="130000"/>
              </a:lnSpc>
              <a:buClr>
                <a:srgbClr val="DE411B"/>
              </a:buClr>
              <a:buSzPct val="100000"/>
              <a:defRPr spc="198"/>
            </a:pPr>
            <a:r>
              <a:rPr lang="en-US" sz="5000" b="1" dirty="0">
                <a:solidFill>
                  <a:schemeClr val="tx1">
                    <a:lumMod val="95000"/>
                    <a:lumOff val="5000"/>
                  </a:schemeClr>
                </a:solidFill>
                <a:effectLst>
                  <a:outerShdw blurRad="38100" dist="38100" dir="2700000" algn="tl">
                    <a:srgbClr val="000000">
                      <a:alpha val="43137"/>
                    </a:srgbClr>
                  </a:outerShdw>
                </a:effectLst>
              </a:rPr>
              <a:t>Useful links</a:t>
            </a:r>
          </a:p>
        </p:txBody>
      </p:sp>
      <p:sp>
        <p:nvSpPr>
          <p:cNvPr id="7" name="Additional chapter intro…">
            <a:extLst>
              <a:ext uri="{FF2B5EF4-FFF2-40B4-BE49-F238E27FC236}">
                <a16:creationId xmlns:a16="http://schemas.microsoft.com/office/drawing/2014/main" id="{9999EDBE-B8C6-61CB-6548-162C8C20D133}"/>
              </a:ext>
            </a:extLst>
          </p:cNvPr>
          <p:cNvSpPr txBox="1"/>
          <p:nvPr/>
        </p:nvSpPr>
        <p:spPr>
          <a:xfrm>
            <a:off x="13693449" y="7797730"/>
            <a:ext cx="5059131" cy="19990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nSpc>
                <a:spcPct val="130000"/>
              </a:lnSpc>
              <a:buClr>
                <a:srgbClr val="DE411B"/>
              </a:buClr>
              <a:buSzPct val="100000"/>
              <a:defRPr spc="198"/>
            </a:pPr>
            <a:r>
              <a:rPr lang="en-US" sz="5000" dirty="0">
                <a:solidFill>
                  <a:schemeClr val="bg1">
                    <a:lumMod val="50000"/>
                  </a:schemeClr>
                </a:solidFill>
              </a:rPr>
              <a:t>THANK YOU!</a:t>
            </a:r>
          </a:p>
          <a:p>
            <a:pPr>
              <a:lnSpc>
                <a:spcPct val="130000"/>
              </a:lnSpc>
              <a:buClr>
                <a:srgbClr val="DE411B"/>
              </a:buClr>
              <a:buSzPct val="100000"/>
              <a:defRPr spc="198"/>
            </a:pPr>
            <a:endParaRPr lang="en-US" sz="5000" dirty="0">
              <a:solidFill>
                <a:schemeClr val="bg1">
                  <a:lumMod val="50000"/>
                </a:schemeClr>
              </a:solidFill>
            </a:endParaRPr>
          </a:p>
        </p:txBody>
      </p:sp>
      <p:sp>
        <p:nvSpPr>
          <p:cNvPr id="12" name="Because presentation matters">
            <a:extLst>
              <a:ext uri="{FF2B5EF4-FFF2-40B4-BE49-F238E27FC236}">
                <a16:creationId xmlns:a16="http://schemas.microsoft.com/office/drawing/2014/main" id="{7455159F-1F21-BFAC-087D-FC99DC1DB17C}"/>
              </a:ext>
            </a:extLst>
          </p:cNvPr>
          <p:cNvSpPr txBox="1"/>
          <p:nvPr/>
        </p:nvSpPr>
        <p:spPr>
          <a:xfrm>
            <a:off x="13694593" y="8707966"/>
            <a:ext cx="4952980"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r>
              <a:rPr lang="en-US" sz="3000" b="0" dirty="0">
                <a:solidFill>
                  <a:schemeClr val="tx1">
                    <a:lumMod val="95000"/>
                    <a:lumOff val="5000"/>
                  </a:schemeClr>
                </a:solidFill>
                <a:effectLst>
                  <a:outerShdw blurRad="38100" dist="38100" dir="2700000" algn="tl">
                    <a:srgbClr val="000000">
                      <a:alpha val="43137"/>
                    </a:srgbClr>
                  </a:outerShdw>
                </a:effectLst>
                <a:latin typeface="system-ui"/>
              </a:rPr>
              <a:t>Hajdeu-Chicaros ELENA</a:t>
            </a:r>
          </a:p>
          <a:p>
            <a:r>
              <a:rPr lang="en-US" sz="3000" dirty="0" err="1">
                <a:solidFill>
                  <a:schemeClr val="tx1">
                    <a:lumMod val="95000"/>
                    <a:lumOff val="5000"/>
                  </a:schemeClr>
                </a:solidFill>
                <a:effectLst>
                  <a:outerShdw blurRad="38100" dist="38100" dir="2700000" algn="tl">
                    <a:srgbClr val="000000">
                      <a:alpha val="43137"/>
                    </a:srgbClr>
                  </a:outerShdw>
                </a:effectLst>
                <a:latin typeface="system-ui"/>
              </a:rPr>
              <a:t>Damanciuc</a:t>
            </a:r>
            <a:r>
              <a:rPr lang="en-US" sz="3000" dirty="0">
                <a:solidFill>
                  <a:schemeClr val="tx1">
                    <a:lumMod val="95000"/>
                    <a:lumOff val="5000"/>
                  </a:schemeClr>
                </a:solidFill>
                <a:effectLst>
                  <a:outerShdw blurRad="38100" dist="38100" dir="2700000" algn="tl">
                    <a:srgbClr val="000000">
                      <a:alpha val="43137"/>
                    </a:srgbClr>
                  </a:outerShdw>
                </a:effectLst>
                <a:latin typeface="system-ui"/>
              </a:rPr>
              <a:t> XENIA</a:t>
            </a:r>
            <a:endParaRPr dirty="0">
              <a:solidFill>
                <a:schemeClr val="tx1">
                  <a:lumMod val="95000"/>
                  <a:lumOff val="5000"/>
                </a:schemeClr>
              </a:solidFill>
            </a:endParaRPr>
          </a:p>
        </p:txBody>
      </p:sp>
      <p:pic>
        <p:nvPicPr>
          <p:cNvPr id="13" name="Picture 13" descr="Picture 13">
            <a:extLst>
              <a:ext uri="{FF2B5EF4-FFF2-40B4-BE49-F238E27FC236}">
                <a16:creationId xmlns:a16="http://schemas.microsoft.com/office/drawing/2014/main" id="{5D9E0C49-2C8E-FB9F-2D39-3B005300F191}"/>
              </a:ext>
            </a:extLst>
          </p:cNvPr>
          <p:cNvPicPr>
            <a:picLocks noChangeAspect="1"/>
          </p:cNvPicPr>
          <p:nvPr/>
        </p:nvPicPr>
        <p:blipFill>
          <a:blip r:embed="rId7"/>
          <a:stretch>
            <a:fillRect/>
          </a:stretch>
        </p:blipFill>
        <p:spPr>
          <a:xfrm>
            <a:off x="13562225" y="6957353"/>
            <a:ext cx="2716574" cy="898445"/>
          </a:xfrm>
          <a:prstGeom prst="rect">
            <a:avLst/>
          </a:prstGeom>
          <a:ln w="12700">
            <a:miter lim="400000"/>
          </a:ln>
        </p:spPr>
      </p:pic>
      <p:pic>
        <p:nvPicPr>
          <p:cNvPr id="14" name="Graphic 13">
            <a:extLst>
              <a:ext uri="{FF2B5EF4-FFF2-40B4-BE49-F238E27FC236}">
                <a16:creationId xmlns:a16="http://schemas.microsoft.com/office/drawing/2014/main" id="{511D1685-80D1-98D3-B1CC-C2A8ABFE904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568539">
            <a:off x="2482881" y="3832983"/>
            <a:ext cx="973012" cy="973012"/>
          </a:xfrm>
          <a:prstGeom prst="rect">
            <a:avLst/>
          </a:prstGeom>
        </p:spPr>
      </p:pic>
      <p:sp>
        <p:nvSpPr>
          <p:cNvPr id="16" name="Rectangle">
            <a:extLst>
              <a:ext uri="{FF2B5EF4-FFF2-40B4-BE49-F238E27FC236}">
                <a16:creationId xmlns:a16="http://schemas.microsoft.com/office/drawing/2014/main" id="{0336863D-7A1B-BB16-B5B5-76D0000D7DA8}"/>
              </a:ext>
            </a:extLst>
          </p:cNvPr>
          <p:cNvSpPr/>
          <p:nvPr/>
        </p:nvSpPr>
        <p:spPr>
          <a:xfrm>
            <a:off x="13721452" y="7998386"/>
            <a:ext cx="3826558" cy="64565"/>
          </a:xfrm>
          <a:prstGeom prst="rect">
            <a:avLst/>
          </a:prstGeom>
          <a:solidFill>
            <a:schemeClr val="bg2"/>
          </a:solidFill>
          <a:ln w="12700">
            <a:miter lim="400000"/>
          </a:ln>
        </p:spPr>
        <p:txBody>
          <a:bodyPr lIns="0" tIns="0" rIns="0" bIns="0" anchor="ctr"/>
          <a:lstStyle/>
          <a:p>
            <a:pPr algn="ctr" defTabSz="825500">
              <a:lnSpc>
                <a:spcPct val="100000"/>
              </a:lnSpc>
              <a:defRPr sz="3200" cap="none" spc="0"/>
            </a:pPr>
            <a:endParaRPr>
              <a:solidFill>
                <a:schemeClr val="bg2"/>
              </a:solidFill>
            </a:endParaRPr>
          </a:p>
        </p:txBody>
      </p:sp>
      <p:pic>
        <p:nvPicPr>
          <p:cNvPr id="17" name="Image 2" descr="preencoded.png">
            <a:extLst>
              <a:ext uri="{FF2B5EF4-FFF2-40B4-BE49-F238E27FC236}">
                <a16:creationId xmlns:a16="http://schemas.microsoft.com/office/drawing/2014/main" id="{FEF55D79-C15D-7F17-7F68-B58C6D964B8A}"/>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1830050" y="0"/>
            <a:ext cx="6457950" cy="10287000"/>
          </a:xfrm>
          <a:prstGeom prst="rect">
            <a:avLst/>
          </a:prstGeom>
        </p:spPr>
      </p:pic>
      <p:sp>
        <p:nvSpPr>
          <p:cNvPr id="8" name="TextBox 7">
            <a:extLst>
              <a:ext uri="{FF2B5EF4-FFF2-40B4-BE49-F238E27FC236}">
                <a16:creationId xmlns:a16="http://schemas.microsoft.com/office/drawing/2014/main" id="{6BD0998B-6FC3-4A91-4017-070CC7A15524}"/>
              </a:ext>
            </a:extLst>
          </p:cNvPr>
          <p:cNvSpPr txBox="1"/>
          <p:nvPr/>
        </p:nvSpPr>
        <p:spPr>
          <a:xfrm>
            <a:off x="2969387" y="4768121"/>
            <a:ext cx="9436894" cy="954107"/>
          </a:xfrm>
          <a:prstGeom prst="rect">
            <a:avLst/>
          </a:prstGeom>
          <a:noFill/>
        </p:spPr>
        <p:txBody>
          <a:bodyPr wrap="square">
            <a:spAutoFit/>
          </a:bodyPr>
          <a:lstStyle/>
          <a:p>
            <a:r>
              <a:rPr lang="en-US" sz="2800" dirty="0">
                <a:solidFill>
                  <a:schemeClr val="tx1">
                    <a:lumMod val="95000"/>
                    <a:lumOff val="5000"/>
                  </a:schemeClr>
                </a:solidFill>
                <a:latin typeface="Arial" panose="020B060402020202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https://www.baeldung.com/design-patterns-series</a:t>
            </a:r>
            <a:endParaRPr lang="en-US" sz="2800" dirty="0">
              <a:solidFill>
                <a:schemeClr val="tx1">
                  <a:lumMod val="95000"/>
                  <a:lumOff val="5000"/>
                </a:schemeClr>
              </a:solidFill>
              <a:latin typeface="Arial" panose="020B0604020202020204" pitchFamily="34" charset="0"/>
              <a:cs typeface="Arial" panose="020B0604020202020204" pitchFamily="34" charset="0"/>
            </a:endParaRPr>
          </a:p>
          <a:p>
            <a:r>
              <a:rPr lang="en-US" sz="2800" dirty="0">
                <a:solidFill>
                  <a:schemeClr val="tx1">
                    <a:lumMod val="95000"/>
                    <a:lumOff val="5000"/>
                  </a:schemeClr>
                </a:solidFill>
                <a:latin typeface="Arial" panose="020B060402020202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https://refactoring.guru/design-patterns</a:t>
            </a:r>
            <a:endParaRPr lang="en-US" sz="28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07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5" name="Endava Presentation…">
            <a:extLst>
              <a:ext uri="{FF2B5EF4-FFF2-40B4-BE49-F238E27FC236}">
                <a16:creationId xmlns:a16="http://schemas.microsoft.com/office/drawing/2014/main" id="{10A06F46-4B99-6682-9D66-F25698E341F2}"/>
              </a:ext>
            </a:extLst>
          </p:cNvPr>
          <p:cNvSpPr txBox="1"/>
          <p:nvPr/>
        </p:nvSpPr>
        <p:spPr>
          <a:xfrm>
            <a:off x="5080702" y="7436604"/>
            <a:ext cx="5971450" cy="985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80000"/>
              </a:lnSpc>
              <a:defRPr sz="7000" cap="none" spc="-209"/>
            </a:pPr>
            <a:r>
              <a:rPr lang="en-US" dirty="0">
                <a:solidFill>
                  <a:schemeClr val="bg2"/>
                </a:solidFill>
              </a:rPr>
              <a:t> </a:t>
            </a:r>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flipH="1">
            <a:off x="40005" y="7620"/>
            <a:ext cx="5459730" cy="10287000"/>
          </a:xfrm>
          <a:prstGeom prst="rect">
            <a:avLst/>
          </a:prstGeom>
        </p:spPr>
      </p:pic>
      <p:sp>
        <p:nvSpPr>
          <p:cNvPr id="8" name="Rectangle">
            <a:extLst>
              <a:ext uri="{FF2B5EF4-FFF2-40B4-BE49-F238E27FC236}">
                <a16:creationId xmlns:a16="http://schemas.microsoft.com/office/drawing/2014/main" id="{375E7093-B0AB-C1D5-B398-BD8D0C19ADB9}"/>
              </a:ext>
            </a:extLst>
          </p:cNvPr>
          <p:cNvSpPr/>
          <p:nvPr/>
        </p:nvSpPr>
        <p:spPr>
          <a:xfrm flipV="1">
            <a:off x="3243462" y="4185289"/>
            <a:ext cx="6201528" cy="45719"/>
          </a:xfrm>
          <a:prstGeom prst="rect">
            <a:avLst/>
          </a:prstGeom>
          <a:solidFill>
            <a:schemeClr val="bg2"/>
          </a:solidFill>
          <a:ln w="12700">
            <a:miter lim="400000"/>
          </a:ln>
        </p:spPr>
        <p:txBody>
          <a:bodyPr lIns="0" tIns="0" rIns="0" bIns="0" anchor="ctr"/>
          <a:lstStyle/>
          <a:p>
            <a:pPr algn="ctr" defTabSz="825500">
              <a:lnSpc>
                <a:spcPct val="100000"/>
              </a:lnSpc>
              <a:defRPr sz="3200" cap="none" spc="0"/>
            </a:pPr>
            <a:endParaRPr>
              <a:solidFill>
                <a:schemeClr val="bg2"/>
              </a:solidFill>
            </a:endParaRPr>
          </a:p>
        </p:txBody>
      </p:sp>
      <p:sp>
        <p:nvSpPr>
          <p:cNvPr id="7" name="Agenda">
            <a:extLst>
              <a:ext uri="{FF2B5EF4-FFF2-40B4-BE49-F238E27FC236}">
                <a16:creationId xmlns:a16="http://schemas.microsoft.com/office/drawing/2014/main" id="{7FC560D7-6FE5-5B69-2D95-3EE1053F29FF}"/>
              </a:ext>
            </a:extLst>
          </p:cNvPr>
          <p:cNvSpPr txBox="1"/>
          <p:nvPr/>
        </p:nvSpPr>
        <p:spPr>
          <a:xfrm>
            <a:off x="3243462" y="3252474"/>
            <a:ext cx="3819749" cy="1238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80000"/>
              </a:lnSpc>
              <a:defRPr sz="7000" cap="none" spc="-209"/>
            </a:lvl1pPr>
          </a:lstStyle>
          <a:p>
            <a:r>
              <a:rPr sz="9000" b="1" dirty="0">
                <a:solidFill>
                  <a:schemeClr val="tx1">
                    <a:lumMod val="95000"/>
                    <a:lumOff val="5000"/>
                  </a:schemeClr>
                </a:solidFill>
                <a:effectLst>
                  <a:outerShdw blurRad="38100" dist="38100" dir="2700000" algn="tl">
                    <a:srgbClr val="000000">
                      <a:alpha val="43137"/>
                    </a:srgbClr>
                  </a:outerShdw>
                </a:effectLst>
              </a:rPr>
              <a:t>Agenda</a:t>
            </a:r>
          </a:p>
        </p:txBody>
      </p:sp>
      <p:sp>
        <p:nvSpPr>
          <p:cNvPr id="4" name="Insert Chapter 1 name…">
            <a:extLst>
              <a:ext uri="{FF2B5EF4-FFF2-40B4-BE49-F238E27FC236}">
                <a16:creationId xmlns:a16="http://schemas.microsoft.com/office/drawing/2014/main" id="{D2361A6D-82EC-7A6F-980F-0B5EE5CAC5A9}"/>
              </a:ext>
            </a:extLst>
          </p:cNvPr>
          <p:cNvSpPr txBox="1"/>
          <p:nvPr/>
        </p:nvSpPr>
        <p:spPr>
          <a:xfrm>
            <a:off x="3239652" y="4633553"/>
            <a:ext cx="7246115" cy="3410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b">
            <a:spAutoFit/>
          </a:bodyPr>
          <a:lstStyle/>
          <a:p>
            <a:pPr>
              <a:lnSpc>
                <a:spcPct val="130000"/>
              </a:lnSpc>
              <a:buClr>
                <a:srgbClr val="DE411B"/>
              </a:buClr>
              <a:buSzPct val="100000"/>
              <a:defRPr spc="198">
                <a:solidFill>
                  <a:srgbClr val="000000"/>
                </a:solidFill>
              </a:defRPr>
            </a:pPr>
            <a:r>
              <a:rPr lang="en-US" sz="3000" b="1" dirty="0">
                <a:solidFill>
                  <a:srgbClr val="DE411B"/>
                </a:solidFill>
                <a:latin typeface="Arial" panose="020B0604020202020204" pitchFamily="34" charset="0"/>
                <a:cs typeface="Arial" panose="020B0604020202020204" pitchFamily="34" charset="0"/>
              </a:rPr>
              <a:t>01. </a:t>
            </a:r>
            <a:r>
              <a:rPr lang="en-US" sz="3000" b="1" dirty="0">
                <a:latin typeface="Arial" panose="020B0604020202020204" pitchFamily="34" charset="0"/>
                <a:cs typeface="Arial" panose="020B0604020202020204" pitchFamily="34" charset="0"/>
              </a:rPr>
              <a:t>What is a Design Pattern?</a:t>
            </a:r>
          </a:p>
          <a:p>
            <a:pPr>
              <a:lnSpc>
                <a:spcPct val="130000"/>
              </a:lnSpc>
              <a:buClr>
                <a:srgbClr val="DE411B"/>
              </a:buClr>
              <a:buSzPct val="100000"/>
              <a:defRPr spc="198">
                <a:solidFill>
                  <a:srgbClr val="000000"/>
                </a:solidFill>
              </a:defRPr>
            </a:pPr>
            <a:r>
              <a:rPr lang="en-US" sz="3000" b="1" spc="198" dirty="0">
                <a:solidFill>
                  <a:srgbClr val="DE411B"/>
                </a:solidFill>
                <a:latin typeface="Arial" panose="020B0604020202020204" pitchFamily="34" charset="0"/>
                <a:cs typeface="Arial" panose="020B0604020202020204" pitchFamily="34" charset="0"/>
              </a:rPr>
              <a:t>02. </a:t>
            </a:r>
            <a:r>
              <a:rPr lang="en-US" sz="3000" b="1" spc="198" dirty="0">
                <a:solidFill>
                  <a:schemeClr val="tx1">
                    <a:lumMod val="95000"/>
                    <a:lumOff val="5000"/>
                  </a:schemeClr>
                </a:solidFill>
                <a:latin typeface="Arial" panose="020B0604020202020204" pitchFamily="34" charset="0"/>
                <a:cs typeface="Arial" panose="020B0604020202020204" pitchFamily="34" charset="0"/>
              </a:rPr>
              <a:t>Singleton method</a:t>
            </a:r>
            <a:endParaRPr lang="en-US" sz="3000" b="1" dirty="0">
              <a:solidFill>
                <a:schemeClr val="tx1">
                  <a:lumMod val="95000"/>
                  <a:lumOff val="5000"/>
                </a:schemeClr>
              </a:solidFill>
              <a:latin typeface="Arial" panose="020B0604020202020204" pitchFamily="34" charset="0"/>
              <a:cs typeface="Arial" panose="020B0604020202020204" pitchFamily="34" charset="0"/>
            </a:endParaRPr>
          </a:p>
          <a:p>
            <a:pPr>
              <a:lnSpc>
                <a:spcPct val="130000"/>
              </a:lnSpc>
              <a:buClr>
                <a:srgbClr val="DE411B"/>
              </a:buClr>
              <a:buSzPct val="100000"/>
              <a:defRPr spc="198">
                <a:solidFill>
                  <a:srgbClr val="000000"/>
                </a:solidFill>
              </a:defRPr>
            </a:pPr>
            <a:r>
              <a:rPr lang="en-US" sz="3000" b="1" spc="198" dirty="0">
                <a:solidFill>
                  <a:srgbClr val="DE411B"/>
                </a:solidFill>
                <a:latin typeface="Arial" panose="020B0604020202020204" pitchFamily="34" charset="0"/>
                <a:cs typeface="Arial" panose="020B0604020202020204" pitchFamily="34" charset="0"/>
              </a:rPr>
              <a:t>03. </a:t>
            </a:r>
            <a:r>
              <a:rPr lang="en-US" sz="3000" b="1" dirty="0">
                <a:solidFill>
                  <a:schemeClr val="bg2">
                    <a:lumMod val="25000"/>
                  </a:schemeClr>
                </a:solidFill>
                <a:latin typeface="Arial" panose="020B0604020202020204" pitchFamily="34" charset="0"/>
                <a:cs typeface="Arial" panose="020B0604020202020204" pitchFamily="34" charset="0"/>
              </a:rPr>
              <a:t>Factory method</a:t>
            </a:r>
          </a:p>
          <a:p>
            <a:pPr>
              <a:lnSpc>
                <a:spcPct val="130000"/>
              </a:lnSpc>
              <a:buClr>
                <a:srgbClr val="DE411B"/>
              </a:buClr>
              <a:buSzPct val="100000"/>
              <a:defRPr spc="198">
                <a:solidFill>
                  <a:srgbClr val="000000"/>
                </a:solidFill>
              </a:defRPr>
            </a:pPr>
            <a:r>
              <a:rPr lang="en-US" sz="3000" b="1" spc="198" dirty="0">
                <a:solidFill>
                  <a:srgbClr val="DE411B"/>
                </a:solidFill>
                <a:latin typeface="Arial" panose="020B0604020202020204" pitchFamily="34" charset="0"/>
                <a:cs typeface="Arial" panose="020B0604020202020204" pitchFamily="34" charset="0"/>
              </a:rPr>
              <a:t>04. </a:t>
            </a:r>
            <a:r>
              <a:rPr lang="en-US" sz="3000" b="1" dirty="0">
                <a:solidFill>
                  <a:schemeClr val="bg2">
                    <a:lumMod val="25000"/>
                  </a:schemeClr>
                </a:solidFill>
                <a:latin typeface="Arial" panose="020B0604020202020204" pitchFamily="34" charset="0"/>
                <a:cs typeface="Arial" panose="020B0604020202020204" pitchFamily="34" charset="0"/>
              </a:rPr>
              <a:t>Builder method</a:t>
            </a:r>
          </a:p>
          <a:p>
            <a:pPr>
              <a:lnSpc>
                <a:spcPct val="130000"/>
              </a:lnSpc>
              <a:buClr>
                <a:srgbClr val="DE411B"/>
              </a:buClr>
              <a:buSzPct val="100000"/>
              <a:defRPr spc="198">
                <a:solidFill>
                  <a:srgbClr val="000000"/>
                </a:solidFill>
              </a:defRPr>
            </a:pPr>
            <a:r>
              <a:rPr lang="en-US" sz="3000" b="1" spc="198" dirty="0">
                <a:solidFill>
                  <a:srgbClr val="DE411B"/>
                </a:solidFill>
                <a:latin typeface="Arial" panose="020B0604020202020204" pitchFamily="34" charset="0"/>
                <a:cs typeface="Arial" panose="020B0604020202020204" pitchFamily="34" charset="0"/>
              </a:rPr>
              <a:t>05. </a:t>
            </a:r>
            <a:r>
              <a:rPr lang="en-US" sz="3000" b="1" dirty="0">
                <a:solidFill>
                  <a:schemeClr val="bg2">
                    <a:lumMod val="25000"/>
                  </a:schemeClr>
                </a:solidFill>
                <a:latin typeface="Arial" panose="020B0604020202020204" pitchFamily="34" charset="0"/>
                <a:cs typeface="Arial" panose="020B0604020202020204" pitchFamily="34" charset="0"/>
              </a:rPr>
              <a:t>Observer method</a:t>
            </a:r>
          </a:p>
          <a:p>
            <a:pPr>
              <a:lnSpc>
                <a:spcPct val="130000"/>
              </a:lnSpc>
              <a:buClr>
                <a:srgbClr val="DE411B"/>
              </a:buClr>
              <a:buSzPct val="100000"/>
              <a:defRPr spc="198">
                <a:solidFill>
                  <a:srgbClr val="000000"/>
                </a:solidFill>
              </a:defRPr>
            </a:pPr>
            <a:endParaRPr lang="en-US" sz="2000" b="1" dirty="0">
              <a:latin typeface="Arial" panose="020B0604020202020204" pitchFamily="34" charset="0"/>
              <a:cs typeface="Arial" panose="020B0604020202020204" pitchFamily="34" charset="0"/>
            </a:endParaRPr>
          </a:p>
        </p:txBody>
      </p:sp>
      <p:sp>
        <p:nvSpPr>
          <p:cNvPr id="3" name="Text 15">
            <a:extLst>
              <a:ext uri="{FF2B5EF4-FFF2-40B4-BE49-F238E27FC236}">
                <a16:creationId xmlns:a16="http://schemas.microsoft.com/office/drawing/2014/main" id="{8DC1CCEE-AE7C-C6DC-FAEF-97D9F6A5E342}"/>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6" name="Text 13">
            <a:extLst>
              <a:ext uri="{FF2B5EF4-FFF2-40B4-BE49-F238E27FC236}">
                <a16:creationId xmlns:a16="http://schemas.microsoft.com/office/drawing/2014/main" id="{FECD54EC-FC64-E6E5-4A3A-07D3FCAADB83}"/>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14">
            <a:extLst>
              <a:ext uri="{FF2B5EF4-FFF2-40B4-BE49-F238E27FC236}">
                <a16:creationId xmlns:a16="http://schemas.microsoft.com/office/drawing/2014/main" id="{FB0A95C7-7E12-1031-25C4-4CA33C3A94EB}"/>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00  —  </a:t>
            </a:r>
            <a:r>
              <a:rPr lang="en-US" sz="1500" kern="0" spc="-30" dirty="0">
                <a:solidFill>
                  <a:srgbClr val="9BB4BE"/>
                </a:solidFill>
                <a:latin typeface="Inter Medium" pitchFamily="34" charset="0"/>
                <a:ea typeface="Inter Medium" pitchFamily="34" charset="-122"/>
                <a:cs typeface="Inter Medium" pitchFamily="34" charset="-120"/>
              </a:rPr>
              <a:t>Agenda</a:t>
            </a:r>
            <a:endParaRPr lang="en-US" sz="1500" dirty="0"/>
          </a:p>
        </p:txBody>
      </p:sp>
    </p:spTree>
    <p:extLst>
      <p:ext uri="{BB962C8B-B14F-4D97-AF65-F5344CB8AC3E}">
        <p14:creationId xmlns:p14="http://schemas.microsoft.com/office/powerpoint/2010/main" val="313739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821"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3" name="Title Goes Here">
            <a:extLst>
              <a:ext uri="{FF2B5EF4-FFF2-40B4-BE49-F238E27FC236}">
                <a16:creationId xmlns:a16="http://schemas.microsoft.com/office/drawing/2014/main" id="{C81734C1-494F-4A66-D7E8-2AAA6649EDC8}"/>
              </a:ext>
            </a:extLst>
          </p:cNvPr>
          <p:cNvSpPr txBox="1"/>
          <p:nvPr/>
        </p:nvSpPr>
        <p:spPr>
          <a:xfrm>
            <a:off x="2257425" y="1930526"/>
            <a:ext cx="2271071"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pPr defTabSz="235131" hangingPunct="0"/>
            <a:r>
              <a:rPr lang="en-US" sz="2500" b="1" kern="0" spc="-75" dirty="0">
                <a:latin typeface="Arial" panose="020B0604020202020204"/>
                <a:sym typeface="Helvetica"/>
              </a:rPr>
              <a:t>Design Pattern: </a:t>
            </a:r>
            <a:endParaRPr sz="2500" b="1" kern="0" spc="-75" dirty="0">
              <a:latin typeface="Arial" panose="020B0604020202020204"/>
              <a:sym typeface="Helvetica"/>
            </a:endParaRPr>
          </a:p>
        </p:txBody>
      </p:sp>
      <p:sp>
        <p:nvSpPr>
          <p:cNvPr id="73" name="TextBox 72">
            <a:extLst>
              <a:ext uri="{FF2B5EF4-FFF2-40B4-BE49-F238E27FC236}">
                <a16:creationId xmlns:a16="http://schemas.microsoft.com/office/drawing/2014/main" id="{6A965EE2-031F-3775-18EE-F71469414A2E}"/>
              </a:ext>
            </a:extLst>
          </p:cNvPr>
          <p:cNvSpPr txBox="1"/>
          <p:nvPr/>
        </p:nvSpPr>
        <p:spPr>
          <a:xfrm>
            <a:off x="2257425" y="2306316"/>
            <a:ext cx="14055076" cy="646331"/>
          </a:xfrm>
          <a:prstGeom prst="rect">
            <a:avLst/>
          </a:prstGeom>
          <a:noFill/>
        </p:spPr>
        <p:txBody>
          <a:bodyPr wrap="square">
            <a:spAutoFit/>
          </a:bodyPr>
          <a:lstStyle/>
          <a:p>
            <a:pPr defTabSz="410766" hangingPunct="0">
              <a:spcBef>
                <a:spcPts val="1500"/>
              </a:spcBef>
              <a:defRPr sz="2000" b="0" cap="none" spc="0">
                <a:solidFill>
                  <a:srgbClr val="5E5E5E"/>
                </a:solidFill>
                <a:latin typeface="Helvetica Light"/>
                <a:ea typeface="Helvetica Light"/>
                <a:cs typeface="Helvetica Light"/>
                <a:sym typeface="Helvetica Light"/>
              </a:defRPr>
            </a:pPr>
            <a:r>
              <a:rPr lang="en-US" sz="1800" b="1" kern="0" cap="all" spc="90" dirty="0">
                <a:latin typeface="Arial" panose="020B0604020202020204"/>
                <a:sym typeface="Helvetica"/>
              </a:rPr>
              <a:t>A description / Template for how to solve a problem that can be used in many different situations is a </a:t>
            </a:r>
            <a:r>
              <a:rPr lang="en-US" sz="1800" b="1" kern="0" cap="all" spc="90" dirty="0">
                <a:solidFill>
                  <a:srgbClr val="C31900"/>
                </a:solidFill>
                <a:latin typeface="Arial" panose="020B0604020202020204"/>
                <a:sym typeface="Helvetica"/>
              </a:rPr>
              <a:t>design pattern</a:t>
            </a:r>
          </a:p>
        </p:txBody>
      </p:sp>
      <p:graphicFrame>
        <p:nvGraphicFramePr>
          <p:cNvPr id="74" name="Diagram 73">
            <a:extLst>
              <a:ext uri="{FF2B5EF4-FFF2-40B4-BE49-F238E27FC236}">
                <a16:creationId xmlns:a16="http://schemas.microsoft.com/office/drawing/2014/main" id="{EC7D34EC-96D6-5250-07B6-20FB69EF5B8A}"/>
              </a:ext>
            </a:extLst>
          </p:cNvPr>
          <p:cNvGraphicFramePr/>
          <p:nvPr>
            <p:extLst>
              <p:ext uri="{D42A27DB-BD31-4B8C-83A1-F6EECF244321}">
                <p14:modId xmlns:p14="http://schemas.microsoft.com/office/powerpoint/2010/main" val="262629405"/>
              </p:ext>
            </p:extLst>
          </p:nvPr>
        </p:nvGraphicFramePr>
        <p:xfrm>
          <a:off x="2257425" y="3435159"/>
          <a:ext cx="10282169" cy="53467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flipV="1">
            <a:off x="14253288" y="42289"/>
            <a:ext cx="4060187" cy="4024880"/>
          </a:xfrm>
          <a:prstGeom prst="rect">
            <a:avLst/>
          </a:prstGeom>
        </p:spPr>
      </p:pic>
      <p:sp>
        <p:nvSpPr>
          <p:cNvPr id="80" name="Client Name  Presentation Title  -  1. Chapter Name">
            <a:extLst>
              <a:ext uri="{FF2B5EF4-FFF2-40B4-BE49-F238E27FC236}">
                <a16:creationId xmlns:a16="http://schemas.microsoft.com/office/drawing/2014/main" id="{84245163-A638-0D45-A47B-FD7CA35BC515}"/>
              </a:ext>
            </a:extLst>
          </p:cNvPr>
          <p:cNvSpPr txBox="1">
            <a:spLocks/>
          </p:cNvSpPr>
          <p:nvPr/>
        </p:nvSpPr>
        <p:spPr>
          <a:xfrm>
            <a:off x="1047748" y="965051"/>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WHAT IS A DESIGN PATTERN?</a:t>
            </a:r>
          </a:p>
        </p:txBody>
      </p:sp>
      <p:sp>
        <p:nvSpPr>
          <p:cNvPr id="3" name="Text 15">
            <a:extLst>
              <a:ext uri="{FF2B5EF4-FFF2-40B4-BE49-F238E27FC236}">
                <a16:creationId xmlns:a16="http://schemas.microsoft.com/office/drawing/2014/main" id="{C883AC2C-59AE-225D-DCF5-0307D90AA776}"/>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4" name="Text 13">
            <a:extLst>
              <a:ext uri="{FF2B5EF4-FFF2-40B4-BE49-F238E27FC236}">
                <a16:creationId xmlns:a16="http://schemas.microsoft.com/office/drawing/2014/main" id="{C2E2317B-ABCB-D9D2-3528-BD030910617E}"/>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6" name="Text 14">
            <a:extLst>
              <a:ext uri="{FF2B5EF4-FFF2-40B4-BE49-F238E27FC236}">
                <a16:creationId xmlns:a16="http://schemas.microsoft.com/office/drawing/2014/main" id="{9BB7AD1A-CF84-2EB3-466B-79F809052FF0}"/>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t>
            </a:r>
            <a:r>
              <a:rPr lang="en-US" sz="1500" kern="0" spc="-30" dirty="0">
                <a:solidFill>
                  <a:srgbClr val="9BB4BE"/>
                </a:solidFill>
                <a:latin typeface="Inter Medium" pitchFamily="34" charset="0"/>
                <a:ea typeface="Inter Medium" pitchFamily="34" charset="-122"/>
              </a:rPr>
              <a:t>What is a design pattern</a:t>
            </a:r>
            <a:endParaRPr lang="en-US" sz="1500" dirty="0"/>
          </a:p>
        </p:txBody>
      </p:sp>
    </p:spTree>
    <p:extLst>
      <p:ext uri="{BB962C8B-B14F-4D97-AF65-F5344CB8AC3E}">
        <p14:creationId xmlns:p14="http://schemas.microsoft.com/office/powerpoint/2010/main" val="332952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931" y="6929"/>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819761" y="6929"/>
            <a:ext cx="6457950" cy="10287000"/>
          </a:xfrm>
          <a:prstGeom prst="rect">
            <a:avLst/>
          </a:prstGeom>
        </p:spPr>
      </p:pic>
      <p:sp>
        <p:nvSpPr>
          <p:cNvPr id="20" name="20%…">
            <a:extLst>
              <a:ext uri="{FF2B5EF4-FFF2-40B4-BE49-F238E27FC236}">
                <a16:creationId xmlns:a16="http://schemas.microsoft.com/office/drawing/2014/main" id="{A58A900D-F95A-B043-14A1-99B526E91FD0}"/>
              </a:ext>
            </a:extLst>
          </p:cNvPr>
          <p:cNvSpPr txBox="1"/>
          <p:nvPr/>
        </p:nvSpPr>
        <p:spPr>
          <a:xfrm>
            <a:off x="1716975" y="2081307"/>
            <a:ext cx="9460546" cy="2657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hangingPunct="0">
              <a:lnSpc>
                <a:spcPct val="80000"/>
              </a:lnSpc>
              <a:spcBef>
                <a:spcPts val="500"/>
              </a:spcBef>
              <a:defRPr sz="7500" spc="-225">
                <a:solidFill>
                  <a:srgbClr val="000000"/>
                </a:solidFill>
              </a:defRPr>
            </a:pPr>
            <a:r>
              <a:rPr lang="en-US" sz="4500" b="1" kern="0" cap="all" spc="-113" dirty="0">
                <a:solidFill>
                  <a:srgbClr val="000000"/>
                </a:solidFill>
                <a:latin typeface="Arial" panose="020B0604020202020204"/>
                <a:sym typeface="Helvetica"/>
              </a:rPr>
              <a:t>6</a:t>
            </a:r>
            <a:endParaRPr sz="4500" b="1" kern="0" cap="all" spc="-113" dirty="0">
              <a:solidFill>
                <a:srgbClr val="000000"/>
              </a:solidFill>
              <a:latin typeface="Arial" panose="020B0604020202020204"/>
              <a:sym typeface="Helvetica"/>
            </a:endParaRPr>
          </a:p>
          <a:p>
            <a:pPr defTabSz="235131" hangingPunct="0">
              <a:lnSpc>
                <a:spcPct val="90000"/>
              </a:lnSpc>
              <a:defRPr spc="198">
                <a:solidFill>
                  <a:srgbClr val="000000"/>
                </a:solidFill>
              </a:defRPr>
            </a:pPr>
            <a:r>
              <a:rPr lang="en-US" sz="2200" b="1" kern="0" cap="all" spc="99" dirty="0">
                <a:solidFill>
                  <a:srgbClr val="000000"/>
                </a:solidFill>
                <a:latin typeface="Arial" panose="020B0604020202020204"/>
                <a:sym typeface="Helvetica"/>
              </a:rPr>
              <a:t>Creational</a:t>
            </a:r>
          </a:p>
          <a:p>
            <a:pPr algn="just" defTabSz="410766" hangingPunct="0">
              <a:spcBef>
                <a:spcPts val="1500"/>
              </a:spcBef>
              <a:defRPr sz="2000" b="0" cap="none" spc="0">
                <a:solidFill>
                  <a:srgbClr val="5E5E5E"/>
                </a:solidFill>
                <a:latin typeface="Helvetica Light"/>
                <a:ea typeface="Helvetica Light"/>
                <a:cs typeface="Helvetica Light"/>
                <a:sym typeface="Helvetica Light"/>
              </a:defRPr>
            </a:pPr>
            <a:r>
              <a:rPr lang="en-US" sz="2000" kern="0" dirty="0">
                <a:solidFill>
                  <a:srgbClr val="5E5E5E"/>
                </a:solidFill>
                <a:latin typeface="Arial" panose="020B0604020202020204" pitchFamily="34" charset="0"/>
                <a:cs typeface="Arial" panose="020B0604020202020204" pitchFamily="34" charset="0"/>
                <a:sym typeface="Helvetica Light"/>
              </a:rPr>
              <a:t>This type of patterns are only about class and object creation. While class ones uses inheritance effectively in the instantiation process, the other ones, object, uses delegation to get the job done. Also, they increase flexibility and reuse of existing code.</a:t>
            </a:r>
          </a:p>
        </p:txBody>
      </p:sp>
      <p:sp>
        <p:nvSpPr>
          <p:cNvPr id="21" name="20%…">
            <a:extLst>
              <a:ext uri="{FF2B5EF4-FFF2-40B4-BE49-F238E27FC236}">
                <a16:creationId xmlns:a16="http://schemas.microsoft.com/office/drawing/2014/main" id="{B61E5237-5E2E-5D0F-ED0E-0DA26FDD1651}"/>
              </a:ext>
            </a:extLst>
          </p:cNvPr>
          <p:cNvSpPr txBox="1"/>
          <p:nvPr/>
        </p:nvSpPr>
        <p:spPr>
          <a:xfrm>
            <a:off x="7052632" y="7281550"/>
            <a:ext cx="8683237" cy="24711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hangingPunct="0">
              <a:lnSpc>
                <a:spcPct val="80000"/>
              </a:lnSpc>
              <a:spcBef>
                <a:spcPts val="500"/>
              </a:spcBef>
              <a:defRPr sz="7500" spc="-225">
                <a:solidFill>
                  <a:srgbClr val="000000"/>
                </a:solidFill>
              </a:defRPr>
            </a:pPr>
            <a:r>
              <a:rPr lang="en-US" sz="4500" b="1" kern="0" cap="all" spc="-113" dirty="0">
                <a:solidFill>
                  <a:srgbClr val="000000"/>
                </a:solidFill>
                <a:latin typeface="Arial" panose="020B0604020202020204"/>
                <a:sym typeface="Helvetica"/>
              </a:rPr>
              <a:t>12</a:t>
            </a:r>
            <a:r>
              <a:rPr lang="en-US" sz="2200" b="1" kern="0" cap="all" spc="-113" dirty="0">
                <a:solidFill>
                  <a:srgbClr val="000000"/>
                </a:solidFill>
                <a:latin typeface="Arial" panose="020B0604020202020204"/>
                <a:sym typeface="Helvetica"/>
              </a:rPr>
              <a:t> </a:t>
            </a:r>
            <a:endParaRPr sz="2200" b="1" kern="0" cap="all" spc="-113" dirty="0">
              <a:solidFill>
                <a:srgbClr val="000000"/>
              </a:solidFill>
              <a:latin typeface="Arial" panose="020B0604020202020204"/>
              <a:sym typeface="Helvetica"/>
            </a:endParaRPr>
          </a:p>
          <a:p>
            <a:pPr defTabSz="235131" hangingPunct="0">
              <a:lnSpc>
                <a:spcPct val="90000"/>
              </a:lnSpc>
              <a:defRPr spc="198">
                <a:solidFill>
                  <a:srgbClr val="000000"/>
                </a:solidFill>
              </a:defRPr>
            </a:pPr>
            <a:r>
              <a:rPr lang="en-US" sz="2200" b="1" kern="0" cap="all" spc="99" dirty="0">
                <a:solidFill>
                  <a:srgbClr val="000000"/>
                </a:solidFill>
                <a:latin typeface="Arial" panose="020B0604020202020204"/>
                <a:sym typeface="Helvetica"/>
              </a:rPr>
              <a:t> behavioral</a:t>
            </a:r>
            <a:endParaRPr sz="2200" b="1" kern="0" cap="all" spc="99" dirty="0">
              <a:solidFill>
                <a:srgbClr val="000000"/>
              </a:solidFill>
              <a:latin typeface="Arial" panose="020B0604020202020204"/>
              <a:sym typeface="Helvetica"/>
            </a:endParaRPr>
          </a:p>
          <a:p>
            <a:pPr algn="just" defTabSz="410766" hangingPunct="0">
              <a:spcBef>
                <a:spcPts val="1500"/>
              </a:spcBef>
              <a:defRPr sz="2000" b="0" cap="none" spc="0">
                <a:solidFill>
                  <a:srgbClr val="5E5E5E"/>
                </a:solidFill>
                <a:latin typeface="Helvetica Light"/>
                <a:ea typeface="Helvetica Light"/>
                <a:cs typeface="Helvetica Light"/>
                <a:sym typeface="Helvetica Light"/>
              </a:defRPr>
            </a:pPr>
            <a:r>
              <a:rPr lang="en-US" sz="2000" kern="0" dirty="0">
                <a:solidFill>
                  <a:srgbClr val="5E5E5E"/>
                </a:solidFill>
                <a:latin typeface="Arial" panose="020B0604020202020204" pitchFamily="34" charset="0"/>
                <a:cs typeface="Arial" panose="020B0604020202020204" pitchFamily="34" charset="0"/>
                <a:sym typeface="Helvetica Light"/>
              </a:rPr>
              <a:t>This type of patterns totally refers to Class-Object communication or Object-Object communication, containing the algorithms and assignment of responsibilities between objects.</a:t>
            </a:r>
            <a:endParaRPr sz="2000" kern="0" dirty="0">
              <a:solidFill>
                <a:srgbClr val="5E5E5E"/>
              </a:solidFill>
              <a:latin typeface="Arial" panose="020B0604020202020204" pitchFamily="34" charset="0"/>
              <a:cs typeface="Arial" panose="020B0604020202020204" pitchFamily="34" charset="0"/>
              <a:sym typeface="Helvetica Light"/>
            </a:endParaRPr>
          </a:p>
        </p:txBody>
      </p:sp>
      <p:sp>
        <p:nvSpPr>
          <p:cNvPr id="25" name="20%…">
            <a:extLst>
              <a:ext uri="{FF2B5EF4-FFF2-40B4-BE49-F238E27FC236}">
                <a16:creationId xmlns:a16="http://schemas.microsoft.com/office/drawing/2014/main" id="{425E133A-0C23-CFC5-A590-900F3E57A718}"/>
              </a:ext>
            </a:extLst>
          </p:cNvPr>
          <p:cNvSpPr txBox="1"/>
          <p:nvPr/>
        </p:nvSpPr>
        <p:spPr>
          <a:xfrm>
            <a:off x="3955702" y="4587411"/>
            <a:ext cx="10319859" cy="24711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hangingPunct="0">
              <a:lnSpc>
                <a:spcPct val="80000"/>
              </a:lnSpc>
              <a:spcBef>
                <a:spcPts val="500"/>
              </a:spcBef>
              <a:defRPr sz="7500" spc="-225">
                <a:solidFill>
                  <a:srgbClr val="000000"/>
                </a:solidFill>
              </a:defRPr>
            </a:pPr>
            <a:r>
              <a:rPr lang="en-US" sz="4500" b="1" kern="0" cap="all" spc="-113" dirty="0">
                <a:solidFill>
                  <a:srgbClr val="000000"/>
                </a:solidFill>
                <a:latin typeface="Arial" panose="020B0604020202020204"/>
                <a:sym typeface="Helvetica"/>
              </a:rPr>
              <a:t>8</a:t>
            </a:r>
            <a:endParaRPr sz="4500" b="1" kern="0" cap="all" spc="-113" dirty="0">
              <a:solidFill>
                <a:srgbClr val="000000"/>
              </a:solidFill>
              <a:latin typeface="Arial" panose="020B0604020202020204"/>
              <a:sym typeface="Helvetica"/>
            </a:endParaRPr>
          </a:p>
          <a:p>
            <a:pPr defTabSz="235131" hangingPunct="0">
              <a:lnSpc>
                <a:spcPct val="90000"/>
              </a:lnSpc>
              <a:defRPr spc="198">
                <a:solidFill>
                  <a:srgbClr val="000000"/>
                </a:solidFill>
              </a:defRPr>
            </a:pPr>
            <a:r>
              <a:rPr lang="en-US" sz="2200" b="1" kern="0" cap="all" spc="99" dirty="0">
                <a:solidFill>
                  <a:srgbClr val="000000"/>
                </a:solidFill>
                <a:latin typeface="Arial" panose="020B0604020202020204"/>
                <a:sym typeface="Helvetica"/>
              </a:rPr>
              <a:t>structural</a:t>
            </a:r>
            <a:endParaRPr sz="2200" b="1" kern="0" cap="all" spc="99" dirty="0">
              <a:solidFill>
                <a:srgbClr val="000000"/>
              </a:solidFill>
              <a:latin typeface="Arial" panose="020B0604020202020204"/>
              <a:sym typeface="Helvetica"/>
            </a:endParaRPr>
          </a:p>
          <a:p>
            <a:pPr algn="just" defTabSz="410766" hangingPunct="0">
              <a:spcBef>
                <a:spcPts val="1500"/>
              </a:spcBef>
              <a:defRPr sz="2000" b="0" cap="none" spc="0">
                <a:solidFill>
                  <a:srgbClr val="5E5E5E"/>
                </a:solidFill>
                <a:latin typeface="Helvetica Light"/>
                <a:ea typeface="Helvetica Light"/>
                <a:cs typeface="Helvetica Light"/>
                <a:sym typeface="Helvetica Light"/>
              </a:defRPr>
            </a:pPr>
            <a:r>
              <a:rPr lang="en-US" sz="2000" kern="0" dirty="0">
                <a:solidFill>
                  <a:srgbClr val="5E5E5E"/>
                </a:solidFill>
                <a:latin typeface="Arial" panose="020B0604020202020204" pitchFamily="34" charset="0"/>
                <a:cs typeface="Arial" panose="020B0604020202020204" pitchFamily="34" charset="0"/>
                <a:sym typeface="Helvetica Light"/>
              </a:rPr>
              <a:t>This type of patterns refers to Class and Object composition. Talking about Class composition we’ll find usages of inheritance in order to compose interfaces. Otherwise referring to object composition patterns define ways of composing them in such a way so we can obtain new functionality. Composing objects and classes into larger structures.</a:t>
            </a:r>
          </a:p>
        </p:txBody>
      </p:sp>
      <p:pic>
        <p:nvPicPr>
          <p:cNvPr id="27" name="Graphic 26">
            <a:extLst>
              <a:ext uri="{FF2B5EF4-FFF2-40B4-BE49-F238E27FC236}">
                <a16:creationId xmlns:a16="http://schemas.microsoft.com/office/drawing/2014/main" id="{891D5660-68A0-DBC1-0C22-5B293B39E41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6669" y="7260161"/>
            <a:ext cx="418476" cy="418476"/>
          </a:xfrm>
          <a:prstGeom prst="rect">
            <a:avLst/>
          </a:prstGeom>
        </p:spPr>
      </p:pic>
      <p:pic>
        <p:nvPicPr>
          <p:cNvPr id="28" name="Graphic 27">
            <a:extLst>
              <a:ext uri="{FF2B5EF4-FFF2-40B4-BE49-F238E27FC236}">
                <a16:creationId xmlns:a16="http://schemas.microsoft.com/office/drawing/2014/main" id="{A3014ED2-B286-C13D-5D31-42431FDF6D3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21419" y="4587411"/>
            <a:ext cx="418476" cy="418476"/>
          </a:xfrm>
          <a:prstGeom prst="rect">
            <a:avLst/>
          </a:prstGeom>
        </p:spPr>
      </p:pic>
      <p:pic>
        <p:nvPicPr>
          <p:cNvPr id="29" name="Graphic 28">
            <a:extLst>
              <a:ext uri="{FF2B5EF4-FFF2-40B4-BE49-F238E27FC236}">
                <a16:creationId xmlns:a16="http://schemas.microsoft.com/office/drawing/2014/main" id="{78FA2EE8-6817-BD7D-CE8B-0B3A489C400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82692" y="2111070"/>
            <a:ext cx="418476" cy="418476"/>
          </a:xfrm>
          <a:prstGeom prst="rect">
            <a:avLst/>
          </a:prstGeom>
        </p:spPr>
      </p:pic>
      <p:sp>
        <p:nvSpPr>
          <p:cNvPr id="3" name="Client Name  Presentation Title  -  1. Chapter Name">
            <a:extLst>
              <a:ext uri="{FF2B5EF4-FFF2-40B4-BE49-F238E27FC236}">
                <a16:creationId xmlns:a16="http://schemas.microsoft.com/office/drawing/2014/main" id="{511BC716-7B6A-944C-6916-2EF89BFCC09E}"/>
              </a:ext>
            </a:extLst>
          </p:cNvPr>
          <p:cNvSpPr txBox="1">
            <a:spLocks/>
          </p:cNvSpPr>
          <p:nvPr/>
        </p:nvSpPr>
        <p:spPr>
          <a:xfrm>
            <a:off x="994392" y="994048"/>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WHAT IS A DESIGN PATTERN?</a:t>
            </a:r>
          </a:p>
        </p:txBody>
      </p:sp>
      <p:sp>
        <p:nvSpPr>
          <p:cNvPr id="4" name="Text 15">
            <a:extLst>
              <a:ext uri="{FF2B5EF4-FFF2-40B4-BE49-F238E27FC236}">
                <a16:creationId xmlns:a16="http://schemas.microsoft.com/office/drawing/2014/main" id="{CD1DD070-FDCA-7F88-B49B-629155E7740F}"/>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6" name="Text 13">
            <a:extLst>
              <a:ext uri="{FF2B5EF4-FFF2-40B4-BE49-F238E27FC236}">
                <a16:creationId xmlns:a16="http://schemas.microsoft.com/office/drawing/2014/main" id="{19ED2F39-6E66-F0E0-0BAB-FBCADF47687B}"/>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7" name="Text 14">
            <a:extLst>
              <a:ext uri="{FF2B5EF4-FFF2-40B4-BE49-F238E27FC236}">
                <a16:creationId xmlns:a16="http://schemas.microsoft.com/office/drawing/2014/main" id="{7C08227F-7A01-275A-5FD6-19157AC76775}"/>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t>
            </a:r>
            <a:r>
              <a:rPr lang="en-US" sz="1500" kern="0" spc="-30" dirty="0">
                <a:solidFill>
                  <a:srgbClr val="9BB4BE"/>
                </a:solidFill>
                <a:latin typeface="Inter Medium" pitchFamily="34" charset="0"/>
                <a:ea typeface="Inter Medium" pitchFamily="34" charset="-122"/>
              </a:rPr>
              <a:t>What is a design pattern</a:t>
            </a:r>
            <a:endParaRPr lang="en-US" sz="1500" dirty="0"/>
          </a:p>
        </p:txBody>
      </p:sp>
    </p:spTree>
    <p:extLst>
      <p:ext uri="{BB962C8B-B14F-4D97-AF65-F5344CB8AC3E}">
        <p14:creationId xmlns:p14="http://schemas.microsoft.com/office/powerpoint/2010/main" val="277684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355" y="7143"/>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5" name="Endava Presentation…">
            <a:extLst>
              <a:ext uri="{FF2B5EF4-FFF2-40B4-BE49-F238E27FC236}">
                <a16:creationId xmlns:a16="http://schemas.microsoft.com/office/drawing/2014/main" id="{10A06F46-4B99-6682-9D66-F25698E341F2}"/>
              </a:ext>
            </a:extLst>
          </p:cNvPr>
          <p:cNvSpPr txBox="1"/>
          <p:nvPr/>
        </p:nvSpPr>
        <p:spPr>
          <a:xfrm>
            <a:off x="5080702" y="7436604"/>
            <a:ext cx="5971450" cy="985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80000"/>
              </a:lnSpc>
              <a:defRPr sz="7000" cap="none" spc="-209"/>
            </a:pPr>
            <a:r>
              <a:rPr lang="en-US" dirty="0">
                <a:solidFill>
                  <a:schemeClr val="bg2"/>
                </a:solidFill>
              </a:rPr>
              <a:t> </a:t>
            </a:r>
          </a:p>
        </p:txBody>
      </p:sp>
      <p:sp>
        <p:nvSpPr>
          <p:cNvPr id="6" name="Rectangle">
            <a:extLst>
              <a:ext uri="{FF2B5EF4-FFF2-40B4-BE49-F238E27FC236}">
                <a16:creationId xmlns:a16="http://schemas.microsoft.com/office/drawing/2014/main" id="{9C2E83C9-C0BC-365E-7A71-30113D0B825A}"/>
              </a:ext>
            </a:extLst>
          </p:cNvPr>
          <p:cNvSpPr/>
          <p:nvPr/>
        </p:nvSpPr>
        <p:spPr>
          <a:xfrm>
            <a:off x="2253753" y="4439906"/>
            <a:ext cx="4108946" cy="45719"/>
          </a:xfrm>
          <a:prstGeom prst="rect">
            <a:avLst/>
          </a:prstGeom>
          <a:solidFill>
            <a:schemeClr val="bg1">
              <a:lumMod val="60000"/>
              <a:lumOff val="40000"/>
            </a:schemeClr>
          </a:solidFill>
          <a:ln w="12700">
            <a:solidFill>
              <a:schemeClr val="bg1">
                <a:lumMod val="40000"/>
                <a:lumOff val="60000"/>
              </a:schemeClr>
            </a:solidFill>
            <a:miter lim="400000"/>
          </a:ln>
        </p:spPr>
        <p:txBody>
          <a:bodyPr lIns="0" tIns="0" rIns="0" bIns="0" anchor="ctr"/>
          <a:lstStyle/>
          <a:p>
            <a:pPr algn="ctr" defTabSz="825500">
              <a:lnSpc>
                <a:spcPct val="100000"/>
              </a:lnSpc>
              <a:defRPr sz="3200" cap="none" spc="0"/>
            </a:pPr>
            <a:endParaRPr>
              <a:solidFill>
                <a:schemeClr val="bg2"/>
              </a:solidFill>
            </a:endParaRPr>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5400000" flipV="1">
            <a:off x="14209103" y="6222464"/>
            <a:ext cx="3425821" cy="4688965"/>
          </a:xfrm>
          <a:prstGeom prst="rect">
            <a:avLst/>
          </a:prstGeom>
        </p:spPr>
      </p:pic>
      <p:sp>
        <p:nvSpPr>
          <p:cNvPr id="16"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9AD4F9E3-9C39-86FB-66F7-2973FDF6B015}"/>
              </a:ext>
            </a:extLst>
          </p:cNvPr>
          <p:cNvSpPr txBox="1"/>
          <p:nvPr/>
        </p:nvSpPr>
        <p:spPr>
          <a:xfrm>
            <a:off x="1281443" y="4224590"/>
            <a:ext cx="4518857" cy="2534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defTabSz="410766" hangingPunct="0">
              <a:spcBef>
                <a:spcPts val="1500"/>
              </a:spcBef>
            </a:pPr>
            <a:r>
              <a:rPr lang="en-US" kern="0" dirty="0">
                <a:latin typeface="Arial" panose="020B0604020202020204" pitchFamily="34" charset="0"/>
                <a:cs typeface="Arial" panose="020B0604020202020204" pitchFamily="34" charset="0"/>
              </a:rPr>
              <a:t>Reminding what a design pattern is we can guess that a main goal of it is to help us to structure the code properly, so we’ll avoid code duplicates, it will be easier because of maintaining a defined structure to reimplement it overall the project where it will be needed.</a:t>
            </a:r>
          </a:p>
        </p:txBody>
      </p:sp>
      <p:sp>
        <p:nvSpPr>
          <p:cNvPr id="17"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6D872860-9F82-407D-7BB4-EA3D61E5BE9F}"/>
              </a:ext>
            </a:extLst>
          </p:cNvPr>
          <p:cNvSpPr txBox="1"/>
          <p:nvPr/>
        </p:nvSpPr>
        <p:spPr>
          <a:xfrm>
            <a:off x="6786257" y="4249746"/>
            <a:ext cx="4590288" cy="37654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defTabSz="410766" hangingPunct="0">
              <a:spcBef>
                <a:spcPts val="1500"/>
              </a:spcBef>
            </a:pPr>
            <a:r>
              <a:rPr lang="en-US" kern="0" dirty="0">
                <a:latin typeface="Arial" panose="020B0604020202020204" pitchFamily="34" charset="0"/>
                <a:cs typeface="Arial" panose="020B0604020202020204" pitchFamily="34" charset="0"/>
              </a:rPr>
              <a:t>As the design patterns were defined and described during long years, they are able to protect us as developers and our project from facing major problems in development stage or worse than this in Production environment. Design Patterns were often configured because there existed an issue often made by developers, somehow it can be called an insurance, a way to avoid these cases and to make our lives easier.</a:t>
            </a:r>
            <a:endParaRPr kern="0" dirty="0">
              <a:latin typeface="Arial" panose="020B0604020202020204" pitchFamily="34" charset="0"/>
              <a:cs typeface="Arial" panose="020B0604020202020204" pitchFamily="34" charset="0"/>
            </a:endParaRPr>
          </a:p>
        </p:txBody>
      </p:sp>
      <p:sp>
        <p:nvSpPr>
          <p:cNvPr id="19"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E1C188E8-F328-96BF-7DC1-6C6180A49040}"/>
              </a:ext>
            </a:extLst>
          </p:cNvPr>
          <p:cNvSpPr txBox="1"/>
          <p:nvPr/>
        </p:nvSpPr>
        <p:spPr>
          <a:xfrm>
            <a:off x="12541060" y="4251978"/>
            <a:ext cx="4497553" cy="3457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defTabSz="410766" hangingPunct="0">
              <a:spcBef>
                <a:spcPts val="1500"/>
              </a:spcBef>
            </a:pPr>
            <a:r>
              <a:rPr lang="en-US" kern="0" dirty="0">
                <a:latin typeface="Arial" panose="020B0604020202020204" pitchFamily="34" charset="0"/>
                <a:cs typeface="Arial" panose="020B0604020202020204" pitchFamily="34" charset="0"/>
              </a:rPr>
              <a:t>Design Patterns – as much they are similar, the same they differ. Once you choose the pattern you need to use in a specific case in your application it will be very easy for you to extend your service area and vice-versa. Often you may have the feeling that two or more patterns seems the same, in order to choose the needed one, please pay attention to the possibility to extend the area of your service.</a:t>
            </a:r>
            <a:endParaRPr kern="0" dirty="0">
              <a:latin typeface="Arial" panose="020B0604020202020204" pitchFamily="34" charset="0"/>
              <a:cs typeface="Arial" panose="020B0604020202020204" pitchFamily="34" charset="0"/>
            </a:endParaRPr>
          </a:p>
        </p:txBody>
      </p:sp>
      <p:sp>
        <p:nvSpPr>
          <p:cNvPr id="30" name="Element 1">
            <a:extLst>
              <a:ext uri="{FF2B5EF4-FFF2-40B4-BE49-F238E27FC236}">
                <a16:creationId xmlns:a16="http://schemas.microsoft.com/office/drawing/2014/main" id="{3ECA87F5-744E-E0D0-EF3B-B14BA9747FA9}"/>
              </a:ext>
            </a:extLst>
          </p:cNvPr>
          <p:cNvSpPr txBox="1"/>
          <p:nvPr/>
        </p:nvSpPr>
        <p:spPr>
          <a:xfrm>
            <a:off x="1212698" y="3413048"/>
            <a:ext cx="4587603" cy="570388"/>
          </a:xfrm>
          <a:prstGeom prst="rect">
            <a:avLst/>
          </a:prstGeom>
          <a:solidFill>
            <a:schemeClr val="tx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oAutofit/>
          </a:bodyPr>
          <a:lstStyle>
            <a:lvl1pPr algn="ctr">
              <a:lnSpc>
                <a:spcPct val="70000"/>
              </a:lnSpc>
              <a:defRPr sz="2800" cap="none" spc="-83"/>
            </a:lvl1pPr>
          </a:lstStyle>
          <a:p>
            <a:pPr defTabSz="235131" hangingPunct="0"/>
            <a:r>
              <a:rPr lang="en-US" sz="3000" b="1" kern="0" spc="-42" dirty="0">
                <a:solidFill>
                  <a:schemeClr val="bg1"/>
                </a:solidFill>
                <a:latin typeface="Arial" panose="020B0604020202020204"/>
                <a:sym typeface="Helvetica"/>
              </a:rPr>
              <a:t>Code Reusability</a:t>
            </a:r>
            <a:endParaRPr sz="3000" b="1" kern="0" spc="-42" dirty="0">
              <a:solidFill>
                <a:schemeClr val="bg1"/>
              </a:solidFill>
              <a:latin typeface="Arial" panose="020B0604020202020204"/>
              <a:sym typeface="Helvetica"/>
            </a:endParaRPr>
          </a:p>
        </p:txBody>
      </p:sp>
      <p:pic>
        <p:nvPicPr>
          <p:cNvPr id="29" name="Graphic 142" descr="Graphic 142">
            <a:extLst>
              <a:ext uri="{FF2B5EF4-FFF2-40B4-BE49-F238E27FC236}">
                <a16:creationId xmlns:a16="http://schemas.microsoft.com/office/drawing/2014/main" id="{32B63E0B-E17D-4153-FC65-74D9D6964A97}"/>
              </a:ext>
            </a:extLst>
          </p:cNvPr>
          <p:cNvPicPr>
            <a:picLocks noChangeAspect="1"/>
          </p:cNvPicPr>
          <p:nvPr/>
        </p:nvPicPr>
        <p:blipFill>
          <a:blip r:embed="rId9"/>
          <a:stretch>
            <a:fillRect/>
          </a:stretch>
        </p:blipFill>
        <p:spPr>
          <a:xfrm>
            <a:off x="878665" y="3137760"/>
            <a:ext cx="997676" cy="997676"/>
          </a:xfrm>
          <a:prstGeom prst="rect">
            <a:avLst/>
          </a:prstGeom>
          <a:ln w="12700">
            <a:miter lim="400000"/>
          </a:ln>
        </p:spPr>
      </p:pic>
      <p:sp>
        <p:nvSpPr>
          <p:cNvPr id="31" name="Element 1">
            <a:extLst>
              <a:ext uri="{FF2B5EF4-FFF2-40B4-BE49-F238E27FC236}">
                <a16:creationId xmlns:a16="http://schemas.microsoft.com/office/drawing/2014/main" id="{3D4BF5F2-B24F-5B35-1354-35CE0D127667}"/>
              </a:ext>
            </a:extLst>
          </p:cNvPr>
          <p:cNvSpPr txBox="1"/>
          <p:nvPr/>
        </p:nvSpPr>
        <p:spPr>
          <a:xfrm>
            <a:off x="6786257" y="3441703"/>
            <a:ext cx="4590288" cy="570388"/>
          </a:xfrm>
          <a:prstGeom prst="rect">
            <a:avLst/>
          </a:prstGeom>
          <a:solidFill>
            <a:schemeClr val="tx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oAutofit/>
          </a:bodyPr>
          <a:lstStyle>
            <a:lvl1pPr algn="ctr">
              <a:lnSpc>
                <a:spcPct val="70000"/>
              </a:lnSpc>
              <a:defRPr sz="2800" cap="none" spc="-83"/>
            </a:lvl1pPr>
          </a:lstStyle>
          <a:p>
            <a:pPr defTabSz="235131" hangingPunct="0"/>
            <a:r>
              <a:rPr lang="en-US" sz="3000" b="1" kern="0" spc="-42" dirty="0">
                <a:solidFill>
                  <a:schemeClr val="bg1"/>
                </a:solidFill>
                <a:latin typeface="Arial" panose="020B0604020202020204"/>
                <a:sym typeface="Helvetica"/>
              </a:rPr>
              <a:t>Problem reducer</a:t>
            </a:r>
            <a:endParaRPr sz="3000" b="1" kern="0" spc="-42" dirty="0">
              <a:solidFill>
                <a:schemeClr val="bg1"/>
              </a:solidFill>
              <a:latin typeface="Arial" panose="020B0604020202020204"/>
              <a:sym typeface="Helvetica"/>
            </a:endParaRPr>
          </a:p>
        </p:txBody>
      </p:sp>
      <p:pic>
        <p:nvPicPr>
          <p:cNvPr id="27" name="Graphic 323" descr="Graphic 323">
            <a:extLst>
              <a:ext uri="{FF2B5EF4-FFF2-40B4-BE49-F238E27FC236}">
                <a16:creationId xmlns:a16="http://schemas.microsoft.com/office/drawing/2014/main" id="{EFFC4134-9160-FC94-4D2A-65C0701B87A1}"/>
              </a:ext>
            </a:extLst>
          </p:cNvPr>
          <p:cNvPicPr>
            <a:picLocks noChangeAspect="1"/>
          </p:cNvPicPr>
          <p:nvPr/>
        </p:nvPicPr>
        <p:blipFill>
          <a:blip r:embed="rId10"/>
          <a:stretch>
            <a:fillRect/>
          </a:stretch>
        </p:blipFill>
        <p:spPr>
          <a:xfrm>
            <a:off x="6547937" y="3008016"/>
            <a:ext cx="1004075" cy="1004075"/>
          </a:xfrm>
          <a:prstGeom prst="rect">
            <a:avLst/>
          </a:prstGeom>
          <a:ln w="12700">
            <a:miter lim="400000"/>
          </a:ln>
        </p:spPr>
      </p:pic>
      <p:sp>
        <p:nvSpPr>
          <p:cNvPr id="32" name="Element 1">
            <a:extLst>
              <a:ext uri="{FF2B5EF4-FFF2-40B4-BE49-F238E27FC236}">
                <a16:creationId xmlns:a16="http://schemas.microsoft.com/office/drawing/2014/main" id="{1F78244A-DFCF-D91D-BC45-EF74E377CC2F}"/>
              </a:ext>
            </a:extLst>
          </p:cNvPr>
          <p:cNvSpPr txBox="1"/>
          <p:nvPr/>
        </p:nvSpPr>
        <p:spPr>
          <a:xfrm>
            <a:off x="12448325" y="3441703"/>
            <a:ext cx="4590288" cy="570388"/>
          </a:xfrm>
          <a:prstGeom prst="rect">
            <a:avLst/>
          </a:prstGeom>
          <a:solidFill>
            <a:schemeClr val="tx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oAutofit/>
          </a:bodyPr>
          <a:lstStyle>
            <a:lvl1pPr algn="ctr">
              <a:lnSpc>
                <a:spcPct val="70000"/>
              </a:lnSpc>
              <a:defRPr sz="2800" cap="none" spc="-83"/>
            </a:lvl1pPr>
          </a:lstStyle>
          <a:p>
            <a:pPr defTabSz="235131" hangingPunct="0"/>
            <a:r>
              <a:rPr lang="en-US" sz="3000" b="1" kern="0" spc="-42" dirty="0">
                <a:solidFill>
                  <a:schemeClr val="bg1"/>
                </a:solidFill>
                <a:latin typeface="Arial" panose="020B0604020202020204"/>
                <a:sym typeface="Helvetica"/>
              </a:rPr>
              <a:t>Easier</a:t>
            </a:r>
            <a:r>
              <a:rPr lang="en-US" sz="3000" b="1" kern="0" spc="-42" dirty="0">
                <a:solidFill>
                  <a:schemeClr val="bg2">
                    <a:lumMod val="25000"/>
                  </a:schemeClr>
                </a:solidFill>
                <a:latin typeface="Arial" panose="020B0604020202020204"/>
                <a:sym typeface="Helvetica"/>
              </a:rPr>
              <a:t> </a:t>
            </a:r>
            <a:r>
              <a:rPr lang="en-US" sz="3000" b="1" kern="0" spc="-42" dirty="0">
                <a:solidFill>
                  <a:schemeClr val="bg1"/>
                </a:solidFill>
                <a:latin typeface="Arial" panose="020B0604020202020204"/>
                <a:sym typeface="Helvetica"/>
              </a:rPr>
              <a:t>changes</a:t>
            </a:r>
            <a:endParaRPr sz="3000" b="1" kern="0" spc="-42" dirty="0">
              <a:solidFill>
                <a:schemeClr val="bg1"/>
              </a:solidFill>
              <a:latin typeface="Arial" panose="020B0604020202020204"/>
              <a:sym typeface="Helvetica"/>
            </a:endParaRPr>
          </a:p>
        </p:txBody>
      </p:sp>
      <p:pic>
        <p:nvPicPr>
          <p:cNvPr id="28" name="Graphic 61" descr="Graphic 61">
            <a:extLst>
              <a:ext uri="{FF2B5EF4-FFF2-40B4-BE49-F238E27FC236}">
                <a16:creationId xmlns:a16="http://schemas.microsoft.com/office/drawing/2014/main" id="{B49C86E8-1B6D-60B8-DA68-02563ABF796A}"/>
              </a:ext>
            </a:extLst>
          </p:cNvPr>
          <p:cNvPicPr>
            <a:picLocks noChangeAspect="1"/>
          </p:cNvPicPr>
          <p:nvPr/>
        </p:nvPicPr>
        <p:blipFill>
          <a:blip r:embed="rId11"/>
          <a:stretch>
            <a:fillRect/>
          </a:stretch>
        </p:blipFill>
        <p:spPr>
          <a:xfrm>
            <a:off x="12168362" y="3165801"/>
            <a:ext cx="1004076" cy="1004076"/>
          </a:xfrm>
          <a:prstGeom prst="rect">
            <a:avLst/>
          </a:prstGeom>
          <a:ln w="12700">
            <a:miter lim="400000"/>
          </a:ln>
        </p:spPr>
      </p:pic>
      <p:sp>
        <p:nvSpPr>
          <p:cNvPr id="37" name="Client Name  Presentation Title  -  1. Chapter Name">
            <a:extLst>
              <a:ext uri="{FF2B5EF4-FFF2-40B4-BE49-F238E27FC236}">
                <a16:creationId xmlns:a16="http://schemas.microsoft.com/office/drawing/2014/main" id="{5AF61960-EDBA-0522-17B8-E0C6FC05D173}"/>
              </a:ext>
            </a:extLst>
          </p:cNvPr>
          <p:cNvSpPr txBox="1">
            <a:spLocks/>
          </p:cNvSpPr>
          <p:nvPr/>
        </p:nvSpPr>
        <p:spPr>
          <a:xfrm>
            <a:off x="1016015" y="1062283"/>
            <a:ext cx="1069336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WHY DO WE NEED DESIGN PATTERNS?</a:t>
            </a:r>
          </a:p>
        </p:txBody>
      </p:sp>
      <p:sp>
        <p:nvSpPr>
          <p:cNvPr id="3" name="Text 15">
            <a:extLst>
              <a:ext uri="{FF2B5EF4-FFF2-40B4-BE49-F238E27FC236}">
                <a16:creationId xmlns:a16="http://schemas.microsoft.com/office/drawing/2014/main" id="{4E9473CD-63F6-F4A4-9E1D-F4DE62DD7AB1}"/>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4" name="Text 13">
            <a:extLst>
              <a:ext uri="{FF2B5EF4-FFF2-40B4-BE49-F238E27FC236}">
                <a16:creationId xmlns:a16="http://schemas.microsoft.com/office/drawing/2014/main" id="{684E454C-D8CB-05E0-E70A-DCAD17CCD2E4}"/>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7" name="Text 14">
            <a:extLst>
              <a:ext uri="{FF2B5EF4-FFF2-40B4-BE49-F238E27FC236}">
                <a16:creationId xmlns:a16="http://schemas.microsoft.com/office/drawing/2014/main" id="{CDD6911B-904B-B45D-BD0D-4F2B597A21DB}"/>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t>
            </a:r>
            <a:r>
              <a:rPr lang="en-US" sz="1500" kern="0" spc="-30" dirty="0">
                <a:solidFill>
                  <a:srgbClr val="9BB4BE"/>
                </a:solidFill>
                <a:latin typeface="Inter Medium" pitchFamily="34" charset="0"/>
                <a:ea typeface="Inter Medium" pitchFamily="34" charset="-122"/>
              </a:rPr>
              <a:t>What is a design pattern</a:t>
            </a:r>
            <a:endParaRPr lang="en-US" sz="1500" dirty="0"/>
          </a:p>
        </p:txBody>
      </p:sp>
    </p:spTree>
    <p:extLst>
      <p:ext uri="{BB962C8B-B14F-4D97-AF65-F5344CB8AC3E}">
        <p14:creationId xmlns:p14="http://schemas.microsoft.com/office/powerpoint/2010/main" val="335767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4767"/>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6200000">
            <a:off x="14430317" y="-427095"/>
            <a:ext cx="3425821" cy="4289546"/>
          </a:xfrm>
          <a:prstGeom prst="rect">
            <a:avLst/>
          </a:prstGeom>
        </p:spPr>
      </p:pic>
      <p:sp>
        <p:nvSpPr>
          <p:cNvPr id="4" name="TextBox 3">
            <a:extLst>
              <a:ext uri="{FF2B5EF4-FFF2-40B4-BE49-F238E27FC236}">
                <a16:creationId xmlns:a16="http://schemas.microsoft.com/office/drawing/2014/main" id="{64ECF8C0-C725-4768-E184-B08DA503FF03}"/>
              </a:ext>
            </a:extLst>
          </p:cNvPr>
          <p:cNvSpPr txBox="1"/>
          <p:nvPr/>
        </p:nvSpPr>
        <p:spPr>
          <a:xfrm>
            <a:off x="1066800" y="1668570"/>
            <a:ext cx="8267814" cy="52899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marR="0" lvl="0" algn="l" defTabSz="821531" rtl="0" eaLnBrk="1" fontAlgn="auto" latinLnBrk="0" hangingPunct="1">
              <a:lnSpc>
                <a:spcPct val="100000"/>
              </a:lnSpc>
              <a:spcBef>
                <a:spcPts val="3000"/>
              </a:spcBef>
              <a:spcAft>
                <a:spcPts val="0"/>
              </a:spcAft>
              <a:buClrTx/>
              <a:buSzTx/>
              <a:tabLst/>
              <a:defRPr/>
            </a:pPr>
            <a:r>
              <a:rPr lang="en-US" sz="2500" b="1" dirty="0">
                <a:solidFill>
                  <a:schemeClr val="accent5">
                    <a:lumMod val="75000"/>
                  </a:schemeClr>
                </a:solidFill>
                <a:latin typeface="Arial" panose="020B0604020202020204" pitchFamily="34" charset="0"/>
                <a:cs typeface="Arial" panose="020B0604020202020204" pitchFamily="34" charset="0"/>
                <a:sym typeface="Helvetica Light"/>
              </a:rPr>
              <a:t>Provides a global access point to the instance</a:t>
            </a:r>
          </a:p>
        </p:txBody>
      </p:sp>
      <p:pic>
        <p:nvPicPr>
          <p:cNvPr id="7" name="Picture 4" descr="The global access to an object">
            <a:extLst>
              <a:ext uri="{FF2B5EF4-FFF2-40B4-BE49-F238E27FC236}">
                <a16:creationId xmlns:a16="http://schemas.microsoft.com/office/drawing/2014/main" id="{BB978F55-6498-D3C3-75E9-BCA6229E21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9060" y="3656098"/>
            <a:ext cx="6536586" cy="3268293"/>
          </a:xfrm>
          <a:prstGeom prst="rect">
            <a:avLst/>
          </a:prstGeom>
          <a:noFill/>
          <a:extLst>
            <a:ext uri="{909E8E84-426E-40DD-AFC4-6F175D3DCCD1}">
              <a14:hiddenFill xmlns:a14="http://schemas.microsoft.com/office/drawing/2010/main">
                <a:solidFill>
                  <a:srgbClr val="FFFFFF"/>
                </a:solidFill>
              </a14:hiddenFill>
            </a:ext>
          </a:extLst>
        </p:spPr>
      </p:pic>
      <p:sp>
        <p:nvSpPr>
          <p:cNvPr id="3" name="Text 15">
            <a:extLst>
              <a:ext uri="{FF2B5EF4-FFF2-40B4-BE49-F238E27FC236}">
                <a16:creationId xmlns:a16="http://schemas.microsoft.com/office/drawing/2014/main" id="{C0A2B623-DBE1-688D-65B4-F5B9C63CA849}"/>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8" name="Text 13">
            <a:extLst>
              <a:ext uri="{FF2B5EF4-FFF2-40B4-BE49-F238E27FC236}">
                <a16:creationId xmlns:a16="http://schemas.microsoft.com/office/drawing/2014/main" id="{CB89A18C-1837-EC56-4DE8-D3AC8851E4A1}"/>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14">
            <a:extLst>
              <a:ext uri="{FF2B5EF4-FFF2-40B4-BE49-F238E27FC236}">
                <a16:creationId xmlns:a16="http://schemas.microsoft.com/office/drawing/2014/main" id="{8A8EE06A-504C-9B3E-AB4C-2AADB575279F}"/>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02  — Singleton method</a:t>
            </a:r>
            <a:endParaRPr lang="en-US" sz="1500" dirty="0"/>
          </a:p>
        </p:txBody>
      </p:sp>
      <p:sp>
        <p:nvSpPr>
          <p:cNvPr id="12" name="Client Name  Presentation Title  -  1. Chapter Name">
            <a:extLst>
              <a:ext uri="{FF2B5EF4-FFF2-40B4-BE49-F238E27FC236}">
                <a16:creationId xmlns:a16="http://schemas.microsoft.com/office/drawing/2014/main" id="{EE34E4A8-9EB6-0E11-E231-B1AB6B959736}"/>
              </a:ext>
            </a:extLst>
          </p:cNvPr>
          <p:cNvSpPr txBox="1">
            <a:spLocks/>
          </p:cNvSpPr>
          <p:nvPr/>
        </p:nvSpPr>
        <p:spPr>
          <a:xfrm>
            <a:off x="1047748" y="980245"/>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SINGLETON METHOD</a:t>
            </a:r>
          </a:p>
        </p:txBody>
      </p:sp>
      <p:sp>
        <p:nvSpPr>
          <p:cNvPr id="10" name="TextBox 9">
            <a:extLst>
              <a:ext uri="{FF2B5EF4-FFF2-40B4-BE49-F238E27FC236}">
                <a16:creationId xmlns:a16="http://schemas.microsoft.com/office/drawing/2014/main" id="{A1130FE6-F2CA-10F9-924A-78D8EF8CA28F}"/>
              </a:ext>
            </a:extLst>
          </p:cNvPr>
          <p:cNvSpPr txBox="1"/>
          <p:nvPr/>
        </p:nvSpPr>
        <p:spPr>
          <a:xfrm>
            <a:off x="8433384" y="3075095"/>
            <a:ext cx="9156878" cy="5093702"/>
          </a:xfrm>
          <a:prstGeom prst="rect">
            <a:avLst/>
          </a:prstGeom>
          <a:noFill/>
        </p:spPr>
        <p:txBody>
          <a:bodyPr wrap="square">
            <a:spAutoFit/>
          </a:bodyPr>
          <a:lstStyle/>
          <a:p>
            <a:pPr algn="l"/>
            <a:r>
              <a:rPr lang="en-US" sz="2500" b="1" i="1" dirty="0">
                <a:latin typeface="Arial" panose="020B0604020202020204" pitchFamily="34" charset="0"/>
                <a:cs typeface="Arial" panose="020B0604020202020204" pitchFamily="34" charset="0"/>
              </a:rPr>
              <a:t>When to Use Singleton Design Pattern</a:t>
            </a:r>
          </a:p>
          <a:p>
            <a:pPr algn="l"/>
            <a:endParaRPr lang="en-US" sz="2500" b="1" i="1"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500" dirty="0">
                <a:latin typeface="Arial" panose="020B0604020202020204" pitchFamily="34" charset="0"/>
                <a:cs typeface="Arial" panose="020B0604020202020204" pitchFamily="34" charset="0"/>
              </a:rPr>
              <a:t> For resources that are expensive to create (like database connection objects);</a:t>
            </a:r>
          </a:p>
          <a:p>
            <a:pPr algn="l"/>
            <a:endParaRPr lang="en-US" sz="250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500" dirty="0">
                <a:latin typeface="Arial" panose="020B0604020202020204" pitchFamily="34" charset="0"/>
                <a:cs typeface="Arial" panose="020B0604020202020204" pitchFamily="34" charset="0"/>
              </a:rPr>
              <a:t> It's good practice to keep all loggers as Singletons which increases performance;</a:t>
            </a:r>
          </a:p>
          <a:p>
            <a:pPr algn="l"/>
            <a:endParaRPr lang="en-US" sz="250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500" dirty="0">
                <a:latin typeface="Arial" panose="020B0604020202020204" pitchFamily="34" charset="0"/>
                <a:cs typeface="Arial" panose="020B0604020202020204" pitchFamily="34" charset="0"/>
              </a:rPr>
              <a:t> Classes which provide access to configuration settings for the application;</a:t>
            </a:r>
          </a:p>
          <a:p>
            <a:pPr algn="l"/>
            <a:endParaRPr lang="en-US" sz="250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500" dirty="0">
                <a:latin typeface="Arial" panose="020B0604020202020204" pitchFamily="34" charset="0"/>
                <a:cs typeface="Arial" panose="020B0604020202020204" pitchFamily="34" charset="0"/>
              </a:rPr>
              <a:t> Classes that contain resources that are accessed in shared mode</a:t>
            </a:r>
          </a:p>
        </p:txBody>
      </p:sp>
    </p:spTree>
    <p:extLst>
      <p:ext uri="{BB962C8B-B14F-4D97-AF65-F5344CB8AC3E}">
        <p14:creationId xmlns:p14="http://schemas.microsoft.com/office/powerpoint/2010/main" val="326228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6200000">
            <a:off x="14554142" y="-427095"/>
            <a:ext cx="3425821" cy="4289546"/>
          </a:xfrm>
          <a:prstGeom prst="rect">
            <a:avLst/>
          </a:prstGeom>
        </p:spPr>
      </p:pic>
      <p:pic>
        <p:nvPicPr>
          <p:cNvPr id="31" name="Graphic 30">
            <a:extLst>
              <a:ext uri="{FF2B5EF4-FFF2-40B4-BE49-F238E27FC236}">
                <a16:creationId xmlns:a16="http://schemas.microsoft.com/office/drawing/2014/main" id="{A2CDB9B7-433A-903B-EC1E-5D5D1B254F2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24800" y="2203369"/>
            <a:ext cx="864000" cy="864000"/>
          </a:xfrm>
          <a:prstGeom prst="rect">
            <a:avLst/>
          </a:prstGeom>
        </p:spPr>
      </p:pic>
      <p:pic>
        <p:nvPicPr>
          <p:cNvPr id="49" name="Graphic 48">
            <a:extLst>
              <a:ext uri="{FF2B5EF4-FFF2-40B4-BE49-F238E27FC236}">
                <a16:creationId xmlns:a16="http://schemas.microsoft.com/office/drawing/2014/main" id="{6715459D-96A8-196D-D048-95E1619DEAB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434658" y="2203369"/>
            <a:ext cx="864000" cy="864000"/>
          </a:xfrm>
          <a:prstGeom prst="rect">
            <a:avLst/>
          </a:prstGeom>
        </p:spPr>
      </p:pic>
      <p:sp>
        <p:nvSpPr>
          <p:cNvPr id="59" name="Client Name  Presentation Title  -  1. Chapter Name">
            <a:extLst>
              <a:ext uri="{FF2B5EF4-FFF2-40B4-BE49-F238E27FC236}">
                <a16:creationId xmlns:a16="http://schemas.microsoft.com/office/drawing/2014/main" id="{1A3CA49F-D762-5568-F4BE-723E14FC3E2A}"/>
              </a:ext>
            </a:extLst>
          </p:cNvPr>
          <p:cNvSpPr txBox="1">
            <a:spLocks/>
          </p:cNvSpPr>
          <p:nvPr/>
        </p:nvSpPr>
        <p:spPr>
          <a:xfrm>
            <a:off x="1047748" y="980245"/>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SINGLETON METHOD</a:t>
            </a:r>
          </a:p>
        </p:txBody>
      </p:sp>
      <p:sp>
        <p:nvSpPr>
          <p:cNvPr id="3" name="World renowned engineering skills with a focus on stem education…">
            <a:extLst>
              <a:ext uri="{FF2B5EF4-FFF2-40B4-BE49-F238E27FC236}">
                <a16:creationId xmlns:a16="http://schemas.microsoft.com/office/drawing/2014/main" id="{D4DFD76C-39A9-A602-29D8-379939E8A792}"/>
              </a:ext>
            </a:extLst>
          </p:cNvPr>
          <p:cNvSpPr txBox="1"/>
          <p:nvPr/>
        </p:nvSpPr>
        <p:spPr>
          <a:xfrm>
            <a:off x="1813680" y="3873594"/>
            <a:ext cx="6086240" cy="2826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228600" marR="0" lvl="0" indent="-228600" algn="just" defTabSz="410766" rtl="0" eaLnBrk="1" fontAlgn="auto" latinLnBrk="0" hangingPunct="0">
              <a:lnSpc>
                <a:spcPct val="100000"/>
              </a:lnSpc>
              <a:spcBef>
                <a:spcPts val="1500"/>
              </a:spcBef>
              <a:spcAft>
                <a:spcPts val="0"/>
              </a:spcAft>
              <a:buClr>
                <a:srgbClr val="DE411B"/>
              </a:buClr>
              <a:buSzPct val="80000"/>
              <a:buFont typeface="+mj-lt"/>
              <a:buAutoNum type="arabicPeriod"/>
              <a:tabLst/>
              <a:defRPr sz="2000" b="0" cap="none" spc="0">
                <a:solidFill>
                  <a:srgbClr val="5E5E5E"/>
                </a:solidFill>
                <a:latin typeface="Helvetica Light"/>
                <a:ea typeface="Helvetica Light"/>
                <a:cs typeface="Helvetica Light"/>
                <a:sym typeface="Helvetica Light"/>
              </a:defRPr>
            </a:pPr>
            <a:r>
              <a:rPr kumimoji="0" lang="en-US" sz="2200" b="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cs typeface="Arial" panose="020B0604020202020204" pitchFamily="34" charset="0"/>
                <a:sym typeface="Helvetica Light"/>
              </a:rPr>
              <a:t>Guaranties that it is the only instance of the object in the whole</a:t>
            </a: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 app (a single database object shared by all the app).</a:t>
            </a:r>
          </a:p>
          <a:p>
            <a:pPr marL="228600" marR="0" lvl="0" indent="-228600" algn="l" defTabSz="410766" rtl="0" eaLnBrk="1" fontAlgn="auto" latinLnBrk="0" hangingPunct="0">
              <a:lnSpc>
                <a:spcPct val="100000"/>
              </a:lnSpc>
              <a:spcBef>
                <a:spcPts val="1500"/>
              </a:spcBef>
              <a:spcAft>
                <a:spcPts val="0"/>
              </a:spcAft>
              <a:buClr>
                <a:srgbClr val="DE411B"/>
              </a:buClr>
              <a:buSzPct val="80000"/>
              <a:buFont typeface="+mj-lt"/>
              <a:buAutoNum type="arabicPeriod"/>
              <a:tabLst/>
              <a:defRPr sz="2000" b="0" cap="none" spc="0">
                <a:solidFill>
                  <a:srgbClr val="5E5E5E"/>
                </a:solidFill>
                <a:latin typeface="Helvetica Light"/>
                <a:ea typeface="Helvetica Light"/>
                <a:cs typeface="Helvetica Light"/>
                <a:sym typeface="Helvetica Light"/>
              </a:defRPr>
            </a:pPr>
            <a:r>
              <a:rPr kumimoji="0" lang="en-US" sz="2200" b="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cs typeface="Arial" panose="020B0604020202020204" pitchFamily="34" charset="0"/>
                <a:sym typeface="Helvetica Light"/>
              </a:rPr>
              <a:t>May implement </a:t>
            </a: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delayed instantiating of the object. </a:t>
            </a:r>
          </a:p>
          <a:p>
            <a:pPr marL="228600" marR="0" lvl="0" indent="-228600" algn="l" defTabSz="410766" rtl="0" eaLnBrk="1" fontAlgn="auto" latinLnBrk="0" hangingPunct="0">
              <a:lnSpc>
                <a:spcPct val="100000"/>
              </a:lnSpc>
              <a:spcBef>
                <a:spcPts val="1500"/>
              </a:spcBef>
              <a:spcAft>
                <a:spcPts val="0"/>
              </a:spcAft>
              <a:buClr>
                <a:srgbClr val="DE411B"/>
              </a:buClr>
              <a:buSzPct val="80000"/>
              <a:buFont typeface="+mj-lt"/>
              <a:buAutoNum type="arabicPeriod"/>
              <a:tabLst/>
              <a:defRPr sz="2000" b="0" cap="none" spc="0">
                <a:solidFill>
                  <a:srgbClr val="5E5E5E"/>
                </a:solidFill>
                <a:latin typeface="Helvetica Light"/>
                <a:ea typeface="Helvetica Light"/>
                <a:cs typeface="Helvetica Light"/>
                <a:sym typeface="Helvetica Light"/>
              </a:defRPr>
            </a:pPr>
            <a:r>
              <a:rPr kumimoji="0" lang="en-US" sz="2200" b="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cs typeface="Arial" panose="020B0604020202020204" pitchFamily="34" charset="0"/>
                <a:sym typeface="Helvetica Light"/>
              </a:rPr>
              <a:t>It is initialized only when it’s requested the </a:t>
            </a: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first time.</a:t>
            </a:r>
            <a:endParaRPr kumimoji="0" lang="en-US" sz="2200" b="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cs typeface="Arial" panose="020B0604020202020204" pitchFamily="34" charset="0"/>
              <a:sym typeface="Helvetica Light"/>
            </a:endParaRPr>
          </a:p>
        </p:txBody>
      </p:sp>
      <p:sp>
        <p:nvSpPr>
          <p:cNvPr id="8" name="World renowned engineering skills with a focus on stem education…">
            <a:extLst>
              <a:ext uri="{FF2B5EF4-FFF2-40B4-BE49-F238E27FC236}">
                <a16:creationId xmlns:a16="http://schemas.microsoft.com/office/drawing/2014/main" id="{38505F00-F1B8-FF27-928B-F9DB975BF96E}"/>
              </a:ext>
            </a:extLst>
          </p:cNvPr>
          <p:cNvSpPr txBox="1"/>
          <p:nvPr/>
        </p:nvSpPr>
        <p:spPr>
          <a:xfrm>
            <a:off x="11109918" y="3876071"/>
            <a:ext cx="5157134" cy="1280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Multithreading issues.</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200" kern="0" dirty="0">
                <a:solidFill>
                  <a:schemeClr val="tx1">
                    <a:lumMod val="95000"/>
                    <a:lumOff val="5000"/>
                  </a:schemeClr>
                </a:solidFill>
                <a:latin typeface="Arial" panose="020B0604020202020204" pitchFamily="34" charset="0"/>
                <a:cs typeface="Arial" panose="020B0604020202020204" pitchFamily="34" charset="0"/>
                <a:sym typeface="Helvetica Light"/>
              </a:rPr>
              <a:t>Always needs mock-objects in order to be tested in unit-tests.</a:t>
            </a:r>
            <a:endParaRPr sz="2200" kern="0" dirty="0">
              <a:solidFill>
                <a:schemeClr val="tx1">
                  <a:lumMod val="95000"/>
                  <a:lumOff val="5000"/>
                </a:schemeClr>
              </a:solidFill>
              <a:latin typeface="Arial" panose="020B0604020202020204" pitchFamily="34" charset="0"/>
              <a:cs typeface="Arial" panose="020B0604020202020204" pitchFamily="34" charset="0"/>
              <a:sym typeface="Helvetica Light"/>
            </a:endParaRPr>
          </a:p>
        </p:txBody>
      </p:sp>
      <p:sp>
        <p:nvSpPr>
          <p:cNvPr id="4" name="Text 15">
            <a:extLst>
              <a:ext uri="{FF2B5EF4-FFF2-40B4-BE49-F238E27FC236}">
                <a16:creationId xmlns:a16="http://schemas.microsoft.com/office/drawing/2014/main" id="{D572D916-8FEA-0A2F-747E-F393DDD2CD63}"/>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6" name="Text 13">
            <a:extLst>
              <a:ext uri="{FF2B5EF4-FFF2-40B4-BE49-F238E27FC236}">
                <a16:creationId xmlns:a16="http://schemas.microsoft.com/office/drawing/2014/main" id="{4304B348-C690-61B9-66CE-9D5A7A73FA2E}"/>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7" name="Text 14">
            <a:extLst>
              <a:ext uri="{FF2B5EF4-FFF2-40B4-BE49-F238E27FC236}">
                <a16:creationId xmlns:a16="http://schemas.microsoft.com/office/drawing/2014/main" id="{92EC170B-639F-1225-9B64-D7A3314C405D}"/>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02  — Singleton method</a:t>
            </a:r>
            <a:endParaRPr lang="en-US" sz="1500" dirty="0"/>
          </a:p>
        </p:txBody>
      </p:sp>
    </p:spTree>
    <p:extLst>
      <p:ext uri="{BB962C8B-B14F-4D97-AF65-F5344CB8AC3E}">
        <p14:creationId xmlns:p14="http://schemas.microsoft.com/office/powerpoint/2010/main" val="340822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5" name="Endava Presentation…">
            <a:extLst>
              <a:ext uri="{FF2B5EF4-FFF2-40B4-BE49-F238E27FC236}">
                <a16:creationId xmlns:a16="http://schemas.microsoft.com/office/drawing/2014/main" id="{10A06F46-4B99-6682-9D66-F25698E341F2}"/>
              </a:ext>
            </a:extLst>
          </p:cNvPr>
          <p:cNvSpPr txBox="1"/>
          <p:nvPr/>
        </p:nvSpPr>
        <p:spPr>
          <a:xfrm>
            <a:off x="5995106" y="7436604"/>
            <a:ext cx="5971450" cy="98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ct val="80000"/>
              </a:lnSpc>
              <a:defRPr sz="7000" cap="none" spc="-209"/>
            </a:pPr>
            <a:r>
              <a:rPr lang="en-US" dirty="0">
                <a:solidFill>
                  <a:schemeClr val="bg2"/>
                </a:solidFill>
              </a:rPr>
              <a:t> </a:t>
            </a:r>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5400000" flipV="1">
            <a:off x="14300543" y="6236750"/>
            <a:ext cx="3425821" cy="4688965"/>
          </a:xfrm>
          <a:prstGeom prst="rect">
            <a:avLst/>
          </a:prstGeom>
        </p:spPr>
      </p:pic>
      <p:sp>
        <p:nvSpPr>
          <p:cNvPr id="3" name="Client Name  Presentation Title  -  1. Chapter Name">
            <a:extLst>
              <a:ext uri="{FF2B5EF4-FFF2-40B4-BE49-F238E27FC236}">
                <a16:creationId xmlns:a16="http://schemas.microsoft.com/office/drawing/2014/main" id="{4D5E1907-450E-DA58-6ADA-03D513F5D7E0}"/>
              </a:ext>
            </a:extLst>
          </p:cNvPr>
          <p:cNvSpPr txBox="1">
            <a:spLocks/>
          </p:cNvSpPr>
          <p:nvPr/>
        </p:nvSpPr>
        <p:spPr>
          <a:xfrm>
            <a:off x="1066800" y="1039036"/>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FACTORY METHOD</a:t>
            </a:r>
          </a:p>
        </p:txBody>
      </p:sp>
      <p:sp>
        <p:nvSpPr>
          <p:cNvPr id="6" name="Text 15">
            <a:extLst>
              <a:ext uri="{FF2B5EF4-FFF2-40B4-BE49-F238E27FC236}">
                <a16:creationId xmlns:a16="http://schemas.microsoft.com/office/drawing/2014/main" id="{6C0F5253-4733-DC6A-E0E6-F6241441D24E}"/>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7" name="Text 13">
            <a:extLst>
              <a:ext uri="{FF2B5EF4-FFF2-40B4-BE49-F238E27FC236}">
                <a16:creationId xmlns:a16="http://schemas.microsoft.com/office/drawing/2014/main" id="{79601ED1-6B87-0F8B-4627-E33579430892}"/>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Text 14">
            <a:extLst>
              <a:ext uri="{FF2B5EF4-FFF2-40B4-BE49-F238E27FC236}">
                <a16:creationId xmlns:a16="http://schemas.microsoft.com/office/drawing/2014/main" id="{C269026C-47F6-83EF-6DB5-C623DEC8A50A}"/>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Factory method</a:t>
            </a:r>
            <a:endParaRPr lang="en-US" sz="1500" dirty="0"/>
          </a:p>
        </p:txBody>
      </p:sp>
      <p:pic>
        <p:nvPicPr>
          <p:cNvPr id="13" name="Picture 12" descr="Diagram&#10;&#10;Description automatically generated">
            <a:extLst>
              <a:ext uri="{FF2B5EF4-FFF2-40B4-BE49-F238E27FC236}">
                <a16:creationId xmlns:a16="http://schemas.microsoft.com/office/drawing/2014/main" id="{0117D2AF-C65B-1003-BA64-46BF6B6995A9}"/>
              </a:ext>
            </a:extLst>
          </p:cNvPr>
          <p:cNvPicPr>
            <a:picLocks noChangeAspect="1"/>
          </p:cNvPicPr>
          <p:nvPr/>
        </p:nvPicPr>
        <p:blipFill>
          <a:blip r:embed="rId9"/>
          <a:stretch>
            <a:fillRect/>
          </a:stretch>
        </p:blipFill>
        <p:spPr>
          <a:xfrm>
            <a:off x="1947081" y="3667119"/>
            <a:ext cx="6096000" cy="3810000"/>
          </a:xfrm>
          <a:prstGeom prst="rect">
            <a:avLst/>
          </a:prstGeom>
        </p:spPr>
      </p:pic>
      <p:sp>
        <p:nvSpPr>
          <p:cNvPr id="4" name="TextBox 3">
            <a:extLst>
              <a:ext uri="{FF2B5EF4-FFF2-40B4-BE49-F238E27FC236}">
                <a16:creationId xmlns:a16="http://schemas.microsoft.com/office/drawing/2014/main" id="{5BFB6796-5407-4685-B0B5-FABCBF426669}"/>
              </a:ext>
            </a:extLst>
          </p:cNvPr>
          <p:cNvSpPr txBox="1"/>
          <p:nvPr/>
        </p:nvSpPr>
        <p:spPr>
          <a:xfrm>
            <a:off x="1066799" y="1668570"/>
            <a:ext cx="15324161" cy="52899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marR="0" lvl="0" algn="l" defTabSz="821531" rtl="0" eaLnBrk="1" fontAlgn="auto" latinLnBrk="0" hangingPunct="1">
              <a:lnSpc>
                <a:spcPct val="100000"/>
              </a:lnSpc>
              <a:spcBef>
                <a:spcPts val="3000"/>
              </a:spcBef>
              <a:spcAft>
                <a:spcPts val="0"/>
              </a:spcAft>
              <a:buClrTx/>
              <a:buSzTx/>
              <a:tabLst/>
              <a:defRPr/>
            </a:pPr>
            <a:r>
              <a:rPr lang="en-US" sz="2500" b="1" dirty="0">
                <a:solidFill>
                  <a:schemeClr val="accent5">
                    <a:lumMod val="75000"/>
                  </a:schemeClr>
                </a:solidFill>
                <a:latin typeface="Arial" panose="020B0604020202020204" pitchFamily="34" charset="0"/>
                <a:cs typeface="Arial" panose="020B0604020202020204" pitchFamily="34" charset="0"/>
              </a:rPr>
              <a:t>Defines an interface for creating an object, but let subclasses decide which class to instantiate</a:t>
            </a:r>
            <a:endParaRPr lang="en-US" sz="2500" b="1" dirty="0">
              <a:solidFill>
                <a:schemeClr val="accent5">
                  <a:lumMod val="75000"/>
                </a:schemeClr>
              </a:solidFill>
              <a:latin typeface="Arial" panose="020B0604020202020204" pitchFamily="34" charset="0"/>
              <a:cs typeface="Arial" panose="020B0604020202020204" pitchFamily="34" charset="0"/>
              <a:sym typeface="Helvetica Light"/>
            </a:endParaRPr>
          </a:p>
        </p:txBody>
      </p:sp>
      <p:sp>
        <p:nvSpPr>
          <p:cNvPr id="11" name="TextBox 10">
            <a:extLst>
              <a:ext uri="{FF2B5EF4-FFF2-40B4-BE49-F238E27FC236}">
                <a16:creationId xmlns:a16="http://schemas.microsoft.com/office/drawing/2014/main" id="{F7ED00DD-E03A-6C49-A919-22583CE45437}"/>
              </a:ext>
            </a:extLst>
          </p:cNvPr>
          <p:cNvSpPr txBox="1"/>
          <p:nvPr/>
        </p:nvSpPr>
        <p:spPr>
          <a:xfrm>
            <a:off x="8933802" y="3418678"/>
            <a:ext cx="8087435" cy="3939540"/>
          </a:xfrm>
          <a:prstGeom prst="rect">
            <a:avLst/>
          </a:prstGeom>
          <a:noFill/>
        </p:spPr>
        <p:txBody>
          <a:bodyPr wrap="square">
            <a:spAutoFit/>
          </a:bodyPr>
          <a:lstStyle/>
          <a:p>
            <a:pPr algn="l"/>
            <a:r>
              <a:rPr lang="en-US" sz="2500" b="1" i="1" dirty="0">
                <a:latin typeface="Arial" panose="020B0604020202020204" pitchFamily="34" charset="0"/>
                <a:cs typeface="Arial" panose="020B0604020202020204" pitchFamily="34" charset="0"/>
              </a:rPr>
              <a:t>When to Use Factory Method Design Pattern</a:t>
            </a:r>
          </a:p>
          <a:p>
            <a:pPr algn="l"/>
            <a:endParaRPr lang="en-US" sz="2500" b="1" i="1"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500" dirty="0">
                <a:latin typeface="Arial" panose="020B0604020202020204" pitchFamily="34" charset="0"/>
                <a:cs typeface="Arial" panose="020B0604020202020204" pitchFamily="34" charset="0"/>
              </a:rPr>
              <a:t>When the implementation of an interface or an abstract class is expected to change frequently;</a:t>
            </a:r>
          </a:p>
          <a:p>
            <a:pPr algn="l"/>
            <a:endParaRPr lang="en-US" sz="250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500" dirty="0">
                <a:latin typeface="Arial" panose="020B0604020202020204" pitchFamily="34" charset="0"/>
                <a:cs typeface="Arial" panose="020B0604020202020204" pitchFamily="34" charset="0"/>
              </a:rPr>
              <a:t>When the current implementation cannot comfortably accommodate new change;</a:t>
            </a:r>
          </a:p>
          <a:p>
            <a:pPr algn="l"/>
            <a:endParaRPr lang="en-US" sz="250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500" dirty="0">
                <a:latin typeface="Arial" panose="020B0604020202020204" pitchFamily="34" charset="0"/>
                <a:cs typeface="Arial" panose="020B0604020202020204" pitchFamily="34" charset="0"/>
              </a:rPr>
              <a:t>When the initialization process is relatively simple, and the constructor only requires a handful of parameters;</a:t>
            </a:r>
          </a:p>
        </p:txBody>
      </p:sp>
    </p:spTree>
    <p:extLst>
      <p:ext uri="{BB962C8B-B14F-4D97-AF65-F5344CB8AC3E}">
        <p14:creationId xmlns:p14="http://schemas.microsoft.com/office/powerpoint/2010/main" val="178218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pic>
        <p:nvPicPr>
          <p:cNvPr id="18" name="Image 2" descr="preencoded.png">
            <a:extLst>
              <a:ext uri="{FF2B5EF4-FFF2-40B4-BE49-F238E27FC236}">
                <a16:creationId xmlns:a16="http://schemas.microsoft.com/office/drawing/2014/main" id="{A1AA2E5F-1021-DC9E-F22D-B30F6B56959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rot="16200000">
            <a:off x="14430316" y="-353676"/>
            <a:ext cx="3425821" cy="4289546"/>
          </a:xfrm>
          <a:prstGeom prst="rect">
            <a:avLst/>
          </a:prstGeom>
        </p:spPr>
      </p:pic>
      <p:sp>
        <p:nvSpPr>
          <p:cNvPr id="12" name="World renowned engineering skills with a focus on stem education…">
            <a:extLst>
              <a:ext uri="{FF2B5EF4-FFF2-40B4-BE49-F238E27FC236}">
                <a16:creationId xmlns:a16="http://schemas.microsoft.com/office/drawing/2014/main" id="{6C228855-70D1-7E5F-43B8-A29540B43519}"/>
              </a:ext>
            </a:extLst>
          </p:cNvPr>
          <p:cNvSpPr txBox="1"/>
          <p:nvPr/>
        </p:nvSpPr>
        <p:spPr>
          <a:xfrm>
            <a:off x="1880084" y="3957841"/>
            <a:ext cx="6291913" cy="39193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000" kern="0" dirty="0">
                <a:solidFill>
                  <a:schemeClr val="bg2">
                    <a:lumMod val="25000"/>
                  </a:schemeClr>
                </a:solidFill>
                <a:latin typeface="Arial" panose="020B0604020202020204" pitchFamily="34" charset="0"/>
                <a:cs typeface="Arial" panose="020B0604020202020204" pitchFamily="34" charset="0"/>
                <a:sym typeface="Helvetica Light"/>
              </a:rPr>
              <a:t>You can use this pattern when you don’t know the types and dependencies your objects will have to work with.</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000" kern="0" dirty="0">
                <a:solidFill>
                  <a:schemeClr val="bg2">
                    <a:lumMod val="25000"/>
                  </a:schemeClr>
                </a:solidFill>
                <a:latin typeface="Arial" panose="020B0604020202020204" pitchFamily="34" charset="0"/>
                <a:cs typeface="Arial" panose="020B0604020202020204" pitchFamily="34" charset="0"/>
                <a:sym typeface="Helvetica Light"/>
              </a:rPr>
              <a:t>When you want to allow people to extend your library / framework as well as their internal components.</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000" kern="0" dirty="0">
                <a:solidFill>
                  <a:schemeClr val="bg2">
                    <a:lumMod val="25000"/>
                  </a:schemeClr>
                </a:solidFill>
                <a:latin typeface="Arial" panose="020B0604020202020204" pitchFamily="34" charset="0"/>
                <a:cs typeface="Arial" panose="020B0604020202020204" pitchFamily="34" charset="0"/>
                <a:sym typeface="Helvetica Light"/>
              </a:rPr>
              <a:t>When you want to save system resources by reusing existing objects instead of recreating them each time.</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000" kern="0" dirty="0">
                <a:solidFill>
                  <a:schemeClr val="bg2">
                    <a:lumMod val="25000"/>
                  </a:schemeClr>
                </a:solidFill>
                <a:latin typeface="Arial" panose="020B0604020202020204" pitchFamily="34" charset="0"/>
                <a:cs typeface="Arial" panose="020B0604020202020204" pitchFamily="34" charset="0"/>
                <a:sym typeface="Helvetica Light"/>
              </a:rPr>
              <a:t>It’s easier to add new “Products” into your factory.</a:t>
            </a:r>
          </a:p>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000" kern="0" dirty="0">
                <a:solidFill>
                  <a:schemeClr val="bg2">
                    <a:lumMod val="25000"/>
                  </a:schemeClr>
                </a:solidFill>
                <a:latin typeface="Arial" panose="020B0604020202020204" pitchFamily="34" charset="0"/>
                <a:cs typeface="Arial" panose="020B0604020202020204" pitchFamily="34" charset="0"/>
                <a:sym typeface="Helvetica Light"/>
              </a:rPr>
              <a:t>It is easier to maintain this kind of structure because the creational code is all located in one place.</a:t>
            </a:r>
            <a:endParaRPr sz="2000" kern="0" dirty="0">
              <a:solidFill>
                <a:schemeClr val="bg2">
                  <a:lumMod val="25000"/>
                </a:schemeClr>
              </a:solidFill>
              <a:latin typeface="Arial" panose="020B0604020202020204" pitchFamily="34" charset="0"/>
              <a:cs typeface="Arial" panose="020B0604020202020204" pitchFamily="34" charset="0"/>
              <a:sym typeface="Helvetica Light"/>
            </a:endParaRPr>
          </a:p>
        </p:txBody>
      </p:sp>
      <p:sp>
        <p:nvSpPr>
          <p:cNvPr id="21" name="World renowned engineering skills with a focus on stem education…">
            <a:extLst>
              <a:ext uri="{FF2B5EF4-FFF2-40B4-BE49-F238E27FC236}">
                <a16:creationId xmlns:a16="http://schemas.microsoft.com/office/drawing/2014/main" id="{38E5B3D1-97B8-DCB8-3FD8-049C1DC12008}"/>
              </a:ext>
            </a:extLst>
          </p:cNvPr>
          <p:cNvSpPr txBox="1"/>
          <p:nvPr/>
        </p:nvSpPr>
        <p:spPr>
          <a:xfrm>
            <a:off x="10419047" y="3957841"/>
            <a:ext cx="5879177" cy="1611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228600" indent="-228600" algn="just" defTabSz="410766" hangingPunct="0">
              <a:spcBef>
                <a:spcPts val="1500"/>
              </a:spcBef>
              <a:buClr>
                <a:srgbClr val="DE411B"/>
              </a:buClr>
              <a:buSzPct val="80000"/>
              <a:buFont typeface="+mj-lt"/>
              <a:buAutoNum type="arabicPeriod"/>
              <a:defRPr sz="2000" b="0" cap="none" spc="0">
                <a:solidFill>
                  <a:srgbClr val="5E5E5E"/>
                </a:solidFill>
                <a:latin typeface="Helvetica Light"/>
                <a:ea typeface="Helvetica Light"/>
                <a:cs typeface="Helvetica Light"/>
                <a:sym typeface="Helvetica Light"/>
              </a:defRPr>
            </a:pPr>
            <a:r>
              <a:rPr lang="en-US" sz="2000" kern="0" dirty="0">
                <a:solidFill>
                  <a:schemeClr val="bg2">
                    <a:lumMod val="25000"/>
                  </a:schemeClr>
                </a:solidFill>
                <a:latin typeface="Arial" panose="020B0604020202020204" pitchFamily="34" charset="0"/>
                <a:cs typeface="Arial" panose="020B0604020202020204" pitchFamily="34" charset="0"/>
                <a:sym typeface="Helvetica Light"/>
              </a:rPr>
              <a:t>Once your application is getting bigger it may become harder to maintain it as the more “products” you have to produce in your factory, the more subclasses of your factory you have to implement.</a:t>
            </a:r>
            <a:endParaRPr sz="2000" kern="0" dirty="0">
              <a:solidFill>
                <a:schemeClr val="bg2">
                  <a:lumMod val="25000"/>
                </a:schemeClr>
              </a:solidFill>
              <a:latin typeface="Arial" panose="020B0604020202020204" pitchFamily="34" charset="0"/>
              <a:cs typeface="Arial" panose="020B0604020202020204" pitchFamily="34" charset="0"/>
              <a:sym typeface="Helvetica Light"/>
            </a:endParaRPr>
          </a:p>
        </p:txBody>
      </p:sp>
      <p:sp>
        <p:nvSpPr>
          <p:cNvPr id="59" name="Client Name  Presentation Title  -  1. Chapter Name">
            <a:extLst>
              <a:ext uri="{FF2B5EF4-FFF2-40B4-BE49-F238E27FC236}">
                <a16:creationId xmlns:a16="http://schemas.microsoft.com/office/drawing/2014/main" id="{1A3CA49F-D762-5568-F4BE-723E14FC3E2A}"/>
              </a:ext>
            </a:extLst>
          </p:cNvPr>
          <p:cNvSpPr txBox="1">
            <a:spLocks/>
          </p:cNvSpPr>
          <p:nvPr/>
        </p:nvSpPr>
        <p:spPr>
          <a:xfrm>
            <a:off x="1066800" y="1039036"/>
            <a:ext cx="9352247" cy="56778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600"/>
            </a:pPr>
            <a:r>
              <a:rPr lang="en-US" sz="3750" b="1" kern="0" spc="113" dirty="0">
                <a:solidFill>
                  <a:srgbClr val="000000"/>
                </a:solidFill>
                <a:latin typeface="Arial Bold" pitchFamily="34" charset="0"/>
                <a:cs typeface="Arial Bold" pitchFamily="34" charset="-120"/>
                <a:sym typeface="Helvetica"/>
              </a:rPr>
              <a:t>FACTORY METHOD</a:t>
            </a:r>
          </a:p>
        </p:txBody>
      </p:sp>
      <p:sp>
        <p:nvSpPr>
          <p:cNvPr id="3" name="Text 15">
            <a:extLst>
              <a:ext uri="{FF2B5EF4-FFF2-40B4-BE49-F238E27FC236}">
                <a16:creationId xmlns:a16="http://schemas.microsoft.com/office/drawing/2014/main" id="{536BEBFD-3528-A1D8-038B-80FF555CE92F}"/>
              </a:ext>
            </a:extLst>
          </p:cNvPr>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ELENA HAJDEU-CHICAROS – XENIA DAMANCIUC</a:t>
            </a:r>
            <a:endParaRPr lang="en-US" sz="1500" dirty="0"/>
          </a:p>
        </p:txBody>
      </p:sp>
      <p:sp>
        <p:nvSpPr>
          <p:cNvPr id="4" name="Text 13">
            <a:extLst>
              <a:ext uri="{FF2B5EF4-FFF2-40B4-BE49-F238E27FC236}">
                <a16:creationId xmlns:a16="http://schemas.microsoft.com/office/drawing/2014/main" id="{4473B564-D393-2E99-1DBD-3F1F4A46D80B}"/>
              </a:ext>
            </a:extLst>
          </p:cNvPr>
          <p:cNvSpPr/>
          <p:nvPr/>
        </p:nvSpPr>
        <p:spPr>
          <a:xfrm>
            <a:off x="16030575" y="457200"/>
            <a:ext cx="171151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6" name="Text 14">
            <a:extLst>
              <a:ext uri="{FF2B5EF4-FFF2-40B4-BE49-F238E27FC236}">
                <a16:creationId xmlns:a16="http://schemas.microsoft.com/office/drawing/2014/main" id="{E2F9C390-0271-91E2-44CE-AA18AD7805DB}"/>
              </a:ext>
            </a:extLst>
          </p:cNvPr>
          <p:cNvSpPr/>
          <p:nvPr/>
        </p:nvSpPr>
        <p:spPr>
          <a:xfrm>
            <a:off x="1047748" y="9525000"/>
            <a:ext cx="3947333" cy="304800"/>
          </a:xfrm>
          <a:prstGeom prst="rect">
            <a:avLst/>
          </a:prstGeom>
          <a:noFill/>
          <a:ln/>
        </p:spPr>
        <p:txBody>
          <a:bodyPr wrap="square" lIns="0" tIns="0" rIns="0" bIns="0" rtlCol="0" anchor="t"/>
          <a:lstStyle/>
          <a:p>
            <a:pPr>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Factory method</a:t>
            </a:r>
            <a:endParaRPr lang="en-US" sz="1500" dirty="0"/>
          </a:p>
        </p:txBody>
      </p:sp>
      <p:pic>
        <p:nvPicPr>
          <p:cNvPr id="7" name="Graphic 6">
            <a:extLst>
              <a:ext uri="{FF2B5EF4-FFF2-40B4-BE49-F238E27FC236}">
                <a16:creationId xmlns:a16="http://schemas.microsoft.com/office/drawing/2014/main" id="{428E6D79-2F37-41D8-D892-88CFE5725EA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24800" y="2203369"/>
            <a:ext cx="864000" cy="864000"/>
          </a:xfrm>
          <a:prstGeom prst="rect">
            <a:avLst/>
          </a:prstGeom>
        </p:spPr>
      </p:pic>
      <p:pic>
        <p:nvPicPr>
          <p:cNvPr id="8" name="Graphic 7">
            <a:extLst>
              <a:ext uri="{FF2B5EF4-FFF2-40B4-BE49-F238E27FC236}">
                <a16:creationId xmlns:a16="http://schemas.microsoft.com/office/drawing/2014/main" id="{E1BF4487-482B-66D5-C4C2-5F3351E7403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434658" y="2203369"/>
            <a:ext cx="864000" cy="864000"/>
          </a:xfrm>
          <a:prstGeom prst="rect">
            <a:avLst/>
          </a:prstGeom>
        </p:spPr>
      </p:pic>
    </p:spTree>
    <p:extLst>
      <p:ext uri="{BB962C8B-B14F-4D97-AF65-F5344CB8AC3E}">
        <p14:creationId xmlns:p14="http://schemas.microsoft.com/office/powerpoint/2010/main" val="1084515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1364</Words>
  <Application>Microsoft Office PowerPoint</Application>
  <PresentationFormat>Custom</PresentationFormat>
  <Paragraphs>163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Bold</vt:lpstr>
      <vt:lpstr>Calibri</vt:lpstr>
      <vt:lpstr>Inter Medium</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Elena Hajdeu Chicaros</cp:lastModifiedBy>
  <cp:revision>52</cp:revision>
  <dcterms:created xsi:type="dcterms:W3CDTF">2022-09-21T13:03:18Z</dcterms:created>
  <dcterms:modified xsi:type="dcterms:W3CDTF">2022-10-10T14:26:25Z</dcterms:modified>
</cp:coreProperties>
</file>