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8" r:id="rId2"/>
    <p:sldId id="258" r:id="rId3"/>
    <p:sldId id="297" r:id="rId4"/>
    <p:sldId id="280" r:id="rId5"/>
    <p:sldId id="298" r:id="rId6"/>
    <p:sldId id="285" r:id="rId7"/>
    <p:sldId id="282" r:id="rId8"/>
    <p:sldId id="283" r:id="rId9"/>
    <p:sldId id="284" r:id="rId10"/>
    <p:sldId id="286" r:id="rId11"/>
    <p:sldId id="289" r:id="rId12"/>
    <p:sldId id="299" r:id="rId13"/>
    <p:sldId id="300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87" r:id="rId2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C3E6"/>
    <a:srgbClr val="F0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9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80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1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4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3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6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6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1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9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6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hyperlink" Target="https://github.com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hyperlink" Target="https://www.gitkraken.com/learn/git/tutorials/what-is-a-pull-request-in-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3.png"/><Relationship Id="rId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hyperlink" Target="https://supersimple.dev/courses/git-github-complete-course-20211/" TargetMode="External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48.svg"/><Relationship Id="rId4" Type="http://schemas.openxmlformats.org/officeDocument/2006/relationships/image" Target="../media/image2.sv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hyperlink" Target="https://git-scm.com/downloads" TargetMode="Externa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23.sv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27.png"/><Relationship Id="rId5" Type="http://schemas.openxmlformats.org/officeDocument/2006/relationships/image" Target="../media/image3.png"/><Relationship Id="rId10" Type="http://schemas.openxmlformats.org/officeDocument/2006/relationships/image" Target="../media/image26.svg"/><Relationship Id="rId4" Type="http://schemas.openxmlformats.org/officeDocument/2006/relationships/image" Target="../media/image2.sv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8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26.svg"/><Relationship Id="rId10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080702" y="743660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F2BF07-8BC4-CFE5-B3BE-06EF9DF23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3" y="2933490"/>
            <a:ext cx="5971450" cy="2488104"/>
          </a:xfrm>
          <a:prstGeom prst="rect">
            <a:avLst/>
          </a:prstGeom>
        </p:spPr>
      </p:pic>
      <p:sp>
        <p:nvSpPr>
          <p:cNvPr id="14" name="Because presentation matters">
            <a:extLst>
              <a:ext uri="{FF2B5EF4-FFF2-40B4-BE49-F238E27FC236}">
                <a16:creationId xmlns:a16="http://schemas.microsoft.com/office/drawing/2014/main" id="{BD4B970C-768B-2DA7-54A9-71EE9E9676CF}"/>
              </a:ext>
            </a:extLst>
          </p:cNvPr>
          <p:cNvSpPr txBox="1"/>
          <p:nvPr/>
        </p:nvSpPr>
        <p:spPr>
          <a:xfrm>
            <a:off x="5426365" y="4891559"/>
            <a:ext cx="8929658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en-US" sz="2600" b="1" kern="0" spc="113" dirty="0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if (IT == true) {</a:t>
            </a:r>
          </a:p>
          <a:p>
            <a:r>
              <a:rPr lang="en-US" sz="2600" b="1" kern="0" spc="113" dirty="0" err="1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git.setStatus</a:t>
            </a:r>
            <a:r>
              <a:rPr lang="en-US" sz="2600" b="1" kern="0" spc="113" dirty="0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(</a:t>
            </a:r>
            <a:r>
              <a:rPr lang="en-US" sz="2600" b="1" kern="0" spc="113" dirty="0" err="1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Status.MANDATORY</a:t>
            </a:r>
            <a:r>
              <a:rPr lang="en-US" sz="2600" b="1" kern="0" spc="113" dirty="0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);</a:t>
            </a:r>
          </a:p>
          <a:p>
            <a:r>
              <a:rPr lang="en-US" sz="2600" b="1" kern="0" spc="113" dirty="0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}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5DF973D3-F30B-A066-3F0E-DF5C2A8DAEA9}"/>
              </a:ext>
            </a:extLst>
          </p:cNvPr>
          <p:cNvSpPr/>
          <p:nvPr/>
        </p:nvSpPr>
        <p:spPr>
          <a:xfrm flipV="1">
            <a:off x="5426365" y="4868694"/>
            <a:ext cx="6201528" cy="4571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958FABE9-180A-F2A9-8C95-4DF97097E890}"/>
              </a:ext>
            </a:extLst>
          </p:cNvPr>
          <p:cNvSpPr/>
          <p:nvPr/>
        </p:nvSpPr>
        <p:spPr>
          <a:xfrm flipV="1">
            <a:off x="3084393" y="4868698"/>
            <a:ext cx="792097" cy="4571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>
              <a:solidFill>
                <a:schemeClr val="bg2"/>
              </a:solidFill>
            </a:endParaRP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856919" y="0"/>
            <a:ext cx="6457950" cy="10287000"/>
          </a:xfrm>
          <a:prstGeom prst="rect">
            <a:avLst/>
          </a:prstGeom>
        </p:spPr>
      </p:pic>
      <p:sp>
        <p:nvSpPr>
          <p:cNvPr id="3" name="Text 15">
            <a:extLst>
              <a:ext uri="{FF2B5EF4-FFF2-40B4-BE49-F238E27FC236}">
                <a16:creationId xmlns:a16="http://schemas.microsoft.com/office/drawing/2014/main" id="{D9F75E88-4905-F524-498E-C5A4E1278563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4" name="Text 13">
            <a:extLst>
              <a:ext uri="{FF2B5EF4-FFF2-40B4-BE49-F238E27FC236}">
                <a16:creationId xmlns:a16="http://schemas.microsoft.com/office/drawing/2014/main" id="{789601D2-569A-03BE-507A-3B51EB1DE7EB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995106" y="743660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E0F710A-BA09-5DAD-21DA-BF35F8386A94}"/>
              </a:ext>
            </a:extLst>
          </p:cNvPr>
          <p:cNvSpPr/>
          <p:nvPr/>
        </p:nvSpPr>
        <p:spPr>
          <a:xfrm>
            <a:off x="3981450" y="3160334"/>
            <a:ext cx="13239750" cy="5871372"/>
          </a:xfrm>
          <a:prstGeom prst="roundRect">
            <a:avLst/>
          </a:prstGeom>
          <a:solidFill>
            <a:srgbClr val="F0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6EFE8-B421-83DC-02B3-65BD57E8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488" y="3402016"/>
            <a:ext cx="12575638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C3E6"/>
                </a:solidFill>
                <a:effectLst/>
                <a:cs typeface="Arial" panose="020B0604020202020204" pitchFamily="34" charset="0"/>
              </a:rPr>
              <a:t>For the next step, you’ll need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C3E6"/>
                </a:solidFill>
                <a:cs typeface="Arial" panose="020B0604020202020204" pitchFamily="34" charset="0"/>
              </a:rPr>
              <a:t>GitHub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C3E6"/>
                </a:solidFill>
                <a:effectLst/>
                <a:cs typeface="Arial" panose="020B0604020202020204" pitchFamily="34" charset="0"/>
              </a:rPr>
              <a:t> account.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E252C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E252C"/>
                </a:solidFill>
                <a:effectLst/>
                <a:cs typeface="Arial" panose="020B0604020202020204" pitchFamily="34" charset="0"/>
              </a:rPr>
              <a:t>Sign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C3E6"/>
                </a:solidFill>
                <a:effectLst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E252C"/>
                </a:solidFill>
                <a:effectLst/>
                <a:cs typeface="Arial" panose="020B0604020202020204" pitchFamily="34" charset="0"/>
              </a:rPr>
              <a:t> and go to the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1E252C"/>
                </a:solidFill>
                <a:effectLst/>
                <a:cs typeface="Arial" panose="020B0604020202020204" pitchFamily="34" charset="0"/>
              </a:rPr>
              <a:t>new repository 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E252C"/>
                </a:solidFill>
                <a:effectLst/>
                <a:cs typeface="Arial" panose="020B0604020202020204" pitchFamily="34" charset="0"/>
              </a:rPr>
              <a:t>. Create a new repository, choosing any name you like.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E252C"/>
                </a:solidFill>
                <a:effectLst/>
                <a:cs typeface="Arial" panose="020B0604020202020204" pitchFamily="34" charset="0"/>
              </a:rPr>
              <a:t>Now you’re going to add this repo on GitHub as a remote to your local repository. Run the following commands: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AC3E6"/>
                </a:solidFill>
                <a:cs typeface="Arial" panose="020B0604020202020204" pitchFamily="34" charset="0"/>
              </a:rPr>
              <a:t>git remote add origin &lt;the </a:t>
            </a:r>
            <a:r>
              <a:rPr lang="en-US" altLang="en-US" sz="2400" b="1" dirty="0" err="1">
                <a:solidFill>
                  <a:srgbClr val="0AC3E6"/>
                </a:solidFill>
                <a:cs typeface="Arial" panose="020B0604020202020204" pitchFamily="34" charset="0"/>
              </a:rPr>
              <a:t>url</a:t>
            </a:r>
            <a:r>
              <a:rPr lang="en-US" altLang="en-US" sz="2400" b="1" dirty="0">
                <a:solidFill>
                  <a:srgbClr val="0AC3E6"/>
                </a:solidFill>
                <a:cs typeface="Arial" panose="020B0604020202020204" pitchFamily="34" charset="0"/>
              </a:rPr>
              <a:t> of your repo on </a:t>
            </a:r>
            <a:r>
              <a:rPr lang="en-US" altLang="en-US" sz="2400" b="1" dirty="0" err="1">
                <a:solidFill>
                  <a:srgbClr val="0AC3E6"/>
                </a:solidFill>
                <a:cs typeface="Arial" panose="020B0604020202020204" pitchFamily="34" charset="0"/>
              </a:rPr>
              <a:t>github</a:t>
            </a:r>
            <a:r>
              <a:rPr lang="en-US" altLang="en-US" sz="2400" b="1" dirty="0">
                <a:solidFill>
                  <a:srgbClr val="0AC3E6"/>
                </a:solidFill>
                <a:cs typeface="Arial" panose="020B0604020202020204" pitchFamily="34" charset="0"/>
              </a:rPr>
              <a:t>&gt;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C3E6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anose="020B0604020202020204" pitchFamily="34" charset="0"/>
              </a:rPr>
              <a:t>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link local repo with remote one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cap="none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AC3E6"/>
                </a:solidFill>
                <a:cs typeface="Arial" panose="020B0604020202020204" pitchFamily="34" charset="0"/>
              </a:rPr>
              <a:t>git remote -v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– check if the repositories are linked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cap="none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 defTabSz="914400">
              <a:lnSpc>
                <a:spcPct val="100000"/>
              </a:lnSpc>
            </a:pPr>
            <a:r>
              <a:rPr lang="en-US" altLang="en-US" sz="2400" b="1" dirty="0">
                <a:solidFill>
                  <a:srgbClr val="0AC3E6"/>
                </a:solidFill>
                <a:cs typeface="Arial" panose="020B0604020202020204" pitchFamily="34" charset="0"/>
              </a:rPr>
              <a:t>git remote remove origin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– removes the linkage </a:t>
            </a:r>
          </a:p>
          <a:p>
            <a:pPr algn="just" defTabSz="914400">
              <a:lnSpc>
                <a:spcPct val="100000"/>
              </a:lnSpc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between local and remote repos</a:t>
            </a: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5400000" flipV="1">
            <a:off x="14191553" y="6229607"/>
            <a:ext cx="3425821" cy="4688965"/>
          </a:xfrm>
          <a:prstGeom prst="rect">
            <a:avLst/>
          </a:prstGeom>
        </p:spPr>
      </p:pic>
      <p:sp>
        <p:nvSpPr>
          <p:cNvPr id="3" name="Agenda">
            <a:extLst>
              <a:ext uri="{FF2B5EF4-FFF2-40B4-BE49-F238E27FC236}">
                <a16:creationId xmlns:a16="http://schemas.microsoft.com/office/drawing/2014/main" id="{7E05EFB7-765C-060D-B581-02B07FC52B47}"/>
              </a:ext>
            </a:extLst>
          </p:cNvPr>
          <p:cNvSpPr txBox="1"/>
          <p:nvPr/>
        </p:nvSpPr>
        <p:spPr>
          <a:xfrm>
            <a:off x="1768281" y="4669464"/>
            <a:ext cx="2487042" cy="49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endParaRPr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154CA11-A970-BB60-C26A-19BD43E7EF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5" y="4532641"/>
            <a:ext cx="770192" cy="77019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54D8EEA2-59CF-600F-2187-9CFAE62F43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5" y="5443877"/>
            <a:ext cx="2860744" cy="1538572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19C9EE-083D-CC95-4827-4B2F57FC3F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5" y="7264537"/>
            <a:ext cx="2860744" cy="1098481"/>
          </a:xfrm>
          <a:prstGeom prst="rect">
            <a:avLst/>
          </a:prstGeom>
        </p:spPr>
      </p:pic>
      <p:sp>
        <p:nvSpPr>
          <p:cNvPr id="11" name="Text 9">
            <a:extLst>
              <a:ext uri="{FF2B5EF4-FFF2-40B4-BE49-F238E27FC236}">
                <a16:creationId xmlns:a16="http://schemas.microsoft.com/office/drawing/2014/main" id="{FD9E8333-24B8-EEAD-83F8-81434749CA0E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4000" b="1" kern="0" spc="113" dirty="0">
                <a:latin typeface="Arial Bold" pitchFamily="34" charset="0"/>
                <a:cs typeface="Arial Bold" pitchFamily="34" charset="-120"/>
              </a:rPr>
              <a:t>CREATE A REMOTE REPO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8" name="Text 15">
            <a:extLst>
              <a:ext uri="{FF2B5EF4-FFF2-40B4-BE49-F238E27FC236}">
                <a16:creationId xmlns:a16="http://schemas.microsoft.com/office/drawing/2014/main" id="{CB1D6B33-8FA9-3954-7689-5718DA597D92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7971D1B7-BA4A-2910-D84E-A03F12F75FAA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4" name="Text 14">
            <a:extLst>
              <a:ext uri="{FF2B5EF4-FFF2-40B4-BE49-F238E27FC236}">
                <a16:creationId xmlns:a16="http://schemas.microsoft.com/office/drawing/2014/main" id="{6A7E8B83-04F2-6B19-D8D7-E449D3E4A575}"/>
              </a:ext>
            </a:extLst>
          </p:cNvPr>
          <p:cNvSpPr/>
          <p:nvPr/>
        </p:nvSpPr>
        <p:spPr>
          <a:xfrm>
            <a:off x="1047748" y="9525000"/>
            <a:ext cx="37193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05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Working with remote repo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3063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995106" y="809192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03C77FBA-FB67-5017-5423-C1DF5145A313}"/>
              </a:ext>
            </a:extLst>
          </p:cNvPr>
          <p:cNvSpPr/>
          <p:nvPr/>
        </p:nvSpPr>
        <p:spPr>
          <a:xfrm>
            <a:off x="1047750" y="1016859"/>
            <a:ext cx="10687050" cy="671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WORKING WITH REMOTE REPO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926E213C-F523-09DA-566E-C65F5937FBD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6021E1-63CC-DADD-C9B9-91E82AB35ED3}"/>
              </a:ext>
            </a:extLst>
          </p:cNvPr>
          <p:cNvCxnSpPr>
            <a:cxnSpLocks/>
          </p:cNvCxnSpPr>
          <p:nvPr/>
        </p:nvCxnSpPr>
        <p:spPr>
          <a:xfrm>
            <a:off x="1784" y="12808010"/>
            <a:ext cx="18124067" cy="0"/>
          </a:xfrm>
          <a:prstGeom prst="line">
            <a:avLst/>
          </a:prstGeom>
          <a:noFill/>
          <a:ln w="57150" cap="flat">
            <a:solidFill>
              <a:schemeClr val="bg1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Agenda">
            <a:extLst>
              <a:ext uri="{FF2B5EF4-FFF2-40B4-BE49-F238E27FC236}">
                <a16:creationId xmlns:a16="http://schemas.microsoft.com/office/drawing/2014/main" id="{A5D1E61B-C356-62A2-E83A-F504BF412286}"/>
              </a:ext>
            </a:extLst>
          </p:cNvPr>
          <p:cNvSpPr txBox="1"/>
          <p:nvPr/>
        </p:nvSpPr>
        <p:spPr>
          <a:xfrm>
            <a:off x="4211866" y="6543408"/>
            <a:ext cx="189971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lang="en-US" sz="30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Local repo</a:t>
            </a:r>
            <a:endParaRPr sz="3000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19E9CE-E93E-B86C-2B37-06C26467E624}"/>
              </a:ext>
            </a:extLst>
          </p:cNvPr>
          <p:cNvSpPr/>
          <p:nvPr/>
        </p:nvSpPr>
        <p:spPr>
          <a:xfrm>
            <a:off x="11283011" y="3544551"/>
            <a:ext cx="3829030" cy="2144700"/>
          </a:xfrm>
          <a:custGeom>
            <a:avLst/>
            <a:gdLst>
              <a:gd name="connsiteX0" fmla="*/ 4592107 w 5388485"/>
              <a:gd name="connsiteY0" fmla="*/ 1354878 h 3485450"/>
              <a:gd name="connsiteX1" fmla="*/ 3568191 w 5388485"/>
              <a:gd name="connsiteY1" fmla="*/ 496444 h 3485450"/>
              <a:gd name="connsiteX2" fmla="*/ 3402710 w 5388485"/>
              <a:gd name="connsiteY2" fmla="*/ 506787 h 3485450"/>
              <a:gd name="connsiteX3" fmla="*/ 2337424 w 5388485"/>
              <a:gd name="connsiteY3" fmla="*/ 0 h 3485450"/>
              <a:gd name="connsiteX4" fmla="*/ 1013573 w 5388485"/>
              <a:gd name="connsiteY4" fmla="*/ 1003231 h 3485450"/>
              <a:gd name="connsiteX5" fmla="*/ 0 w 5388485"/>
              <a:gd name="connsiteY5" fmla="*/ 2233998 h 3485450"/>
              <a:gd name="connsiteX6" fmla="*/ 1241110 w 5388485"/>
              <a:gd name="connsiteY6" fmla="*/ 3485451 h 3485450"/>
              <a:gd name="connsiteX7" fmla="*/ 1241110 w 5388485"/>
              <a:gd name="connsiteY7" fmla="*/ 3485451 h 3485450"/>
              <a:gd name="connsiteX8" fmla="*/ 4343885 w 5388485"/>
              <a:gd name="connsiteY8" fmla="*/ 3485451 h 3485450"/>
              <a:gd name="connsiteX9" fmla="*/ 5388486 w 5388485"/>
              <a:gd name="connsiteY9" fmla="*/ 2399479 h 3485450"/>
              <a:gd name="connsiteX10" fmla="*/ 4592107 w 5388485"/>
              <a:gd name="connsiteY10" fmla="*/ 1354878 h 3485450"/>
              <a:gd name="connsiteX11" fmla="*/ 4281830 w 5388485"/>
              <a:gd name="connsiteY11" fmla="*/ 2864896 h 3485450"/>
              <a:gd name="connsiteX12" fmla="*/ 1220425 w 5388485"/>
              <a:gd name="connsiteY12" fmla="*/ 2864896 h 3485450"/>
              <a:gd name="connsiteX13" fmla="*/ 672268 w 5388485"/>
              <a:gd name="connsiteY13" fmla="*/ 2502905 h 3485450"/>
              <a:gd name="connsiteX14" fmla="*/ 744666 w 5388485"/>
              <a:gd name="connsiteY14" fmla="*/ 1840980 h 3485450"/>
              <a:gd name="connsiteX15" fmla="*/ 1251452 w 5388485"/>
              <a:gd name="connsiteY15" fmla="*/ 1582415 h 3485450"/>
              <a:gd name="connsiteX16" fmla="*/ 1354878 w 5388485"/>
              <a:gd name="connsiteY16" fmla="*/ 1592758 h 3485450"/>
              <a:gd name="connsiteX17" fmla="*/ 1541045 w 5388485"/>
              <a:gd name="connsiteY17" fmla="*/ 1623786 h 3485450"/>
              <a:gd name="connsiteX18" fmla="*/ 1541045 w 5388485"/>
              <a:gd name="connsiteY18" fmla="*/ 1416934 h 3485450"/>
              <a:gd name="connsiteX19" fmla="*/ 2151257 w 5388485"/>
              <a:gd name="connsiteY19" fmla="*/ 641240 h 3485450"/>
              <a:gd name="connsiteX20" fmla="*/ 2337424 w 5388485"/>
              <a:gd name="connsiteY20" fmla="*/ 620555 h 3485450"/>
              <a:gd name="connsiteX21" fmla="*/ 2337424 w 5388485"/>
              <a:gd name="connsiteY21" fmla="*/ 620555 h 3485450"/>
              <a:gd name="connsiteX22" fmla="*/ 2337424 w 5388485"/>
              <a:gd name="connsiteY22" fmla="*/ 620555 h 3485450"/>
              <a:gd name="connsiteX23" fmla="*/ 2337424 w 5388485"/>
              <a:gd name="connsiteY23" fmla="*/ 620555 h 3485450"/>
              <a:gd name="connsiteX24" fmla="*/ 3040720 w 5388485"/>
              <a:gd name="connsiteY24" fmla="*/ 1054944 h 3485450"/>
              <a:gd name="connsiteX25" fmla="*/ 3102775 w 5388485"/>
              <a:gd name="connsiteY25" fmla="*/ 1179055 h 3485450"/>
              <a:gd name="connsiteX26" fmla="*/ 3237229 w 5388485"/>
              <a:gd name="connsiteY26" fmla="*/ 1127342 h 3485450"/>
              <a:gd name="connsiteX27" fmla="*/ 3444081 w 5388485"/>
              <a:gd name="connsiteY27" fmla="*/ 1096314 h 3485450"/>
              <a:gd name="connsiteX28" fmla="*/ 3816414 w 5388485"/>
              <a:gd name="connsiteY28" fmla="*/ 1210082 h 3485450"/>
              <a:gd name="connsiteX29" fmla="*/ 4085321 w 5388485"/>
              <a:gd name="connsiteY29" fmla="*/ 1737554 h 3485450"/>
              <a:gd name="connsiteX30" fmla="*/ 4085321 w 5388485"/>
              <a:gd name="connsiteY30" fmla="*/ 1903035 h 3485450"/>
              <a:gd name="connsiteX31" fmla="*/ 4292172 w 5388485"/>
              <a:gd name="connsiteY31" fmla="*/ 1903035 h 3485450"/>
              <a:gd name="connsiteX32" fmla="*/ 4778273 w 5388485"/>
              <a:gd name="connsiteY32" fmla="*/ 2389137 h 3485450"/>
              <a:gd name="connsiteX33" fmla="*/ 4281830 w 5388485"/>
              <a:gd name="connsiteY33" fmla="*/ 2864896 h 348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88485" h="3485450">
                <a:moveTo>
                  <a:pt x="4592107" y="1354878"/>
                </a:moveTo>
                <a:cubicBezTo>
                  <a:pt x="4509366" y="868777"/>
                  <a:pt x="4074978" y="496444"/>
                  <a:pt x="3568191" y="496444"/>
                </a:cubicBezTo>
                <a:cubicBezTo>
                  <a:pt x="3516478" y="496444"/>
                  <a:pt x="3454423" y="506787"/>
                  <a:pt x="3402710" y="506787"/>
                </a:cubicBezTo>
                <a:cubicBezTo>
                  <a:pt x="3154488" y="196509"/>
                  <a:pt x="2771812" y="0"/>
                  <a:pt x="2337424" y="0"/>
                </a:cubicBezTo>
                <a:cubicBezTo>
                  <a:pt x="1706526" y="0"/>
                  <a:pt x="1179055" y="424046"/>
                  <a:pt x="1013573" y="1003231"/>
                </a:cubicBezTo>
                <a:cubicBezTo>
                  <a:pt x="434389" y="1116999"/>
                  <a:pt x="0" y="1623786"/>
                  <a:pt x="0" y="2233998"/>
                </a:cubicBezTo>
                <a:cubicBezTo>
                  <a:pt x="0" y="2926951"/>
                  <a:pt x="558500" y="3485451"/>
                  <a:pt x="1241110" y="3485451"/>
                </a:cubicBezTo>
                <a:lnTo>
                  <a:pt x="1241110" y="3485451"/>
                </a:lnTo>
                <a:cubicBezTo>
                  <a:pt x="1241110" y="3485451"/>
                  <a:pt x="4302515" y="3485451"/>
                  <a:pt x="4343885" y="3485451"/>
                </a:cubicBezTo>
                <a:cubicBezTo>
                  <a:pt x="4943755" y="3485451"/>
                  <a:pt x="5388486" y="2999349"/>
                  <a:pt x="5388486" y="2399479"/>
                </a:cubicBezTo>
                <a:cubicBezTo>
                  <a:pt x="5388486" y="1903035"/>
                  <a:pt x="5047181" y="1489332"/>
                  <a:pt x="4592107" y="1354878"/>
                </a:cubicBezTo>
                <a:close/>
                <a:moveTo>
                  <a:pt x="4281830" y="2864896"/>
                </a:moveTo>
                <a:lnTo>
                  <a:pt x="1220425" y="2864896"/>
                </a:lnTo>
                <a:cubicBezTo>
                  <a:pt x="982545" y="2844210"/>
                  <a:pt x="775694" y="2709757"/>
                  <a:pt x="672268" y="2502905"/>
                </a:cubicBezTo>
                <a:cubicBezTo>
                  <a:pt x="579185" y="2285711"/>
                  <a:pt x="599870" y="2037489"/>
                  <a:pt x="744666" y="1840980"/>
                </a:cubicBezTo>
                <a:cubicBezTo>
                  <a:pt x="868777" y="1675499"/>
                  <a:pt x="1054944" y="1582415"/>
                  <a:pt x="1251452" y="1582415"/>
                </a:cubicBezTo>
                <a:cubicBezTo>
                  <a:pt x="1282481" y="1582415"/>
                  <a:pt x="1323851" y="1582415"/>
                  <a:pt x="1354878" y="1592758"/>
                </a:cubicBezTo>
                <a:lnTo>
                  <a:pt x="1541045" y="1623786"/>
                </a:lnTo>
                <a:lnTo>
                  <a:pt x="1541045" y="1416934"/>
                </a:lnTo>
                <a:cubicBezTo>
                  <a:pt x="1541045" y="1044601"/>
                  <a:pt x="1789267" y="723981"/>
                  <a:pt x="2151257" y="641240"/>
                </a:cubicBezTo>
                <a:cubicBezTo>
                  <a:pt x="2213313" y="630898"/>
                  <a:pt x="2275368" y="620555"/>
                  <a:pt x="2337424" y="620555"/>
                </a:cubicBezTo>
                <a:cubicBezTo>
                  <a:pt x="2337424" y="620555"/>
                  <a:pt x="2337424" y="620555"/>
                  <a:pt x="2337424" y="620555"/>
                </a:cubicBezTo>
                <a:lnTo>
                  <a:pt x="2337424" y="620555"/>
                </a:lnTo>
                <a:cubicBezTo>
                  <a:pt x="2337424" y="620555"/>
                  <a:pt x="2337424" y="620555"/>
                  <a:pt x="2337424" y="620555"/>
                </a:cubicBezTo>
                <a:cubicBezTo>
                  <a:pt x="2637359" y="620555"/>
                  <a:pt x="2906266" y="786036"/>
                  <a:pt x="3040720" y="1054944"/>
                </a:cubicBezTo>
                <a:lnTo>
                  <a:pt x="3102775" y="1179055"/>
                </a:lnTo>
                <a:lnTo>
                  <a:pt x="3237229" y="1127342"/>
                </a:lnTo>
                <a:cubicBezTo>
                  <a:pt x="3299284" y="1106656"/>
                  <a:pt x="3371682" y="1096314"/>
                  <a:pt x="3444081" y="1096314"/>
                </a:cubicBezTo>
                <a:cubicBezTo>
                  <a:pt x="3578534" y="1096314"/>
                  <a:pt x="3702645" y="1137684"/>
                  <a:pt x="3816414" y="1210082"/>
                </a:cubicBezTo>
                <a:cubicBezTo>
                  <a:pt x="3981895" y="1334193"/>
                  <a:pt x="4085321" y="1530702"/>
                  <a:pt x="4085321" y="1737554"/>
                </a:cubicBezTo>
                <a:lnTo>
                  <a:pt x="4085321" y="1903035"/>
                </a:lnTo>
                <a:lnTo>
                  <a:pt x="4292172" y="1903035"/>
                </a:lnTo>
                <a:cubicBezTo>
                  <a:pt x="4561079" y="1903035"/>
                  <a:pt x="4778273" y="2120230"/>
                  <a:pt x="4778273" y="2389137"/>
                </a:cubicBezTo>
                <a:cubicBezTo>
                  <a:pt x="4767931" y="2647701"/>
                  <a:pt x="4550737" y="2864896"/>
                  <a:pt x="4281830" y="2864896"/>
                </a:cubicBezTo>
                <a:close/>
              </a:path>
            </a:pathLst>
          </a:custGeom>
          <a:solidFill>
            <a:srgbClr val="0AC3E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B4C7FC-2801-A5B1-63BD-1FC5716773AC}"/>
              </a:ext>
            </a:extLst>
          </p:cNvPr>
          <p:cNvSpPr/>
          <p:nvPr/>
        </p:nvSpPr>
        <p:spPr>
          <a:xfrm>
            <a:off x="3109731" y="5359552"/>
            <a:ext cx="3895259" cy="2606198"/>
          </a:xfrm>
          <a:custGeom>
            <a:avLst/>
            <a:gdLst>
              <a:gd name="connsiteX0" fmla="*/ 4633478 w 4964440"/>
              <a:gd name="connsiteY0" fmla="*/ 0 h 4654162"/>
              <a:gd name="connsiteX1" fmla="*/ 330963 w 4964440"/>
              <a:gd name="connsiteY1" fmla="*/ 0 h 4654162"/>
              <a:gd name="connsiteX2" fmla="*/ 0 w 4964440"/>
              <a:gd name="connsiteY2" fmla="*/ 330963 h 4654162"/>
              <a:gd name="connsiteX3" fmla="*/ 0 w 4964440"/>
              <a:gd name="connsiteY3" fmla="*/ 3288942 h 4654162"/>
              <a:gd name="connsiteX4" fmla="*/ 330963 w 4964440"/>
              <a:gd name="connsiteY4" fmla="*/ 3619904 h 4654162"/>
              <a:gd name="connsiteX5" fmla="*/ 330963 w 4964440"/>
              <a:gd name="connsiteY5" fmla="*/ 3619904 h 4654162"/>
              <a:gd name="connsiteX6" fmla="*/ 1965091 w 4964440"/>
              <a:gd name="connsiteY6" fmla="*/ 3619904 h 4654162"/>
              <a:gd name="connsiteX7" fmla="*/ 1965091 w 4964440"/>
              <a:gd name="connsiteY7" fmla="*/ 4033608 h 4654162"/>
              <a:gd name="connsiteX8" fmla="*/ 1241110 w 4964440"/>
              <a:gd name="connsiteY8" fmla="*/ 4033608 h 4654162"/>
              <a:gd name="connsiteX9" fmla="*/ 1241110 w 4964440"/>
              <a:gd name="connsiteY9" fmla="*/ 4654163 h 4654162"/>
              <a:gd name="connsiteX10" fmla="*/ 3723330 w 4964440"/>
              <a:gd name="connsiteY10" fmla="*/ 4654163 h 4654162"/>
              <a:gd name="connsiteX11" fmla="*/ 3723330 w 4964440"/>
              <a:gd name="connsiteY11" fmla="*/ 4033608 h 4654162"/>
              <a:gd name="connsiteX12" fmla="*/ 2999349 w 4964440"/>
              <a:gd name="connsiteY12" fmla="*/ 4033608 h 4654162"/>
              <a:gd name="connsiteX13" fmla="*/ 2999349 w 4964440"/>
              <a:gd name="connsiteY13" fmla="*/ 3619904 h 4654162"/>
              <a:gd name="connsiteX14" fmla="*/ 4633478 w 4964440"/>
              <a:gd name="connsiteY14" fmla="*/ 3619904 h 4654162"/>
              <a:gd name="connsiteX15" fmla="*/ 4964440 w 4964440"/>
              <a:gd name="connsiteY15" fmla="*/ 3288942 h 4654162"/>
              <a:gd name="connsiteX16" fmla="*/ 4964440 w 4964440"/>
              <a:gd name="connsiteY16" fmla="*/ 3288942 h 4654162"/>
              <a:gd name="connsiteX17" fmla="*/ 4964440 w 4964440"/>
              <a:gd name="connsiteY17" fmla="*/ 330963 h 4654162"/>
              <a:gd name="connsiteX18" fmla="*/ 4633478 w 4964440"/>
              <a:gd name="connsiteY18" fmla="*/ 0 h 4654162"/>
              <a:gd name="connsiteX19" fmla="*/ 4343885 w 4964440"/>
              <a:gd name="connsiteY19" fmla="*/ 2999349 h 4654162"/>
              <a:gd name="connsiteX20" fmla="*/ 620555 w 4964440"/>
              <a:gd name="connsiteY20" fmla="*/ 2999349 h 4654162"/>
              <a:gd name="connsiteX21" fmla="*/ 620555 w 4964440"/>
              <a:gd name="connsiteY21" fmla="*/ 620555 h 4654162"/>
              <a:gd name="connsiteX22" fmla="*/ 4343885 w 4964440"/>
              <a:gd name="connsiteY22" fmla="*/ 620555 h 4654162"/>
              <a:gd name="connsiteX23" fmla="*/ 4343885 w 4964440"/>
              <a:gd name="connsiteY23" fmla="*/ 2999349 h 46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64440" h="4654162">
                <a:moveTo>
                  <a:pt x="4633478" y="0"/>
                </a:moveTo>
                <a:lnTo>
                  <a:pt x="330963" y="0"/>
                </a:lnTo>
                <a:cubicBezTo>
                  <a:pt x="144796" y="0"/>
                  <a:pt x="0" y="144796"/>
                  <a:pt x="0" y="330963"/>
                </a:cubicBezTo>
                <a:lnTo>
                  <a:pt x="0" y="3288942"/>
                </a:lnTo>
                <a:cubicBezTo>
                  <a:pt x="0" y="3475108"/>
                  <a:pt x="144796" y="3619904"/>
                  <a:pt x="330963" y="3619904"/>
                </a:cubicBezTo>
                <a:cubicBezTo>
                  <a:pt x="330963" y="3619904"/>
                  <a:pt x="330963" y="3619904"/>
                  <a:pt x="330963" y="3619904"/>
                </a:cubicBezTo>
                <a:lnTo>
                  <a:pt x="1965091" y="3619904"/>
                </a:lnTo>
                <a:lnTo>
                  <a:pt x="1965091" y="4033608"/>
                </a:lnTo>
                <a:lnTo>
                  <a:pt x="1241110" y="4033608"/>
                </a:lnTo>
                <a:lnTo>
                  <a:pt x="1241110" y="4654163"/>
                </a:lnTo>
                <a:lnTo>
                  <a:pt x="3723330" y="4654163"/>
                </a:lnTo>
                <a:lnTo>
                  <a:pt x="3723330" y="4033608"/>
                </a:lnTo>
                <a:lnTo>
                  <a:pt x="2999349" y="4033608"/>
                </a:lnTo>
                <a:lnTo>
                  <a:pt x="2999349" y="3619904"/>
                </a:lnTo>
                <a:lnTo>
                  <a:pt x="4633478" y="3619904"/>
                </a:lnTo>
                <a:cubicBezTo>
                  <a:pt x="4819644" y="3619904"/>
                  <a:pt x="4964440" y="3475108"/>
                  <a:pt x="4964440" y="3288942"/>
                </a:cubicBezTo>
                <a:lnTo>
                  <a:pt x="4964440" y="3288942"/>
                </a:lnTo>
                <a:lnTo>
                  <a:pt x="4964440" y="330963"/>
                </a:lnTo>
                <a:cubicBezTo>
                  <a:pt x="4964440" y="144796"/>
                  <a:pt x="4819644" y="0"/>
                  <a:pt x="4633478" y="0"/>
                </a:cubicBezTo>
                <a:close/>
                <a:moveTo>
                  <a:pt x="4343885" y="2999349"/>
                </a:moveTo>
                <a:lnTo>
                  <a:pt x="620555" y="2999349"/>
                </a:lnTo>
                <a:lnTo>
                  <a:pt x="620555" y="620555"/>
                </a:lnTo>
                <a:lnTo>
                  <a:pt x="4343885" y="620555"/>
                </a:lnTo>
                <a:lnTo>
                  <a:pt x="4343885" y="29993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8214CB-C0A7-5C4D-5C4C-9F69255610C3}"/>
              </a:ext>
            </a:extLst>
          </p:cNvPr>
          <p:cNvSpPr/>
          <p:nvPr/>
        </p:nvSpPr>
        <p:spPr>
          <a:xfrm>
            <a:off x="7925783" y="5673733"/>
            <a:ext cx="6945371" cy="937862"/>
          </a:xfrm>
          <a:custGeom>
            <a:avLst/>
            <a:gdLst>
              <a:gd name="connsiteX0" fmla="*/ 1044601 w 1822794"/>
              <a:gd name="connsiteY0" fmla="*/ 0 h 2296053"/>
              <a:gd name="connsiteX1" fmla="*/ 1199740 w 1822794"/>
              <a:gd name="connsiteY1" fmla="*/ 475759 h 2296053"/>
              <a:gd name="connsiteX2" fmla="*/ 755009 w 1822794"/>
              <a:gd name="connsiteY2" fmla="*/ 1210082 h 2296053"/>
              <a:gd name="connsiteX3" fmla="*/ 755009 w 1822794"/>
              <a:gd name="connsiteY3" fmla="*/ 786036 h 2296053"/>
              <a:gd name="connsiteX4" fmla="*/ 0 w 1822794"/>
              <a:gd name="connsiteY4" fmla="*/ 1551388 h 2296053"/>
              <a:gd name="connsiteX5" fmla="*/ 755009 w 1822794"/>
              <a:gd name="connsiteY5" fmla="*/ 2296053 h 2296053"/>
              <a:gd name="connsiteX6" fmla="*/ 755009 w 1822794"/>
              <a:gd name="connsiteY6" fmla="*/ 1872007 h 2296053"/>
              <a:gd name="connsiteX7" fmla="*/ 1768582 w 1822794"/>
              <a:gd name="connsiteY7" fmla="*/ 93083 h 2296053"/>
              <a:gd name="connsiteX8" fmla="*/ 1737554 w 1822794"/>
              <a:gd name="connsiteY8" fmla="*/ 0 h 2296053"/>
              <a:gd name="connsiteX9" fmla="*/ 1044601 w 1822794"/>
              <a:gd name="connsiteY9" fmla="*/ 0 h 229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2794" h="2296053">
                <a:moveTo>
                  <a:pt x="1044601" y="0"/>
                </a:moveTo>
                <a:cubicBezTo>
                  <a:pt x="1148027" y="134454"/>
                  <a:pt x="1199740" y="310278"/>
                  <a:pt x="1199740" y="475759"/>
                </a:cubicBezTo>
                <a:cubicBezTo>
                  <a:pt x="1199740" y="786036"/>
                  <a:pt x="1023916" y="1065286"/>
                  <a:pt x="755009" y="1210082"/>
                </a:cubicBezTo>
                <a:lnTo>
                  <a:pt x="755009" y="786036"/>
                </a:lnTo>
                <a:lnTo>
                  <a:pt x="0" y="1551388"/>
                </a:lnTo>
                <a:lnTo>
                  <a:pt x="755009" y="2296053"/>
                </a:lnTo>
                <a:lnTo>
                  <a:pt x="755009" y="1872007"/>
                </a:lnTo>
                <a:cubicBezTo>
                  <a:pt x="1530702" y="1665156"/>
                  <a:pt x="1985776" y="868777"/>
                  <a:pt x="1768582" y="93083"/>
                </a:cubicBezTo>
                <a:cubicBezTo>
                  <a:pt x="1758239" y="62055"/>
                  <a:pt x="1747896" y="31028"/>
                  <a:pt x="1737554" y="0"/>
                </a:cubicBezTo>
                <a:lnTo>
                  <a:pt x="1044601" y="0"/>
                </a:lnTo>
                <a:close/>
              </a:path>
            </a:pathLst>
          </a:custGeom>
          <a:solidFill>
            <a:srgbClr val="0AC3E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4AFDA6-9CE9-B5B3-D2D0-A493C965FE3D}"/>
              </a:ext>
            </a:extLst>
          </p:cNvPr>
          <p:cNvSpPr/>
          <p:nvPr/>
        </p:nvSpPr>
        <p:spPr>
          <a:xfrm>
            <a:off x="2724453" y="4434483"/>
            <a:ext cx="7986917" cy="1038476"/>
          </a:xfrm>
          <a:custGeom>
            <a:avLst/>
            <a:gdLst>
              <a:gd name="connsiteX0" fmla="*/ 778194 w 1822794"/>
              <a:gd name="connsiteY0" fmla="*/ 2296054 h 2296053"/>
              <a:gd name="connsiteX1" fmla="*/ 623055 w 1822794"/>
              <a:gd name="connsiteY1" fmla="*/ 1820295 h 2296053"/>
              <a:gd name="connsiteX2" fmla="*/ 1067786 w 1822794"/>
              <a:gd name="connsiteY2" fmla="*/ 1085971 h 2296053"/>
              <a:gd name="connsiteX3" fmla="*/ 1067786 w 1822794"/>
              <a:gd name="connsiteY3" fmla="*/ 1510017 h 2296053"/>
              <a:gd name="connsiteX4" fmla="*/ 1822795 w 1822794"/>
              <a:gd name="connsiteY4" fmla="*/ 744666 h 2296053"/>
              <a:gd name="connsiteX5" fmla="*/ 1067786 w 1822794"/>
              <a:gd name="connsiteY5" fmla="*/ 0 h 2296053"/>
              <a:gd name="connsiteX6" fmla="*/ 1067786 w 1822794"/>
              <a:gd name="connsiteY6" fmla="*/ 424046 h 2296053"/>
              <a:gd name="connsiteX7" fmla="*/ 54213 w 1822794"/>
              <a:gd name="connsiteY7" fmla="*/ 2202970 h 2296053"/>
              <a:gd name="connsiteX8" fmla="*/ 85241 w 1822794"/>
              <a:gd name="connsiteY8" fmla="*/ 2296054 h 2296053"/>
              <a:gd name="connsiteX9" fmla="*/ 778194 w 1822794"/>
              <a:gd name="connsiteY9" fmla="*/ 2296054 h 229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2794" h="2296053">
                <a:moveTo>
                  <a:pt x="778194" y="2296054"/>
                </a:moveTo>
                <a:cubicBezTo>
                  <a:pt x="695453" y="2192628"/>
                  <a:pt x="623055" y="1985776"/>
                  <a:pt x="623055" y="1820295"/>
                </a:cubicBezTo>
                <a:cubicBezTo>
                  <a:pt x="623055" y="1510017"/>
                  <a:pt x="798879" y="1230768"/>
                  <a:pt x="1067786" y="1085971"/>
                </a:cubicBezTo>
                <a:lnTo>
                  <a:pt x="1067786" y="1510017"/>
                </a:lnTo>
                <a:lnTo>
                  <a:pt x="1822795" y="744666"/>
                </a:lnTo>
                <a:lnTo>
                  <a:pt x="1067786" y="0"/>
                </a:lnTo>
                <a:lnTo>
                  <a:pt x="1067786" y="424046"/>
                </a:lnTo>
                <a:cubicBezTo>
                  <a:pt x="292092" y="630898"/>
                  <a:pt x="-162981" y="1427277"/>
                  <a:pt x="54213" y="2202970"/>
                </a:cubicBezTo>
                <a:cubicBezTo>
                  <a:pt x="64555" y="2233998"/>
                  <a:pt x="74898" y="2265026"/>
                  <a:pt x="85241" y="2296054"/>
                </a:cubicBezTo>
                <a:lnTo>
                  <a:pt x="778194" y="22960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Agenda">
            <a:extLst>
              <a:ext uri="{FF2B5EF4-FFF2-40B4-BE49-F238E27FC236}">
                <a16:creationId xmlns:a16="http://schemas.microsoft.com/office/drawing/2014/main" id="{19FA896D-459C-F4A3-DDB3-23CF8801A8CC}"/>
              </a:ext>
            </a:extLst>
          </p:cNvPr>
          <p:cNvSpPr txBox="1"/>
          <p:nvPr/>
        </p:nvSpPr>
        <p:spPr>
          <a:xfrm>
            <a:off x="12132310" y="4705598"/>
            <a:ext cx="23020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7000" cap="none" spc="-209"/>
            </a:lvl1pPr>
          </a:lstStyle>
          <a:p>
            <a:r>
              <a:rPr lang="en-US" sz="30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Remote repo</a:t>
            </a:r>
            <a:endParaRPr sz="3000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9BF96F-4672-F285-1A45-642C3138E072}"/>
              </a:ext>
            </a:extLst>
          </p:cNvPr>
          <p:cNvSpPr txBox="1"/>
          <p:nvPr/>
        </p:nvSpPr>
        <p:spPr>
          <a:xfrm>
            <a:off x="3437370" y="4957455"/>
            <a:ext cx="2826153" cy="4520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1531">
              <a:lnSpc>
                <a:spcPct val="100000"/>
              </a:lnSpc>
              <a:spcBef>
                <a:spcPts val="3000"/>
              </a:spcBef>
              <a:defRPr sz="2000" cap="none" spc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Upload = push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sym typeface="Helvetica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6E9B50-72AE-BE5B-7D4F-73B7E6AA1B5E}"/>
              </a:ext>
            </a:extLst>
          </p:cNvPr>
          <p:cNvSpPr txBox="1"/>
          <p:nvPr/>
        </p:nvSpPr>
        <p:spPr>
          <a:xfrm>
            <a:off x="12628988" y="5615024"/>
            <a:ext cx="2206268" cy="4520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1531">
              <a:lnSpc>
                <a:spcPct val="100000"/>
              </a:lnSpc>
              <a:spcBef>
                <a:spcPts val="3000"/>
              </a:spcBef>
              <a:defRPr sz="2000" cap="none" spc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Download = pull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sym typeface="Helvetica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DB2F5-4A01-2A52-AB82-69533ADFFB3A}"/>
              </a:ext>
            </a:extLst>
          </p:cNvPr>
          <p:cNvSpPr txBox="1"/>
          <p:nvPr/>
        </p:nvSpPr>
        <p:spPr>
          <a:xfrm>
            <a:off x="5910406" y="3809647"/>
            <a:ext cx="5116993" cy="48282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1531">
              <a:lnSpc>
                <a:spcPct val="100000"/>
              </a:lnSpc>
              <a:spcBef>
                <a:spcPts val="3000"/>
              </a:spcBef>
              <a:defRPr sz="2000" cap="none" spc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</a:defRPr>
            </a:lvl1pPr>
          </a:lstStyle>
          <a:p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git push &lt;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repo_name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&gt; &lt;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branch_name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318DB9-D6B0-EBCD-578B-40131A42EE9D}"/>
              </a:ext>
            </a:extLst>
          </p:cNvPr>
          <p:cNvSpPr txBox="1"/>
          <p:nvPr/>
        </p:nvSpPr>
        <p:spPr>
          <a:xfrm>
            <a:off x="9063818" y="8648354"/>
            <a:ext cx="7545508" cy="64633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0" cap="none" dirty="0">
                <a:solidFill>
                  <a:srgbClr val="1E25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pull locally an existent remote repo: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&lt;the </a:t>
            </a:r>
            <a:r>
              <a:rPr lang="en-US" b="1" dirty="0" err="1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your repo on </a:t>
            </a:r>
            <a:r>
              <a:rPr lang="en-US" b="1" dirty="0" err="1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b="1" dirty="0" err="1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folder_name_to_save</a:t>
            </a: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en-US" b="1" dirty="0">
              <a:solidFill>
                <a:srgbClr val="0AC3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57B1E3-F2B0-FF83-D9F8-5208A7CC94E1}"/>
              </a:ext>
            </a:extLst>
          </p:cNvPr>
          <p:cNvSpPr txBox="1"/>
          <p:nvPr/>
        </p:nvSpPr>
        <p:spPr>
          <a:xfrm>
            <a:off x="11306738" y="6047648"/>
            <a:ext cx="1045466" cy="4058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1531">
              <a:lnSpc>
                <a:spcPct val="100000"/>
              </a:lnSpc>
              <a:spcBef>
                <a:spcPts val="3000"/>
              </a:spcBef>
              <a:defRPr sz="2000" cap="none" spc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</a:defRPr>
            </a:lvl1pPr>
          </a:lstStyle>
          <a:p>
            <a:r>
              <a:rPr lang="en-US" sz="17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git fetch</a:t>
            </a:r>
            <a:endParaRPr lang="en-US" sz="1700" b="1" dirty="0">
              <a:solidFill>
                <a:schemeClr val="tx1"/>
              </a:solidFill>
              <a:latin typeface="Arial" panose="020B0604020202020204" pitchFamily="34" charset="0"/>
              <a:sym typeface="Helvetica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1C73F2-5BE7-8614-CC75-9879FF6B9EB3}"/>
              </a:ext>
            </a:extLst>
          </p:cNvPr>
          <p:cNvSpPr txBox="1"/>
          <p:nvPr/>
        </p:nvSpPr>
        <p:spPr>
          <a:xfrm>
            <a:off x="8262407" y="6762539"/>
            <a:ext cx="5036898" cy="48282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1531">
              <a:lnSpc>
                <a:spcPct val="100000"/>
              </a:lnSpc>
              <a:spcBef>
                <a:spcPts val="3000"/>
              </a:spcBef>
              <a:defRPr sz="2000" cap="none" spc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</a:defRPr>
            </a:lvl1pPr>
          </a:lstStyle>
          <a:p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git pull &lt;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repo_name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&gt; &lt;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branch_name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&gt;</a:t>
            </a:r>
            <a:endParaRPr lang="en-US" sz="2200" dirty="0">
              <a:solidFill>
                <a:schemeClr val="bg2"/>
              </a:solidFill>
              <a:latin typeface="Arial" panose="020B0604020202020204" pitchFamily="34" charset="0"/>
              <a:sym typeface="Helvetica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0A7EB-C158-51AC-DB1C-F0976C66C27F}"/>
              </a:ext>
            </a:extLst>
          </p:cNvPr>
          <p:cNvSpPr txBox="1"/>
          <p:nvPr/>
        </p:nvSpPr>
        <p:spPr>
          <a:xfrm>
            <a:off x="1047750" y="1742726"/>
            <a:ext cx="15259050" cy="5289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1531">
              <a:lnSpc>
                <a:spcPct val="100000"/>
              </a:lnSpc>
              <a:spcBef>
                <a:spcPts val="3000"/>
              </a:spcBef>
              <a:defRPr sz="2000" cap="none" spc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</a:defRPr>
            </a:lvl1pPr>
          </a:lstStyle>
          <a:p>
            <a:r>
              <a:rPr lang="en-US" sz="25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Helvetica Light"/>
              </a:rPr>
              <a:t>If 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Helvetica Light"/>
              </a:rPr>
              <a:t>git commit amend </a:t>
            </a:r>
            <a:r>
              <a:rPr lang="en-US" sz="25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Helvetica Light"/>
              </a:rPr>
              <a:t>is used            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Helvetica Light"/>
              </a:rPr>
              <a:t>git push &lt;</a:t>
            </a:r>
            <a:r>
              <a:rPr lang="en-US" sz="2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Helvetica Light"/>
              </a:rPr>
              <a:t>repo_name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Helvetica Light"/>
              </a:rPr>
              <a:t>&gt; &lt;</a:t>
            </a:r>
            <a:r>
              <a:rPr lang="en-US" sz="2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Helvetica Light"/>
              </a:rPr>
              <a:t>branch_name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Helvetica Light"/>
              </a:rPr>
              <a:t>&gt; -f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9975A5-6C89-95CC-698F-96188BC9BCCB}"/>
              </a:ext>
            </a:extLst>
          </p:cNvPr>
          <p:cNvCxnSpPr>
            <a:cxnSpLocks/>
          </p:cNvCxnSpPr>
          <p:nvPr/>
        </p:nvCxnSpPr>
        <p:spPr>
          <a:xfrm>
            <a:off x="5512888" y="2033721"/>
            <a:ext cx="598694" cy="0"/>
          </a:xfrm>
          <a:prstGeom prst="straightConnector1">
            <a:avLst/>
          </a:prstGeom>
          <a:ln w="57150">
            <a:solidFill>
              <a:srgbClr val="0AC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3A4C45-A0AC-10E9-3708-E35E57D18165}"/>
              </a:ext>
            </a:extLst>
          </p:cNvPr>
          <p:cNvSpPr txBox="1"/>
          <p:nvPr/>
        </p:nvSpPr>
        <p:spPr>
          <a:xfrm>
            <a:off x="2950191" y="8050467"/>
            <a:ext cx="6193809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1531">
              <a:lnSpc>
                <a:spcPct val="100000"/>
              </a:lnSpc>
              <a:spcBef>
                <a:spcPts val="3000"/>
              </a:spcBef>
              <a:defRPr sz="2000" cap="none" spc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</a:defRPr>
            </a:lvl1pPr>
          </a:lstStyle>
          <a:p>
            <a:r>
              <a:rPr lang="en-US" sz="1600" spc="18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rPr>
              <a:t>git config – –global </a:t>
            </a:r>
            <a:r>
              <a:rPr lang="en-US" sz="1600" spc="18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rPr>
              <a:t>credential.username</a:t>
            </a:r>
            <a:r>
              <a:rPr lang="en-US" sz="1600" spc="18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rPr>
              <a:t> “username”</a:t>
            </a:r>
            <a:endParaRPr lang="en-US" sz="1600" spc="18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sym typeface="Helvetica Light"/>
            </a:endParaRPr>
          </a:p>
        </p:txBody>
      </p:sp>
      <p:pic>
        <p:nvPicPr>
          <p:cNvPr id="4" name="Graphic 3" descr="Open folder outline">
            <a:extLst>
              <a:ext uri="{FF2B5EF4-FFF2-40B4-BE49-F238E27FC236}">
                <a16:creationId xmlns:a16="http://schemas.microsoft.com/office/drawing/2014/main" id="{06FD8459-3A5F-AADA-DC33-84399AD32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7592" y="5623426"/>
            <a:ext cx="1038476" cy="1038476"/>
          </a:xfrm>
          <a:prstGeom prst="rect">
            <a:avLst/>
          </a:prstGeom>
        </p:spPr>
      </p:pic>
      <p:sp>
        <p:nvSpPr>
          <p:cNvPr id="3" name="Text 15">
            <a:extLst>
              <a:ext uri="{FF2B5EF4-FFF2-40B4-BE49-F238E27FC236}">
                <a16:creationId xmlns:a16="http://schemas.microsoft.com/office/drawing/2014/main" id="{14EC08D1-16D4-DA87-95C4-993F5B10174B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6" name="Text 13">
            <a:extLst>
              <a:ext uri="{FF2B5EF4-FFF2-40B4-BE49-F238E27FC236}">
                <a16:creationId xmlns:a16="http://schemas.microsoft.com/office/drawing/2014/main" id="{B32D18C9-DB27-9395-3CF2-0244A27A4CBA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7" name="Text 14">
            <a:extLst>
              <a:ext uri="{FF2B5EF4-FFF2-40B4-BE49-F238E27FC236}">
                <a16:creationId xmlns:a16="http://schemas.microsoft.com/office/drawing/2014/main" id="{B2E91ABE-7AC9-2C76-0C16-6EC8D2D5CA9D}"/>
              </a:ext>
            </a:extLst>
          </p:cNvPr>
          <p:cNvSpPr/>
          <p:nvPr/>
        </p:nvSpPr>
        <p:spPr>
          <a:xfrm>
            <a:off x="1047748" y="9525000"/>
            <a:ext cx="37193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05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Working with remote repo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917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8388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BRANCHING - WHAT IS?</a:t>
            </a:r>
          </a:p>
        </p:txBody>
      </p:sp>
      <p:sp>
        <p:nvSpPr>
          <p:cNvPr id="8" name="Text 2"/>
          <p:cNvSpPr/>
          <p:nvPr/>
        </p:nvSpPr>
        <p:spPr>
          <a:xfrm>
            <a:off x="1047749" y="3136284"/>
            <a:ext cx="8248650" cy="3333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 an independent line of development.</a:t>
            </a:r>
          </a:p>
          <a:p>
            <a:pPr algn="just"/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Branching allows us to work on multiple things at the same time, accepting multiple contributors.</a:t>
            </a: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1047749" y="9525000"/>
            <a:ext cx="254161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Branching strategy</a:t>
            </a: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112C3-076B-BE67-431F-EA8157A8E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741" y="2908714"/>
            <a:ext cx="6624510" cy="3946107"/>
          </a:xfrm>
          <a:prstGeom prst="rect">
            <a:avLst/>
          </a:prstGeom>
        </p:spPr>
      </p:pic>
      <p:sp>
        <p:nvSpPr>
          <p:cNvPr id="4" name="Text 15">
            <a:extLst>
              <a:ext uri="{FF2B5EF4-FFF2-40B4-BE49-F238E27FC236}">
                <a16:creationId xmlns:a16="http://schemas.microsoft.com/office/drawing/2014/main" id="{4EFB62C4-7FB8-85D9-DD4C-6B94331CBD6D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7" name="Text 13">
            <a:extLst>
              <a:ext uri="{FF2B5EF4-FFF2-40B4-BE49-F238E27FC236}">
                <a16:creationId xmlns:a16="http://schemas.microsoft.com/office/drawing/2014/main" id="{76BB9E62-FA24-BBD7-143B-22A8ABB1FD19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DCC882D8-E228-2C29-F842-DD7E9AED89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0800000" flipH="1" flipV="1">
            <a:off x="16309075" y="7670386"/>
            <a:ext cx="1978925" cy="26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5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8388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BRANCHING - WHAT IS?</a:t>
            </a:r>
          </a:p>
        </p:txBody>
      </p:sp>
      <p:sp>
        <p:nvSpPr>
          <p:cNvPr id="8" name="Text 2"/>
          <p:cNvSpPr/>
          <p:nvPr/>
        </p:nvSpPr>
        <p:spPr>
          <a:xfrm>
            <a:off x="1047750" y="4114800"/>
            <a:ext cx="12757150" cy="3333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AC3E6"/>
                </a:solidFill>
              </a:rPr>
              <a:t>git branch &lt;</a:t>
            </a:r>
            <a:r>
              <a:rPr lang="en-US" sz="3600" b="1" dirty="0" err="1">
                <a:solidFill>
                  <a:srgbClr val="0AC3E6"/>
                </a:solidFill>
              </a:rPr>
              <a:t>branch_name</a:t>
            </a:r>
            <a:r>
              <a:rPr lang="en-US" sz="3600" b="1" dirty="0">
                <a:solidFill>
                  <a:srgbClr val="0AC3E6"/>
                </a:solidFill>
              </a:rPr>
              <a:t>&gt;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create a new branch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AC3E6"/>
                </a:solidFill>
              </a:rPr>
              <a:t>git checkout &lt;</a:t>
            </a:r>
            <a:r>
              <a:rPr lang="en-US" sz="3600" b="1" dirty="0" err="1">
                <a:solidFill>
                  <a:srgbClr val="0AC3E6"/>
                </a:solidFill>
              </a:rPr>
              <a:t>branch_name</a:t>
            </a:r>
            <a:r>
              <a:rPr lang="en-US" sz="3600" b="1" dirty="0">
                <a:solidFill>
                  <a:srgbClr val="0AC3E6"/>
                </a:solidFill>
              </a:rPr>
              <a:t>&gt;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switch to an existing branch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AC3E6"/>
                </a:solidFill>
              </a:rPr>
              <a:t>git checkout –b &lt;</a:t>
            </a:r>
            <a:r>
              <a:rPr lang="en-US" sz="3600" b="1" dirty="0" err="1">
                <a:solidFill>
                  <a:srgbClr val="0AC3E6"/>
                </a:solidFill>
              </a:rPr>
              <a:t>branch_name</a:t>
            </a:r>
            <a:r>
              <a:rPr lang="en-US" sz="3600" b="1" dirty="0">
                <a:solidFill>
                  <a:srgbClr val="0AC3E6"/>
                </a:solidFill>
              </a:rPr>
              <a:t>&gt;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create a branch and switch to it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sym typeface="Helvetica Light"/>
            </a:endParaRP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0" name="Text 15">
            <a:extLst>
              <a:ext uri="{FF2B5EF4-FFF2-40B4-BE49-F238E27FC236}">
                <a16:creationId xmlns:a16="http://schemas.microsoft.com/office/drawing/2014/main" id="{C2A359F7-617E-C76F-6A77-826C9F94B5D3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CA96E79C-2765-C291-1FF4-7C2BA1585E98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C7EC7693-D50A-FD16-F34E-6A1366665060}"/>
              </a:ext>
            </a:extLst>
          </p:cNvPr>
          <p:cNvSpPr/>
          <p:nvPr/>
        </p:nvSpPr>
        <p:spPr>
          <a:xfrm>
            <a:off x="1047749" y="9525000"/>
            <a:ext cx="2650793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Branching strategy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684867C8-DF96-98B3-BCEF-3F7E412842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 flipV="1">
            <a:off x="14191553" y="6229607"/>
            <a:ext cx="3425821" cy="46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6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8388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BRANCHING STRATEGY</a:t>
            </a:r>
          </a:p>
        </p:txBody>
      </p:sp>
      <p:sp>
        <p:nvSpPr>
          <p:cNvPr id="8" name="Text 2"/>
          <p:cNvSpPr/>
          <p:nvPr/>
        </p:nvSpPr>
        <p:spPr>
          <a:xfrm>
            <a:off x="895350" y="4114800"/>
            <a:ext cx="8248650" cy="3333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3600" b="0" cap="none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sz="3600" b="0" i="0" cap="non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 git </a:t>
            </a:r>
            <a:r>
              <a:rPr lang="en-US" sz="3600" b="1" i="0" cap="non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BRANCHING STRATEGY </a:t>
            </a:r>
            <a:r>
              <a:rPr lang="en-US" sz="3600" b="0" i="0" cap="non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 the strategy that software development teams adopt when writing, merging and deploying code when using a version control system (a set of rules).</a:t>
            </a:r>
            <a:endParaRPr lang="en-US" sz="3600" b="0" cap="none" dirty="0"/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112C3-076B-BE67-431F-EA8157A8E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9945" y="3660984"/>
            <a:ext cx="6624510" cy="3946107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0FB28484-C562-0237-6C56-7B51F999B54B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FD288D25-DD0A-7B7C-3CF0-136F3E0C628A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AD68F9EA-AF32-2C7D-B146-0140A05A3940}"/>
              </a:ext>
            </a:extLst>
          </p:cNvPr>
          <p:cNvSpPr/>
          <p:nvPr/>
        </p:nvSpPr>
        <p:spPr>
          <a:xfrm>
            <a:off x="1047750" y="9525000"/>
            <a:ext cx="281456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Branching strategy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7759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8388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BRANCH NAME CONVENTION</a:t>
            </a:r>
          </a:p>
        </p:txBody>
      </p:sp>
      <p:sp>
        <p:nvSpPr>
          <p:cNvPr id="8" name="Text 2"/>
          <p:cNvSpPr/>
          <p:nvPr/>
        </p:nvSpPr>
        <p:spPr>
          <a:xfrm>
            <a:off x="1047750" y="2809875"/>
            <a:ext cx="15520632" cy="571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3600" b="0" i="0" cap="none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idea behind the </a:t>
            </a:r>
            <a:r>
              <a:rPr lang="en-US" sz="3600" b="1" i="0" u="none" strike="noStrike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branching strategy</a:t>
            </a:r>
            <a:r>
              <a:rPr lang="en-US" sz="3600" b="1" i="0" u="none" strike="noStrike" cap="none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i="0" cap="none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to isolate your work into different types of branches. There are five different branch types in total:</a:t>
            </a:r>
          </a:p>
          <a:p>
            <a:pPr marL="571500" indent="-571500" algn="l">
              <a:buClr>
                <a:srgbClr val="0AC3E6"/>
              </a:buClr>
              <a:buFont typeface="Arial" panose="020B0604020202020204" pitchFamily="34" charset="0"/>
              <a:buChar char="•"/>
            </a:pPr>
            <a:endParaRPr lang="en-US" sz="3600" b="0" i="0" cap="none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sz="3600" i="0" cap="none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pPr marL="571500" indent="-571500" algn="l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sz="3600" i="0" cap="none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</a:p>
          <a:p>
            <a:pPr marL="571500" indent="-571500" algn="l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sz="3600" i="0" cap="none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marL="571500" indent="-571500" algn="l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sz="3600" i="0" cap="none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  <a:p>
            <a:pPr marL="571500" indent="-571500" algn="l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sz="3600" i="0" cap="none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Hotfix</a:t>
            </a: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7" name="Text 15">
            <a:extLst>
              <a:ext uri="{FF2B5EF4-FFF2-40B4-BE49-F238E27FC236}">
                <a16:creationId xmlns:a16="http://schemas.microsoft.com/office/drawing/2014/main" id="{973BE025-6F45-D167-53DA-4AD04C8FB2E8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A34AB1D0-9EB9-F98D-5848-B9B5E2C64853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9942B09C-22BF-5213-0174-837C1A005A5B}"/>
              </a:ext>
            </a:extLst>
          </p:cNvPr>
          <p:cNvSpPr/>
          <p:nvPr/>
        </p:nvSpPr>
        <p:spPr>
          <a:xfrm>
            <a:off x="1047749" y="9525000"/>
            <a:ext cx="275997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Branching strategy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8FDDCE4-22A0-2CDA-E093-E0A572BDA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 flipV="1">
            <a:off x="14191553" y="6229607"/>
            <a:ext cx="3425821" cy="46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2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8388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BRANCHING STRATEGY</a:t>
            </a:r>
          </a:p>
        </p:txBody>
      </p:sp>
      <p:sp>
        <p:nvSpPr>
          <p:cNvPr id="8" name="Text 2"/>
          <p:cNvSpPr/>
          <p:nvPr/>
        </p:nvSpPr>
        <p:spPr>
          <a:xfrm>
            <a:off x="1047750" y="2809875"/>
            <a:ext cx="9498884" cy="571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AC3E6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code in the main branch should be deployable.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AC3E6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new descriptively-named branches off the main branch for new work, such as </a:t>
            </a:r>
            <a:r>
              <a:rPr lang="en-US" altLang="en-US" sz="2400" i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feature/add-new-payment-types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AC3E6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 new work to your local branches and regularly push work to the remote.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AC3E6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request feedback or help, or when you think your work is ready to merge into the main branch, open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pull request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AC3E6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After your work or feature has been reviewed and approved, it can be merged into the main branch.</a:t>
            </a:r>
            <a:endParaRPr lang="en-US" altLang="en-US" sz="2400" b="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70DA0-BD70-F41F-3ADE-2901E3359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65869" y="2809875"/>
            <a:ext cx="5302895" cy="4358544"/>
          </a:xfrm>
          <a:prstGeom prst="rect">
            <a:avLst/>
          </a:prstGeom>
        </p:spPr>
      </p:pic>
      <p:sp>
        <p:nvSpPr>
          <p:cNvPr id="10" name="Text 15">
            <a:extLst>
              <a:ext uri="{FF2B5EF4-FFF2-40B4-BE49-F238E27FC236}">
                <a16:creationId xmlns:a16="http://schemas.microsoft.com/office/drawing/2014/main" id="{AF6ABB6D-9C6A-8603-A4F4-A4C0FC0242B7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61463028-66A5-430C-D2BE-61BA49F6238D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A84A9C76-D868-F960-21BD-6D53EB5923D9}"/>
              </a:ext>
            </a:extLst>
          </p:cNvPr>
          <p:cNvSpPr/>
          <p:nvPr/>
        </p:nvSpPr>
        <p:spPr>
          <a:xfrm>
            <a:off x="1047750" y="9525000"/>
            <a:ext cx="2933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Branching strategy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8C7440-DA52-5150-3298-C257770DE4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5400000" flipV="1">
            <a:off x="14191553" y="6229607"/>
            <a:ext cx="3425821" cy="46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3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27678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49" y="1428750"/>
            <a:ext cx="10334483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0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Undo changes in GIT: reset &amp; revert</a:t>
            </a: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1047749" y="9525000"/>
            <a:ext cx="437041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07  —  Undo changes in Git: reset &amp;revert</a:t>
            </a:r>
            <a:endParaRPr lang="en-US" sz="15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7DA9DEF-AA21-6835-A6FC-A0DDB0640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882" y="3062601"/>
            <a:ext cx="738161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cap="none" dirty="0">
                <a:solidFill>
                  <a:srgbClr val="0AC3E6"/>
                </a:solidFill>
                <a:cs typeface="Arial" panose="020B0604020202020204" pitchFamily="34" charset="0"/>
              </a:rPr>
              <a:t>revert</a:t>
            </a:r>
            <a:r>
              <a:rPr lang="en-US" altLang="en-US" sz="2600" b="0" cap="none" dirty="0">
                <a:cs typeface="Arial" panose="020B0604020202020204" pitchFamily="34" charset="0"/>
              </a:rPr>
              <a:t> is the command we use when we want to take a </a:t>
            </a:r>
            <a:r>
              <a:rPr lang="en-US" altLang="en-US" sz="2600" cap="none" dirty="0">
                <a:cs typeface="Arial" panose="020B0604020202020204" pitchFamily="34" charset="0"/>
              </a:rPr>
              <a:t>previous commit </a:t>
            </a:r>
            <a:r>
              <a:rPr lang="en-US" altLang="en-US" sz="2600" b="0" cap="none" dirty="0">
                <a:cs typeface="Arial" panose="020B0604020202020204" pitchFamily="34" charset="0"/>
              </a:rPr>
              <a:t>and add it as a </a:t>
            </a:r>
            <a:r>
              <a:rPr lang="en-US" altLang="en-US" sz="2600" cap="none" dirty="0">
                <a:cs typeface="Arial" panose="020B0604020202020204" pitchFamily="34" charset="0"/>
              </a:rPr>
              <a:t>new commit</a:t>
            </a:r>
            <a:r>
              <a:rPr lang="en-US" altLang="en-US" sz="2600" b="0" cap="none" dirty="0">
                <a:cs typeface="Arial" panose="020B0604020202020204" pitchFamily="34" charset="0"/>
              </a:rPr>
              <a:t>, keeping the log intact.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5B370-1D9A-25D8-3B8F-CD17CEB8809F}"/>
              </a:ext>
            </a:extLst>
          </p:cNvPr>
          <p:cNvSpPr txBox="1"/>
          <p:nvPr/>
        </p:nvSpPr>
        <p:spPr>
          <a:xfrm>
            <a:off x="7794882" y="5132559"/>
            <a:ext cx="7381618" cy="209288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command we use when we want to move the repository back to a previous 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discarding any changes made after that 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-soft  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 -mixed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- -hard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4E3A69-EBBE-EDB3-D08F-7FC426C89B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708" t="24787" r="5378"/>
          <a:stretch/>
        </p:blipFill>
        <p:spPr>
          <a:xfrm>
            <a:off x="1857061" y="3244424"/>
            <a:ext cx="3082166" cy="975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BDC86F-4CB0-7E19-4648-6EB7A0EF2E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618"/>
          <a:stretch/>
        </p:blipFill>
        <p:spPr>
          <a:xfrm>
            <a:off x="1675327" y="5406629"/>
            <a:ext cx="3606638" cy="977462"/>
          </a:xfrm>
          <a:prstGeom prst="rect">
            <a:avLst/>
          </a:prstGeom>
        </p:spPr>
      </p:pic>
      <p:sp>
        <p:nvSpPr>
          <p:cNvPr id="3" name="Text 15">
            <a:extLst>
              <a:ext uri="{FF2B5EF4-FFF2-40B4-BE49-F238E27FC236}">
                <a16:creationId xmlns:a16="http://schemas.microsoft.com/office/drawing/2014/main" id="{F13F28B6-B393-2D58-400D-397B8E55B82F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7" name="Text 13">
            <a:extLst>
              <a:ext uri="{FF2B5EF4-FFF2-40B4-BE49-F238E27FC236}">
                <a16:creationId xmlns:a16="http://schemas.microsoft.com/office/drawing/2014/main" id="{7BEF8439-EFF3-4853-0BFA-ED2BB9082306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9E63D778-2239-0C33-B143-5BA1AFE2C6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10800000" flipV="1">
            <a:off x="-27677" y="5674235"/>
            <a:ext cx="3425821" cy="46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9144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21" name="ELEMENT A…">
            <a:extLst>
              <a:ext uri="{FF2B5EF4-FFF2-40B4-BE49-F238E27FC236}">
                <a16:creationId xmlns:a16="http://schemas.microsoft.com/office/drawing/2014/main" id="{DAB84562-E01A-1D3B-AA32-8087EB36F456}"/>
              </a:ext>
            </a:extLst>
          </p:cNvPr>
          <p:cNvSpPr txBox="1"/>
          <p:nvPr/>
        </p:nvSpPr>
        <p:spPr>
          <a:xfrm>
            <a:off x="1104900" y="2857410"/>
            <a:ext cx="6766946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UNDOING A SPECIFIC COMMIT (THAT HAS BEEN PUSHED)</a:t>
            </a:r>
          </a:p>
          <a:p>
            <a:pPr algn="just" defTabSz="821531">
              <a:lnSpc>
                <a:spcPct val="100000"/>
              </a:lnSpc>
              <a:spcBef>
                <a:spcPts val="12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revert </a:t>
            </a:r>
            <a:r>
              <a:rPr lang="en-US" sz="20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commit_hash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--no-edit</a:t>
            </a:r>
          </a:p>
          <a:p>
            <a:pPr algn="just" defTabSz="821531">
              <a:lnSpc>
                <a:spcPct val="100000"/>
              </a:lnSpc>
              <a:spcBef>
                <a:spcPts val="12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origin &lt;</a:t>
            </a:r>
            <a:r>
              <a:rPr lang="en-US" sz="20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2" name="ELEMENT A…">
            <a:extLst>
              <a:ext uri="{FF2B5EF4-FFF2-40B4-BE49-F238E27FC236}">
                <a16:creationId xmlns:a16="http://schemas.microsoft.com/office/drawing/2014/main" id="{E0D2BD77-B7ED-6DAC-1385-6EE01D2D9B6F}"/>
              </a:ext>
            </a:extLst>
          </p:cNvPr>
          <p:cNvSpPr txBox="1"/>
          <p:nvPr/>
        </p:nvSpPr>
        <p:spPr>
          <a:xfrm>
            <a:off x="1104900" y="5052680"/>
            <a:ext cx="6766947" cy="359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UNDOING YOUR LAST COMMIT (THAT HAS NOT BEEN PUSHED)</a:t>
            </a:r>
          </a:p>
          <a:p>
            <a:pPr>
              <a:defRPr spc="198">
                <a:solidFill>
                  <a:srgbClr val="000000"/>
                </a:solidFill>
              </a:defRPr>
            </a:pPr>
            <a:endParaRPr lang="en-US" b="1" dirty="0">
              <a:solidFill>
                <a:srgbClr val="0AC3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821531">
              <a:spcBef>
                <a:spcPts val="6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reset --soft </a:t>
            </a:r>
            <a:r>
              <a:rPr lang="en-US" sz="2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head~</a:t>
            </a: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821531">
              <a:spcBef>
                <a:spcPts val="6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.</a:t>
            </a:r>
          </a:p>
          <a:p>
            <a:pPr algn="just" defTabSz="821531">
              <a:spcBef>
                <a:spcPts val="6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“Message”</a:t>
            </a:r>
          </a:p>
          <a:p>
            <a:pPr algn="just" defTabSz="821531">
              <a:spcBef>
                <a:spcPts val="6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821531">
              <a:spcBef>
                <a:spcPts val="6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 though the commits are no longer showing up in the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 is not removed from Git.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defTabSz="821531">
              <a:spcBef>
                <a:spcPts val="6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EMENT A…">
            <a:extLst>
              <a:ext uri="{FF2B5EF4-FFF2-40B4-BE49-F238E27FC236}">
                <a16:creationId xmlns:a16="http://schemas.microsoft.com/office/drawing/2014/main" id="{244B7F66-DE71-7CB3-1A56-BB57C08F2649}"/>
              </a:ext>
            </a:extLst>
          </p:cNvPr>
          <p:cNvSpPr txBox="1"/>
          <p:nvPr/>
        </p:nvSpPr>
        <p:spPr>
          <a:xfrm>
            <a:off x="9969500" y="3409396"/>
            <a:ext cx="6766947" cy="365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UNDOING LOCAL CHANGES THAT HAVE BEEN COMMITTED (BUT NOT PUSHED)</a:t>
            </a:r>
          </a:p>
          <a:p>
            <a:pPr>
              <a:defRPr spc="198">
                <a:solidFill>
                  <a:srgbClr val="000000"/>
                </a:solidFill>
              </a:defRPr>
            </a:pPr>
            <a:endParaRPr lang="en-US" b="1" dirty="0">
              <a:solidFill>
                <a:srgbClr val="0AC3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be as if the bad commits never happened.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Here's If you have made local commits that you don't like, and they have not been pushed yet you can reset things back to a previous good commit.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b="0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cap="none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reset &lt;</a:t>
            </a:r>
            <a:r>
              <a:rPr lang="en-US" sz="2000" cap="none" spc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commit_hash</a:t>
            </a:r>
            <a:r>
              <a:rPr lang="en-US" sz="2000" cap="none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/>
            <a:r>
              <a:rPr lang="en-US" sz="2000" cap="none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reset --hard &lt;</a:t>
            </a:r>
            <a:r>
              <a:rPr lang="en-US" sz="2000" cap="none" spc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commit_hash</a:t>
            </a:r>
            <a:r>
              <a:rPr lang="en-US" sz="2000" cap="none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just" defTabSz="821531">
              <a:spcBef>
                <a:spcPts val="6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5">
            <a:extLst>
              <a:ext uri="{FF2B5EF4-FFF2-40B4-BE49-F238E27FC236}">
                <a16:creationId xmlns:a16="http://schemas.microsoft.com/office/drawing/2014/main" id="{8BF5C3AC-6A2B-FA68-90A9-764064F11EBD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HAJDEU-CHICAROS– TEODOR VRABIE</a:t>
            </a:r>
            <a:endParaRPr lang="en-US" sz="1500" dirty="0"/>
          </a:p>
        </p:txBody>
      </p:sp>
      <p:sp>
        <p:nvSpPr>
          <p:cNvPr id="7" name="Text 13">
            <a:extLst>
              <a:ext uri="{FF2B5EF4-FFF2-40B4-BE49-F238E27FC236}">
                <a16:creationId xmlns:a16="http://schemas.microsoft.com/office/drawing/2014/main" id="{7C5AF631-5471-230B-01D4-BCCE4E1D34B5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6271047F-7502-A764-7D6A-D87BB7031D7F}"/>
              </a:ext>
            </a:extLst>
          </p:cNvPr>
          <p:cNvSpPr/>
          <p:nvPr/>
        </p:nvSpPr>
        <p:spPr>
          <a:xfrm>
            <a:off x="1047749" y="9525000"/>
            <a:ext cx="416569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07  —  Undo changes in Git: reset &amp;revert</a:t>
            </a:r>
            <a:endParaRPr lang="en-US" sz="1500" dirty="0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BA7563FB-D57B-A4D6-569D-945AC3DB59A1}"/>
              </a:ext>
            </a:extLst>
          </p:cNvPr>
          <p:cNvSpPr/>
          <p:nvPr/>
        </p:nvSpPr>
        <p:spPr>
          <a:xfrm>
            <a:off x="1047749" y="1428750"/>
            <a:ext cx="10334483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0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Undo changes in GIT: reset &amp; revert</a:t>
            </a:r>
          </a:p>
        </p:txBody>
      </p:sp>
    </p:spTree>
    <p:extLst>
      <p:ext uri="{BB962C8B-B14F-4D97-AF65-F5344CB8AC3E}">
        <p14:creationId xmlns:p14="http://schemas.microsoft.com/office/powerpoint/2010/main" val="238134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8388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GIT REBASE</a:t>
            </a: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1047750" y="9525000"/>
            <a:ext cx="251431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08  —  Git rebase</a:t>
            </a:r>
            <a:endParaRPr lang="en-US" sz="150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36042862-F3FA-2866-0810-335BB6E6E2AF}"/>
              </a:ext>
            </a:extLst>
          </p:cNvPr>
          <p:cNvSpPr/>
          <p:nvPr/>
        </p:nvSpPr>
        <p:spPr>
          <a:xfrm>
            <a:off x="1047750" y="3727486"/>
            <a:ext cx="8388350" cy="3574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3200" b="1" i="0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Rebase</a:t>
            </a:r>
            <a:r>
              <a:rPr lang="en-US" sz="3200" b="0" i="0" cap="none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one of two Git utilities that specializes in integrating changes from one branch onto another. </a:t>
            </a:r>
          </a:p>
          <a:p>
            <a:pPr algn="just"/>
            <a:endParaRPr lang="en-US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checkout &lt;</a:t>
            </a:r>
            <a:r>
              <a:rPr lang="en-US" sz="28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lang="en-US" sz="28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 rebase &lt;</a:t>
            </a:r>
            <a:r>
              <a:rPr lang="en-US" sz="28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the_branch_where_to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_rebase</a:t>
            </a:r>
            <a:r>
              <a:rPr lang="en-US" sz="28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_name</a:t>
            </a:r>
            <a:r>
              <a:rPr lang="en-US" sz="28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3200" b="0" i="0" cap="none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B7C47-65A4-F2D8-B674-FB9564DE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147" y="3201478"/>
            <a:ext cx="6099185" cy="4341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15">
            <a:extLst>
              <a:ext uri="{FF2B5EF4-FFF2-40B4-BE49-F238E27FC236}">
                <a16:creationId xmlns:a16="http://schemas.microsoft.com/office/drawing/2014/main" id="{05A6C444-95F3-B818-A452-6A4337F7A95F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3B59491C-47E4-CFF8-AACD-A399F80073BB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AFD2AA6F-2D67-2AC5-77B3-B495DB5940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6200000">
            <a:off x="14705346" y="-126670"/>
            <a:ext cx="3425821" cy="37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9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30050" y="0"/>
            <a:ext cx="645795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72705" y="1898844"/>
            <a:ext cx="7474458" cy="7092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Git - what is it? </a:t>
            </a:r>
          </a:p>
          <a:p>
            <a:pPr algn="l">
              <a:lnSpc>
                <a:spcPts val="5250"/>
              </a:lnSpc>
            </a:pPr>
            <a:endParaRPr lang="en-US" sz="4800" dirty="0"/>
          </a:p>
        </p:txBody>
      </p:sp>
      <p:sp>
        <p:nvSpPr>
          <p:cNvPr id="7" name="Text 1"/>
          <p:cNvSpPr/>
          <p:nvPr/>
        </p:nvSpPr>
        <p:spPr>
          <a:xfrm>
            <a:off x="9936651" y="2134395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9" name="Text 3"/>
          <p:cNvSpPr/>
          <p:nvPr/>
        </p:nvSpPr>
        <p:spPr>
          <a:xfrm>
            <a:off x="9937997" y="3602737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047750" y="3981450"/>
            <a:ext cx="493395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endParaRPr lang="en-US" sz="5250" dirty="0"/>
          </a:p>
        </p:txBody>
      </p:sp>
      <p:sp>
        <p:nvSpPr>
          <p:cNvPr id="12" name="Text 6"/>
          <p:cNvSpPr/>
          <p:nvPr/>
        </p:nvSpPr>
        <p:spPr>
          <a:xfrm>
            <a:off x="1072704" y="3055050"/>
            <a:ext cx="8528496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kern="0" spc="157" dirty="0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Git repo - local and remote, git workflow</a:t>
            </a:r>
          </a:p>
        </p:txBody>
      </p:sp>
      <p:sp>
        <p:nvSpPr>
          <p:cNvPr id="13" name="Text 7"/>
          <p:cNvSpPr/>
          <p:nvPr/>
        </p:nvSpPr>
        <p:spPr>
          <a:xfrm>
            <a:off x="9937997" y="5109760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1074052" y="5967594"/>
            <a:ext cx="8863945" cy="649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dirty="0">
                <a:latin typeface="Arial Bold" panose="020B0704020202020204" pitchFamily="34" charset="0"/>
                <a:cs typeface="Arial Bold" panose="020B0704020202020204" pitchFamily="34" charset="0"/>
              </a:rPr>
              <a:t>Basic git concepts: add, commit, status, log …</a:t>
            </a:r>
          </a:p>
        </p:txBody>
      </p:sp>
      <p:sp>
        <p:nvSpPr>
          <p:cNvPr id="15" name="Text 9"/>
          <p:cNvSpPr/>
          <p:nvPr/>
        </p:nvSpPr>
        <p:spPr>
          <a:xfrm>
            <a:off x="9936647" y="6521004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17" name="Text 11"/>
          <p:cNvSpPr/>
          <p:nvPr/>
        </p:nvSpPr>
        <p:spPr>
          <a:xfrm>
            <a:off x="9936651" y="7883079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05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00  —  Agenda</a:t>
            </a:r>
            <a:endParaRPr lang="en-US" sz="1500" dirty="0"/>
          </a:p>
        </p:txBody>
      </p:sp>
      <p:sp>
        <p:nvSpPr>
          <p:cNvPr id="21" name="Text 15"/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0EAC95A9-D4DE-3337-CEB1-2912BF6AF1EE}"/>
              </a:ext>
            </a:extLst>
          </p:cNvPr>
          <p:cNvSpPr/>
          <p:nvPr/>
        </p:nvSpPr>
        <p:spPr>
          <a:xfrm>
            <a:off x="1071356" y="7454454"/>
            <a:ext cx="7279993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Working with remote repo</a:t>
            </a:r>
            <a:endParaRPr lang="en-US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98D43C-0A75-F0D2-936E-5D64A24B15C9}"/>
              </a:ext>
            </a:extLst>
          </p:cNvPr>
          <p:cNvCxnSpPr>
            <a:cxnSpLocks/>
          </p:cNvCxnSpPr>
          <p:nvPr/>
        </p:nvCxnSpPr>
        <p:spPr>
          <a:xfrm>
            <a:off x="1072705" y="2852928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3D1A09-81DE-DEBD-CD19-3CC311077170}"/>
              </a:ext>
            </a:extLst>
          </p:cNvPr>
          <p:cNvCxnSpPr>
            <a:cxnSpLocks/>
          </p:cNvCxnSpPr>
          <p:nvPr/>
        </p:nvCxnSpPr>
        <p:spPr>
          <a:xfrm>
            <a:off x="1047750" y="4539934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371F55-D60F-FF22-B405-1145E7347972}"/>
              </a:ext>
            </a:extLst>
          </p:cNvPr>
          <p:cNvCxnSpPr>
            <a:cxnSpLocks/>
          </p:cNvCxnSpPr>
          <p:nvPr/>
        </p:nvCxnSpPr>
        <p:spPr>
          <a:xfrm>
            <a:off x="1046402" y="5896709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747417-6BB2-BBD9-C5D6-013A84472654}"/>
              </a:ext>
            </a:extLst>
          </p:cNvPr>
          <p:cNvCxnSpPr>
            <a:cxnSpLocks/>
          </p:cNvCxnSpPr>
          <p:nvPr/>
        </p:nvCxnSpPr>
        <p:spPr>
          <a:xfrm>
            <a:off x="1071357" y="7329256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18C334-4C5F-5E83-6ADA-0148D26215BC}"/>
              </a:ext>
            </a:extLst>
          </p:cNvPr>
          <p:cNvCxnSpPr>
            <a:cxnSpLocks/>
          </p:cNvCxnSpPr>
          <p:nvPr/>
        </p:nvCxnSpPr>
        <p:spPr>
          <a:xfrm>
            <a:off x="1071357" y="8822327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 13">
            <a:extLst>
              <a:ext uri="{FF2B5EF4-FFF2-40B4-BE49-F238E27FC236}">
                <a16:creationId xmlns:a16="http://schemas.microsoft.com/office/drawing/2014/main" id="{5773C5D7-9C74-A381-AB37-8732653273B2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2E6CF2C7-CBF2-3C83-049A-38A1A09EF008}"/>
              </a:ext>
            </a:extLst>
          </p:cNvPr>
          <p:cNvSpPr/>
          <p:nvPr/>
        </p:nvSpPr>
        <p:spPr>
          <a:xfrm>
            <a:off x="1066800" y="4926648"/>
            <a:ext cx="7983298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What is .</a:t>
            </a:r>
            <a:r>
              <a:rPr lang="en-US" sz="4800" b="1" i="0" kern="0" spc="157" dirty="0" err="1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gitignore</a:t>
            </a: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 file? </a:t>
            </a:r>
          </a:p>
          <a:p>
            <a:pPr algn="l">
              <a:lnSpc>
                <a:spcPts val="5250"/>
              </a:lnSpc>
            </a:pP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8388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GIT MERGE</a:t>
            </a: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1047750" y="9525000"/>
            <a:ext cx="16818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09  —  Git merge</a:t>
            </a:r>
            <a:endParaRPr lang="en-US" sz="150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36042862-F3FA-2866-0810-335BB6E6E2AF}"/>
              </a:ext>
            </a:extLst>
          </p:cNvPr>
          <p:cNvSpPr/>
          <p:nvPr/>
        </p:nvSpPr>
        <p:spPr>
          <a:xfrm>
            <a:off x="1047750" y="2935915"/>
            <a:ext cx="8388350" cy="571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Merging is </a:t>
            </a:r>
            <a:r>
              <a:rPr lang="en-US" altLang="en-US" sz="3200" b="0" cap="none" dirty="0">
                <a:latin typeface="Arial" panose="020B0604020202020204" pitchFamily="34" charset="0"/>
                <a:cs typeface="Arial" panose="020B0604020202020204" pitchFamily="34" charset="0"/>
              </a:rPr>
              <a:t>the second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git's way of putting a forked history back together again.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altLang="en-US" sz="3200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 lets you take the independent lines of development created by </a:t>
            </a:r>
            <a:r>
              <a:rPr lang="en-US" altLang="en-US" sz="3200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 branch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integrate them into a single branch.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checkout &lt;</a:t>
            </a:r>
            <a:r>
              <a:rPr lang="en-US" sz="24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the_branch_where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4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_merge</a:t>
            </a:r>
            <a:r>
              <a:rPr lang="en-US" sz="24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_name</a:t>
            </a:r>
            <a:r>
              <a:rPr lang="en-US" sz="24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24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&lt;</a:t>
            </a:r>
            <a:r>
              <a:rPr lang="en-US" sz="24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lang="en-US" sz="24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D36538-4969-19EA-303F-C6C1E8114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0" y="2637499"/>
            <a:ext cx="6172200" cy="381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15">
            <a:extLst>
              <a:ext uri="{FF2B5EF4-FFF2-40B4-BE49-F238E27FC236}">
                <a16:creationId xmlns:a16="http://schemas.microsoft.com/office/drawing/2014/main" id="{6B164176-D68B-C2E2-5DC9-A73E151739AB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20135D53-4EB8-6035-797C-D54F2A77F30B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2F50A5C-B8DA-F699-4638-354FA4269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5400000" flipV="1">
            <a:off x="14191553" y="6229607"/>
            <a:ext cx="3425821" cy="46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1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9144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8388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CONFLICTS</a:t>
            </a: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10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 —  Conflicts</a:t>
            </a:r>
            <a:endParaRPr lang="en-US" sz="1500" dirty="0"/>
          </a:p>
        </p:txBody>
      </p:sp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5BD114E1-3368-877E-BCDD-BCF706ABF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21" y="3883857"/>
            <a:ext cx="9401434" cy="4154674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DDDFB849-ADFB-212D-050F-2E21DE6F9FCC}"/>
              </a:ext>
            </a:extLst>
          </p:cNvPr>
          <p:cNvSpPr/>
          <p:nvPr/>
        </p:nvSpPr>
        <p:spPr>
          <a:xfrm>
            <a:off x="1047750" y="2527228"/>
            <a:ext cx="8388350" cy="1102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Conflicts are a common part of the Git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They appear due to </a:t>
            </a:r>
            <a:r>
              <a:rPr lang="en-US" altLang="en-US" sz="2800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merge, git rebase, …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AC3E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15">
            <a:extLst>
              <a:ext uri="{FF2B5EF4-FFF2-40B4-BE49-F238E27FC236}">
                <a16:creationId xmlns:a16="http://schemas.microsoft.com/office/drawing/2014/main" id="{6F64DA6D-405E-C840-C39F-214D7231C885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D5ADD672-4C2A-54F7-EC18-23ABBBB3288A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FA2E48E-FEA2-A750-F770-9B5EB1EE6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5400000" flipV="1">
            <a:off x="14191553" y="6229607"/>
            <a:ext cx="3425821" cy="46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2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9144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8388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750" b="1" kern="0" spc="113" dirty="0">
                <a:latin typeface="Arial Bold" pitchFamily="34" charset="0"/>
                <a:cs typeface="Arial Bold" pitchFamily="34" charset="-120"/>
              </a:rPr>
              <a:t>CONFLICTS</a:t>
            </a: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DDFB849-ADFB-212D-050F-2E21DE6F9FCC}"/>
              </a:ext>
            </a:extLst>
          </p:cNvPr>
          <p:cNvSpPr/>
          <p:nvPr/>
        </p:nvSpPr>
        <p:spPr>
          <a:xfrm>
            <a:off x="1066800" y="3132090"/>
            <a:ext cx="7166524" cy="1102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direct way to resolve a conflict is to edit the conflicted file.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38F4F-303F-D9C8-094B-53DF74B604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701"/>
          <a:stretch/>
        </p:blipFill>
        <p:spPr>
          <a:xfrm>
            <a:off x="1047751" y="3861779"/>
            <a:ext cx="7166524" cy="3016693"/>
          </a:xfrm>
          <a:prstGeom prst="rect">
            <a:avLst/>
          </a:prstGeom>
        </p:spPr>
      </p:pic>
      <p:sp>
        <p:nvSpPr>
          <p:cNvPr id="3" name="Text 15">
            <a:extLst>
              <a:ext uri="{FF2B5EF4-FFF2-40B4-BE49-F238E27FC236}">
                <a16:creationId xmlns:a16="http://schemas.microsoft.com/office/drawing/2014/main" id="{4E7393D6-3161-6350-6A59-A45640CC5A51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59105288-37B2-983A-36D1-1A8EE218305F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1AD3193F-2AAA-D9FC-B069-D86FA6B1DE71}"/>
              </a:ext>
            </a:extLst>
          </p:cNvPr>
          <p:cNvSpPr/>
          <p:nvPr/>
        </p:nvSpPr>
        <p:spPr>
          <a:xfrm>
            <a:off x="8988425" y="3081074"/>
            <a:ext cx="8388350" cy="61822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the file has been edited use git add merge.txt to stage the new merged content. To finalize the merge, create a new commit by executing: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0" cap="non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 commit –m “Commit message”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AC3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0" cap="none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will see that the conflict has been resolved and creates a new merge commit to finalize the merge.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A9AC435A-9432-50C5-4D86-DF31716839E1}"/>
              </a:ext>
            </a:extLst>
          </p:cNvPr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10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 —  Conflicts</a:t>
            </a:r>
            <a:endParaRPr lang="en-US" sz="15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521C87C5-625E-B5B3-0F28-57D4F81A9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0800000" flipV="1">
            <a:off x="-27677" y="5674235"/>
            <a:ext cx="3425821" cy="46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995106" y="743660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Additional chapter intro…">
            <a:extLst>
              <a:ext uri="{FF2B5EF4-FFF2-40B4-BE49-F238E27FC236}">
                <a16:creationId xmlns:a16="http://schemas.microsoft.com/office/drawing/2014/main" id="{5DC4A0D8-B484-1077-0B8D-03F8D1FF6500}"/>
              </a:ext>
            </a:extLst>
          </p:cNvPr>
          <p:cNvSpPr txBox="1"/>
          <p:nvPr/>
        </p:nvSpPr>
        <p:spPr>
          <a:xfrm>
            <a:off x="3321401" y="2865777"/>
            <a:ext cx="14244132" cy="102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Useful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26A3D-26FC-8D55-71F3-26674425EF21}"/>
              </a:ext>
            </a:extLst>
          </p:cNvPr>
          <p:cNvSpPr/>
          <p:nvPr/>
        </p:nvSpPr>
        <p:spPr>
          <a:xfrm>
            <a:off x="2616551" y="4005701"/>
            <a:ext cx="201252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https://supersimple.dev/courses/git-github-complete-course-20211/</a:t>
            </a:r>
            <a:endParaRPr lang="en-US" sz="3500" u="sng" cap="none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500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https://www.atlassian.com/git</a:t>
            </a:r>
          </a:p>
          <a:p>
            <a:endParaRPr lang="en-US" dirty="0"/>
          </a:p>
        </p:txBody>
      </p:sp>
      <p:sp>
        <p:nvSpPr>
          <p:cNvPr id="7" name="Additional chapter intro…">
            <a:extLst>
              <a:ext uri="{FF2B5EF4-FFF2-40B4-BE49-F238E27FC236}">
                <a16:creationId xmlns:a16="http://schemas.microsoft.com/office/drawing/2014/main" id="{9999EDBE-B8C6-61CB-6548-162C8C20D133}"/>
              </a:ext>
            </a:extLst>
          </p:cNvPr>
          <p:cNvSpPr txBox="1"/>
          <p:nvPr/>
        </p:nvSpPr>
        <p:spPr>
          <a:xfrm>
            <a:off x="13693449" y="7797730"/>
            <a:ext cx="5059131" cy="1999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5000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  <a:p>
            <a:pPr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Because presentation matters">
            <a:extLst>
              <a:ext uri="{FF2B5EF4-FFF2-40B4-BE49-F238E27FC236}">
                <a16:creationId xmlns:a16="http://schemas.microsoft.com/office/drawing/2014/main" id="{7455159F-1F21-BFAC-087D-FC99DC1DB17C}"/>
              </a:ext>
            </a:extLst>
          </p:cNvPr>
          <p:cNvSpPr txBox="1"/>
          <p:nvPr/>
        </p:nvSpPr>
        <p:spPr>
          <a:xfrm>
            <a:off x="13694593" y="8707966"/>
            <a:ext cx="495298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en-US" sz="3000" b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Hajdeu-Chicaros ELENA</a:t>
            </a:r>
          </a:p>
          <a:p>
            <a:r>
              <a:rPr lang="en-US" sz="3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Vrabie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TEODOR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3" descr="Picture 13">
            <a:extLst>
              <a:ext uri="{FF2B5EF4-FFF2-40B4-BE49-F238E27FC236}">
                <a16:creationId xmlns:a16="http://schemas.microsoft.com/office/drawing/2014/main" id="{5D9E0C49-2C8E-FB9F-2D39-3B005300F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2225" y="6957353"/>
            <a:ext cx="2716574" cy="89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1D1685-80D1-98D3-B1CC-C2A8ABFE90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568539">
            <a:off x="2311182" y="2726168"/>
            <a:ext cx="1301292" cy="1301292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0336863D-7A1B-BB16-B5B5-76D0000D7DA8}"/>
              </a:ext>
            </a:extLst>
          </p:cNvPr>
          <p:cNvSpPr/>
          <p:nvPr/>
        </p:nvSpPr>
        <p:spPr>
          <a:xfrm>
            <a:off x="13721452" y="7998386"/>
            <a:ext cx="3826558" cy="64565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>
              <a:solidFill>
                <a:schemeClr val="bg2"/>
              </a:solidFill>
            </a:endParaRPr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FEF55D79-C15D-7F17-7F68-B58C6D964B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1830050" y="0"/>
            <a:ext cx="6457950" cy="10287000"/>
          </a:xfrm>
          <a:prstGeom prst="rect">
            <a:avLst/>
          </a:prstGeom>
        </p:spPr>
      </p:pic>
      <p:sp>
        <p:nvSpPr>
          <p:cNvPr id="4" name="Text 13">
            <a:extLst>
              <a:ext uri="{FF2B5EF4-FFF2-40B4-BE49-F238E27FC236}">
                <a16:creationId xmlns:a16="http://schemas.microsoft.com/office/drawing/2014/main" id="{72B1D1BA-A383-9330-FABA-1D1B8C1C477A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8807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30050" y="0"/>
            <a:ext cx="645795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72705" y="3277270"/>
            <a:ext cx="8172895" cy="1349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Undo changes in GIT: reset &amp; revert</a:t>
            </a:r>
          </a:p>
          <a:p>
            <a:pPr algn="l">
              <a:lnSpc>
                <a:spcPts val="5250"/>
              </a:lnSpc>
            </a:pPr>
            <a:endParaRPr lang="en-US" sz="4800" dirty="0"/>
          </a:p>
        </p:txBody>
      </p:sp>
      <p:sp>
        <p:nvSpPr>
          <p:cNvPr id="7" name="Text 1"/>
          <p:cNvSpPr/>
          <p:nvPr/>
        </p:nvSpPr>
        <p:spPr>
          <a:xfrm>
            <a:off x="9911691" y="3981992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07</a:t>
            </a:r>
            <a:endParaRPr lang="en-US" sz="1500" dirty="0"/>
          </a:p>
        </p:txBody>
      </p:sp>
      <p:sp>
        <p:nvSpPr>
          <p:cNvPr id="9" name="Text 3"/>
          <p:cNvSpPr/>
          <p:nvPr/>
        </p:nvSpPr>
        <p:spPr>
          <a:xfrm>
            <a:off x="9911691" y="4982975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08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047750" y="5359876"/>
            <a:ext cx="493395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endParaRPr lang="en-US" sz="5250" dirty="0"/>
          </a:p>
        </p:txBody>
      </p:sp>
      <p:sp>
        <p:nvSpPr>
          <p:cNvPr id="12" name="Text 6"/>
          <p:cNvSpPr/>
          <p:nvPr/>
        </p:nvSpPr>
        <p:spPr>
          <a:xfrm>
            <a:off x="1047749" y="4953667"/>
            <a:ext cx="8528496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kern="0" spc="157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Git Rebase</a:t>
            </a:r>
            <a:endParaRPr lang="en-US" sz="4800" b="1" kern="0" spc="157" dirty="0">
              <a:solidFill>
                <a:srgbClr val="000000"/>
              </a:solidFill>
              <a:latin typeface="Arial Bold" pitchFamily="34" charset="0"/>
              <a:cs typeface="Arial Bold" pitchFamily="34" charset="-12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913042" y="6263645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09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1022794" y="5944270"/>
            <a:ext cx="8863945" cy="649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dirty="0">
                <a:latin typeface="Arial Bold" panose="020B0704020202020204" pitchFamily="34" charset="0"/>
                <a:cs typeface="Arial Bold" panose="020B0704020202020204" pitchFamily="34" charset="0"/>
              </a:rPr>
              <a:t>Git Merge</a:t>
            </a:r>
          </a:p>
        </p:txBody>
      </p:sp>
      <p:sp>
        <p:nvSpPr>
          <p:cNvPr id="15" name="Text 9"/>
          <p:cNvSpPr/>
          <p:nvPr/>
        </p:nvSpPr>
        <p:spPr>
          <a:xfrm>
            <a:off x="9911692" y="7327041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</a:rPr>
              <a:t>10</a:t>
            </a:r>
            <a:endParaRPr lang="en-US" sz="1500" dirty="0"/>
          </a:p>
        </p:txBody>
      </p:sp>
      <p:sp>
        <p:nvSpPr>
          <p:cNvPr id="16" name="Text 10"/>
          <p:cNvSpPr/>
          <p:nvPr/>
        </p:nvSpPr>
        <p:spPr>
          <a:xfrm>
            <a:off x="1066800" y="6972222"/>
            <a:ext cx="7983298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Conflicts</a:t>
            </a:r>
          </a:p>
          <a:p>
            <a:pPr algn="l">
              <a:lnSpc>
                <a:spcPts val="5250"/>
              </a:lnSpc>
            </a:pPr>
            <a:endParaRPr lang="en-US" sz="4800" dirty="0"/>
          </a:p>
        </p:txBody>
      </p:sp>
      <p:sp>
        <p:nvSpPr>
          <p:cNvPr id="18" name="Text 12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9" name="Text 13"/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20" name="Text 14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00  —  Agenda</a:t>
            </a:r>
            <a:endParaRPr lang="en-US" sz="15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98D43C-0A75-F0D2-936E-5D64A24B15C9}"/>
              </a:ext>
            </a:extLst>
          </p:cNvPr>
          <p:cNvCxnSpPr>
            <a:cxnSpLocks/>
          </p:cNvCxnSpPr>
          <p:nvPr/>
        </p:nvCxnSpPr>
        <p:spPr>
          <a:xfrm>
            <a:off x="1047750" y="4751545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3D1A09-81DE-DEBD-CD19-3CC311077170}"/>
              </a:ext>
            </a:extLst>
          </p:cNvPr>
          <p:cNvCxnSpPr>
            <a:cxnSpLocks/>
          </p:cNvCxnSpPr>
          <p:nvPr/>
        </p:nvCxnSpPr>
        <p:spPr>
          <a:xfrm>
            <a:off x="1022794" y="5742372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371F55-D60F-FF22-B405-1145E7347972}"/>
              </a:ext>
            </a:extLst>
          </p:cNvPr>
          <p:cNvCxnSpPr>
            <a:cxnSpLocks/>
          </p:cNvCxnSpPr>
          <p:nvPr/>
        </p:nvCxnSpPr>
        <p:spPr>
          <a:xfrm>
            <a:off x="1022794" y="6825140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747417-6BB2-BBD9-C5D6-013A84472654}"/>
              </a:ext>
            </a:extLst>
          </p:cNvPr>
          <p:cNvCxnSpPr>
            <a:cxnSpLocks/>
          </p:cNvCxnSpPr>
          <p:nvPr/>
        </p:nvCxnSpPr>
        <p:spPr>
          <a:xfrm>
            <a:off x="1065452" y="7840958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 15">
            <a:extLst>
              <a:ext uri="{FF2B5EF4-FFF2-40B4-BE49-F238E27FC236}">
                <a16:creationId xmlns:a16="http://schemas.microsoft.com/office/drawing/2014/main" id="{D23BEC11-58EF-27B7-E7E8-6A64A6391C02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542F5FD1-6AB0-F912-4644-CD15809D19D8}"/>
              </a:ext>
            </a:extLst>
          </p:cNvPr>
          <p:cNvSpPr/>
          <p:nvPr/>
        </p:nvSpPr>
        <p:spPr>
          <a:xfrm>
            <a:off x="1022794" y="2369841"/>
            <a:ext cx="7279993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Branching strategy</a:t>
            </a:r>
            <a:endParaRPr lang="en-US" sz="4800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2AE92F0C-F2B7-C9CA-BF20-B970D51DEDE5}"/>
              </a:ext>
            </a:extLst>
          </p:cNvPr>
          <p:cNvSpPr/>
          <p:nvPr/>
        </p:nvSpPr>
        <p:spPr>
          <a:xfrm>
            <a:off x="9911691" y="2603566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06</a:t>
            </a:r>
            <a:endParaRPr lang="en-US" sz="15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C1E08F-A152-5A71-8C83-4502446B8E2C}"/>
              </a:ext>
            </a:extLst>
          </p:cNvPr>
          <p:cNvCxnSpPr>
            <a:cxnSpLocks/>
          </p:cNvCxnSpPr>
          <p:nvPr/>
        </p:nvCxnSpPr>
        <p:spPr>
          <a:xfrm>
            <a:off x="1047750" y="3209343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5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5794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080702" y="658316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43969" y="-5794"/>
            <a:ext cx="6457950" cy="10287000"/>
          </a:xfrm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9C2E83C9-C0BC-365E-7A71-30113D0B825A}"/>
              </a:ext>
            </a:extLst>
          </p:cNvPr>
          <p:cNvSpPr/>
          <p:nvPr/>
        </p:nvSpPr>
        <p:spPr>
          <a:xfrm>
            <a:off x="2253753" y="3586466"/>
            <a:ext cx="4108946" cy="4571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1">
                <a:lumMod val="40000"/>
                <a:lumOff val="6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2B23E-AC91-4971-2726-F42ECA90B899}"/>
              </a:ext>
            </a:extLst>
          </p:cNvPr>
          <p:cNvSpPr txBox="1"/>
          <p:nvPr/>
        </p:nvSpPr>
        <p:spPr>
          <a:xfrm>
            <a:off x="2257425" y="8327468"/>
            <a:ext cx="7862729" cy="60593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3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Installation: </a:t>
            </a:r>
            <a:r>
              <a:rPr lang="en-US" sz="30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en-US" sz="3000" b="1" cap="none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BBDBE-31AF-3AF0-15A2-88E875A9F157}"/>
              </a:ext>
            </a:extLst>
          </p:cNvPr>
          <p:cNvSpPr txBox="1"/>
          <p:nvPr/>
        </p:nvSpPr>
        <p:spPr>
          <a:xfrm>
            <a:off x="2296749" y="3252700"/>
            <a:ext cx="8810712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30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3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version history for the code,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6ED3E-A57A-9316-8877-E67875B73B0F}"/>
              </a:ext>
            </a:extLst>
          </p:cNvPr>
          <p:cNvSpPr txBox="1"/>
          <p:nvPr/>
        </p:nvSpPr>
        <p:spPr>
          <a:xfrm>
            <a:off x="2296749" y="6135021"/>
            <a:ext cx="11545145" cy="147732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3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life projects generally have multiple developers working in parallel. So, a version control system like </a:t>
            </a:r>
            <a:r>
              <a:rPr lang="en-US" sz="30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3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needed to ensure there are no code conflicts between the developers.</a:t>
            </a:r>
          </a:p>
        </p:txBody>
      </p:sp>
      <p:pic>
        <p:nvPicPr>
          <p:cNvPr id="22" name="Graphic 142" descr="Graphic 142">
            <a:extLst>
              <a:ext uri="{FF2B5EF4-FFF2-40B4-BE49-F238E27FC236}">
                <a16:creationId xmlns:a16="http://schemas.microsoft.com/office/drawing/2014/main" id="{14A64E5E-8E6C-D98E-F390-74A02A6654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2207" y="3413315"/>
            <a:ext cx="705593" cy="705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Graphic 61" descr="Graphic 61">
            <a:extLst>
              <a:ext uri="{FF2B5EF4-FFF2-40B4-BE49-F238E27FC236}">
                <a16:creationId xmlns:a16="http://schemas.microsoft.com/office/drawing/2014/main" id="{DE0F3493-3C72-1509-432B-9DAEA42136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577" y="6520888"/>
            <a:ext cx="705593" cy="705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8B47C604-E312-97EE-6731-7B10A9A80C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239596"/>
            <a:ext cx="781678" cy="781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D00A2-3B99-0E71-5098-1227DE292AF1}"/>
              </a:ext>
            </a:extLst>
          </p:cNvPr>
          <p:cNvSpPr txBox="1"/>
          <p:nvPr/>
        </p:nvSpPr>
        <p:spPr>
          <a:xfrm>
            <a:off x="3861886" y="4053190"/>
            <a:ext cx="6457950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backup, synchronization…</a:t>
            </a: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70D7DDB0-DC5B-E992-A62D-60BE4ECC64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851" y="3648905"/>
            <a:ext cx="1138553" cy="948133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885CBC3-EFDC-8B1D-15D0-C7CE4B0CC6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41" y="3343103"/>
            <a:ext cx="1653891" cy="1653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077195-9F2B-3F73-33A5-0012DA5A21F7}"/>
              </a:ext>
            </a:extLst>
          </p:cNvPr>
          <p:cNvSpPr txBox="1"/>
          <p:nvPr/>
        </p:nvSpPr>
        <p:spPr>
          <a:xfrm>
            <a:off x="5896579" y="4865904"/>
            <a:ext cx="9406038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3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multiple contributors and version control 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FDC91A34-EA56-A6DA-BDDA-277C99F777D8}"/>
              </a:ext>
            </a:extLst>
          </p:cNvPr>
          <p:cNvSpPr/>
          <p:nvPr/>
        </p:nvSpPr>
        <p:spPr>
          <a:xfrm>
            <a:off x="1257300" y="15811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ro-RO" sz="4000" b="1" i="0" kern="0" spc="113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WHAT IS GIT?</a:t>
            </a:r>
            <a:endParaRPr lang="en-US" sz="4000" dirty="0"/>
          </a:p>
        </p:txBody>
      </p:sp>
      <p:sp>
        <p:nvSpPr>
          <p:cNvPr id="8" name="Text 15">
            <a:extLst>
              <a:ext uri="{FF2B5EF4-FFF2-40B4-BE49-F238E27FC236}">
                <a16:creationId xmlns:a16="http://schemas.microsoft.com/office/drawing/2014/main" id="{F9B1C975-1FC2-87F1-93C8-9DC4E9E0C1F2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DFC9F9CF-C333-9CBA-3B8F-D8558FE5B300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1A43219A-CA57-C21B-A7EB-E2BF7F003345}"/>
              </a:ext>
            </a:extLst>
          </p:cNvPr>
          <p:cNvSpPr/>
          <p:nvPr/>
        </p:nvSpPr>
        <p:spPr>
          <a:xfrm>
            <a:off x="1047749" y="9525000"/>
            <a:ext cx="176368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What is Git?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2952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080702" y="743660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C2E83C9-C0BC-365E-7A71-30113D0B825A}"/>
              </a:ext>
            </a:extLst>
          </p:cNvPr>
          <p:cNvSpPr/>
          <p:nvPr/>
        </p:nvSpPr>
        <p:spPr>
          <a:xfrm>
            <a:off x="2253753" y="4439906"/>
            <a:ext cx="4108946" cy="4571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1">
                <a:lumMod val="40000"/>
                <a:lumOff val="6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>
              <a:solidFill>
                <a:schemeClr val="bg2"/>
              </a:solidFill>
            </a:endParaRPr>
          </a:p>
        </p:txBody>
      </p:sp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8F732BC7-F506-3C7E-17FC-B5D7CE5F8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31764" y="3053715"/>
            <a:ext cx="5175256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CBA1B-3B1B-07A2-21F1-0F66E0C29315}"/>
              </a:ext>
            </a:extLst>
          </p:cNvPr>
          <p:cNvSpPr txBox="1"/>
          <p:nvPr/>
        </p:nvSpPr>
        <p:spPr>
          <a:xfrm>
            <a:off x="1953566" y="5273040"/>
            <a:ext cx="4218634" cy="194623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Clr>
                <a:srgbClr val="DE411B"/>
              </a:buClr>
              <a:buSzPct val="100000"/>
              <a:defRPr spc="198"/>
            </a:pPr>
            <a:r>
              <a:rPr lang="en-US" sz="3200" b="0" cap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cap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sz="3200" cap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cap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folder that is being tracked by</a:t>
            </a:r>
            <a:r>
              <a:rPr lang="en-US" sz="3200" b="0" cap="none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F2899-DD45-2A8F-677A-6FB59A7C7E2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81" r="5518"/>
          <a:stretch/>
        </p:blipFill>
        <p:spPr>
          <a:xfrm>
            <a:off x="8979518" y="2647950"/>
            <a:ext cx="7815373" cy="6274312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75A5695-F9C8-6C3D-E4B1-B3436E898B44}"/>
              </a:ext>
            </a:extLst>
          </p:cNvPr>
          <p:cNvSpPr/>
          <p:nvPr/>
        </p:nvSpPr>
        <p:spPr>
          <a:xfrm rot="16200000" flipV="1">
            <a:off x="5102350" y="5936642"/>
            <a:ext cx="6412203" cy="4571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>
              <a:solidFill>
                <a:schemeClr val="bg2"/>
              </a:solidFill>
            </a:endParaRP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 rot="5400000" flipV="1">
            <a:off x="14245951" y="6236750"/>
            <a:ext cx="3425821" cy="4688965"/>
          </a:xfrm>
          <a:prstGeom prst="rect">
            <a:avLst/>
          </a:prstGeom>
        </p:spPr>
      </p:pic>
      <p:sp>
        <p:nvSpPr>
          <p:cNvPr id="12" name="Text 9">
            <a:extLst>
              <a:ext uri="{FF2B5EF4-FFF2-40B4-BE49-F238E27FC236}">
                <a16:creationId xmlns:a16="http://schemas.microsoft.com/office/drawing/2014/main" id="{098AB309-A173-47C4-DF7D-2EE9FC94E590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GIT REPOSITORY - LOCAL AND REMOTE 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40EEFFF-DFC9-3F51-CC7A-F0B8BCE34DF2}"/>
              </a:ext>
            </a:extLst>
          </p:cNvPr>
          <p:cNvSpPr/>
          <p:nvPr/>
        </p:nvSpPr>
        <p:spPr>
          <a:xfrm>
            <a:off x="1104900" y="2054431"/>
            <a:ext cx="82486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8"/>
              </a:lnSpc>
            </a:pPr>
            <a:r>
              <a:rPr lang="en-US" sz="1350" b="1" i="0" kern="0" spc="150" dirty="0">
                <a:solidFill>
                  <a:srgbClr val="0AC3E6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GIT WORKFLOW</a:t>
            </a:r>
            <a:endParaRPr lang="en-US" sz="1350" dirty="0">
              <a:solidFill>
                <a:srgbClr val="0AC3E6"/>
              </a:solidFill>
            </a:endParaRPr>
          </a:p>
        </p:txBody>
      </p:sp>
      <p:sp>
        <p:nvSpPr>
          <p:cNvPr id="4" name="Text 15">
            <a:extLst>
              <a:ext uri="{FF2B5EF4-FFF2-40B4-BE49-F238E27FC236}">
                <a16:creationId xmlns:a16="http://schemas.microsoft.com/office/drawing/2014/main" id="{92DDB78B-E3F8-FD08-1AEA-693B2E5CEF2F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6F6D79BC-CAE6-D8AA-F0B8-2742EB56CC21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654CE553-FDD6-22D1-4241-230FF7B5D7D5}"/>
              </a:ext>
            </a:extLst>
          </p:cNvPr>
          <p:cNvSpPr/>
          <p:nvPr/>
        </p:nvSpPr>
        <p:spPr>
          <a:xfrm>
            <a:off x="1047748" y="9525000"/>
            <a:ext cx="4452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02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Git repo - local and remote, git workflow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084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22DA624-9650-3AE7-309C-274B18AD85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003EBA-D93F-3EF1-026D-0952D883CD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403"/>
          <a:stretch/>
        </p:blipFill>
        <p:spPr>
          <a:xfrm>
            <a:off x="9344470" y="3610450"/>
            <a:ext cx="7244158" cy="39395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FA0CED-001E-AD18-A7EB-C5600ACFFE67}"/>
              </a:ext>
            </a:extLst>
          </p:cNvPr>
          <p:cNvSpPr txBox="1"/>
          <p:nvPr/>
        </p:nvSpPr>
        <p:spPr>
          <a:xfrm>
            <a:off x="9296059" y="2980252"/>
            <a:ext cx="6972885" cy="5539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3000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.</a:t>
            </a:r>
            <a:r>
              <a:rPr lang="en-US" sz="3000" b="1" cap="non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gitignore</a:t>
            </a:r>
            <a:r>
              <a:rPr lang="en-US" sz="3000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file</a:t>
            </a: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flipV="1">
            <a:off x="13560266" y="0"/>
            <a:ext cx="4730115" cy="11581691"/>
          </a:xfrm>
          <a:prstGeom prst="rect">
            <a:avLst/>
          </a:prstGeom>
        </p:spPr>
      </p:pic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03519EF2-CADC-B73E-120A-82277FAB9E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435147" y="2812097"/>
            <a:ext cx="6062933" cy="5082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570C6E-522B-F920-7DF9-CB483A93C354}"/>
              </a:ext>
            </a:extLst>
          </p:cNvPr>
          <p:cNvSpPr/>
          <p:nvPr/>
        </p:nvSpPr>
        <p:spPr>
          <a:xfrm>
            <a:off x="1699372" y="3077177"/>
            <a:ext cx="2598307" cy="2302543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D7BCD-5C29-59EE-277F-2A285ED8DDDF}"/>
              </a:ext>
            </a:extLst>
          </p:cNvPr>
          <p:cNvSpPr txBox="1"/>
          <p:nvPr/>
        </p:nvSpPr>
        <p:spPr>
          <a:xfrm>
            <a:off x="2092903" y="3309070"/>
            <a:ext cx="5409939" cy="393954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500" b="1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file in your repo can be:</a:t>
            </a:r>
          </a:p>
          <a:p>
            <a:endParaRPr lang="en-US" sz="2500" cap="none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Tracked</a:t>
            </a:r>
            <a:r>
              <a:rPr lang="en-US" sz="2500" b="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file which has been previously staged or committed;</a:t>
            </a:r>
          </a:p>
          <a:p>
            <a:endParaRPr lang="en-US" sz="2500" b="0" cap="none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Untracked</a:t>
            </a:r>
            <a:r>
              <a:rPr lang="en-US" sz="2500" b="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file which has not been staged or committed;</a:t>
            </a:r>
          </a:p>
          <a:p>
            <a:endParaRPr lang="en-US" sz="2500" b="0" cap="none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en-US" sz="2500" b="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file which Git has been explicitly told to ignore</a:t>
            </a:r>
          </a:p>
        </p:txBody>
      </p:sp>
      <p:pic>
        <p:nvPicPr>
          <p:cNvPr id="7" name="Graphic 6" descr="Pin outline">
            <a:extLst>
              <a:ext uri="{FF2B5EF4-FFF2-40B4-BE49-F238E27FC236}">
                <a16:creationId xmlns:a16="http://schemas.microsoft.com/office/drawing/2014/main" id="{3BFD5968-F212-4DA2-440B-3AC3A7069D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8747" y="2838935"/>
            <a:ext cx="1117025" cy="1117025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D25A1390-20D6-E150-4965-60DA8E96F376}"/>
              </a:ext>
            </a:extLst>
          </p:cNvPr>
          <p:cNvSpPr/>
          <p:nvPr/>
        </p:nvSpPr>
        <p:spPr>
          <a:xfrm rot="16200000">
            <a:off x="4114606" y="5665346"/>
            <a:ext cx="8159087" cy="4571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3" name="Text 9">
            <a:extLst>
              <a:ext uri="{FF2B5EF4-FFF2-40B4-BE49-F238E27FC236}">
                <a16:creationId xmlns:a16="http://schemas.microsoft.com/office/drawing/2014/main" id="{5D43AF54-C42E-2B20-2C14-7CF01DB33B08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WHAT IS .</a:t>
            </a:r>
            <a:r>
              <a:rPr lang="en-US" sz="4000" dirty="0" err="1">
                <a:latin typeface="Arial Bold" panose="020B0704020202020204" pitchFamily="34" charset="0"/>
                <a:cs typeface="Arial Bold" panose="020B0704020202020204" pitchFamily="34" charset="0"/>
              </a:rPr>
              <a:t>gitignore</a:t>
            </a: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 file?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8" name="Text 15">
            <a:extLst>
              <a:ext uri="{FF2B5EF4-FFF2-40B4-BE49-F238E27FC236}">
                <a16:creationId xmlns:a16="http://schemas.microsoft.com/office/drawing/2014/main" id="{C4C497D8-9CDA-B21E-AC4D-D1E0AE938318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85D8ECAD-69A1-FAD2-7E50-35C46D75496D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96DA9A61-F201-E70B-71EA-AC8A49ADB9D2}"/>
              </a:ext>
            </a:extLst>
          </p:cNvPr>
          <p:cNvSpPr/>
          <p:nvPr/>
        </p:nvSpPr>
        <p:spPr>
          <a:xfrm>
            <a:off x="1047748" y="9525000"/>
            <a:ext cx="37193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What is .</a:t>
            </a:r>
            <a:r>
              <a:rPr lang="en-US" sz="1500" kern="0" spc="-30" dirty="0" err="1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gitignore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 file?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7501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080702" y="726896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C2E83C9-C0BC-365E-7A71-30113D0B825A}"/>
              </a:ext>
            </a:extLst>
          </p:cNvPr>
          <p:cNvSpPr/>
          <p:nvPr/>
        </p:nvSpPr>
        <p:spPr>
          <a:xfrm>
            <a:off x="2253753" y="4272266"/>
            <a:ext cx="4108946" cy="4571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1">
                <a:lumMod val="40000"/>
                <a:lumOff val="6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>
              <a:solidFill>
                <a:schemeClr val="bg2"/>
              </a:solidFill>
            </a:endParaRP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16200000">
            <a:off x="14444227" y="-418754"/>
            <a:ext cx="3425821" cy="428954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9ACD44-86BB-53B0-3E82-9400485F9116}"/>
              </a:ext>
            </a:extLst>
          </p:cNvPr>
          <p:cNvSpPr/>
          <p:nvPr/>
        </p:nvSpPr>
        <p:spPr>
          <a:xfrm>
            <a:off x="14867038" y="3178952"/>
            <a:ext cx="1816069" cy="607779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E63C9A-203C-BC12-59BE-3D239BF8A2F7}"/>
              </a:ext>
            </a:extLst>
          </p:cNvPr>
          <p:cNvCxnSpPr>
            <a:cxnSpLocks/>
          </p:cNvCxnSpPr>
          <p:nvPr/>
        </p:nvCxnSpPr>
        <p:spPr>
          <a:xfrm flipH="1">
            <a:off x="15792501" y="3500349"/>
            <a:ext cx="16944" cy="5491706"/>
          </a:xfrm>
          <a:prstGeom prst="line">
            <a:avLst/>
          </a:prstGeom>
          <a:noFill/>
          <a:ln w="57150" cap="flat">
            <a:solidFill>
              <a:schemeClr val="bg1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70FCC434-1604-6E9E-7CCE-4EFCCD53B1F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6957A4-23ED-DA07-3D6B-C054908144C9}"/>
              </a:ext>
            </a:extLst>
          </p:cNvPr>
          <p:cNvSpPr/>
          <p:nvPr/>
        </p:nvSpPr>
        <p:spPr>
          <a:xfrm>
            <a:off x="1104900" y="2301738"/>
            <a:ext cx="13260713" cy="6990574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5E742C-0E63-6087-1BC3-36CEE77329FA}"/>
              </a:ext>
            </a:extLst>
          </p:cNvPr>
          <p:cNvSpPr/>
          <p:nvPr/>
        </p:nvSpPr>
        <p:spPr>
          <a:xfrm>
            <a:off x="5819600" y="2658414"/>
            <a:ext cx="2139696" cy="64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59BC33-7996-A6BA-1DD5-2E59336541EC}"/>
              </a:ext>
            </a:extLst>
          </p:cNvPr>
          <p:cNvSpPr txBox="1"/>
          <p:nvPr/>
        </p:nvSpPr>
        <p:spPr>
          <a:xfrm>
            <a:off x="5955904" y="2750408"/>
            <a:ext cx="1871518" cy="4520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1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Working area</a:t>
            </a:r>
          </a:p>
        </p:txBody>
      </p:sp>
      <p:pic>
        <p:nvPicPr>
          <p:cNvPr id="25" name="Graphic 24" descr="Cloud with solid fill">
            <a:extLst>
              <a:ext uri="{FF2B5EF4-FFF2-40B4-BE49-F238E27FC236}">
                <a16:creationId xmlns:a16="http://schemas.microsoft.com/office/drawing/2014/main" id="{997A79D7-0D27-F7F7-E127-53FC67C757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66977" y="1481345"/>
            <a:ext cx="2854973" cy="26872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2CD11C-24AE-1A79-BBC0-3EAA517C2AF7}"/>
              </a:ext>
            </a:extLst>
          </p:cNvPr>
          <p:cNvSpPr txBox="1"/>
          <p:nvPr/>
        </p:nvSpPr>
        <p:spPr>
          <a:xfrm>
            <a:off x="14474478" y="2788925"/>
            <a:ext cx="2659042" cy="4520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1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Remote Repository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7DEA3-94D0-A35E-D817-1B37650EF12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826968" y="3298494"/>
            <a:ext cx="62480" cy="5825405"/>
          </a:xfrm>
          <a:prstGeom prst="line">
            <a:avLst/>
          </a:prstGeom>
          <a:noFill/>
          <a:ln w="571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2AB38F-423F-ED7F-E856-7769AC9F47C3}"/>
              </a:ext>
            </a:extLst>
          </p:cNvPr>
          <p:cNvCxnSpPr>
            <a:cxnSpLocks/>
          </p:cNvCxnSpPr>
          <p:nvPr/>
        </p:nvCxnSpPr>
        <p:spPr>
          <a:xfrm flipH="1">
            <a:off x="9600420" y="3293450"/>
            <a:ext cx="49665" cy="5904828"/>
          </a:xfrm>
          <a:prstGeom prst="line">
            <a:avLst/>
          </a:prstGeom>
          <a:noFill/>
          <a:ln w="571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00F86BA-43E6-5BF3-9A7D-495E34161C3C}"/>
              </a:ext>
            </a:extLst>
          </p:cNvPr>
          <p:cNvSpPr/>
          <p:nvPr/>
        </p:nvSpPr>
        <p:spPr>
          <a:xfrm>
            <a:off x="6862631" y="4101255"/>
            <a:ext cx="2783221" cy="137309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CA1D9B9-442A-00E1-78B2-2D376F18BD51}"/>
              </a:ext>
            </a:extLst>
          </p:cNvPr>
          <p:cNvSpPr/>
          <p:nvPr/>
        </p:nvSpPr>
        <p:spPr>
          <a:xfrm>
            <a:off x="9596105" y="5058673"/>
            <a:ext cx="3353796" cy="133143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D79F169-80B1-7525-DF55-A1F6DB801A07}"/>
              </a:ext>
            </a:extLst>
          </p:cNvPr>
          <p:cNvSpPr/>
          <p:nvPr/>
        </p:nvSpPr>
        <p:spPr>
          <a:xfrm rot="10800000">
            <a:off x="6880326" y="6300393"/>
            <a:ext cx="2714667" cy="144745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C5DD175-FDD0-EBDA-3ED3-0447255888BA}"/>
              </a:ext>
            </a:extLst>
          </p:cNvPr>
          <p:cNvSpPr/>
          <p:nvPr/>
        </p:nvSpPr>
        <p:spPr>
          <a:xfrm>
            <a:off x="2718022" y="5279557"/>
            <a:ext cx="4108946" cy="95456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6" name="Picture 35" descr="A picture containing text, clipart, vector graphics, businesscard&#10;&#10;Description automatically generated">
            <a:extLst>
              <a:ext uri="{FF2B5EF4-FFF2-40B4-BE49-F238E27FC236}">
                <a16:creationId xmlns:a16="http://schemas.microsoft.com/office/drawing/2014/main" id="{331A30A1-CE17-B21D-3958-660DB4FCF2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566" b="92929" l="2745" r="94118">
                        <a14:foregroundMark x1="37647" y1="23737" x2="37647" y2="23737"/>
                        <a14:foregroundMark x1="45490" y1="20707" x2="45490" y2="20707"/>
                        <a14:foregroundMark x1="30980" y1="13131" x2="30980" y2="13131"/>
                        <a14:foregroundMark x1="30980" y1="6566" x2="30980" y2="6566"/>
                        <a14:foregroundMark x1="33333" y1="12121" x2="33333" y2="12121"/>
                        <a14:foregroundMark x1="47059" y1="25758" x2="47059" y2="25758"/>
                        <a14:foregroundMark x1="64706" y1="27273" x2="64706" y2="27273"/>
                        <a14:foregroundMark x1="74118" y1="24242" x2="74118" y2="24242"/>
                        <a14:foregroundMark x1="71373" y1="29798" x2="71373" y2="29798"/>
                        <a14:foregroundMark x1="49020" y1="28283" x2="49020" y2="28283"/>
                        <a14:foregroundMark x1="30196" y1="24747" x2="30196" y2="24747"/>
                        <a14:foregroundMark x1="18431" y1="31313" x2="18431" y2="31313"/>
                        <a14:foregroundMark x1="7059" y1="54040" x2="7059" y2="54040"/>
                        <a14:foregroundMark x1="7451" y1="79798" x2="7451" y2="81818"/>
                        <a14:foregroundMark x1="7843" y1="90404" x2="7843" y2="90404"/>
                        <a14:foregroundMark x1="28627" y1="92929" x2="28627" y2="92929"/>
                        <a14:foregroundMark x1="94118" y1="42424" x2="94118" y2="42424"/>
                        <a14:foregroundMark x1="9804" y1="48485" x2="9804" y2="48485"/>
                        <a14:foregroundMark x1="7059" y1="30808" x2="7059" y2="30808"/>
                        <a14:foregroundMark x1="7059" y1="31313" x2="7059" y2="31313"/>
                        <a14:foregroundMark x1="3137" y1="35859" x2="3137" y2="35859"/>
                        <a14:foregroundMark x1="35686" y1="87374" x2="35686" y2="87374"/>
                        <a14:foregroundMark x1="73725" y1="55556" x2="73725" y2="55556"/>
                        <a14:foregroundMark x1="73333" y1="78283" x2="73333" y2="78283"/>
                        <a14:foregroundMark x1="90196" y1="58586" x2="90196" y2="58586"/>
                        <a14:foregroundMark x1="55294" y1="58081" x2="55294" y2="58081"/>
                        <a14:foregroundMark x1="29804" y1="61111" x2="29804" y2="61111"/>
                        <a14:foregroundMark x1="49412" y1="51515" x2="49412" y2="51515"/>
                        <a14:foregroundMark x1="56471" y1="69697" x2="56471" y2="69697"/>
                        <a14:foregroundMark x1="80000" y1="48485" x2="80000" y2="48485"/>
                        <a14:foregroundMark x1="63137" y1="46465" x2="63137" y2="46465"/>
                        <a14:foregroundMark x1="63137" y1="67677" x2="63137" y2="67677"/>
                        <a14:foregroundMark x1="53725" y1="86869" x2="53725" y2="86869"/>
                        <a14:foregroundMark x1="34118" y1="62121" x2="34118" y2="62121"/>
                        <a14:foregroundMark x1="20392" y1="44949" x2="20392" y2="44949"/>
                        <a14:foregroundMark x1="18431" y1="73737" x2="18431" y2="73737"/>
                        <a14:foregroundMark x1="35686" y1="77273" x2="35686" y2="77273"/>
                        <a14:foregroundMark x1="62353" y1="92929" x2="62353" y2="92929"/>
                        <a14:foregroundMark x1="80392" y1="90909" x2="80392" y2="90909"/>
                        <a14:foregroundMark x1="36863" y1="24747" x2="36863" y2="24747"/>
                        <a14:foregroundMark x1="41961" y1="31313" x2="41961" y2="31313"/>
                        <a14:foregroundMark x1="48627" y1="31313" x2="48627" y2="31313"/>
                        <a14:foregroundMark x1="52157" y1="31313" x2="52157" y2="31313"/>
                        <a14:foregroundMark x1="7843" y1="54040" x2="7843" y2="54040"/>
                        <a14:foregroundMark x1="8627" y1="61111" x2="8627" y2="6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55" y="4729579"/>
            <a:ext cx="1429701" cy="1408597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C1F7025-2020-D8CD-1437-400B0E8F3936}"/>
              </a:ext>
            </a:extLst>
          </p:cNvPr>
          <p:cNvSpPr/>
          <p:nvPr/>
        </p:nvSpPr>
        <p:spPr>
          <a:xfrm>
            <a:off x="3785900" y="5407621"/>
            <a:ext cx="1116496" cy="7489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4">
                <a:lumMod val="20000"/>
                <a:lumOff val="8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C02308-3CCA-1E84-FA80-939BBAD6C372}"/>
              </a:ext>
            </a:extLst>
          </p:cNvPr>
          <p:cNvSpPr txBox="1"/>
          <p:nvPr/>
        </p:nvSpPr>
        <p:spPr>
          <a:xfrm>
            <a:off x="2968117" y="5508317"/>
            <a:ext cx="865917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ea typeface="Helvetica Light"/>
                <a:cs typeface="Arial" panose="020B0604020202020204" pitchFamily="34" charset="0"/>
                <a:sym typeface="Helvetica Light"/>
              </a:rPr>
              <a:t>git </a:t>
            </a:r>
            <a:r>
              <a:rPr lang="en-US" sz="1600" b="1" cap="none" spc="0" dirty="0" err="1">
                <a:ea typeface="Helvetica Light"/>
                <a:cs typeface="Arial" panose="020B0604020202020204" pitchFamily="34" charset="0"/>
                <a:sym typeface="Helvetica Light"/>
              </a:rPr>
              <a:t>init</a:t>
            </a:r>
            <a:endParaRPr lang="en-US" sz="1600" b="1" cap="none" spc="0" dirty="0">
              <a:ea typeface="Helvetica Light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B3F0610-215C-958D-6AB6-48D2F8E6E8BF}"/>
              </a:ext>
            </a:extLst>
          </p:cNvPr>
          <p:cNvSpPr/>
          <p:nvPr/>
        </p:nvSpPr>
        <p:spPr>
          <a:xfrm>
            <a:off x="8566312" y="2674853"/>
            <a:ext cx="2139696" cy="6362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7A97E0-CEC8-30B3-69D5-F22826198004}"/>
              </a:ext>
            </a:extLst>
          </p:cNvPr>
          <p:cNvSpPr txBox="1"/>
          <p:nvPr/>
        </p:nvSpPr>
        <p:spPr>
          <a:xfrm>
            <a:off x="3922387" y="5585280"/>
            <a:ext cx="1871518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cap="none" spc="0" dirty="0">
                <a:ea typeface="Helvetica Light"/>
                <a:cs typeface="Arial" panose="020B0604020202020204" pitchFamily="34" charset="0"/>
                <a:sym typeface="Helvetica Light"/>
              </a:rPr>
              <a:t>git status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4EA97D-9E48-66C4-C2A0-B8A9F58D3A50}"/>
              </a:ext>
            </a:extLst>
          </p:cNvPr>
          <p:cNvSpPr txBox="1"/>
          <p:nvPr/>
        </p:nvSpPr>
        <p:spPr>
          <a:xfrm>
            <a:off x="6909157" y="4472328"/>
            <a:ext cx="5064155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add </a:t>
            </a:r>
            <a:r>
              <a:rPr lang="en-US" sz="1600" b="1" cap="none" spc="0" dirty="0" err="1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fileName.ext</a:t>
            </a:r>
            <a:endParaRPr lang="en-US" sz="1600" b="1" cap="none" spc="0" dirty="0">
              <a:solidFill>
                <a:schemeClr val="bg2">
                  <a:lumMod val="25000"/>
                </a:schemeClr>
              </a:solidFill>
              <a:ea typeface="Helvetica Light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445714-4F69-F1DA-227D-C54CEA91097A}"/>
              </a:ext>
            </a:extLst>
          </p:cNvPr>
          <p:cNvSpPr txBox="1"/>
          <p:nvPr/>
        </p:nvSpPr>
        <p:spPr>
          <a:xfrm>
            <a:off x="6923916" y="4750480"/>
            <a:ext cx="5064155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add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48138C-9872-0964-E7F4-BB3BE54AB07F}"/>
              </a:ext>
            </a:extLst>
          </p:cNvPr>
          <p:cNvSpPr txBox="1"/>
          <p:nvPr/>
        </p:nvSpPr>
        <p:spPr>
          <a:xfrm>
            <a:off x="9600420" y="5405802"/>
            <a:ext cx="3933145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commit –m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JetBrains Mono"/>
              </a:rPr>
              <a:t>“</a:t>
            </a:r>
            <a:r>
              <a:rPr lang="en-US" altLang="en-US" sz="1600" b="1" cap="none" spc="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message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JetBrains Mono"/>
              </a:rPr>
              <a:t>"</a:t>
            </a:r>
            <a:r>
              <a:rPr 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ED827E-D44D-ACA6-CA03-3228CB236A40}"/>
              </a:ext>
            </a:extLst>
          </p:cNvPr>
          <p:cNvSpPr/>
          <p:nvPr/>
        </p:nvSpPr>
        <p:spPr>
          <a:xfrm>
            <a:off x="9779619" y="4392771"/>
            <a:ext cx="2304481" cy="8466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4">
                <a:lumMod val="20000"/>
                <a:lumOff val="8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3B4334-7AE2-A40D-7A27-AD236AFF8C80}"/>
              </a:ext>
            </a:extLst>
          </p:cNvPr>
          <p:cNvSpPr txBox="1"/>
          <p:nvPr/>
        </p:nvSpPr>
        <p:spPr>
          <a:xfrm>
            <a:off x="10601123" y="4411713"/>
            <a:ext cx="1177412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log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ABAB2-025C-1B4A-3C42-7436D66E9404}"/>
              </a:ext>
            </a:extLst>
          </p:cNvPr>
          <p:cNvSpPr txBox="1"/>
          <p:nvPr/>
        </p:nvSpPr>
        <p:spPr>
          <a:xfrm>
            <a:off x="9600420" y="5642830"/>
            <a:ext cx="4802999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commit –m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JetBrains Mono"/>
              </a:rPr>
              <a:t>“</a:t>
            </a:r>
            <a:r>
              <a:rPr lang="en-US" altLang="en-US" sz="1600" b="1" cap="none" spc="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message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JetBrains Mono"/>
              </a:rPr>
              <a:t>“ </a:t>
            </a:r>
            <a:r>
              <a:rPr 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– –</a:t>
            </a:r>
            <a:r>
              <a:rPr lang="en-US" alt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</a:rPr>
              <a:t>amend</a:t>
            </a:r>
            <a:r>
              <a:rPr 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BA2A79-14AF-4B40-DFA1-2F76715623B4}"/>
              </a:ext>
            </a:extLst>
          </p:cNvPr>
          <p:cNvSpPr txBox="1"/>
          <p:nvPr/>
        </p:nvSpPr>
        <p:spPr>
          <a:xfrm>
            <a:off x="7134225" y="6695342"/>
            <a:ext cx="3308179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reset </a:t>
            </a:r>
            <a:r>
              <a:rPr lang="en-US" sz="1600" b="1" cap="none" spc="0" dirty="0" err="1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fileName.ext</a:t>
            </a:r>
            <a:endParaRPr lang="en-US" sz="1600" b="1" cap="none" spc="0" dirty="0">
              <a:solidFill>
                <a:schemeClr val="bg2">
                  <a:lumMod val="25000"/>
                </a:schemeClr>
              </a:solidFill>
              <a:ea typeface="Helvetica Light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3789F2-E76B-F674-3EAA-00A4AAF374C6}"/>
              </a:ext>
            </a:extLst>
          </p:cNvPr>
          <p:cNvSpPr txBox="1"/>
          <p:nvPr/>
        </p:nvSpPr>
        <p:spPr>
          <a:xfrm>
            <a:off x="7152901" y="6910248"/>
            <a:ext cx="2377419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reset 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D45713-036F-5707-AB87-6D9D53EBFC7B}"/>
              </a:ext>
            </a:extLst>
          </p:cNvPr>
          <p:cNvSpPr txBox="1"/>
          <p:nvPr/>
        </p:nvSpPr>
        <p:spPr>
          <a:xfrm>
            <a:off x="1295412" y="7326825"/>
            <a:ext cx="4963608" cy="123328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order to do starting configuration of the git open </a:t>
            </a:r>
            <a:r>
              <a:rPr lang="en-US" sz="1400" b="1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git-bash</a:t>
            </a: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400" b="1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cmd.</a:t>
            </a: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opened console write next: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</a:t>
            </a:r>
            <a:r>
              <a:rPr lang="en-US" sz="1400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– –</a:t>
            </a: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user.name "john doe"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 </a:t>
            </a:r>
            <a:r>
              <a:rPr lang="en-US" sz="1400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– –</a:t>
            </a: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</a:t>
            </a:r>
            <a:r>
              <a:rPr lang="en-US" sz="1400" cap="none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user.email</a:t>
            </a:r>
            <a:r>
              <a:rPr lang="en-US" sz="1400" cap="non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johndoe@example.com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995C9D-F850-FD7D-79BF-D6FA90FBA4FF}"/>
              </a:ext>
            </a:extLst>
          </p:cNvPr>
          <p:cNvSpPr txBox="1"/>
          <p:nvPr/>
        </p:nvSpPr>
        <p:spPr>
          <a:xfrm>
            <a:off x="1770342" y="6453910"/>
            <a:ext cx="3467969" cy="42126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b="1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rm –rf .git </a:t>
            </a:r>
            <a:r>
              <a:rPr lang="en-US" cap="none" spc="0" dirty="0">
                <a:solidFill>
                  <a:schemeClr val="bg2">
                    <a:lumMod val="2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– remove git from folder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01119D-C528-0572-1F80-5C9BC02A641A}"/>
              </a:ext>
            </a:extLst>
          </p:cNvPr>
          <p:cNvSpPr txBox="1"/>
          <p:nvPr/>
        </p:nvSpPr>
        <p:spPr>
          <a:xfrm>
            <a:off x="9863170" y="4691054"/>
            <a:ext cx="3086731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1600" cap="none" spc="198" dirty="0">
                <a:solidFill>
                  <a:schemeClr val="bg2">
                    <a:lumMod val="25000"/>
                  </a:schemeClr>
                </a:solidFill>
              </a:rPr>
              <a:t>git log --all --graph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58FBF8B-22B3-CCB0-F473-F1120A0CAE68}"/>
              </a:ext>
            </a:extLst>
          </p:cNvPr>
          <p:cNvSpPr/>
          <p:nvPr/>
        </p:nvSpPr>
        <p:spPr>
          <a:xfrm>
            <a:off x="11858011" y="2668877"/>
            <a:ext cx="2139471" cy="6362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50A83-6F12-F0D3-8D3D-266A5620C172}"/>
              </a:ext>
            </a:extLst>
          </p:cNvPr>
          <p:cNvSpPr txBox="1"/>
          <p:nvPr/>
        </p:nvSpPr>
        <p:spPr>
          <a:xfrm>
            <a:off x="8674020" y="2745163"/>
            <a:ext cx="1871518" cy="4520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1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E2FEDA-1F73-1831-6FA1-C3A5B9E8C2D3}"/>
              </a:ext>
            </a:extLst>
          </p:cNvPr>
          <p:cNvSpPr txBox="1"/>
          <p:nvPr/>
        </p:nvSpPr>
        <p:spPr>
          <a:xfrm>
            <a:off x="11625521" y="2726906"/>
            <a:ext cx="2659042" cy="4520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1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Local Repository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41585E-0627-40D0-5E85-FDF0ABA68D7B}"/>
              </a:ext>
            </a:extLst>
          </p:cNvPr>
          <p:cNvCxnSpPr>
            <a:cxnSpLocks/>
          </p:cNvCxnSpPr>
          <p:nvPr/>
        </p:nvCxnSpPr>
        <p:spPr>
          <a:xfrm flipH="1">
            <a:off x="12933239" y="3293450"/>
            <a:ext cx="3364" cy="5810082"/>
          </a:xfrm>
          <a:prstGeom prst="line">
            <a:avLst/>
          </a:prstGeom>
          <a:noFill/>
          <a:ln w="571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AD66596-E4D7-F3F9-64DB-B3BFDBA4264D}"/>
              </a:ext>
            </a:extLst>
          </p:cNvPr>
          <p:cNvSpPr/>
          <p:nvPr/>
        </p:nvSpPr>
        <p:spPr>
          <a:xfrm>
            <a:off x="5133134" y="5406067"/>
            <a:ext cx="1118802" cy="7489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4">
                <a:lumMod val="20000"/>
                <a:lumOff val="8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F1D095-764E-1A45-F6A3-CFDD964136C4}"/>
              </a:ext>
            </a:extLst>
          </p:cNvPr>
          <p:cNvSpPr txBox="1"/>
          <p:nvPr/>
        </p:nvSpPr>
        <p:spPr>
          <a:xfrm>
            <a:off x="5315774" y="5561593"/>
            <a:ext cx="924927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cap="none" spc="0" dirty="0">
                <a:ea typeface="Helvetica Light"/>
                <a:cs typeface="Arial" panose="020B0604020202020204" pitchFamily="34" charset="0"/>
                <a:sym typeface="Helvetica Light"/>
              </a:rPr>
              <a:t>git diff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A54DCE-ECA4-8001-4FC5-9FBC52349247}"/>
              </a:ext>
            </a:extLst>
          </p:cNvPr>
          <p:cNvSpPr/>
          <p:nvPr/>
        </p:nvSpPr>
        <p:spPr>
          <a:xfrm>
            <a:off x="6247503" y="7975102"/>
            <a:ext cx="3779444" cy="12231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4">
                <a:lumMod val="20000"/>
                <a:lumOff val="8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500" hangingPunct="0"/>
            <a:endParaRPr lang="en-US" sz="3200" b="1">
              <a:solidFill>
                <a:srgbClr val="FFFFFF"/>
              </a:solidFill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BA7B7-1125-DC20-BC54-696C0212B706}"/>
              </a:ext>
            </a:extLst>
          </p:cNvPr>
          <p:cNvSpPr txBox="1"/>
          <p:nvPr/>
        </p:nvSpPr>
        <p:spPr>
          <a:xfrm>
            <a:off x="7059221" y="8047974"/>
            <a:ext cx="2919212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solidFill>
                  <a:schemeClr val="tx1">
                    <a:lumMod val="95000"/>
                    <a:lumOff val="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stash</a:t>
            </a:r>
            <a:r>
              <a:rPr lang="en-US" sz="1600" cap="none" spc="0" dirty="0">
                <a:solidFill>
                  <a:schemeClr val="tx1">
                    <a:lumMod val="95000"/>
                    <a:lumOff val="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1600" b="0" cap="none" spc="0" dirty="0">
                <a:solidFill>
                  <a:schemeClr val="tx1">
                    <a:lumMod val="95000"/>
                    <a:lumOff val="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– saves a stash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1CAA7-19CC-31B5-606F-2C2230BE50A5}"/>
              </a:ext>
            </a:extLst>
          </p:cNvPr>
          <p:cNvSpPr txBox="1"/>
          <p:nvPr/>
        </p:nvSpPr>
        <p:spPr>
          <a:xfrm>
            <a:off x="6698185" y="8316343"/>
            <a:ext cx="3920435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solidFill>
                  <a:schemeClr val="tx1">
                    <a:lumMod val="95000"/>
                    <a:lumOff val="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stash apply </a:t>
            </a:r>
            <a:r>
              <a:rPr lang="en-US" sz="1600" b="0" cap="none" spc="0" dirty="0">
                <a:solidFill>
                  <a:schemeClr val="tx1">
                    <a:lumMod val="95000"/>
                    <a:lumOff val="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– applies a stash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784F8-B8AC-78AC-AE76-0D25A840574D}"/>
              </a:ext>
            </a:extLst>
          </p:cNvPr>
          <p:cNvSpPr txBox="1"/>
          <p:nvPr/>
        </p:nvSpPr>
        <p:spPr>
          <a:xfrm>
            <a:off x="6748928" y="8661541"/>
            <a:ext cx="3949351" cy="39049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b="1" cap="none" spc="0" dirty="0">
                <a:solidFill>
                  <a:schemeClr val="tx1">
                    <a:lumMod val="95000"/>
                    <a:lumOff val="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git stash drop </a:t>
            </a:r>
            <a:r>
              <a:rPr lang="en-US" sz="1600" b="0" cap="none" spc="0" dirty="0">
                <a:solidFill>
                  <a:schemeClr val="tx1">
                    <a:lumMod val="95000"/>
                    <a:lumOff val="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– removes a stash</a:t>
            </a:r>
          </a:p>
        </p:txBody>
      </p:sp>
      <p:sp>
        <p:nvSpPr>
          <p:cNvPr id="51" name="Text 9">
            <a:extLst>
              <a:ext uri="{FF2B5EF4-FFF2-40B4-BE49-F238E27FC236}">
                <a16:creationId xmlns:a16="http://schemas.microsoft.com/office/drawing/2014/main" id="{CAF99B20-8A19-F270-488A-077122BF9771}"/>
              </a:ext>
            </a:extLst>
          </p:cNvPr>
          <p:cNvSpPr/>
          <p:nvPr/>
        </p:nvSpPr>
        <p:spPr>
          <a:xfrm>
            <a:off x="1104900" y="1188732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BASIC GIT CONCEPTS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54" name="Text 2">
            <a:extLst>
              <a:ext uri="{FF2B5EF4-FFF2-40B4-BE49-F238E27FC236}">
                <a16:creationId xmlns:a16="http://schemas.microsoft.com/office/drawing/2014/main" id="{5561D370-3318-CECD-D197-7466F4049C4D}"/>
              </a:ext>
            </a:extLst>
          </p:cNvPr>
          <p:cNvSpPr/>
          <p:nvPr/>
        </p:nvSpPr>
        <p:spPr>
          <a:xfrm>
            <a:off x="1104900" y="1814413"/>
            <a:ext cx="82486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400" b="1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= commit</a:t>
            </a:r>
          </a:p>
        </p:txBody>
      </p:sp>
      <p:sp>
        <p:nvSpPr>
          <p:cNvPr id="12" name="Text 15">
            <a:extLst>
              <a:ext uri="{FF2B5EF4-FFF2-40B4-BE49-F238E27FC236}">
                <a16:creationId xmlns:a16="http://schemas.microsoft.com/office/drawing/2014/main" id="{720AE2FA-5DEE-FF4B-4FF0-EA3AA6214923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BAB7DF9C-E433-CE0F-8208-282265B1E6F8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4" name="Text 14">
            <a:extLst>
              <a:ext uri="{FF2B5EF4-FFF2-40B4-BE49-F238E27FC236}">
                <a16:creationId xmlns:a16="http://schemas.microsoft.com/office/drawing/2014/main" id="{6018ECD0-A444-2C9E-BAEE-CF59906D99A9}"/>
              </a:ext>
            </a:extLst>
          </p:cNvPr>
          <p:cNvSpPr/>
          <p:nvPr/>
        </p:nvSpPr>
        <p:spPr>
          <a:xfrm>
            <a:off x="1047748" y="9525000"/>
            <a:ext cx="37193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04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Basic Git concepts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845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5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6" grpId="0" animBg="1"/>
      <p:bldP spid="23" grpId="0" animBg="1"/>
      <p:bldP spid="26" grpId="0" animBg="1"/>
      <p:bldP spid="63" grpId="0" animBg="1"/>
      <p:bldP spid="50" grpId="0" animBg="1"/>
      <p:bldP spid="3" grpId="0" animBg="1"/>
      <p:bldP spid="7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5" name="Endava Presentation…">
            <a:extLst>
              <a:ext uri="{FF2B5EF4-FFF2-40B4-BE49-F238E27FC236}">
                <a16:creationId xmlns:a16="http://schemas.microsoft.com/office/drawing/2014/main" id="{10A06F46-4B99-6682-9D66-F25698E341F2}"/>
              </a:ext>
            </a:extLst>
          </p:cNvPr>
          <p:cNvSpPr txBox="1"/>
          <p:nvPr/>
        </p:nvSpPr>
        <p:spPr>
          <a:xfrm>
            <a:off x="5995106" y="7436604"/>
            <a:ext cx="5971450" cy="9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C2E83C9-C0BC-365E-7A71-30113D0B825A}"/>
              </a:ext>
            </a:extLst>
          </p:cNvPr>
          <p:cNvSpPr/>
          <p:nvPr/>
        </p:nvSpPr>
        <p:spPr>
          <a:xfrm>
            <a:off x="3168157" y="4439906"/>
            <a:ext cx="4108946" cy="4571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1">
                <a:lumMod val="40000"/>
                <a:lumOff val="6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>
              <a:solidFill>
                <a:schemeClr val="bg2"/>
              </a:solidFill>
            </a:endParaRP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 flipV="1">
            <a:off x="14300543" y="6236750"/>
            <a:ext cx="3425821" cy="468896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8573A-6DAC-826D-47C6-8EC4D6B31004}"/>
              </a:ext>
            </a:extLst>
          </p:cNvPr>
          <p:cNvSpPr/>
          <p:nvPr/>
        </p:nvSpPr>
        <p:spPr>
          <a:xfrm>
            <a:off x="1331048" y="3945303"/>
            <a:ext cx="6544518" cy="1092929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98998-D872-6583-72AA-96BE495FD968}"/>
              </a:ext>
            </a:extLst>
          </p:cNvPr>
          <p:cNvSpPr txBox="1"/>
          <p:nvPr/>
        </p:nvSpPr>
        <p:spPr>
          <a:xfrm>
            <a:off x="2785197" y="4066616"/>
            <a:ext cx="339918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Commit hash: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F10C7-04C0-48E8-33F7-12215C06760F}"/>
              </a:ext>
            </a:extLst>
          </p:cNvPr>
          <p:cNvSpPr txBox="1"/>
          <p:nvPr/>
        </p:nvSpPr>
        <p:spPr>
          <a:xfrm>
            <a:off x="2501964" y="4429977"/>
            <a:ext cx="5652912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23523442c33465d8cef56c9c0dcf6df35cfb510a</a:t>
            </a:r>
            <a:endParaRPr lang="en-US" sz="1600" cap="none" spc="0" dirty="0">
              <a:latin typeface="Arial" panose="020B0604020202020204" pitchFamily="34" charset="0"/>
              <a:ea typeface="Helvetica Light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6C67A-08F3-EB07-604D-AFA69857C502}"/>
              </a:ext>
            </a:extLst>
          </p:cNvPr>
          <p:cNvSpPr txBox="1"/>
          <p:nvPr/>
        </p:nvSpPr>
        <p:spPr>
          <a:xfrm>
            <a:off x="8420799" y="3281537"/>
            <a:ext cx="9078890" cy="114454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b="1" cap="none" spc="0" dirty="0">
                <a:solidFill>
                  <a:srgbClr val="0AC3E6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git checkout</a:t>
            </a:r>
            <a:r>
              <a:rPr lang="en-US" sz="2000" cap="none" spc="0" dirty="0">
                <a:solidFill>
                  <a:srgbClr val="0AC3E6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2000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23523442c33465d8cef56c9c0dcf6df35cfb510a</a:t>
            </a:r>
            <a:endParaRPr lang="en-US" sz="2000" cap="none" spc="0" dirty="0">
              <a:solidFill>
                <a:srgbClr val="0AC3E6"/>
              </a:solidFill>
              <a:latin typeface="Arial" panose="020B0604020202020204" pitchFamily="34" charset="0"/>
              <a:ea typeface="Helvetica Light"/>
              <a:cs typeface="Arial" panose="020B0604020202020204" pitchFamily="34" charset="0"/>
              <a:sym typeface="Helvetica Light"/>
            </a:endParaRP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18971E-D9CA-C861-9117-076A4043F840}"/>
              </a:ext>
            </a:extLst>
          </p:cNvPr>
          <p:cNvSpPr/>
          <p:nvPr/>
        </p:nvSpPr>
        <p:spPr>
          <a:xfrm>
            <a:off x="6797172" y="5332791"/>
            <a:ext cx="2002379" cy="18030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E0B6A31F-2D1F-304F-2AC5-76FBD4125F83}"/>
              </a:ext>
            </a:extLst>
          </p:cNvPr>
          <p:cNvSpPr/>
          <p:nvPr/>
        </p:nvSpPr>
        <p:spPr>
          <a:xfrm flipH="1" flipV="1">
            <a:off x="7556413" y="3807890"/>
            <a:ext cx="7736439" cy="1734100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102C27-570B-4C26-6208-8EA3DEE5E978}"/>
              </a:ext>
            </a:extLst>
          </p:cNvPr>
          <p:cNvCxnSpPr>
            <a:cxnSpLocks/>
          </p:cNvCxnSpPr>
          <p:nvPr/>
        </p:nvCxnSpPr>
        <p:spPr>
          <a:xfrm flipV="1">
            <a:off x="8800979" y="6251870"/>
            <a:ext cx="1343618" cy="193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1D0D15-343A-CB81-89BE-5FEE1EA71E9C}"/>
              </a:ext>
            </a:extLst>
          </p:cNvPr>
          <p:cNvCxnSpPr>
            <a:cxnSpLocks/>
          </p:cNvCxnSpPr>
          <p:nvPr/>
        </p:nvCxnSpPr>
        <p:spPr>
          <a:xfrm flipV="1">
            <a:off x="12146976" y="6233430"/>
            <a:ext cx="1832933" cy="1844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A08EF4-E57B-207E-FD4E-BC7211842E50}"/>
              </a:ext>
            </a:extLst>
          </p:cNvPr>
          <p:cNvSpPr txBox="1"/>
          <p:nvPr/>
        </p:nvSpPr>
        <p:spPr>
          <a:xfrm>
            <a:off x="6802521" y="5774819"/>
            <a:ext cx="1935377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1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st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commit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E052AB-806C-11F2-0D31-F985C33EE44B}"/>
              </a:ext>
            </a:extLst>
          </p:cNvPr>
          <p:cNvCxnSpPr>
            <a:cxnSpLocks/>
          </p:cNvCxnSpPr>
          <p:nvPr/>
        </p:nvCxnSpPr>
        <p:spPr>
          <a:xfrm>
            <a:off x="4808595" y="6251870"/>
            <a:ext cx="2003522" cy="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: Slight curve with solid fill">
            <a:extLst>
              <a:ext uri="{FF2B5EF4-FFF2-40B4-BE49-F238E27FC236}">
                <a16:creationId xmlns:a16="http://schemas.microsoft.com/office/drawing/2014/main" id="{E35800C2-D51D-DC2D-3EB6-BB5513A2C0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097724">
            <a:off x="5301174" y="5104065"/>
            <a:ext cx="2085542" cy="6881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7C345C-4725-CFB7-D997-49B26312A572}"/>
              </a:ext>
            </a:extLst>
          </p:cNvPr>
          <p:cNvSpPr txBox="1"/>
          <p:nvPr/>
        </p:nvSpPr>
        <p:spPr>
          <a:xfrm>
            <a:off x="7098586" y="6529351"/>
            <a:ext cx="132221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rgbClr val="00B050"/>
                </a:solidFill>
                <a:ea typeface="Helvetica Light"/>
                <a:cs typeface="Arial" panose="020B0604020202020204" pitchFamily="34" charset="0"/>
                <a:sym typeface="Helvetica Light"/>
              </a:rPr>
              <a:t>HEAD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76D444-373F-A05A-8B3A-E08B4530E4BA}"/>
              </a:ext>
            </a:extLst>
          </p:cNvPr>
          <p:cNvSpPr txBox="1"/>
          <p:nvPr/>
        </p:nvSpPr>
        <p:spPr>
          <a:xfrm>
            <a:off x="7109104" y="6234306"/>
            <a:ext cx="132221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rgbClr val="00B050"/>
                </a:solidFill>
                <a:ea typeface="Helvetica Light"/>
                <a:cs typeface="Arial" panose="020B0604020202020204" pitchFamily="34" charset="0"/>
                <a:sym typeface="Helvetica Light"/>
              </a:rPr>
              <a:t>MASTER</a:t>
            </a:r>
          </a:p>
        </p:txBody>
      </p:sp>
      <p:pic>
        <p:nvPicPr>
          <p:cNvPr id="38" name="Graphic 37" descr="Flag with solid fill">
            <a:extLst>
              <a:ext uri="{FF2B5EF4-FFF2-40B4-BE49-F238E27FC236}">
                <a16:creationId xmlns:a16="http://schemas.microsoft.com/office/drawing/2014/main" id="{D0AE118E-0CFC-5702-3954-10CA0C7F4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12162" y="5301155"/>
            <a:ext cx="1245619" cy="12456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B230D31-5779-1C7D-B454-ADFE929196AA}"/>
              </a:ext>
            </a:extLst>
          </p:cNvPr>
          <p:cNvSpPr/>
          <p:nvPr/>
        </p:nvSpPr>
        <p:spPr>
          <a:xfrm>
            <a:off x="10144597" y="5363434"/>
            <a:ext cx="2002379" cy="18030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E13F24-81C3-7490-1520-28739A2413C9}"/>
              </a:ext>
            </a:extLst>
          </p:cNvPr>
          <p:cNvSpPr/>
          <p:nvPr/>
        </p:nvSpPr>
        <p:spPr>
          <a:xfrm>
            <a:off x="13936405" y="5342812"/>
            <a:ext cx="2002379" cy="18030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C270BA-8BCE-4B7B-238A-8859BCF409D9}"/>
              </a:ext>
            </a:extLst>
          </p:cNvPr>
          <p:cNvSpPr txBox="1"/>
          <p:nvPr/>
        </p:nvSpPr>
        <p:spPr>
          <a:xfrm>
            <a:off x="10149409" y="5812594"/>
            <a:ext cx="1935377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2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nd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D100B-DCB0-6BF8-02B5-887226888791}"/>
              </a:ext>
            </a:extLst>
          </p:cNvPr>
          <p:cNvSpPr txBox="1"/>
          <p:nvPr/>
        </p:nvSpPr>
        <p:spPr>
          <a:xfrm>
            <a:off x="10484997" y="6503192"/>
            <a:ext cx="132221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rgbClr val="00B050"/>
                </a:solidFill>
                <a:ea typeface="Helvetica Light"/>
                <a:cs typeface="Arial" panose="020B0604020202020204" pitchFamily="34" charset="0"/>
                <a:sym typeface="Helvetica Light"/>
              </a:rPr>
              <a:t>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0D1D5C-E993-0113-0C61-E656FAA6DF72}"/>
              </a:ext>
            </a:extLst>
          </p:cNvPr>
          <p:cNvSpPr txBox="1"/>
          <p:nvPr/>
        </p:nvSpPr>
        <p:spPr>
          <a:xfrm>
            <a:off x="10484679" y="6234306"/>
            <a:ext cx="132221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rgbClr val="00B050"/>
                </a:solidFill>
                <a:ea typeface="Helvetica Light"/>
                <a:cs typeface="Arial" panose="020B0604020202020204" pitchFamily="34" charset="0"/>
                <a:sym typeface="Helvetica Light"/>
              </a:rPr>
              <a:t>MASTER</a:t>
            </a:r>
          </a:p>
        </p:txBody>
      </p:sp>
      <p:pic>
        <p:nvPicPr>
          <p:cNvPr id="35" name="Graphic 34" descr="Flag with solid fill">
            <a:extLst>
              <a:ext uri="{FF2B5EF4-FFF2-40B4-BE49-F238E27FC236}">
                <a16:creationId xmlns:a16="http://schemas.microsoft.com/office/drawing/2014/main" id="{1C285534-99A4-101C-DDAD-F9CD6D16C6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04564" y="5262358"/>
            <a:ext cx="1245619" cy="12456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A409A6-C32A-C743-8232-5E9A14567476}"/>
              </a:ext>
            </a:extLst>
          </p:cNvPr>
          <p:cNvSpPr txBox="1"/>
          <p:nvPr/>
        </p:nvSpPr>
        <p:spPr>
          <a:xfrm>
            <a:off x="13965399" y="5737557"/>
            <a:ext cx="1935377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3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rd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commit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5F1BC-A482-5CD9-A682-B6076BA228E7}"/>
              </a:ext>
            </a:extLst>
          </p:cNvPr>
          <p:cNvSpPr txBox="1"/>
          <p:nvPr/>
        </p:nvSpPr>
        <p:spPr>
          <a:xfrm>
            <a:off x="14311518" y="6487212"/>
            <a:ext cx="132221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rgbClr val="00B050"/>
                </a:solidFill>
                <a:ea typeface="Helvetica Light"/>
                <a:cs typeface="Arial" panose="020B0604020202020204" pitchFamily="34" charset="0"/>
                <a:sym typeface="Helvetica Light"/>
              </a:rPr>
              <a:t>HEAD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3F80B-80EE-2BB0-2947-AE2E7361187E}"/>
              </a:ext>
            </a:extLst>
          </p:cNvPr>
          <p:cNvSpPr txBox="1"/>
          <p:nvPr/>
        </p:nvSpPr>
        <p:spPr>
          <a:xfrm>
            <a:off x="14322036" y="6192167"/>
            <a:ext cx="132221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rgbClr val="00B050"/>
                </a:solidFill>
                <a:ea typeface="Helvetica Light"/>
                <a:cs typeface="Arial" panose="020B0604020202020204" pitchFamily="34" charset="0"/>
                <a:sym typeface="Helvetica Light"/>
              </a:rPr>
              <a:t>MASTER</a:t>
            </a:r>
          </a:p>
        </p:txBody>
      </p:sp>
      <p:pic>
        <p:nvPicPr>
          <p:cNvPr id="30" name="Graphic 29" descr="Flag with solid fill">
            <a:extLst>
              <a:ext uri="{FF2B5EF4-FFF2-40B4-BE49-F238E27FC236}">
                <a16:creationId xmlns:a16="http://schemas.microsoft.com/office/drawing/2014/main" id="{55DC7F2E-E134-E489-37FA-F69B2F3BF8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03121" y="5207216"/>
            <a:ext cx="1245619" cy="1245619"/>
          </a:xfrm>
          <a:prstGeom prst="rect">
            <a:avLst/>
          </a:prstGeom>
        </p:spPr>
      </p:pic>
      <p:sp>
        <p:nvSpPr>
          <p:cNvPr id="43" name="Text 9">
            <a:extLst>
              <a:ext uri="{FF2B5EF4-FFF2-40B4-BE49-F238E27FC236}">
                <a16:creationId xmlns:a16="http://schemas.microsoft.com/office/drawing/2014/main" id="{F0D2923A-1964-2600-8225-D1D6A37CC3CB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BASIC GIT CONCEPTS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44" name="Text 2">
            <a:extLst>
              <a:ext uri="{FF2B5EF4-FFF2-40B4-BE49-F238E27FC236}">
                <a16:creationId xmlns:a16="http://schemas.microsoft.com/office/drawing/2014/main" id="{08DE5161-0851-5044-3157-2468A09D5997}"/>
              </a:ext>
            </a:extLst>
          </p:cNvPr>
          <p:cNvSpPr/>
          <p:nvPr/>
        </p:nvSpPr>
        <p:spPr>
          <a:xfrm>
            <a:off x="1104900" y="2054431"/>
            <a:ext cx="82486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400" b="1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= commit</a:t>
            </a:r>
          </a:p>
        </p:txBody>
      </p:sp>
      <p:sp>
        <p:nvSpPr>
          <p:cNvPr id="4" name="Text 15">
            <a:extLst>
              <a:ext uri="{FF2B5EF4-FFF2-40B4-BE49-F238E27FC236}">
                <a16:creationId xmlns:a16="http://schemas.microsoft.com/office/drawing/2014/main" id="{367EC6B3-22AD-8A89-0E32-9BFBD5E08FD0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49E92837-52F4-7A3F-093D-9758F4E59988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75A69877-3925-D066-8D3D-34C5BF2583E8}"/>
              </a:ext>
            </a:extLst>
          </p:cNvPr>
          <p:cNvSpPr/>
          <p:nvPr/>
        </p:nvSpPr>
        <p:spPr>
          <a:xfrm>
            <a:off x="1047748" y="9525000"/>
            <a:ext cx="37193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04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Basic Git concepts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821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9" grpId="0" animBg="1"/>
      <p:bldP spid="31" grpId="0" animBg="1"/>
      <p:bldP spid="31" grpId="1" animBg="1"/>
      <p:bldP spid="32" grpId="0" animBg="1"/>
      <p:bldP spid="3" grpId="0" animBg="1"/>
      <p:bldP spid="7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6" grpId="0" animBg="1"/>
      <p:bldP spid="36" grpId="0" animBg="1"/>
      <p:bldP spid="36" grpId="1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A1AA2E5F-1021-DC9E-F22D-B30F6B569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 flipV="1">
            <a:off x="14232303" y="6236750"/>
            <a:ext cx="3425821" cy="468896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22DA624-9650-3AE7-309C-274B18AD859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0FDECA-35BC-753E-18AE-ECEE4DD18918}"/>
              </a:ext>
            </a:extLst>
          </p:cNvPr>
          <p:cNvCxnSpPr>
            <a:cxnSpLocks/>
          </p:cNvCxnSpPr>
          <p:nvPr/>
        </p:nvCxnSpPr>
        <p:spPr>
          <a:xfrm>
            <a:off x="6421559" y="5572544"/>
            <a:ext cx="2003522" cy="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F3063B-445E-CC5D-A1E9-708BB19E21F7}"/>
              </a:ext>
            </a:extLst>
          </p:cNvPr>
          <p:cNvCxnSpPr/>
          <p:nvPr/>
        </p:nvCxnSpPr>
        <p:spPr>
          <a:xfrm>
            <a:off x="9687080" y="5539131"/>
            <a:ext cx="2003522" cy="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D5BE02-A76B-BE65-D084-F11CCD290D88}"/>
              </a:ext>
            </a:extLst>
          </p:cNvPr>
          <p:cNvCxnSpPr>
            <a:cxnSpLocks/>
          </p:cNvCxnSpPr>
          <p:nvPr/>
        </p:nvCxnSpPr>
        <p:spPr>
          <a:xfrm>
            <a:off x="2504878" y="5537318"/>
            <a:ext cx="2003522" cy="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6DFA333-A869-359B-E59C-1B248A4F3EA8}"/>
              </a:ext>
            </a:extLst>
          </p:cNvPr>
          <p:cNvSpPr/>
          <p:nvPr/>
        </p:nvSpPr>
        <p:spPr>
          <a:xfrm>
            <a:off x="6481938" y="5590268"/>
            <a:ext cx="2009195" cy="2762155"/>
          </a:xfrm>
          <a:custGeom>
            <a:avLst/>
            <a:gdLst>
              <a:gd name="connsiteX0" fmla="*/ 0 w 3955773"/>
              <a:gd name="connsiteY0" fmla="*/ 0 h 3210734"/>
              <a:gd name="connsiteX1" fmla="*/ 1172817 w 3955773"/>
              <a:gd name="connsiteY1" fmla="*/ 536713 h 3210734"/>
              <a:gd name="connsiteX2" fmla="*/ 1292086 w 3955773"/>
              <a:gd name="connsiteY2" fmla="*/ 2802835 h 3210734"/>
              <a:gd name="connsiteX3" fmla="*/ 3955773 w 3955773"/>
              <a:gd name="connsiteY3" fmla="*/ 3200400 h 321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5773" h="3210734">
                <a:moveTo>
                  <a:pt x="0" y="0"/>
                </a:moveTo>
                <a:cubicBezTo>
                  <a:pt x="478734" y="34787"/>
                  <a:pt x="957469" y="69574"/>
                  <a:pt x="1172817" y="536713"/>
                </a:cubicBezTo>
                <a:cubicBezTo>
                  <a:pt x="1388165" y="1003852"/>
                  <a:pt x="828260" y="2358887"/>
                  <a:pt x="1292086" y="2802835"/>
                </a:cubicBezTo>
                <a:cubicBezTo>
                  <a:pt x="1755912" y="3246783"/>
                  <a:pt x="2855842" y="3223591"/>
                  <a:pt x="3955773" y="320040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26C2AD8D-8234-A7CD-0BF1-AE70F23760A7}"/>
              </a:ext>
            </a:extLst>
          </p:cNvPr>
          <p:cNvSpPr/>
          <p:nvPr/>
        </p:nvSpPr>
        <p:spPr>
          <a:xfrm rot="16200000">
            <a:off x="9902364" y="2071238"/>
            <a:ext cx="1543832" cy="3765694"/>
          </a:xfrm>
          <a:prstGeom prst="rightBrace">
            <a:avLst>
              <a:gd name="adj1" fmla="val 8333"/>
              <a:gd name="adj2" fmla="val 70455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</a:endParaRPr>
          </a:p>
        </p:txBody>
      </p:sp>
      <p:pic>
        <p:nvPicPr>
          <p:cNvPr id="51" name="Graphic 50" descr="Chat bubble outline">
            <a:extLst>
              <a:ext uri="{FF2B5EF4-FFF2-40B4-BE49-F238E27FC236}">
                <a16:creationId xmlns:a16="http://schemas.microsoft.com/office/drawing/2014/main" id="{C0575C3C-AA85-8EC9-2BCE-038E7D53EF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30324" y="1370597"/>
            <a:ext cx="2512848" cy="251284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1016B83-C6AF-5D6C-FA1B-53083E090104}"/>
              </a:ext>
            </a:extLst>
          </p:cNvPr>
          <p:cNvSpPr/>
          <p:nvPr/>
        </p:nvSpPr>
        <p:spPr>
          <a:xfrm>
            <a:off x="10191280" y="2300633"/>
            <a:ext cx="1203414" cy="289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351754-107C-42E6-BB05-54F15BEE9075}"/>
              </a:ext>
            </a:extLst>
          </p:cNvPr>
          <p:cNvSpPr txBox="1"/>
          <p:nvPr/>
        </p:nvSpPr>
        <p:spPr>
          <a:xfrm>
            <a:off x="10110696" y="2182127"/>
            <a:ext cx="1847276" cy="51360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400" cap="none" spc="0" dirty="0">
                <a:solidFill>
                  <a:srgbClr val="5E5E5E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Still exist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E971DC-A540-8424-09A3-FEB1581A05E2}"/>
              </a:ext>
            </a:extLst>
          </p:cNvPr>
          <p:cNvSpPr/>
          <p:nvPr/>
        </p:nvSpPr>
        <p:spPr>
          <a:xfrm>
            <a:off x="3154263" y="7193502"/>
            <a:ext cx="2565311" cy="900514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7AE84F-14D4-A90B-1D3F-55A6543BFAB8}"/>
              </a:ext>
            </a:extLst>
          </p:cNvPr>
          <p:cNvSpPr txBox="1"/>
          <p:nvPr/>
        </p:nvSpPr>
        <p:spPr>
          <a:xfrm>
            <a:off x="2703457" y="7459093"/>
            <a:ext cx="339918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chemeClr val="tx1">
                    <a:lumMod val="95000"/>
                    <a:lumOff val="5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New BRANCH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8DA0332-A437-7A55-60FB-50B19BE1170D}"/>
              </a:ext>
            </a:extLst>
          </p:cNvPr>
          <p:cNvSpPr/>
          <p:nvPr/>
        </p:nvSpPr>
        <p:spPr>
          <a:xfrm>
            <a:off x="13499380" y="6548951"/>
            <a:ext cx="3055354" cy="10813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accent4">
                <a:lumMod val="20000"/>
                <a:lumOff val="8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495A0D-4938-32D6-70D4-5CC84F4C242F}"/>
              </a:ext>
            </a:extLst>
          </p:cNvPr>
          <p:cNvSpPr txBox="1"/>
          <p:nvPr/>
        </p:nvSpPr>
        <p:spPr>
          <a:xfrm>
            <a:off x="13638534" y="6848225"/>
            <a:ext cx="2851363" cy="48282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rtlCol="0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</a:pPr>
            <a:r>
              <a:rPr lang="en-US" sz="2200" b="1" cap="none" spc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git log –all – –graph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BC56AE-0BE9-F594-5002-896B5AC1039F}"/>
              </a:ext>
            </a:extLst>
          </p:cNvPr>
          <p:cNvSpPr/>
          <p:nvPr/>
        </p:nvSpPr>
        <p:spPr>
          <a:xfrm>
            <a:off x="4508551" y="4671032"/>
            <a:ext cx="2002379" cy="18030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844554-8C3F-4BFF-8D02-29DE3D0FE410}"/>
              </a:ext>
            </a:extLst>
          </p:cNvPr>
          <p:cNvSpPr txBox="1"/>
          <p:nvPr/>
        </p:nvSpPr>
        <p:spPr>
          <a:xfrm>
            <a:off x="4542051" y="5164029"/>
            <a:ext cx="1935377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1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st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commit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005395-8200-DD1F-ACDE-3A0648049308}"/>
              </a:ext>
            </a:extLst>
          </p:cNvPr>
          <p:cNvSpPr txBox="1"/>
          <p:nvPr/>
        </p:nvSpPr>
        <p:spPr>
          <a:xfrm>
            <a:off x="4839068" y="5641083"/>
            <a:ext cx="132221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rgbClr val="00B050"/>
                </a:solidFill>
                <a:ea typeface="Helvetica Light"/>
                <a:cs typeface="Arial" panose="020B0604020202020204" pitchFamily="34" charset="0"/>
                <a:sym typeface="Helvetica Light"/>
              </a:rPr>
              <a:t>HEAD</a:t>
            </a:r>
          </a:p>
        </p:txBody>
      </p:sp>
      <p:pic>
        <p:nvPicPr>
          <p:cNvPr id="57" name="Graphic 56" descr="Flag with solid fill">
            <a:extLst>
              <a:ext uri="{FF2B5EF4-FFF2-40B4-BE49-F238E27FC236}">
                <a16:creationId xmlns:a16="http://schemas.microsoft.com/office/drawing/2014/main" id="{02018DEA-CC2F-44DB-3115-C39551A89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09265" y="4520690"/>
            <a:ext cx="1245619" cy="1245619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32647378-7147-A48A-D93E-61E90824FFF0}"/>
              </a:ext>
            </a:extLst>
          </p:cNvPr>
          <p:cNvSpPr/>
          <p:nvPr/>
        </p:nvSpPr>
        <p:spPr>
          <a:xfrm>
            <a:off x="7836185" y="4677986"/>
            <a:ext cx="2002379" cy="18030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0CB9F9-385D-24EF-CFD9-81D1A262F87D}"/>
              </a:ext>
            </a:extLst>
          </p:cNvPr>
          <p:cNvSpPr txBox="1"/>
          <p:nvPr/>
        </p:nvSpPr>
        <p:spPr>
          <a:xfrm>
            <a:off x="7938155" y="5298794"/>
            <a:ext cx="1935377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2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nd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commit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4AA41C-B9F0-CD8C-B2D9-BCDF361643B4}"/>
              </a:ext>
            </a:extLst>
          </p:cNvPr>
          <p:cNvSpPr/>
          <p:nvPr/>
        </p:nvSpPr>
        <p:spPr>
          <a:xfrm>
            <a:off x="11341573" y="4645712"/>
            <a:ext cx="2002379" cy="18030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2BBA93-ACA3-9DC2-FE69-40FC25B4D5A7}"/>
              </a:ext>
            </a:extLst>
          </p:cNvPr>
          <p:cNvSpPr txBox="1"/>
          <p:nvPr/>
        </p:nvSpPr>
        <p:spPr>
          <a:xfrm>
            <a:off x="11465011" y="5140500"/>
            <a:ext cx="1935377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3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rd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 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commit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1BF3F0-2F24-52E5-C13F-C93ED4BEF640}"/>
              </a:ext>
            </a:extLst>
          </p:cNvPr>
          <p:cNvSpPr txBox="1"/>
          <p:nvPr/>
        </p:nvSpPr>
        <p:spPr>
          <a:xfrm>
            <a:off x="11715206" y="5656399"/>
            <a:ext cx="132221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rgbClr val="00B050"/>
                </a:solidFill>
                <a:ea typeface="Helvetica Light"/>
                <a:cs typeface="Arial" panose="020B0604020202020204" pitchFamily="34" charset="0"/>
                <a:sym typeface="Helvetica Light"/>
              </a:rPr>
              <a:t>MASTER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36E68E8-38AF-76B1-C331-4E51B47054BD}"/>
              </a:ext>
            </a:extLst>
          </p:cNvPr>
          <p:cNvSpPr/>
          <p:nvPr/>
        </p:nvSpPr>
        <p:spPr>
          <a:xfrm>
            <a:off x="7938155" y="7370494"/>
            <a:ext cx="2002379" cy="18030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79FD80-8B33-9249-8FC8-E87C279E7A19}"/>
              </a:ext>
            </a:extLst>
          </p:cNvPr>
          <p:cNvSpPr txBox="1"/>
          <p:nvPr/>
        </p:nvSpPr>
        <p:spPr>
          <a:xfrm>
            <a:off x="7959366" y="7894589"/>
            <a:ext cx="1935377" cy="4770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4</a:t>
            </a:r>
            <a:r>
              <a:rPr lang="en-US" sz="2500" cap="none" spc="0" baseline="3000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th </a:t>
            </a:r>
            <a:r>
              <a:rPr lang="en-US" sz="2500" cap="none" spc="0" dirty="0">
                <a:solidFill>
                  <a:schemeClr val="bg1">
                    <a:lumMod val="50000"/>
                  </a:schemeClr>
                </a:solidFill>
                <a:ea typeface="Helvetica Light"/>
                <a:cs typeface="Arial" panose="020B0604020202020204" pitchFamily="34" charset="0"/>
                <a:sym typeface="Helvetica Light"/>
              </a:rPr>
              <a:t>commit</a:t>
            </a:r>
          </a:p>
        </p:txBody>
      </p:sp>
      <p:pic>
        <p:nvPicPr>
          <p:cNvPr id="49" name="Graphic 48" descr="Flag with solid fill">
            <a:extLst>
              <a:ext uri="{FF2B5EF4-FFF2-40B4-BE49-F238E27FC236}">
                <a16:creationId xmlns:a16="http://schemas.microsoft.com/office/drawing/2014/main" id="{2A96294D-CA52-7739-2393-806D6869A5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6146" y="7375899"/>
            <a:ext cx="1245619" cy="12456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88A9FCC-2A30-684D-80AD-013F9BE12884}"/>
              </a:ext>
            </a:extLst>
          </p:cNvPr>
          <p:cNvSpPr txBox="1"/>
          <p:nvPr/>
        </p:nvSpPr>
        <p:spPr>
          <a:xfrm>
            <a:off x="8265947" y="8391488"/>
            <a:ext cx="132221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ctr" defTabSz="821531">
              <a:lnSpc>
                <a:spcPct val="100000"/>
              </a:lnSpc>
              <a:spcBef>
                <a:spcPts val="3000"/>
              </a:spcBef>
            </a:pPr>
            <a:r>
              <a:rPr lang="en-US" cap="none" spc="0" dirty="0">
                <a:solidFill>
                  <a:srgbClr val="00B050"/>
                </a:solidFill>
                <a:ea typeface="Helvetica Light"/>
                <a:cs typeface="Arial" panose="020B0604020202020204" pitchFamily="34" charset="0"/>
                <a:sym typeface="Helvetica Light"/>
              </a:rPr>
              <a:t>HEAD</a:t>
            </a:r>
          </a:p>
        </p:txBody>
      </p:sp>
      <p:pic>
        <p:nvPicPr>
          <p:cNvPr id="70" name="Graphic 69" descr="Arrow: Slight curve with solid fill">
            <a:extLst>
              <a:ext uri="{FF2B5EF4-FFF2-40B4-BE49-F238E27FC236}">
                <a16:creationId xmlns:a16="http://schemas.microsoft.com/office/drawing/2014/main" id="{6584936B-5798-7E82-2783-4FB3EB2FE4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5651834" y="7289319"/>
            <a:ext cx="1362961" cy="688150"/>
          </a:xfrm>
          <a:prstGeom prst="rect">
            <a:avLst/>
          </a:prstGeom>
        </p:spPr>
      </p:pic>
      <p:sp>
        <p:nvSpPr>
          <p:cNvPr id="7" name="Text 9">
            <a:extLst>
              <a:ext uri="{FF2B5EF4-FFF2-40B4-BE49-F238E27FC236}">
                <a16:creationId xmlns:a16="http://schemas.microsoft.com/office/drawing/2014/main" id="{299F181D-02E0-5421-00E1-6EBCA6B55691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BASIC GIT CONCEPT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7D1E2A66-2FD0-7DEB-8CAD-68A62480B6EA}"/>
              </a:ext>
            </a:extLst>
          </p:cNvPr>
          <p:cNvSpPr/>
          <p:nvPr/>
        </p:nvSpPr>
        <p:spPr>
          <a:xfrm>
            <a:off x="1104900" y="2054431"/>
            <a:ext cx="82486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400" b="1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= commit</a:t>
            </a:r>
          </a:p>
        </p:txBody>
      </p:sp>
      <p:sp>
        <p:nvSpPr>
          <p:cNvPr id="3" name="Text 15">
            <a:extLst>
              <a:ext uri="{FF2B5EF4-FFF2-40B4-BE49-F238E27FC236}">
                <a16:creationId xmlns:a16="http://schemas.microsoft.com/office/drawing/2014/main" id="{2515E4F3-13F5-C7DE-A757-95FA6C7C0F4D}"/>
              </a:ext>
            </a:extLst>
          </p:cNvPr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ELENA HAJDEU-CHICAROS – TEODOR VRABIE</a:t>
            </a:r>
            <a:endParaRPr lang="en-US" sz="1500" dirty="0"/>
          </a:p>
        </p:txBody>
      </p:sp>
      <p:sp>
        <p:nvSpPr>
          <p:cNvPr id="6" name="Text 13">
            <a:extLst>
              <a:ext uri="{FF2B5EF4-FFF2-40B4-BE49-F238E27FC236}">
                <a16:creationId xmlns:a16="http://schemas.microsoft.com/office/drawing/2014/main" id="{DA7C04D5-3D48-3EAE-4AAB-0C89D2D3080B}"/>
              </a:ext>
            </a:extLst>
          </p:cNvPr>
          <p:cNvSpPr/>
          <p:nvPr/>
        </p:nvSpPr>
        <p:spPr>
          <a:xfrm>
            <a:off x="16030575" y="457200"/>
            <a:ext cx="171151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3F35CC39-26C4-8644-67B7-2CE5439DDD94}"/>
              </a:ext>
            </a:extLst>
          </p:cNvPr>
          <p:cNvSpPr/>
          <p:nvPr/>
        </p:nvSpPr>
        <p:spPr>
          <a:xfrm>
            <a:off x="1047748" y="9525000"/>
            <a:ext cx="3947333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04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Basic Git concepts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80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4" grpId="0" animBg="1"/>
      <p:bldP spid="55" grpId="0" animBg="1"/>
      <p:bldP spid="61" grpId="0" animBg="1"/>
      <p:bldP spid="62" grpId="0" animBg="1"/>
      <p:bldP spid="58" grpId="0" animBg="1"/>
      <p:bldP spid="69" grpId="0" animBg="1"/>
      <p:bldP spid="48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1694</Words>
  <Application>Microsoft Office PowerPoint</Application>
  <PresentationFormat>Custom</PresentationFormat>
  <Paragraphs>314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</vt:lpstr>
      <vt:lpstr>Arial Bold</vt:lpstr>
      <vt:lpstr>Arial Regular</vt:lpstr>
      <vt:lpstr>Calibri</vt:lpstr>
      <vt:lpstr>Inter Medium</vt:lpstr>
      <vt:lpstr>JetBrains Mono</vt:lpstr>
      <vt:lpstr>Symbol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Elena Hajdeu Chicaros</cp:lastModifiedBy>
  <cp:revision>31</cp:revision>
  <dcterms:created xsi:type="dcterms:W3CDTF">2022-09-21T13:03:18Z</dcterms:created>
  <dcterms:modified xsi:type="dcterms:W3CDTF">2022-10-07T09:22:49Z</dcterms:modified>
</cp:coreProperties>
</file>