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82" r:id="rId5"/>
    <p:sldId id="283" r:id="rId6"/>
    <p:sldId id="284" r:id="rId7"/>
    <p:sldId id="285" r:id="rId8"/>
    <p:sldId id="286" r:id="rId9"/>
    <p:sldId id="288" r:id="rId10"/>
    <p:sldId id="287" r:id="rId11"/>
    <p:sldId id="855" r:id="rId12"/>
    <p:sldId id="857" r:id="rId13"/>
    <p:sldId id="858" r:id="rId14"/>
    <p:sldId id="859" r:id="rId15"/>
    <p:sldId id="860" r:id="rId16"/>
    <p:sldId id="289" r:id="rId17"/>
    <p:sldId id="296" r:id="rId18"/>
    <p:sldId id="297" r:id="rId19"/>
    <p:sldId id="292" r:id="rId20"/>
    <p:sldId id="293" r:id="rId21"/>
    <p:sldId id="295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853" r:id="rId4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Agenda" id="{7812F1AB-A8D1-4D52-97BC-73850A17423B}">
          <p14:sldIdLst>
            <p14:sldId id="256"/>
            <p14:sldId id="258"/>
          </p14:sldIdLst>
        </p14:section>
        <p14:section name="Relational DB &amp; RDBMS" id="{F68A29A6-CA2A-4A5E-8F72-91599A94B8B4}">
          <p14:sldIdLst>
            <p14:sldId id="259"/>
            <p14:sldId id="282"/>
            <p14:sldId id="283"/>
            <p14:sldId id="284"/>
            <p14:sldId id="285"/>
            <p14:sldId id="286"/>
          </p14:sldIdLst>
        </p14:section>
        <p14:section name="Data types" id="{B273C544-9FBA-43EF-947A-229723B0EDF9}">
          <p14:sldIdLst>
            <p14:sldId id="288"/>
            <p14:sldId id="287"/>
            <p14:sldId id="855"/>
            <p14:sldId id="857"/>
            <p14:sldId id="858"/>
            <p14:sldId id="859"/>
            <p14:sldId id="860"/>
          </p14:sldIdLst>
        </p14:section>
        <p14:section name="Main SQL commands" id="{27E8D702-C098-4DA0-BCEA-58C032CDD7A2}">
          <p14:sldIdLst>
            <p14:sldId id="289"/>
            <p14:sldId id="296"/>
            <p14:sldId id="297"/>
            <p14:sldId id="292"/>
            <p14:sldId id="293"/>
            <p14:sldId id="295"/>
            <p14:sldId id="298"/>
            <p14:sldId id="299"/>
            <p14:sldId id="300"/>
          </p14:sldIdLst>
        </p14:section>
        <p14:section name="Constraints" id="{3AC70745-0468-4B01-B9F9-7AF477536BFA}">
          <p14:sldIdLst>
            <p14:sldId id="301"/>
            <p14:sldId id="302"/>
            <p14:sldId id="303"/>
            <p14:sldId id="304"/>
            <p14:sldId id="305"/>
          </p14:sldIdLst>
        </p14:section>
        <p14:section name="Aliases" id="{824A160B-2434-45FE-913B-6C31E982848F}">
          <p14:sldIdLst>
            <p14:sldId id="306"/>
            <p14:sldId id="307"/>
          </p14:sldIdLst>
        </p14:section>
        <p14:section name="SQL operators, functions and statements" id="{E6639B39-C931-4DB1-9E09-857ED5129C9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Ending page" id="{701CB87C-CA18-4150-8D35-77530B9C3E5B}">
          <p14:sldIdLst>
            <p14:sldId id="8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C3E6"/>
    <a:srgbClr val="000000"/>
    <a:srgbClr val="F0F3F3"/>
    <a:srgbClr val="DE411A"/>
    <a:srgbClr val="EC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9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17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6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0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74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1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1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6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3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7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51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81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9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922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24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4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4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10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07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1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5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6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14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32.svg"/><Relationship Id="rId4" Type="http://schemas.openxmlformats.org/officeDocument/2006/relationships/image" Target="../media/image2.sv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372850" y="876300"/>
            <a:ext cx="6915699" cy="941458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47750" y="4210050"/>
            <a:ext cx="12058650" cy="1219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9600"/>
              </a:lnSpc>
            </a:pPr>
            <a:r>
              <a:rPr lang="en-US" sz="96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SQL</a:t>
            </a:r>
            <a:endParaRPr lang="en-US" sz="9600" dirty="0"/>
          </a:p>
        </p:txBody>
      </p:sp>
      <p:sp>
        <p:nvSpPr>
          <p:cNvPr id="6" name="Text 1"/>
          <p:cNvSpPr/>
          <p:nvPr/>
        </p:nvSpPr>
        <p:spPr>
          <a:xfrm>
            <a:off x="1047750" y="2924175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750" b="1" i="0" kern="0" spc="113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JAVA Course</a:t>
            </a:r>
            <a:endParaRPr lang="en-US" sz="3750" dirty="0"/>
          </a:p>
        </p:txBody>
      </p:sp>
      <p:sp>
        <p:nvSpPr>
          <p:cNvPr id="7" name="Text 2"/>
          <p:cNvSpPr/>
          <p:nvPr/>
        </p:nvSpPr>
        <p:spPr>
          <a:xfrm>
            <a:off x="1047750" y="5962650"/>
            <a:ext cx="311467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350" b="1" i="0" kern="0" spc="150" dirty="0">
                <a:solidFill>
                  <a:srgbClr val="0AC3E6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DAMANCIUC XENIA</a:t>
            </a:r>
          </a:p>
          <a:p>
            <a:pPr algn="l">
              <a:lnSpc>
                <a:spcPts val="1688"/>
              </a:lnSpc>
            </a:pPr>
            <a:r>
              <a:rPr lang="en-US" sz="1350" kern="0" spc="150" dirty="0">
                <a:solidFill>
                  <a:srgbClr val="0AC3E6"/>
                </a:solidFill>
                <a:latin typeface="Arial Narrow" panose="020B0606020202030204" pitchFamily="34" charset="0"/>
                <a:ea typeface="Arial Bold" pitchFamily="34" charset="-122"/>
                <a:cs typeface="Arial Bold" pitchFamily="34" charset="-120"/>
              </a:rPr>
              <a:t>SENIOR JAVA ENGINEER</a:t>
            </a:r>
            <a:br>
              <a:rPr lang="en-US" sz="1350" kern="0" spc="150" dirty="0">
                <a:solidFill>
                  <a:srgbClr val="0AC3E6"/>
                </a:solidFill>
                <a:latin typeface="Arial Narrow" panose="020B0606020202030204" pitchFamily="34" charset="0"/>
                <a:ea typeface="Arial Bold" pitchFamily="34" charset="-122"/>
                <a:cs typeface="Arial Bold" pitchFamily="34" charset="-120"/>
              </a:rPr>
            </a:br>
            <a:endParaRPr lang="en-US" sz="1350" i="0" kern="0" spc="150" dirty="0">
              <a:solidFill>
                <a:srgbClr val="0AC3E6"/>
              </a:solidFill>
              <a:latin typeface="Arial Narrow" panose="020B0606020202030204" pitchFamily="34" charset="0"/>
              <a:ea typeface="Arial Bold" pitchFamily="34" charset="-122"/>
              <a:cs typeface="Arial Bold" pitchFamily="34" charset="-120"/>
            </a:endParaRPr>
          </a:p>
          <a:p>
            <a:pPr algn="l">
              <a:lnSpc>
                <a:spcPts val="1688"/>
              </a:lnSpc>
            </a:pPr>
            <a:r>
              <a:rPr lang="en-US" sz="1350" b="1" kern="0" spc="150" dirty="0">
                <a:solidFill>
                  <a:srgbClr val="0AC3E6"/>
                </a:solidFill>
                <a:latin typeface="Arial Bold" pitchFamily="34" charset="0"/>
                <a:cs typeface="Arial Bold" pitchFamily="34" charset="-120"/>
              </a:rPr>
              <a:t>IVAN KULISNKI</a:t>
            </a:r>
          </a:p>
          <a:p>
            <a:pPr algn="l">
              <a:lnSpc>
                <a:spcPts val="1688"/>
              </a:lnSpc>
            </a:pPr>
            <a:r>
              <a:rPr lang="en-US" sz="1350" kern="0" spc="150" dirty="0">
                <a:solidFill>
                  <a:srgbClr val="0AC3E6"/>
                </a:solidFill>
                <a:latin typeface="Arial Narrow" panose="020B0606020202030204" pitchFamily="34" charset="0"/>
                <a:cs typeface="Arial Bold" pitchFamily="34" charset="-120"/>
              </a:rPr>
              <a:t>SENIOR JAVA ENGINEER</a:t>
            </a:r>
            <a:endParaRPr lang="en-US" sz="1350" dirty="0">
              <a:latin typeface="Arial Narrow" panose="020B0606020202030204" pitchFamily="3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16030575" y="457200"/>
            <a:ext cx="119062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1047750" y="9525000"/>
            <a:ext cx="1562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00  —  Thumbnail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14192250" y="9525000"/>
            <a:ext cx="38036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KULISNSKI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-19050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05575" y="7153275"/>
            <a:ext cx="5105363" cy="313370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750" b="1" i="0" kern="0" spc="113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ANSI SQL DATA TYPES</a:t>
            </a:r>
          </a:p>
        </p:txBody>
      </p:sp>
      <p:sp>
        <p:nvSpPr>
          <p:cNvPr id="18" name="Text 10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047750" y="9525000"/>
            <a:ext cx="230505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D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ata types</a:t>
            </a:r>
            <a:endParaRPr lang="en-US" sz="1500" dirty="0"/>
          </a:p>
        </p:txBody>
      </p:sp>
      <p:sp>
        <p:nvSpPr>
          <p:cNvPr id="21" name="Text 13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grpSp>
        <p:nvGrpSpPr>
          <p:cNvPr id="22" name="Group">
            <a:extLst>
              <a:ext uri="{FF2B5EF4-FFF2-40B4-BE49-F238E27FC236}">
                <a16:creationId xmlns:a16="http://schemas.microsoft.com/office/drawing/2014/main" id="{479D67FA-A12F-0D29-B559-01ED840E63AE}"/>
              </a:ext>
            </a:extLst>
          </p:cNvPr>
          <p:cNvGrpSpPr/>
          <p:nvPr/>
        </p:nvGrpSpPr>
        <p:grpSpPr>
          <a:xfrm>
            <a:off x="1066800" y="2261003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23" name="Square">
              <a:extLst>
                <a:ext uri="{FF2B5EF4-FFF2-40B4-BE49-F238E27FC236}">
                  <a16:creationId xmlns:a16="http://schemas.microsoft.com/office/drawing/2014/main" id="{4EDD360A-576A-1CA1-07EB-DEBA41C1BE70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24" name="20%…">
              <a:extLst>
                <a:ext uri="{FF2B5EF4-FFF2-40B4-BE49-F238E27FC236}">
                  <a16:creationId xmlns:a16="http://schemas.microsoft.com/office/drawing/2014/main" id="{94FF5B6B-E944-CCA5-5E72-2B48528161F0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Character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">
            <a:extLst>
              <a:ext uri="{FF2B5EF4-FFF2-40B4-BE49-F238E27FC236}">
                <a16:creationId xmlns:a16="http://schemas.microsoft.com/office/drawing/2014/main" id="{01C081B1-2038-3213-FC92-1C7FB35ED67F}"/>
              </a:ext>
            </a:extLst>
          </p:cNvPr>
          <p:cNvGrpSpPr/>
          <p:nvPr/>
        </p:nvGrpSpPr>
        <p:grpSpPr>
          <a:xfrm>
            <a:off x="4448665" y="2282628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26" name="Square">
              <a:extLst>
                <a:ext uri="{FF2B5EF4-FFF2-40B4-BE49-F238E27FC236}">
                  <a16:creationId xmlns:a16="http://schemas.microsoft.com/office/drawing/2014/main" id="{67613EFA-71AC-4709-3BA6-F4FB0D1717E1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27" name="20%…">
              <a:extLst>
                <a:ext uri="{FF2B5EF4-FFF2-40B4-BE49-F238E27FC236}">
                  <a16:creationId xmlns:a16="http://schemas.microsoft.com/office/drawing/2014/main" id="{97A9046A-5CF6-8F8F-4CE7-9D0A6BFE3562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Binary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">
            <a:extLst>
              <a:ext uri="{FF2B5EF4-FFF2-40B4-BE49-F238E27FC236}">
                <a16:creationId xmlns:a16="http://schemas.microsoft.com/office/drawing/2014/main" id="{1297DC64-7C45-6D84-2399-A43AAC7EEECF}"/>
              </a:ext>
            </a:extLst>
          </p:cNvPr>
          <p:cNvGrpSpPr/>
          <p:nvPr/>
        </p:nvGrpSpPr>
        <p:grpSpPr>
          <a:xfrm>
            <a:off x="7830530" y="2282628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29" name="Square">
              <a:extLst>
                <a:ext uri="{FF2B5EF4-FFF2-40B4-BE49-F238E27FC236}">
                  <a16:creationId xmlns:a16="http://schemas.microsoft.com/office/drawing/2014/main" id="{A229243E-26B0-0491-85CA-93F6E92922C5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0" name="20%…">
              <a:extLst>
                <a:ext uri="{FF2B5EF4-FFF2-40B4-BE49-F238E27FC236}">
                  <a16:creationId xmlns:a16="http://schemas.microsoft.com/office/drawing/2014/main" id="{2E7349AE-F179-8265-19CF-8F71E39B8DF3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Numeric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">
            <a:extLst>
              <a:ext uri="{FF2B5EF4-FFF2-40B4-BE49-F238E27FC236}">
                <a16:creationId xmlns:a16="http://schemas.microsoft.com/office/drawing/2014/main" id="{03515869-69B3-3C87-DA81-52BCC367AD36}"/>
              </a:ext>
            </a:extLst>
          </p:cNvPr>
          <p:cNvGrpSpPr/>
          <p:nvPr/>
        </p:nvGrpSpPr>
        <p:grpSpPr>
          <a:xfrm>
            <a:off x="1066800" y="5910137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32" name="Square">
              <a:extLst>
                <a:ext uri="{FF2B5EF4-FFF2-40B4-BE49-F238E27FC236}">
                  <a16:creationId xmlns:a16="http://schemas.microsoft.com/office/drawing/2014/main" id="{D7CDE829-72F6-6ED9-28A4-14445FC22F7D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3" name="20%…">
              <a:extLst>
                <a:ext uri="{FF2B5EF4-FFF2-40B4-BE49-F238E27FC236}">
                  <a16:creationId xmlns:a16="http://schemas.microsoft.com/office/drawing/2014/main" id="{F92480F4-F77D-1BFD-60BE-3E9308236C0B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Date/time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">
            <a:extLst>
              <a:ext uri="{FF2B5EF4-FFF2-40B4-BE49-F238E27FC236}">
                <a16:creationId xmlns:a16="http://schemas.microsoft.com/office/drawing/2014/main" id="{658470AC-EFE4-87EB-7260-957EA43235EB}"/>
              </a:ext>
            </a:extLst>
          </p:cNvPr>
          <p:cNvGrpSpPr/>
          <p:nvPr/>
        </p:nvGrpSpPr>
        <p:grpSpPr>
          <a:xfrm>
            <a:off x="4448665" y="5931762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35" name="Square">
              <a:extLst>
                <a:ext uri="{FF2B5EF4-FFF2-40B4-BE49-F238E27FC236}">
                  <a16:creationId xmlns:a16="http://schemas.microsoft.com/office/drawing/2014/main" id="{CC408B8B-0FD5-C80D-1A80-89963E5126B2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6" name="20%…">
              <a:extLst>
                <a:ext uri="{FF2B5EF4-FFF2-40B4-BE49-F238E27FC236}">
                  <a16:creationId xmlns:a16="http://schemas.microsoft.com/office/drawing/2014/main" id="{BBCAE379-92C3-8BDF-7674-E3F8C2DAD647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4CBC464F-7E1E-1724-E758-E04B209F0553}"/>
              </a:ext>
            </a:extLst>
          </p:cNvPr>
          <p:cNvGrpSpPr/>
          <p:nvPr/>
        </p:nvGrpSpPr>
        <p:grpSpPr>
          <a:xfrm>
            <a:off x="7830530" y="5953387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3EC8A47F-DD8C-DFDF-5096-26633C343A6A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9" name="20%…">
              <a:extLst>
                <a:ext uri="{FF2B5EF4-FFF2-40B4-BE49-F238E27FC236}">
                  <a16:creationId xmlns:a16="http://schemas.microsoft.com/office/drawing/2014/main" id="{F27AE207-6519-7E5B-C3C3-0C9D85821F4A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Array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Text 4">
            <a:extLst>
              <a:ext uri="{FF2B5EF4-FFF2-40B4-BE49-F238E27FC236}">
                <a16:creationId xmlns:a16="http://schemas.microsoft.com/office/drawing/2014/main" id="{0872781A-C6E7-32AB-2C38-8A0B0C56A8AF}"/>
              </a:ext>
            </a:extLst>
          </p:cNvPr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1669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750" b="1" kern="0" spc="113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CHARACTER </a:t>
            </a:r>
            <a:r>
              <a:rPr lang="en-US" sz="3750" b="1" i="0" kern="0" spc="113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DATA TYPES</a:t>
            </a:r>
          </a:p>
        </p:txBody>
      </p:sp>
      <p:sp>
        <p:nvSpPr>
          <p:cNvPr id="18" name="Text 10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047750" y="9525000"/>
            <a:ext cx="230505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D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ata types</a:t>
            </a:r>
            <a:endParaRPr lang="en-US" sz="1500" dirty="0"/>
          </a:p>
        </p:txBody>
      </p:sp>
      <p:sp>
        <p:nvSpPr>
          <p:cNvPr id="21" name="Text 13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0872781A-C6E7-32AB-2C38-8A0B0C56A8AF}"/>
              </a:ext>
            </a:extLst>
          </p:cNvPr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  <p:grpSp>
        <p:nvGrpSpPr>
          <p:cNvPr id="108" name="Group">
            <a:extLst>
              <a:ext uri="{FF2B5EF4-FFF2-40B4-BE49-F238E27FC236}">
                <a16:creationId xmlns:a16="http://schemas.microsoft.com/office/drawing/2014/main" id="{2B2C3B69-5805-0C4E-9629-8F576E7B73DB}"/>
              </a:ext>
            </a:extLst>
          </p:cNvPr>
          <p:cNvGrpSpPr/>
          <p:nvPr/>
        </p:nvGrpSpPr>
        <p:grpSpPr>
          <a:xfrm>
            <a:off x="5252335" y="5476552"/>
            <a:ext cx="2239660" cy="1186211"/>
            <a:chOff x="0" y="0"/>
            <a:chExt cx="3006130" cy="1186209"/>
          </a:xfrm>
        </p:grpSpPr>
        <p:sp>
          <p:nvSpPr>
            <p:cNvPr id="124" name="Rectangle">
              <a:extLst>
                <a:ext uri="{FF2B5EF4-FFF2-40B4-BE49-F238E27FC236}">
                  <a16:creationId xmlns:a16="http://schemas.microsoft.com/office/drawing/2014/main" id="{E0EF270B-7FB4-0411-F962-8F9F10B63ADE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itle Goes Here">
              <a:extLst>
                <a:ext uri="{FF2B5EF4-FFF2-40B4-BE49-F238E27FC236}">
                  <a16:creationId xmlns:a16="http://schemas.microsoft.com/office/drawing/2014/main" id="{5C007E55-0F9F-C5C0-AB2E-137BD30BB32E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CHARACTER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CHAR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">
            <a:extLst>
              <a:ext uri="{FF2B5EF4-FFF2-40B4-BE49-F238E27FC236}">
                <a16:creationId xmlns:a16="http://schemas.microsoft.com/office/drawing/2014/main" id="{C5405943-0965-2DF4-5D53-5FBBB49E91B1}"/>
              </a:ext>
            </a:extLst>
          </p:cNvPr>
          <p:cNvGrpSpPr/>
          <p:nvPr/>
        </p:nvGrpSpPr>
        <p:grpSpPr>
          <a:xfrm>
            <a:off x="1872200" y="5548465"/>
            <a:ext cx="2239660" cy="1186211"/>
            <a:chOff x="0" y="0"/>
            <a:chExt cx="3006130" cy="1186209"/>
          </a:xfrm>
        </p:grpSpPr>
        <p:sp>
          <p:nvSpPr>
            <p:cNvPr id="122" name="Rectangle">
              <a:extLst>
                <a:ext uri="{FF2B5EF4-FFF2-40B4-BE49-F238E27FC236}">
                  <a16:creationId xmlns:a16="http://schemas.microsoft.com/office/drawing/2014/main" id="{800653DE-7FA3-EFDF-5959-3F1ECF271720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itle Goes Here">
              <a:extLst>
                <a:ext uri="{FF2B5EF4-FFF2-40B4-BE49-F238E27FC236}">
                  <a16:creationId xmlns:a16="http://schemas.microsoft.com/office/drawing/2014/main" id="{F97EB58D-FC57-7406-9670-45A2F8EAE030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CHARACTER (n)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CHAR (n)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">
            <a:extLst>
              <a:ext uri="{FF2B5EF4-FFF2-40B4-BE49-F238E27FC236}">
                <a16:creationId xmlns:a16="http://schemas.microsoft.com/office/drawing/2014/main" id="{4C3B6B47-E41F-F08E-B006-4CEA1CAE05B3}"/>
              </a:ext>
            </a:extLst>
          </p:cNvPr>
          <p:cNvGrpSpPr/>
          <p:nvPr/>
        </p:nvGrpSpPr>
        <p:grpSpPr>
          <a:xfrm>
            <a:off x="3063454" y="3283762"/>
            <a:ext cx="3444155" cy="1186211"/>
            <a:chOff x="0" y="0"/>
            <a:chExt cx="4944468" cy="1186209"/>
          </a:xfrm>
          <a:solidFill>
            <a:schemeClr val="accent1"/>
          </a:solidFill>
        </p:grpSpPr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0B142F41-826F-9C24-B9B1-D0E4343FD086}"/>
                </a:ext>
              </a:extLst>
            </p:cNvPr>
            <p:cNvSpPr/>
            <p:nvPr/>
          </p:nvSpPr>
          <p:spPr>
            <a:xfrm>
              <a:off x="0" y="0"/>
              <a:ext cx="4944468" cy="1186209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itle Goes Here">
              <a:extLst>
                <a:ext uri="{FF2B5EF4-FFF2-40B4-BE49-F238E27FC236}">
                  <a16:creationId xmlns:a16="http://schemas.microsoft.com/office/drawing/2014/main" id="{6BF45BDF-B4B6-F008-EC3B-A321EBCE6253}"/>
                </a:ext>
              </a:extLst>
            </p:cNvPr>
            <p:cNvSpPr txBox="1"/>
            <p:nvPr/>
          </p:nvSpPr>
          <p:spPr>
            <a:xfrm>
              <a:off x="179983" y="301205"/>
              <a:ext cx="4584501" cy="507599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Fixed length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Group">
            <a:extLst>
              <a:ext uri="{FF2B5EF4-FFF2-40B4-BE49-F238E27FC236}">
                <a16:creationId xmlns:a16="http://schemas.microsoft.com/office/drawing/2014/main" id="{99E8BDFD-0CAA-EB59-E80D-A23903D6D41E}"/>
              </a:ext>
            </a:extLst>
          </p:cNvPr>
          <p:cNvGrpSpPr/>
          <p:nvPr/>
        </p:nvGrpSpPr>
        <p:grpSpPr>
          <a:xfrm rot="16200000">
            <a:off x="4070239" y="3235298"/>
            <a:ext cx="1423641" cy="3544541"/>
            <a:chOff x="0" y="0"/>
            <a:chExt cx="1423641" cy="3544541"/>
          </a:xfrm>
        </p:grpSpPr>
        <p:sp>
          <p:nvSpPr>
            <p:cNvPr id="114" name="Circle">
              <a:extLst>
                <a:ext uri="{FF2B5EF4-FFF2-40B4-BE49-F238E27FC236}">
                  <a16:creationId xmlns:a16="http://schemas.microsoft.com/office/drawing/2014/main" id="{4C8840BD-31D9-BAD9-7F81-DA463518285E}"/>
                </a:ext>
              </a:extLst>
            </p:cNvPr>
            <p:cNvSpPr/>
            <p:nvPr/>
          </p:nvSpPr>
          <p:spPr>
            <a:xfrm>
              <a:off x="0" y="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5" name="Circle">
              <a:extLst>
                <a:ext uri="{FF2B5EF4-FFF2-40B4-BE49-F238E27FC236}">
                  <a16:creationId xmlns:a16="http://schemas.microsoft.com/office/drawing/2014/main" id="{917480CE-DF8F-EF40-2172-B53A0611F121}"/>
                </a:ext>
              </a:extLst>
            </p:cNvPr>
            <p:cNvSpPr/>
            <p:nvPr/>
          </p:nvSpPr>
          <p:spPr>
            <a:xfrm>
              <a:off x="0" y="32385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6" name="Circle">
              <a:extLst>
                <a:ext uri="{FF2B5EF4-FFF2-40B4-BE49-F238E27FC236}">
                  <a16:creationId xmlns:a16="http://schemas.microsoft.com/office/drawing/2014/main" id="{19840538-0294-48E5-7964-581BA472F2CD}"/>
                </a:ext>
              </a:extLst>
            </p:cNvPr>
            <p:cNvSpPr/>
            <p:nvPr/>
          </p:nvSpPr>
          <p:spPr>
            <a:xfrm>
              <a:off x="1117600" y="1625601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7" name="Line">
              <a:extLst>
                <a:ext uri="{FF2B5EF4-FFF2-40B4-BE49-F238E27FC236}">
                  <a16:creationId xmlns:a16="http://schemas.microsoft.com/office/drawing/2014/main" id="{80A7519D-40BC-F701-8FEB-2C67A871E801}"/>
                </a:ext>
              </a:extLst>
            </p:cNvPr>
            <p:cNvSpPr/>
            <p:nvPr/>
          </p:nvSpPr>
          <p:spPr>
            <a:xfrm>
              <a:off x="102220" y="152588"/>
              <a:ext cx="600631" cy="162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"/>
                  </a:moveTo>
                  <a:lnTo>
                    <a:pt x="21515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8" name="Line">
              <a:extLst>
                <a:ext uri="{FF2B5EF4-FFF2-40B4-BE49-F238E27FC236}">
                  <a16:creationId xmlns:a16="http://schemas.microsoft.com/office/drawing/2014/main" id="{EEFFFE5C-CA88-1066-DFED-80BA27474394}"/>
                </a:ext>
              </a:extLst>
            </p:cNvPr>
            <p:cNvSpPr/>
            <p:nvPr/>
          </p:nvSpPr>
          <p:spPr>
            <a:xfrm rot="10800000" flipH="1">
              <a:off x="89520" y="1780421"/>
              <a:ext cx="606336" cy="161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"/>
                  </a:moveTo>
                  <a:lnTo>
                    <a:pt x="21515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9" name="Line">
              <a:extLst>
                <a:ext uri="{FF2B5EF4-FFF2-40B4-BE49-F238E27FC236}">
                  <a16:creationId xmlns:a16="http://schemas.microsoft.com/office/drawing/2014/main" id="{BA4F5766-6A94-EACA-0646-88687F03DC62}"/>
                </a:ext>
              </a:extLst>
            </p:cNvPr>
            <p:cNvSpPr/>
            <p:nvPr/>
          </p:nvSpPr>
          <p:spPr>
            <a:xfrm>
              <a:off x="688974" y="1778621"/>
              <a:ext cx="59504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</p:grp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AD91DAD7-7C49-94AB-080F-9051EBAE66BE}"/>
              </a:ext>
            </a:extLst>
          </p:cNvPr>
          <p:cNvCxnSpPr>
            <a:cxnSpLocks/>
          </p:cNvCxnSpPr>
          <p:nvPr/>
        </p:nvCxnSpPr>
        <p:spPr>
          <a:xfrm>
            <a:off x="7538704" y="6147374"/>
            <a:ext cx="870752" cy="793081"/>
          </a:xfrm>
          <a:prstGeom prst="curvedConnector2">
            <a:avLst/>
          </a:prstGeom>
          <a:ln w="9525" cap="flat" cmpd="sng" algn="ctr">
            <a:solidFill>
              <a:srgbClr val="0AC3E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73ACCC70-D2D0-3539-9239-57C2D131F6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7722" y="6140127"/>
            <a:ext cx="1122022" cy="729186"/>
          </a:xfrm>
          <a:prstGeom prst="curvedConnector2">
            <a:avLst/>
          </a:prstGeom>
          <a:ln w="9525" cap="flat" cmpd="sng" algn="ctr">
            <a:solidFill>
              <a:srgbClr val="0AC3E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itle Goes Here">
            <a:extLst>
              <a:ext uri="{FF2B5EF4-FFF2-40B4-BE49-F238E27FC236}">
                <a16:creationId xmlns:a16="http://schemas.microsoft.com/office/drawing/2014/main" id="{40F53BB9-5514-EA7A-12DA-9359E978C30D}"/>
              </a:ext>
            </a:extLst>
          </p:cNvPr>
          <p:cNvSpPr txBox="1"/>
          <p:nvPr/>
        </p:nvSpPr>
        <p:spPr>
          <a:xfrm>
            <a:off x="478565" y="6954743"/>
            <a:ext cx="2244044" cy="5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 padded</a:t>
            </a:r>
          </a:p>
        </p:txBody>
      </p:sp>
      <p:sp>
        <p:nvSpPr>
          <p:cNvPr id="129" name="Title Goes Here">
            <a:extLst>
              <a:ext uri="{FF2B5EF4-FFF2-40B4-BE49-F238E27FC236}">
                <a16:creationId xmlns:a16="http://schemas.microsoft.com/office/drawing/2014/main" id="{0EEEB02C-A3DE-720F-1AFD-716B86F4BD93}"/>
              </a:ext>
            </a:extLst>
          </p:cNvPr>
          <p:cNvSpPr txBox="1"/>
          <p:nvPr/>
        </p:nvSpPr>
        <p:spPr>
          <a:xfrm>
            <a:off x="11346135" y="6961988"/>
            <a:ext cx="1704665" cy="5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150000"/>
              </a:lnSpc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character</a:t>
            </a:r>
          </a:p>
        </p:txBody>
      </p:sp>
      <p:grpSp>
        <p:nvGrpSpPr>
          <p:cNvPr id="151" name="Group">
            <a:extLst>
              <a:ext uri="{FF2B5EF4-FFF2-40B4-BE49-F238E27FC236}">
                <a16:creationId xmlns:a16="http://schemas.microsoft.com/office/drawing/2014/main" id="{56332733-EFB5-1FD9-C672-1104CD988B9C}"/>
              </a:ext>
            </a:extLst>
          </p:cNvPr>
          <p:cNvGrpSpPr/>
          <p:nvPr/>
        </p:nvGrpSpPr>
        <p:grpSpPr>
          <a:xfrm>
            <a:off x="13393622" y="5566368"/>
            <a:ext cx="3127139" cy="2291899"/>
            <a:chOff x="401018" y="9266"/>
            <a:chExt cx="3006130" cy="1186209"/>
          </a:xfrm>
        </p:grpSpPr>
        <p:sp>
          <p:nvSpPr>
            <p:cNvPr id="168" name="Rectangle">
              <a:extLst>
                <a:ext uri="{FF2B5EF4-FFF2-40B4-BE49-F238E27FC236}">
                  <a16:creationId xmlns:a16="http://schemas.microsoft.com/office/drawing/2014/main" id="{C47E555E-01F6-6738-9AF2-C7AD067F1451}"/>
                </a:ext>
              </a:extLst>
            </p:cNvPr>
            <p:cNvSpPr/>
            <p:nvPr/>
          </p:nvSpPr>
          <p:spPr>
            <a:xfrm>
              <a:off x="401018" y="9266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itle Goes Here">
              <a:extLst>
                <a:ext uri="{FF2B5EF4-FFF2-40B4-BE49-F238E27FC236}">
                  <a16:creationId xmlns:a16="http://schemas.microsoft.com/office/drawing/2014/main" id="{9439C92B-8107-7711-453D-D20CC54787BB}"/>
                </a:ext>
              </a:extLst>
            </p:cNvPr>
            <p:cNvSpPr txBox="1"/>
            <p:nvPr/>
          </p:nvSpPr>
          <p:spPr>
            <a:xfrm>
              <a:off x="401018" y="347127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CHARACTER VARYING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CHAR VARYING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VARCHAR 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TEXT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2" name="Group">
            <a:extLst>
              <a:ext uri="{FF2B5EF4-FFF2-40B4-BE49-F238E27FC236}">
                <a16:creationId xmlns:a16="http://schemas.microsoft.com/office/drawing/2014/main" id="{8D0FB09A-44E7-030C-918E-64E91AD0C612}"/>
              </a:ext>
            </a:extLst>
          </p:cNvPr>
          <p:cNvGrpSpPr/>
          <p:nvPr/>
        </p:nvGrpSpPr>
        <p:grpSpPr>
          <a:xfrm>
            <a:off x="8859967" y="5566368"/>
            <a:ext cx="3636131" cy="1186211"/>
            <a:chOff x="266844" y="17902"/>
            <a:chExt cx="3006130" cy="1186209"/>
          </a:xfrm>
        </p:grpSpPr>
        <p:sp>
          <p:nvSpPr>
            <p:cNvPr id="166" name="Rectangle">
              <a:extLst>
                <a:ext uri="{FF2B5EF4-FFF2-40B4-BE49-F238E27FC236}">
                  <a16:creationId xmlns:a16="http://schemas.microsoft.com/office/drawing/2014/main" id="{5A956DFA-771C-523A-3BDA-CDF158438BB8}"/>
                </a:ext>
              </a:extLst>
            </p:cNvPr>
            <p:cNvSpPr/>
            <p:nvPr/>
          </p:nvSpPr>
          <p:spPr>
            <a:xfrm>
              <a:off x="266844" y="17902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Title Goes Here">
              <a:extLst>
                <a:ext uri="{FF2B5EF4-FFF2-40B4-BE49-F238E27FC236}">
                  <a16:creationId xmlns:a16="http://schemas.microsoft.com/office/drawing/2014/main" id="{E3426AA4-BFB6-66AD-3BC0-2047D1461995}"/>
                </a:ext>
              </a:extLst>
            </p:cNvPr>
            <p:cNvSpPr txBox="1"/>
            <p:nvPr/>
          </p:nvSpPr>
          <p:spPr>
            <a:xfrm>
              <a:off x="266844" y="355763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CHARACTER VARYING (n)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VARCHAR (n)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">
            <a:extLst>
              <a:ext uri="{FF2B5EF4-FFF2-40B4-BE49-F238E27FC236}">
                <a16:creationId xmlns:a16="http://schemas.microsoft.com/office/drawing/2014/main" id="{A4235D70-9EB1-194D-C770-E30230F1D049}"/>
              </a:ext>
            </a:extLst>
          </p:cNvPr>
          <p:cNvGrpSpPr/>
          <p:nvPr/>
        </p:nvGrpSpPr>
        <p:grpSpPr>
          <a:xfrm>
            <a:off x="10396927" y="3283763"/>
            <a:ext cx="4944469" cy="1186211"/>
            <a:chOff x="0" y="0"/>
            <a:chExt cx="4944468" cy="1186209"/>
          </a:xfrm>
          <a:solidFill>
            <a:srgbClr val="0AC3E6"/>
          </a:solidFill>
        </p:grpSpPr>
        <p:sp>
          <p:nvSpPr>
            <p:cNvPr id="164" name="Rectangle">
              <a:extLst>
                <a:ext uri="{FF2B5EF4-FFF2-40B4-BE49-F238E27FC236}">
                  <a16:creationId xmlns:a16="http://schemas.microsoft.com/office/drawing/2014/main" id="{D7D72DAA-8C08-6F1E-EFEB-D9DBA388DE87}"/>
                </a:ext>
              </a:extLst>
            </p:cNvPr>
            <p:cNvSpPr/>
            <p:nvPr/>
          </p:nvSpPr>
          <p:spPr>
            <a:xfrm>
              <a:off x="0" y="0"/>
              <a:ext cx="4944468" cy="1186209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Title Goes Here">
              <a:extLst>
                <a:ext uri="{FF2B5EF4-FFF2-40B4-BE49-F238E27FC236}">
                  <a16:creationId xmlns:a16="http://schemas.microsoft.com/office/drawing/2014/main" id="{29267502-A61E-62B8-C3AE-CCEBEB80199A}"/>
                </a:ext>
              </a:extLst>
            </p:cNvPr>
            <p:cNvSpPr txBox="1"/>
            <p:nvPr/>
          </p:nvSpPr>
          <p:spPr>
            <a:xfrm>
              <a:off x="179983" y="301205"/>
              <a:ext cx="4584501" cy="507599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Variable length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" name="Circle">
            <a:extLst>
              <a:ext uri="{FF2B5EF4-FFF2-40B4-BE49-F238E27FC236}">
                <a16:creationId xmlns:a16="http://schemas.microsoft.com/office/drawing/2014/main" id="{D9DB776A-CAC9-EFF1-574E-136FD76E2F7F}"/>
              </a:ext>
            </a:extLst>
          </p:cNvPr>
          <p:cNvSpPr/>
          <p:nvPr/>
        </p:nvSpPr>
        <p:spPr>
          <a:xfrm rot="16200000">
            <a:off x="10628528" y="5413768"/>
            <a:ext cx="306041" cy="30604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55" name="Circle">
            <a:extLst>
              <a:ext uri="{FF2B5EF4-FFF2-40B4-BE49-F238E27FC236}">
                <a16:creationId xmlns:a16="http://schemas.microsoft.com/office/drawing/2014/main" id="{A1FB353E-681A-33E8-7D96-A59EF9C8EEE9}"/>
              </a:ext>
            </a:extLst>
          </p:cNvPr>
          <p:cNvSpPr/>
          <p:nvPr/>
        </p:nvSpPr>
        <p:spPr>
          <a:xfrm rot="16200000">
            <a:off x="14651151" y="5413348"/>
            <a:ext cx="306041" cy="30604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56" name="Circle">
            <a:extLst>
              <a:ext uri="{FF2B5EF4-FFF2-40B4-BE49-F238E27FC236}">
                <a16:creationId xmlns:a16="http://schemas.microsoft.com/office/drawing/2014/main" id="{BBA9EB70-2034-7BE5-68B0-5DC70E6533B7}"/>
              </a:ext>
            </a:extLst>
          </p:cNvPr>
          <p:cNvSpPr/>
          <p:nvPr/>
        </p:nvSpPr>
        <p:spPr>
          <a:xfrm rot="16200000">
            <a:off x="12717412" y="4295747"/>
            <a:ext cx="306041" cy="30604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57" name="Line">
            <a:extLst>
              <a:ext uri="{FF2B5EF4-FFF2-40B4-BE49-F238E27FC236}">
                <a16:creationId xmlns:a16="http://schemas.microsoft.com/office/drawing/2014/main" id="{E3276F1C-E8DF-2919-79DE-80424FDD4E97}"/>
              </a:ext>
            </a:extLst>
          </p:cNvPr>
          <p:cNvSpPr/>
          <p:nvPr/>
        </p:nvSpPr>
        <p:spPr>
          <a:xfrm rot="16200000">
            <a:off x="11515296" y="4264911"/>
            <a:ext cx="600632" cy="2103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515" y="0"/>
                </a:lnTo>
                <a:lnTo>
                  <a:pt x="21600" y="21600"/>
                </a:lnTo>
              </a:path>
            </a:pathLst>
          </a:custGeom>
          <a:noFill/>
          <a:ln w="25400" cap="rnd">
            <a:solidFill>
              <a:srgbClr val="000000"/>
            </a:solidFill>
            <a:custDash>
              <a:ds d="100000" sp="200000"/>
            </a:custDash>
            <a:round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58" name="Line">
            <a:extLst>
              <a:ext uri="{FF2B5EF4-FFF2-40B4-BE49-F238E27FC236}">
                <a16:creationId xmlns:a16="http://schemas.microsoft.com/office/drawing/2014/main" id="{C94029FB-EF71-6949-437A-C2D3E78DFB73}"/>
              </a:ext>
            </a:extLst>
          </p:cNvPr>
          <p:cNvSpPr/>
          <p:nvPr/>
        </p:nvSpPr>
        <p:spPr>
          <a:xfrm rot="5400000" flipH="1">
            <a:off x="13546789" y="4348973"/>
            <a:ext cx="606337" cy="1955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515" y="0"/>
                </a:lnTo>
                <a:lnTo>
                  <a:pt x="21600" y="21600"/>
                </a:lnTo>
              </a:path>
            </a:pathLst>
          </a:custGeom>
          <a:noFill/>
          <a:ln w="25400" cap="rnd">
            <a:solidFill>
              <a:srgbClr val="000000"/>
            </a:solidFill>
            <a:custDash>
              <a:ds d="100000" sp="200000"/>
            </a:custDash>
            <a:round/>
            <a:head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59" name="Line">
            <a:extLst>
              <a:ext uri="{FF2B5EF4-FFF2-40B4-BE49-F238E27FC236}">
                <a16:creationId xmlns:a16="http://schemas.microsoft.com/office/drawing/2014/main" id="{A90F9849-CD83-A553-A337-4121F520510F}"/>
              </a:ext>
            </a:extLst>
          </p:cNvPr>
          <p:cNvSpPr/>
          <p:nvPr/>
        </p:nvSpPr>
        <p:spPr>
          <a:xfrm rot="16200000">
            <a:off x="12574020" y="4731783"/>
            <a:ext cx="592825" cy="1"/>
          </a:xfrm>
          <a:prstGeom prst="line">
            <a:avLst/>
          </a:prstGeom>
          <a:noFill/>
          <a:ln w="25400" cap="rnd">
            <a:solidFill>
              <a:srgbClr val="000000"/>
            </a:solidFill>
            <a:custDash>
              <a:ds d="100000" sp="200000"/>
            </a:custDash>
            <a:round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60" name="Title Goes Here">
            <a:extLst>
              <a:ext uri="{FF2B5EF4-FFF2-40B4-BE49-F238E27FC236}">
                <a16:creationId xmlns:a16="http://schemas.microsoft.com/office/drawing/2014/main" id="{2E1441DC-8D51-2D60-3B90-41BDC4B3DA63}"/>
              </a:ext>
            </a:extLst>
          </p:cNvPr>
          <p:cNvSpPr txBox="1"/>
          <p:nvPr/>
        </p:nvSpPr>
        <p:spPr>
          <a:xfrm>
            <a:off x="7538704" y="6928196"/>
            <a:ext cx="1704666" cy="5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150000"/>
              </a:lnSpc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limit</a:t>
            </a:r>
          </a:p>
        </p:txBody>
      </p: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54E2FC88-823E-021E-1DEC-8F78A66A16CD}"/>
              </a:ext>
            </a:extLst>
          </p:cNvPr>
          <p:cNvCxnSpPr>
            <a:cxnSpLocks/>
          </p:cNvCxnSpPr>
          <p:nvPr/>
        </p:nvCxnSpPr>
        <p:spPr>
          <a:xfrm rot="11520000" flipH="1" flipV="1">
            <a:off x="12472578" y="6393463"/>
            <a:ext cx="646934" cy="729248"/>
          </a:xfrm>
          <a:prstGeom prst="curvedConnector2">
            <a:avLst/>
          </a:prstGeom>
          <a:ln w="9525" cap="flat" cmpd="sng" algn="ctr">
            <a:solidFill>
              <a:srgbClr val="0AC3E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BFBD5449-1867-D084-83FC-423BE6A4DDDA}"/>
              </a:ext>
            </a:extLst>
          </p:cNvPr>
          <p:cNvCxnSpPr>
            <a:cxnSpLocks/>
          </p:cNvCxnSpPr>
          <p:nvPr/>
        </p:nvCxnSpPr>
        <p:spPr>
          <a:xfrm>
            <a:off x="16743771" y="6507948"/>
            <a:ext cx="596764" cy="1145991"/>
          </a:xfrm>
          <a:prstGeom prst="curvedConnector2">
            <a:avLst/>
          </a:prstGeom>
          <a:ln w="9525" cap="flat" cmpd="sng" algn="ctr">
            <a:solidFill>
              <a:srgbClr val="0AC3E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itle Goes Here">
            <a:extLst>
              <a:ext uri="{FF2B5EF4-FFF2-40B4-BE49-F238E27FC236}">
                <a16:creationId xmlns:a16="http://schemas.microsoft.com/office/drawing/2014/main" id="{C5087CC3-D3E7-E1BA-C4D6-5C5DEEF998EE}"/>
              </a:ext>
            </a:extLst>
          </p:cNvPr>
          <p:cNvSpPr txBox="1"/>
          <p:nvPr/>
        </p:nvSpPr>
        <p:spPr>
          <a:xfrm>
            <a:off x="16709653" y="7660089"/>
            <a:ext cx="1261764" cy="5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150000"/>
              </a:lnSpc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size</a:t>
            </a:r>
          </a:p>
        </p:txBody>
      </p:sp>
    </p:spTree>
    <p:extLst>
      <p:ext uri="{BB962C8B-B14F-4D97-AF65-F5344CB8AC3E}">
        <p14:creationId xmlns:p14="http://schemas.microsoft.com/office/powerpoint/2010/main" val="387634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4000" b="1" i="0" u="none" strike="noStrike" dirty="0">
                <a:solidFill>
                  <a:srgbClr val="1D1D1D"/>
                </a:solidFill>
                <a:effectLst/>
                <a:latin typeface="Arial" panose="020B0604020202020204" pitchFamily="34" charset="0"/>
              </a:rPr>
              <a:t>NUMERIC &amp; APPROXIMATE NUMERIC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3750" b="1" i="0" kern="0" spc="113" dirty="0">
              <a:solidFill>
                <a:srgbClr val="000000"/>
              </a:solidFill>
              <a:latin typeface="Arial Bold" pitchFamily="34" charset="0"/>
              <a:ea typeface="Arial Bold" pitchFamily="34" charset="-122"/>
              <a:cs typeface="Arial Bold" pitchFamily="34" charset="-120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047750" y="9525000"/>
            <a:ext cx="230505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D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ata types</a:t>
            </a:r>
            <a:endParaRPr lang="en-US" sz="1500" dirty="0"/>
          </a:p>
        </p:txBody>
      </p:sp>
      <p:sp>
        <p:nvSpPr>
          <p:cNvPr id="21" name="Text 13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0872781A-C6E7-32AB-2C38-8A0B0C56A8AF}"/>
              </a:ext>
            </a:extLst>
          </p:cNvPr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  <p:grpSp>
        <p:nvGrpSpPr>
          <p:cNvPr id="108" name="Group">
            <a:extLst>
              <a:ext uri="{FF2B5EF4-FFF2-40B4-BE49-F238E27FC236}">
                <a16:creationId xmlns:a16="http://schemas.microsoft.com/office/drawing/2014/main" id="{2B2C3B69-5805-0C4E-9629-8F576E7B73DB}"/>
              </a:ext>
            </a:extLst>
          </p:cNvPr>
          <p:cNvGrpSpPr/>
          <p:nvPr/>
        </p:nvGrpSpPr>
        <p:grpSpPr>
          <a:xfrm>
            <a:off x="5164093" y="5501077"/>
            <a:ext cx="2541878" cy="3159448"/>
            <a:chOff x="0" y="0"/>
            <a:chExt cx="3006130" cy="1186209"/>
          </a:xfrm>
        </p:grpSpPr>
        <p:sp>
          <p:nvSpPr>
            <p:cNvPr id="124" name="Rectangle">
              <a:extLst>
                <a:ext uri="{FF2B5EF4-FFF2-40B4-BE49-F238E27FC236}">
                  <a16:creationId xmlns:a16="http://schemas.microsoft.com/office/drawing/2014/main" id="{E0EF270B-7FB4-0411-F962-8F9F10B63ADE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Title Goes Here">
              <a:extLst>
                <a:ext uri="{FF2B5EF4-FFF2-40B4-BE49-F238E27FC236}">
                  <a16:creationId xmlns:a16="http://schemas.microsoft.com/office/drawing/2014/main" id="{5C007E55-0F9F-C5C0-AB2E-137BD30BB32E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it-IT" sz="1400" dirty="0">
                  <a:latin typeface="Arial" panose="020B0604020202020204" pitchFamily="34" charset="0"/>
                  <a:cs typeface="Arial" panose="020B0604020202020204" pitchFamily="34" charset="0"/>
                </a:rPr>
                <a:t>NUMERIC</a:t>
              </a:r>
              <a:r>
                <a:rPr lang="it-IT" sz="1400" cap="none" dirty="0">
                  <a:latin typeface="Arial" panose="020B0604020202020204" pitchFamily="34" charset="0"/>
                  <a:cs typeface="Arial" panose="020B0604020202020204" pitchFamily="34" charset="0"/>
                </a:rPr>
                <a:t>(p, s),</a:t>
              </a:r>
              <a:r>
                <a:rPr lang="it-IT" sz="1400" dirty="0">
                  <a:latin typeface="Arial" panose="020B0604020202020204" pitchFamily="34" charset="0"/>
                  <a:cs typeface="Arial" panose="020B0604020202020204" pitchFamily="34" charset="0"/>
                </a:rPr>
                <a:t> DECIMAL</a:t>
              </a:r>
              <a:r>
                <a:rPr lang="it-IT" sz="1400" cap="none" dirty="0">
                  <a:latin typeface="Arial" panose="020B0604020202020204" pitchFamily="34" charset="0"/>
                  <a:cs typeface="Arial" panose="020B0604020202020204" pitchFamily="34" charset="0"/>
                </a:rPr>
                <a:t> (p, s)</a:t>
              </a:r>
              <a:endParaRPr lang="it-IT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endParaRPr lang="it-IT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it-IT" sz="1400" dirty="0">
                  <a:latin typeface="Arial" panose="020B0604020202020204" pitchFamily="34" charset="0"/>
                  <a:cs typeface="Arial" panose="020B0604020202020204" pitchFamily="34" charset="0"/>
                </a:rPr>
                <a:t>NUMERIC(</a:t>
              </a:r>
              <a:r>
                <a:rPr lang="it-IT" sz="1400" cap="none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it-IT" sz="1400" dirty="0">
                  <a:latin typeface="Arial" panose="020B0604020202020204" pitchFamily="34" charset="0"/>
                  <a:cs typeface="Arial" panose="020B0604020202020204" pitchFamily="34" charset="0"/>
                </a:rPr>
                <a:t>), DECIMAL(</a:t>
              </a:r>
              <a:r>
                <a:rPr lang="it-IT" sz="1400" cap="none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it-IT" sz="1400" dirty="0">
                  <a:latin typeface="Arial" panose="020B0604020202020204" pitchFamily="34" charset="0"/>
                  <a:cs typeface="Arial" panose="020B0604020202020204" pitchFamily="34" charset="0"/>
                </a:rPr>
                <a:t>)​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endParaRPr lang="it-IT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it-IT" sz="1400" dirty="0">
                  <a:latin typeface="Arial" panose="020B0604020202020204" pitchFamily="34" charset="0"/>
                  <a:cs typeface="Arial" panose="020B0604020202020204" pitchFamily="34" charset="0"/>
                </a:rPr>
                <a:t>NUMERIC, DECIMAL​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">
            <a:extLst>
              <a:ext uri="{FF2B5EF4-FFF2-40B4-BE49-F238E27FC236}">
                <a16:creationId xmlns:a16="http://schemas.microsoft.com/office/drawing/2014/main" id="{C5405943-0965-2DF4-5D53-5FBBB49E91B1}"/>
              </a:ext>
            </a:extLst>
          </p:cNvPr>
          <p:cNvGrpSpPr/>
          <p:nvPr/>
        </p:nvGrpSpPr>
        <p:grpSpPr>
          <a:xfrm>
            <a:off x="1872200" y="5548465"/>
            <a:ext cx="2541878" cy="2619224"/>
            <a:chOff x="0" y="0"/>
            <a:chExt cx="3006130" cy="1186209"/>
          </a:xfrm>
        </p:grpSpPr>
        <p:sp>
          <p:nvSpPr>
            <p:cNvPr id="122" name="Rectangle">
              <a:extLst>
                <a:ext uri="{FF2B5EF4-FFF2-40B4-BE49-F238E27FC236}">
                  <a16:creationId xmlns:a16="http://schemas.microsoft.com/office/drawing/2014/main" id="{800653DE-7FA3-EFDF-5959-3F1ECF271720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Title Goes Here">
              <a:extLst>
                <a:ext uri="{FF2B5EF4-FFF2-40B4-BE49-F238E27FC236}">
                  <a16:creationId xmlns:a16="http://schemas.microsoft.com/office/drawing/2014/main" id="{F97EB58D-FC57-7406-9670-45A2F8EAE030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sv-SE" sz="1400" dirty="0">
                  <a:latin typeface="Arial" panose="020B0604020202020204" pitchFamily="34" charset="0"/>
                  <a:cs typeface="Arial" panose="020B0604020202020204" pitchFamily="34" charset="0"/>
                </a:rPr>
                <a:t>SMALLINT, INT2​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endParaRPr lang="sv-S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sv-SE" sz="1400" dirty="0">
                  <a:latin typeface="Arial" panose="020B0604020202020204" pitchFamily="34" charset="0"/>
                  <a:cs typeface="Arial" panose="020B0604020202020204" pitchFamily="34" charset="0"/>
                </a:rPr>
                <a:t>INTEGER, INT, INT4​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endParaRPr lang="sv-SE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sv-SE" sz="1400" dirty="0">
                  <a:latin typeface="Arial" panose="020B0604020202020204" pitchFamily="34" charset="0"/>
                  <a:cs typeface="Arial" panose="020B0604020202020204" pitchFamily="34" charset="0"/>
                </a:rPr>
                <a:t>BIGINT, INT8​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">
            <a:extLst>
              <a:ext uri="{FF2B5EF4-FFF2-40B4-BE49-F238E27FC236}">
                <a16:creationId xmlns:a16="http://schemas.microsoft.com/office/drawing/2014/main" id="{4C3B6B47-E41F-F08E-B006-4CEA1CAE05B3}"/>
              </a:ext>
            </a:extLst>
          </p:cNvPr>
          <p:cNvGrpSpPr/>
          <p:nvPr/>
        </p:nvGrpSpPr>
        <p:grpSpPr>
          <a:xfrm>
            <a:off x="3063454" y="3283762"/>
            <a:ext cx="3444155" cy="1186211"/>
            <a:chOff x="0" y="0"/>
            <a:chExt cx="4944468" cy="1186209"/>
          </a:xfrm>
          <a:solidFill>
            <a:schemeClr val="accent1"/>
          </a:solidFill>
        </p:grpSpPr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0B142F41-826F-9C24-B9B1-D0E4343FD086}"/>
                </a:ext>
              </a:extLst>
            </p:cNvPr>
            <p:cNvSpPr/>
            <p:nvPr/>
          </p:nvSpPr>
          <p:spPr>
            <a:xfrm>
              <a:off x="0" y="0"/>
              <a:ext cx="4944468" cy="1186209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itle Goes Here">
              <a:extLst>
                <a:ext uri="{FF2B5EF4-FFF2-40B4-BE49-F238E27FC236}">
                  <a16:creationId xmlns:a16="http://schemas.microsoft.com/office/drawing/2014/main" id="{6BF45BDF-B4B6-F008-EC3B-A321EBCE6253}"/>
                </a:ext>
              </a:extLst>
            </p:cNvPr>
            <p:cNvSpPr txBox="1"/>
            <p:nvPr/>
          </p:nvSpPr>
          <p:spPr>
            <a:xfrm>
              <a:off x="179983" y="301205"/>
              <a:ext cx="4584501" cy="507599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EXACT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1" name="Group">
            <a:extLst>
              <a:ext uri="{FF2B5EF4-FFF2-40B4-BE49-F238E27FC236}">
                <a16:creationId xmlns:a16="http://schemas.microsoft.com/office/drawing/2014/main" id="{99E8BDFD-0CAA-EB59-E80D-A23903D6D41E}"/>
              </a:ext>
            </a:extLst>
          </p:cNvPr>
          <p:cNvGrpSpPr/>
          <p:nvPr/>
        </p:nvGrpSpPr>
        <p:grpSpPr>
          <a:xfrm rot="16200000">
            <a:off x="4070239" y="3235298"/>
            <a:ext cx="1423641" cy="3544541"/>
            <a:chOff x="0" y="0"/>
            <a:chExt cx="1423641" cy="3544541"/>
          </a:xfrm>
        </p:grpSpPr>
        <p:sp>
          <p:nvSpPr>
            <p:cNvPr id="114" name="Circle">
              <a:extLst>
                <a:ext uri="{FF2B5EF4-FFF2-40B4-BE49-F238E27FC236}">
                  <a16:creationId xmlns:a16="http://schemas.microsoft.com/office/drawing/2014/main" id="{4C8840BD-31D9-BAD9-7F81-DA463518285E}"/>
                </a:ext>
              </a:extLst>
            </p:cNvPr>
            <p:cNvSpPr/>
            <p:nvPr/>
          </p:nvSpPr>
          <p:spPr>
            <a:xfrm>
              <a:off x="0" y="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5" name="Circle">
              <a:extLst>
                <a:ext uri="{FF2B5EF4-FFF2-40B4-BE49-F238E27FC236}">
                  <a16:creationId xmlns:a16="http://schemas.microsoft.com/office/drawing/2014/main" id="{917480CE-DF8F-EF40-2172-B53A0611F121}"/>
                </a:ext>
              </a:extLst>
            </p:cNvPr>
            <p:cNvSpPr/>
            <p:nvPr/>
          </p:nvSpPr>
          <p:spPr>
            <a:xfrm>
              <a:off x="0" y="32385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6" name="Circle">
              <a:extLst>
                <a:ext uri="{FF2B5EF4-FFF2-40B4-BE49-F238E27FC236}">
                  <a16:creationId xmlns:a16="http://schemas.microsoft.com/office/drawing/2014/main" id="{19840538-0294-48E5-7964-581BA472F2CD}"/>
                </a:ext>
              </a:extLst>
            </p:cNvPr>
            <p:cNvSpPr/>
            <p:nvPr/>
          </p:nvSpPr>
          <p:spPr>
            <a:xfrm>
              <a:off x="1117600" y="1625601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7" name="Line">
              <a:extLst>
                <a:ext uri="{FF2B5EF4-FFF2-40B4-BE49-F238E27FC236}">
                  <a16:creationId xmlns:a16="http://schemas.microsoft.com/office/drawing/2014/main" id="{80A7519D-40BC-F701-8FEB-2C67A871E801}"/>
                </a:ext>
              </a:extLst>
            </p:cNvPr>
            <p:cNvSpPr/>
            <p:nvPr/>
          </p:nvSpPr>
          <p:spPr>
            <a:xfrm>
              <a:off x="102220" y="152588"/>
              <a:ext cx="600631" cy="162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"/>
                  </a:moveTo>
                  <a:lnTo>
                    <a:pt x="21515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8" name="Line">
              <a:extLst>
                <a:ext uri="{FF2B5EF4-FFF2-40B4-BE49-F238E27FC236}">
                  <a16:creationId xmlns:a16="http://schemas.microsoft.com/office/drawing/2014/main" id="{EEFFFE5C-CA88-1066-DFED-80BA27474394}"/>
                </a:ext>
              </a:extLst>
            </p:cNvPr>
            <p:cNvSpPr/>
            <p:nvPr/>
          </p:nvSpPr>
          <p:spPr>
            <a:xfrm rot="10800000" flipH="1">
              <a:off x="89520" y="1780421"/>
              <a:ext cx="606336" cy="161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"/>
                  </a:moveTo>
                  <a:lnTo>
                    <a:pt x="21515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  <a:head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19" name="Line">
              <a:extLst>
                <a:ext uri="{FF2B5EF4-FFF2-40B4-BE49-F238E27FC236}">
                  <a16:creationId xmlns:a16="http://schemas.microsoft.com/office/drawing/2014/main" id="{BA4F5766-6A94-EACA-0646-88687F03DC62}"/>
                </a:ext>
              </a:extLst>
            </p:cNvPr>
            <p:cNvSpPr/>
            <p:nvPr/>
          </p:nvSpPr>
          <p:spPr>
            <a:xfrm>
              <a:off x="688974" y="1778621"/>
              <a:ext cx="595043" cy="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  <a:tailEnd type="oval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</p:grp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07F52EFF-110E-7531-9AA6-56A7D1DD63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228" y="7475537"/>
            <a:ext cx="1122022" cy="729186"/>
          </a:xfrm>
          <a:prstGeom prst="curvedConnector2">
            <a:avLst/>
          </a:prstGeom>
          <a:ln w="9525" cap="flat" cmpd="sng" algn="ctr">
            <a:solidFill>
              <a:srgbClr val="0AC3E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itle Goes Here">
            <a:extLst>
              <a:ext uri="{FF2B5EF4-FFF2-40B4-BE49-F238E27FC236}">
                <a16:creationId xmlns:a16="http://schemas.microsoft.com/office/drawing/2014/main" id="{EF03BE43-B7AE-F688-1313-8B542B1B5599}"/>
              </a:ext>
            </a:extLst>
          </p:cNvPr>
          <p:cNvSpPr txBox="1"/>
          <p:nvPr/>
        </p:nvSpPr>
        <p:spPr>
          <a:xfrm>
            <a:off x="407071" y="8290153"/>
            <a:ext cx="2244044" cy="5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types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4D2B118-A6AF-C824-1326-2BBA041D6F02}"/>
              </a:ext>
            </a:extLst>
          </p:cNvPr>
          <p:cNvCxnSpPr>
            <a:cxnSpLocks/>
          </p:cNvCxnSpPr>
          <p:nvPr/>
        </p:nvCxnSpPr>
        <p:spPr>
          <a:xfrm>
            <a:off x="8079854" y="7625903"/>
            <a:ext cx="870752" cy="793081"/>
          </a:xfrm>
          <a:prstGeom prst="curvedConnector2">
            <a:avLst/>
          </a:prstGeom>
          <a:ln w="9525" cap="flat" cmpd="sng" algn="ctr">
            <a:solidFill>
              <a:srgbClr val="0AC3E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Goes Here">
            <a:extLst>
              <a:ext uri="{FF2B5EF4-FFF2-40B4-BE49-F238E27FC236}">
                <a16:creationId xmlns:a16="http://schemas.microsoft.com/office/drawing/2014/main" id="{65A8C2DF-1252-4F29-3F48-2768878AF569}"/>
              </a:ext>
            </a:extLst>
          </p:cNvPr>
          <p:cNvSpPr txBox="1"/>
          <p:nvPr/>
        </p:nvSpPr>
        <p:spPr>
          <a:xfrm>
            <a:off x="7611369" y="8559325"/>
            <a:ext cx="2678473" cy="507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i="0" u="none" strike="noStrike" cap="non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arbitrary precision numbers</a:t>
            </a:r>
            <a:r>
              <a:rPr lang="en-US" i="0" cap="non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">
            <a:extLst>
              <a:ext uri="{FF2B5EF4-FFF2-40B4-BE49-F238E27FC236}">
                <a16:creationId xmlns:a16="http://schemas.microsoft.com/office/drawing/2014/main" id="{58F14B57-3B8F-391D-E2C9-A569A467E0FF}"/>
              </a:ext>
            </a:extLst>
          </p:cNvPr>
          <p:cNvGrpSpPr/>
          <p:nvPr/>
        </p:nvGrpSpPr>
        <p:grpSpPr>
          <a:xfrm>
            <a:off x="11119542" y="5548465"/>
            <a:ext cx="4214592" cy="2109062"/>
            <a:chOff x="0" y="0"/>
            <a:chExt cx="3006130" cy="1186209"/>
          </a:xfrm>
        </p:grpSpPr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5C632B17-4932-E8A7-7C18-68123CBAD07D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23" name="Title Goes Here">
              <a:extLst>
                <a:ext uri="{FF2B5EF4-FFF2-40B4-BE49-F238E27FC236}">
                  <a16:creationId xmlns:a16="http://schemas.microsoft.com/office/drawing/2014/main" id="{091303B2-99D0-1FF1-113C-69C879B2B834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dirty="0"/>
                <a:t>REAL, FLOAT4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dirty="0"/>
                <a:t>DOUBLE PRECISIOON, FLOAT8</a:t>
              </a:r>
            </a:p>
            <a:p>
              <a:pPr marL="342900" indent="-342900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dirty="0"/>
                <a:t>FLOAT(n)</a:t>
              </a:r>
              <a:endParaRPr dirty="0"/>
            </a:p>
          </p:txBody>
        </p:sp>
      </p:grpSp>
      <p:grpSp>
        <p:nvGrpSpPr>
          <p:cNvPr id="9" name="Group">
            <a:extLst>
              <a:ext uri="{FF2B5EF4-FFF2-40B4-BE49-F238E27FC236}">
                <a16:creationId xmlns:a16="http://schemas.microsoft.com/office/drawing/2014/main" id="{A79F0D99-775C-5B4E-F3B2-63165A12F402}"/>
              </a:ext>
            </a:extLst>
          </p:cNvPr>
          <p:cNvGrpSpPr/>
          <p:nvPr/>
        </p:nvGrpSpPr>
        <p:grpSpPr>
          <a:xfrm>
            <a:off x="11119546" y="3296011"/>
            <a:ext cx="4214593" cy="1186211"/>
            <a:chOff x="0" y="0"/>
            <a:chExt cx="4944468" cy="1186209"/>
          </a:xfrm>
          <a:solidFill>
            <a:srgbClr val="0AC3E6"/>
          </a:solidFill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2BDEB443-2109-AA40-EC0C-1442A49F9D5C}"/>
                </a:ext>
              </a:extLst>
            </p:cNvPr>
            <p:cNvSpPr/>
            <p:nvPr/>
          </p:nvSpPr>
          <p:spPr>
            <a:xfrm>
              <a:off x="0" y="0"/>
              <a:ext cx="4944468" cy="1186209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19" name="Title Goes Here">
              <a:extLst>
                <a:ext uri="{FF2B5EF4-FFF2-40B4-BE49-F238E27FC236}">
                  <a16:creationId xmlns:a16="http://schemas.microsoft.com/office/drawing/2014/main" id="{29D06573-7A3B-E933-CACE-BD8541E3CB5D}"/>
                </a:ext>
              </a:extLst>
            </p:cNvPr>
            <p:cNvSpPr txBox="1"/>
            <p:nvPr/>
          </p:nvSpPr>
          <p:spPr>
            <a:xfrm>
              <a:off x="179983" y="301205"/>
              <a:ext cx="4584501" cy="507599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dirty="0"/>
                <a:t>Approximate</a:t>
              </a:r>
              <a:endParaRPr dirty="0"/>
            </a:p>
          </p:txBody>
        </p:sp>
      </p:grpSp>
      <p:sp>
        <p:nvSpPr>
          <p:cNvPr id="10" name="Circle">
            <a:extLst>
              <a:ext uri="{FF2B5EF4-FFF2-40B4-BE49-F238E27FC236}">
                <a16:creationId xmlns:a16="http://schemas.microsoft.com/office/drawing/2014/main" id="{63DA99E9-6283-7182-2973-037AE8C2F69C}"/>
              </a:ext>
            </a:extLst>
          </p:cNvPr>
          <p:cNvSpPr/>
          <p:nvPr/>
        </p:nvSpPr>
        <p:spPr>
          <a:xfrm rot="16200000">
            <a:off x="13044584" y="5426090"/>
            <a:ext cx="306041" cy="30604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7AD68144-4812-12FC-30C3-B15B2F67547F}"/>
              </a:ext>
            </a:extLst>
          </p:cNvPr>
          <p:cNvSpPr/>
          <p:nvPr/>
        </p:nvSpPr>
        <p:spPr>
          <a:xfrm rot="16200000">
            <a:off x="13050936" y="4324928"/>
            <a:ext cx="306041" cy="306041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728796F6-1389-485B-FA78-486160FDB6E7}"/>
              </a:ext>
            </a:extLst>
          </p:cNvPr>
          <p:cNvSpPr/>
          <p:nvPr/>
        </p:nvSpPr>
        <p:spPr>
          <a:xfrm rot="16200000">
            <a:off x="12906435" y="4762073"/>
            <a:ext cx="595044" cy="1"/>
          </a:xfrm>
          <a:prstGeom prst="line">
            <a:avLst/>
          </a:prstGeom>
          <a:noFill/>
          <a:ln w="25400" cap="rnd">
            <a:solidFill>
              <a:srgbClr val="000000"/>
            </a:solidFill>
            <a:custDash>
              <a:ds d="100000" sp="200000"/>
            </a:custDash>
            <a:round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14E9E367-4D17-0DF0-D00A-0BA2B26979A0}"/>
              </a:ext>
            </a:extLst>
          </p:cNvPr>
          <p:cNvSpPr/>
          <p:nvPr/>
        </p:nvSpPr>
        <p:spPr>
          <a:xfrm rot="5400000">
            <a:off x="12968112" y="5295443"/>
            <a:ext cx="471692" cy="1"/>
          </a:xfrm>
          <a:prstGeom prst="line">
            <a:avLst/>
          </a:prstGeom>
          <a:noFill/>
          <a:ln w="25400" cap="rnd">
            <a:solidFill>
              <a:srgbClr val="000000"/>
            </a:solidFill>
            <a:custDash>
              <a:ds d="100000" sp="200000"/>
            </a:custDash>
            <a:round/>
            <a:tailEnd type="oval" w="med" len="med"/>
          </a:ln>
          <a:effectLst/>
        </p:spPr>
        <p:txBody>
          <a:bodyPr wrap="square" lIns="0" tIns="0" rIns="0" bIns="0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ctr" defTabSz="825500">
              <a:lnSpc>
                <a:spcPct val="100000"/>
              </a:lnSpc>
              <a:defRPr sz="3200" cap="none" spc="0"/>
            </a:pPr>
            <a:endParaRPr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5FD0E44B-6E20-8137-8BC1-DB515E39CC8D}"/>
              </a:ext>
            </a:extLst>
          </p:cNvPr>
          <p:cNvSpPr txBox="1"/>
          <p:nvPr/>
        </p:nvSpPr>
        <p:spPr>
          <a:xfrm>
            <a:off x="13460041" y="8122977"/>
            <a:ext cx="2582779" cy="45204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square" lIns="71437" tIns="71437" rIns="71437" bIns="71437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defTabSz="821531">
              <a:lnSpc>
                <a:spcPct val="100000"/>
              </a:lnSpc>
              <a:spcBef>
                <a:spcPts val="3000"/>
              </a:spcBef>
            </a:pPr>
            <a:r>
              <a:rPr lang="en-US" sz="2000" cap="none" spc="0" dirty="0"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Arial" panose="020B0604020202020204" pitchFamily="34" charset="0"/>
                <a:sym typeface="Helvetica Light"/>
              </a:rPr>
              <a:t>floating point types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7018734-ABD0-8205-6354-09D750FF94ED}"/>
              </a:ext>
            </a:extLst>
          </p:cNvPr>
          <p:cNvCxnSpPr>
            <a:cxnSpLocks/>
          </p:cNvCxnSpPr>
          <p:nvPr/>
        </p:nvCxnSpPr>
        <p:spPr>
          <a:xfrm>
            <a:off x="15669835" y="6600429"/>
            <a:ext cx="372985" cy="1748571"/>
          </a:xfrm>
          <a:prstGeom prst="curvedConnector3">
            <a:avLst>
              <a:gd name="adj1" fmla="val 161289"/>
            </a:avLst>
          </a:prstGeom>
          <a:ln w="9525" cap="flat" cmpd="sng" algn="ctr">
            <a:solidFill>
              <a:srgbClr val="0AC3E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1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">
            <a:extLst>
              <a:ext uri="{FF2B5EF4-FFF2-40B4-BE49-F238E27FC236}">
                <a16:creationId xmlns:a16="http://schemas.microsoft.com/office/drawing/2014/main" id="{58A7B3CA-F94C-01BB-BFEE-3CDA50460E3A}"/>
              </a:ext>
            </a:extLst>
          </p:cNvPr>
          <p:cNvGrpSpPr/>
          <p:nvPr/>
        </p:nvGrpSpPr>
        <p:grpSpPr>
          <a:xfrm>
            <a:off x="1047749" y="3051726"/>
            <a:ext cx="3248550" cy="1182772"/>
            <a:chOff x="0" y="0"/>
            <a:chExt cx="4944468" cy="1181100"/>
          </a:xfrm>
          <a:solidFill>
            <a:schemeClr val="accent1"/>
          </a:solidFill>
        </p:grpSpPr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5C3E6C82-0286-1AB9-6634-E787CA190E0E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solidFill>
              <a:srgbClr val="0AC3E6"/>
            </a:solidFill>
            <a:ln w="12700" cap="flat">
              <a:solidFill>
                <a:srgbClr val="0AC3E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Element 2">
              <a:extLst>
                <a:ext uri="{FF2B5EF4-FFF2-40B4-BE49-F238E27FC236}">
                  <a16:creationId xmlns:a16="http://schemas.microsoft.com/office/drawing/2014/main" id="{3F65E30E-2633-C931-3013-FA1CB27B5A87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INTERVAL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4000" b="1" i="0" u="none" strike="noStrike" dirty="0">
                <a:solidFill>
                  <a:srgbClr val="1D1D1D"/>
                </a:solidFill>
                <a:effectLst/>
                <a:latin typeface="Arial" panose="020B0604020202020204" pitchFamily="34" charset="0"/>
              </a:rPr>
              <a:t>DATE &amp; TIME</a:t>
            </a:r>
            <a:endParaRPr lang="en-US" sz="3750" b="1" i="0" kern="0" spc="113" dirty="0">
              <a:solidFill>
                <a:srgbClr val="000000"/>
              </a:solidFill>
              <a:latin typeface="Arial Bold" pitchFamily="34" charset="0"/>
              <a:ea typeface="Arial Bold" pitchFamily="34" charset="-122"/>
              <a:cs typeface="Arial Bold" pitchFamily="34" charset="-120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047750" y="9525000"/>
            <a:ext cx="230505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D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ata types</a:t>
            </a:r>
            <a:endParaRPr lang="en-US" sz="1500" dirty="0"/>
          </a:p>
        </p:txBody>
      </p:sp>
      <p:sp>
        <p:nvSpPr>
          <p:cNvPr id="21" name="Text 13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0872781A-C6E7-32AB-2C38-8A0B0C56A8AF}"/>
              </a:ext>
            </a:extLst>
          </p:cNvPr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  <p:sp>
        <p:nvSpPr>
          <p:cNvPr id="5" name="Sub Title">
            <a:extLst>
              <a:ext uri="{FF2B5EF4-FFF2-40B4-BE49-F238E27FC236}">
                <a16:creationId xmlns:a16="http://schemas.microsoft.com/office/drawing/2014/main" id="{0321AE43-A4A0-193B-5C0C-C8675894746C}"/>
              </a:ext>
            </a:extLst>
          </p:cNvPr>
          <p:cNvSpPr txBox="1"/>
          <p:nvPr/>
        </p:nvSpPr>
        <p:spPr>
          <a:xfrm>
            <a:off x="-1426299" y="5510568"/>
            <a:ext cx="16776373" cy="32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</a:ext>
          </a:extLst>
        </p:spPr>
        <p:txBody>
          <a:bodyPr wrap="squar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">
            <a:extLst>
              <a:ext uri="{FF2B5EF4-FFF2-40B4-BE49-F238E27FC236}">
                <a16:creationId xmlns:a16="http://schemas.microsoft.com/office/drawing/2014/main" id="{4F3C5EA5-E651-0540-B994-3E26B064DDF7}"/>
              </a:ext>
            </a:extLst>
          </p:cNvPr>
          <p:cNvGrpSpPr/>
          <p:nvPr/>
        </p:nvGrpSpPr>
        <p:grpSpPr>
          <a:xfrm>
            <a:off x="5124824" y="3051726"/>
            <a:ext cx="3248550" cy="1182772"/>
            <a:chOff x="0" y="0"/>
            <a:chExt cx="4944468" cy="1181100"/>
          </a:xfrm>
          <a:solidFill>
            <a:schemeClr val="accent1"/>
          </a:solidFill>
        </p:grpSpPr>
        <p:sp>
          <p:nvSpPr>
            <p:cNvPr id="68" name="Rectangle">
              <a:extLst>
                <a:ext uri="{FF2B5EF4-FFF2-40B4-BE49-F238E27FC236}">
                  <a16:creationId xmlns:a16="http://schemas.microsoft.com/office/drawing/2014/main" id="{46FBD1BE-9762-D3D9-158D-4077AA00B0DD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Element 2">
              <a:extLst>
                <a:ext uri="{FF2B5EF4-FFF2-40B4-BE49-F238E27FC236}">
                  <a16:creationId xmlns:a16="http://schemas.microsoft.com/office/drawing/2014/main" id="{078A8F55-65C2-D856-6D79-2609519E1E88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solidFill>
              <a:srgbClr val="0AC3E6"/>
            </a:solidFill>
            <a:ln w="12700" cap="flat">
              <a:solidFill>
                <a:srgbClr val="0AC3E6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INTERVAL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">
            <a:extLst>
              <a:ext uri="{FF2B5EF4-FFF2-40B4-BE49-F238E27FC236}">
                <a16:creationId xmlns:a16="http://schemas.microsoft.com/office/drawing/2014/main" id="{6451A5F9-BA50-CFB0-A812-5349A883B435}"/>
              </a:ext>
            </a:extLst>
          </p:cNvPr>
          <p:cNvGrpSpPr/>
          <p:nvPr/>
        </p:nvGrpSpPr>
        <p:grpSpPr>
          <a:xfrm>
            <a:off x="9391079" y="3051726"/>
            <a:ext cx="3248551" cy="1182772"/>
            <a:chOff x="0" y="0"/>
            <a:chExt cx="4944468" cy="1181100"/>
          </a:xfrm>
          <a:solidFill>
            <a:schemeClr val="accent1"/>
          </a:solidFill>
        </p:grpSpPr>
        <p:sp>
          <p:nvSpPr>
            <p:cNvPr id="66" name="Rectangle">
              <a:extLst>
                <a:ext uri="{FF2B5EF4-FFF2-40B4-BE49-F238E27FC236}">
                  <a16:creationId xmlns:a16="http://schemas.microsoft.com/office/drawing/2014/main" id="{A44723E8-5FA9-3A26-E0D0-B7D0174C2516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solidFill>
              <a:srgbClr val="0AC3E6"/>
            </a:solidFill>
            <a:ln w="12700" cap="flat">
              <a:solidFill>
                <a:srgbClr val="0AC3E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Element 3">
              <a:extLst>
                <a:ext uri="{FF2B5EF4-FFF2-40B4-BE49-F238E27FC236}">
                  <a16:creationId xmlns:a16="http://schemas.microsoft.com/office/drawing/2014/main" id="{1562A5F7-6872-1209-7A87-88BC52B64A40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">
            <a:extLst>
              <a:ext uri="{FF2B5EF4-FFF2-40B4-BE49-F238E27FC236}">
                <a16:creationId xmlns:a16="http://schemas.microsoft.com/office/drawing/2014/main" id="{D3EB35F9-EE37-EB6E-2915-DB64A618BF0B}"/>
              </a:ext>
            </a:extLst>
          </p:cNvPr>
          <p:cNvGrpSpPr/>
          <p:nvPr/>
        </p:nvGrpSpPr>
        <p:grpSpPr>
          <a:xfrm>
            <a:off x="13539035" y="3051726"/>
            <a:ext cx="3248551" cy="1182772"/>
            <a:chOff x="0" y="0"/>
            <a:chExt cx="4944468" cy="1181100"/>
          </a:xfrm>
          <a:solidFill>
            <a:srgbClr val="0AC3E6"/>
          </a:solidFill>
        </p:grpSpPr>
        <p:sp>
          <p:nvSpPr>
            <p:cNvPr id="64" name="Rectangle">
              <a:extLst>
                <a:ext uri="{FF2B5EF4-FFF2-40B4-BE49-F238E27FC236}">
                  <a16:creationId xmlns:a16="http://schemas.microsoft.com/office/drawing/2014/main" id="{1EC1139F-98B6-AFA0-7727-0BF51EF3E7EE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Element 3">
              <a:extLst>
                <a:ext uri="{FF2B5EF4-FFF2-40B4-BE49-F238E27FC236}">
                  <a16:creationId xmlns:a16="http://schemas.microsoft.com/office/drawing/2014/main" id="{A5929650-F9B6-C31B-1C93-7F85D3F0C139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">
            <a:extLst>
              <a:ext uri="{FF2B5EF4-FFF2-40B4-BE49-F238E27FC236}">
                <a16:creationId xmlns:a16="http://schemas.microsoft.com/office/drawing/2014/main" id="{9FDB2ED0-599A-1B51-DABF-300202A5A3A5}"/>
              </a:ext>
            </a:extLst>
          </p:cNvPr>
          <p:cNvGrpSpPr/>
          <p:nvPr/>
        </p:nvGrpSpPr>
        <p:grpSpPr>
          <a:xfrm>
            <a:off x="1052891" y="5073859"/>
            <a:ext cx="3248551" cy="2130205"/>
            <a:chOff x="0" y="0"/>
            <a:chExt cx="3006130" cy="1186209"/>
          </a:xfrm>
        </p:grpSpPr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7162E393-2C57-BA37-65FD-FC32C4AF6A2A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itle Goes Here">
              <a:extLst>
                <a:ext uri="{FF2B5EF4-FFF2-40B4-BE49-F238E27FC236}">
                  <a16:creationId xmlns:a16="http://schemas.microsoft.com/office/drawing/2014/main" id="{32C9E340-11E5-6157-A63E-58875467486C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TIMESTAMP(</a:t>
              </a:r>
              <a:r>
                <a:rPr lang="en-US" sz="1400" cap="none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[TIME ZONE]</a:t>
              </a:r>
            </a:p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TIMESTAMP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[TIME ZONE] </a:t>
              </a:r>
            </a:p>
          </p:txBody>
        </p:sp>
      </p:grpSp>
      <p:grpSp>
        <p:nvGrpSpPr>
          <p:cNvPr id="28" name="Group">
            <a:extLst>
              <a:ext uri="{FF2B5EF4-FFF2-40B4-BE49-F238E27FC236}">
                <a16:creationId xmlns:a16="http://schemas.microsoft.com/office/drawing/2014/main" id="{A71F18AB-6959-7C7E-3157-8EC9601650FE}"/>
              </a:ext>
            </a:extLst>
          </p:cNvPr>
          <p:cNvGrpSpPr/>
          <p:nvPr/>
        </p:nvGrpSpPr>
        <p:grpSpPr>
          <a:xfrm>
            <a:off x="5124822" y="5135510"/>
            <a:ext cx="3248551" cy="2130205"/>
            <a:chOff x="0" y="0"/>
            <a:chExt cx="3006130" cy="1186209"/>
          </a:xfrm>
        </p:grpSpPr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BD4319FC-ED55-B45C-6C61-3C00F03B04C1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itle Goes Here">
              <a:extLst>
                <a:ext uri="{FF2B5EF4-FFF2-40B4-BE49-F238E27FC236}">
                  <a16:creationId xmlns:a16="http://schemas.microsoft.com/office/drawing/2014/main" id="{0FC68E3B-2B40-E4C8-6B5B-54E7FE3916A6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INTERVAL(</a:t>
              </a:r>
              <a:r>
                <a:rPr lang="en-US" sz="1400" cap="none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INTERVAL </a:t>
              </a:r>
            </a:p>
          </p:txBody>
        </p:sp>
      </p:grpSp>
      <p:grpSp>
        <p:nvGrpSpPr>
          <p:cNvPr id="29" name="Group">
            <a:extLst>
              <a:ext uri="{FF2B5EF4-FFF2-40B4-BE49-F238E27FC236}">
                <a16:creationId xmlns:a16="http://schemas.microsoft.com/office/drawing/2014/main" id="{C350B086-DFF3-9E67-E0A5-0293B5AD05AD}"/>
              </a:ext>
            </a:extLst>
          </p:cNvPr>
          <p:cNvGrpSpPr/>
          <p:nvPr/>
        </p:nvGrpSpPr>
        <p:grpSpPr>
          <a:xfrm>
            <a:off x="9391080" y="5128621"/>
            <a:ext cx="3248551" cy="2130205"/>
            <a:chOff x="0" y="0"/>
            <a:chExt cx="3006130" cy="1186209"/>
          </a:xfrm>
        </p:grpSpPr>
        <p:sp>
          <p:nvSpPr>
            <p:cNvPr id="58" name="Rectangle">
              <a:extLst>
                <a:ext uri="{FF2B5EF4-FFF2-40B4-BE49-F238E27FC236}">
                  <a16:creationId xmlns:a16="http://schemas.microsoft.com/office/drawing/2014/main" id="{C398A9AC-A262-9E4C-4D3E-EA50CC531FC6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itle Goes Here">
              <a:extLst>
                <a:ext uri="{FF2B5EF4-FFF2-40B4-BE49-F238E27FC236}">
                  <a16:creationId xmlns:a16="http://schemas.microsoft.com/office/drawing/2014/main" id="{BE05AD21-13DB-2E9F-6E7E-B0D5FF6E5C90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30" name="Group">
            <a:extLst>
              <a:ext uri="{FF2B5EF4-FFF2-40B4-BE49-F238E27FC236}">
                <a16:creationId xmlns:a16="http://schemas.microsoft.com/office/drawing/2014/main" id="{0ECB7C51-CD65-68D0-B958-5AB3D46959B9}"/>
              </a:ext>
            </a:extLst>
          </p:cNvPr>
          <p:cNvGrpSpPr/>
          <p:nvPr/>
        </p:nvGrpSpPr>
        <p:grpSpPr>
          <a:xfrm>
            <a:off x="13539036" y="5134195"/>
            <a:ext cx="3248551" cy="2130205"/>
            <a:chOff x="0" y="0"/>
            <a:chExt cx="3006130" cy="1186209"/>
          </a:xfrm>
        </p:grpSpPr>
        <p:sp>
          <p:nvSpPr>
            <p:cNvPr id="56" name="Rectangle">
              <a:extLst>
                <a:ext uri="{FF2B5EF4-FFF2-40B4-BE49-F238E27FC236}">
                  <a16:creationId xmlns:a16="http://schemas.microsoft.com/office/drawing/2014/main" id="{86232E70-DE6A-3CB6-9BA7-CDA6E8A36F40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itle Goes Here">
              <a:extLst>
                <a:ext uri="{FF2B5EF4-FFF2-40B4-BE49-F238E27FC236}">
                  <a16:creationId xmlns:a16="http://schemas.microsoft.com/office/drawing/2014/main" id="{0AD2B04C-EB4A-7658-F01C-103E555113DF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TIME(</a:t>
              </a:r>
              <a:r>
                <a:rPr lang="en-US" sz="1600" cap="none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 [TIME ZONE]</a:t>
              </a:r>
            </a:p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 [TIME ZONE]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0109D-8286-21BD-45B7-34BB10027436}"/>
              </a:ext>
            </a:extLst>
          </p:cNvPr>
          <p:cNvGrpSpPr/>
          <p:nvPr/>
        </p:nvGrpSpPr>
        <p:grpSpPr>
          <a:xfrm>
            <a:off x="2396884" y="4028336"/>
            <a:ext cx="306474" cy="1308628"/>
            <a:chOff x="3574587" y="5972900"/>
            <a:chExt cx="306041" cy="1306779"/>
          </a:xfrm>
        </p:grpSpPr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BA23F421-D703-0AA4-35F8-B9A18663E4C7}"/>
                </a:ext>
              </a:extLst>
            </p:cNvPr>
            <p:cNvSpPr/>
            <p:nvPr/>
          </p:nvSpPr>
          <p:spPr>
            <a:xfrm rot="10800000">
              <a:off x="3574587" y="59729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096C8AAB-065C-9F26-97BC-33C024F83033}"/>
                </a:ext>
              </a:extLst>
            </p:cNvPr>
            <p:cNvSpPr/>
            <p:nvPr/>
          </p:nvSpPr>
          <p:spPr>
            <a:xfrm rot="10800000">
              <a:off x="3574587" y="6973638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A8FE64-763E-9A7E-2806-C06F5B9C85B3}"/>
                </a:ext>
              </a:extLst>
            </p:cNvPr>
            <p:cNvGrpSpPr/>
            <p:nvPr/>
          </p:nvGrpSpPr>
          <p:grpSpPr>
            <a:xfrm rot="10800000">
              <a:off x="3731253" y="6092921"/>
              <a:ext cx="2" cy="1066738"/>
              <a:chOff x="10175299" y="4333292"/>
              <a:chExt cx="2" cy="1066738"/>
            </a:xfrm>
          </p:grpSpPr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C563F3F1-A672-2E98-3121-2D38EC68D26C}"/>
                  </a:ext>
                </a:extLst>
              </p:cNvPr>
              <p:cNvSpPr/>
              <p:nvPr/>
            </p:nvSpPr>
            <p:spPr>
              <a:xfrm rot="16200000">
                <a:off x="9877778" y="4630813"/>
                <a:ext cx="595044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1F273AD2-BB02-2C80-6CC9-1E063E0900CC}"/>
                  </a:ext>
                </a:extLst>
              </p:cNvPr>
              <p:cNvSpPr/>
              <p:nvPr/>
            </p:nvSpPr>
            <p:spPr>
              <a:xfrm rot="5400000">
                <a:off x="9939455" y="5164183"/>
                <a:ext cx="471692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2307A6-6C9D-0E3B-32DC-6285A5112E3D}"/>
              </a:ext>
            </a:extLst>
          </p:cNvPr>
          <p:cNvGrpSpPr/>
          <p:nvPr/>
        </p:nvGrpSpPr>
        <p:grpSpPr>
          <a:xfrm>
            <a:off x="10840984" y="4066659"/>
            <a:ext cx="306474" cy="1308628"/>
            <a:chOff x="3574587" y="5972900"/>
            <a:chExt cx="306041" cy="1306779"/>
          </a:xfrm>
        </p:grpSpPr>
        <p:sp>
          <p:nvSpPr>
            <p:cNvPr id="46" name="Circle">
              <a:extLst>
                <a:ext uri="{FF2B5EF4-FFF2-40B4-BE49-F238E27FC236}">
                  <a16:creationId xmlns:a16="http://schemas.microsoft.com/office/drawing/2014/main" id="{549F0989-36EC-10EB-FEF5-6D181523A421}"/>
                </a:ext>
              </a:extLst>
            </p:cNvPr>
            <p:cNvSpPr/>
            <p:nvPr/>
          </p:nvSpPr>
          <p:spPr>
            <a:xfrm rot="10800000">
              <a:off x="3574587" y="59729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Circle">
              <a:extLst>
                <a:ext uri="{FF2B5EF4-FFF2-40B4-BE49-F238E27FC236}">
                  <a16:creationId xmlns:a16="http://schemas.microsoft.com/office/drawing/2014/main" id="{57EF7642-6168-FB86-13D9-99E5CD8CC5CC}"/>
                </a:ext>
              </a:extLst>
            </p:cNvPr>
            <p:cNvSpPr/>
            <p:nvPr/>
          </p:nvSpPr>
          <p:spPr>
            <a:xfrm rot="10800000">
              <a:off x="3574587" y="6973638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DB121FC-A824-470C-210A-BEBB1C016D9F}"/>
                </a:ext>
              </a:extLst>
            </p:cNvPr>
            <p:cNvGrpSpPr/>
            <p:nvPr/>
          </p:nvGrpSpPr>
          <p:grpSpPr>
            <a:xfrm rot="10800000">
              <a:off x="3731253" y="6092921"/>
              <a:ext cx="2" cy="1066738"/>
              <a:chOff x="10175299" y="4333292"/>
              <a:chExt cx="2" cy="1066738"/>
            </a:xfrm>
          </p:grpSpPr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7090E944-B428-52A1-6376-FC78130F61DC}"/>
                  </a:ext>
                </a:extLst>
              </p:cNvPr>
              <p:cNvSpPr/>
              <p:nvPr/>
            </p:nvSpPr>
            <p:spPr>
              <a:xfrm rot="16200000">
                <a:off x="9877778" y="4630813"/>
                <a:ext cx="595044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DDEC730C-CD84-7139-F33A-A4AF8EBCB45D}"/>
                  </a:ext>
                </a:extLst>
              </p:cNvPr>
              <p:cNvSpPr/>
              <p:nvPr/>
            </p:nvSpPr>
            <p:spPr>
              <a:xfrm rot="5400000">
                <a:off x="9939455" y="5164183"/>
                <a:ext cx="471692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3A01CC-FAA1-B03B-7824-8865621F5204}"/>
              </a:ext>
            </a:extLst>
          </p:cNvPr>
          <p:cNvGrpSpPr/>
          <p:nvPr/>
        </p:nvGrpSpPr>
        <p:grpSpPr>
          <a:xfrm>
            <a:off x="6693024" y="4054576"/>
            <a:ext cx="306474" cy="1308628"/>
            <a:chOff x="3574587" y="5972900"/>
            <a:chExt cx="306041" cy="1306779"/>
          </a:xfrm>
        </p:grpSpPr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A65D1812-F021-2435-4B4D-554915435512}"/>
                </a:ext>
              </a:extLst>
            </p:cNvPr>
            <p:cNvSpPr/>
            <p:nvPr/>
          </p:nvSpPr>
          <p:spPr>
            <a:xfrm rot="10800000">
              <a:off x="3574587" y="59729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Circle">
              <a:extLst>
                <a:ext uri="{FF2B5EF4-FFF2-40B4-BE49-F238E27FC236}">
                  <a16:creationId xmlns:a16="http://schemas.microsoft.com/office/drawing/2014/main" id="{88E6540C-71BE-FEF4-051F-9C760AC5B6B0}"/>
                </a:ext>
              </a:extLst>
            </p:cNvPr>
            <p:cNvSpPr/>
            <p:nvPr/>
          </p:nvSpPr>
          <p:spPr>
            <a:xfrm rot="10800000">
              <a:off x="3574587" y="6973638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CBF4665-0198-8808-7537-91B3918339BA}"/>
                </a:ext>
              </a:extLst>
            </p:cNvPr>
            <p:cNvGrpSpPr/>
            <p:nvPr/>
          </p:nvGrpSpPr>
          <p:grpSpPr>
            <a:xfrm rot="10800000">
              <a:off x="3731253" y="6092921"/>
              <a:ext cx="2" cy="1066738"/>
              <a:chOff x="10175299" y="4333292"/>
              <a:chExt cx="2" cy="1066738"/>
            </a:xfrm>
          </p:grpSpPr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666B09C8-6505-0C86-2945-5B4D861A3C66}"/>
                  </a:ext>
                </a:extLst>
              </p:cNvPr>
              <p:cNvSpPr/>
              <p:nvPr/>
            </p:nvSpPr>
            <p:spPr>
              <a:xfrm rot="16200000">
                <a:off x="9877778" y="4630813"/>
                <a:ext cx="595044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3FFA2A81-3FC7-98EE-6CD4-47F4F34AC3D5}"/>
                  </a:ext>
                </a:extLst>
              </p:cNvPr>
              <p:cNvSpPr/>
              <p:nvPr/>
            </p:nvSpPr>
            <p:spPr>
              <a:xfrm rot="5400000">
                <a:off x="9939455" y="5164183"/>
                <a:ext cx="471692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41AF12-BA66-6431-4041-8E2BDDC25E68}"/>
              </a:ext>
            </a:extLst>
          </p:cNvPr>
          <p:cNvGrpSpPr/>
          <p:nvPr/>
        </p:nvGrpSpPr>
        <p:grpSpPr>
          <a:xfrm>
            <a:off x="15020019" y="4048931"/>
            <a:ext cx="306474" cy="1308628"/>
            <a:chOff x="3574587" y="5972900"/>
            <a:chExt cx="306041" cy="1306779"/>
          </a:xfrm>
        </p:grpSpPr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50858031-EEB1-4BC5-83DE-8480255331BA}"/>
                </a:ext>
              </a:extLst>
            </p:cNvPr>
            <p:cNvSpPr/>
            <p:nvPr/>
          </p:nvSpPr>
          <p:spPr>
            <a:xfrm rot="10800000">
              <a:off x="3574587" y="59729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Circle">
              <a:extLst>
                <a:ext uri="{FF2B5EF4-FFF2-40B4-BE49-F238E27FC236}">
                  <a16:creationId xmlns:a16="http://schemas.microsoft.com/office/drawing/2014/main" id="{9ACD7B63-3176-0854-B866-03A3D7D441D2}"/>
                </a:ext>
              </a:extLst>
            </p:cNvPr>
            <p:cNvSpPr/>
            <p:nvPr/>
          </p:nvSpPr>
          <p:spPr>
            <a:xfrm rot="10800000">
              <a:off x="3574587" y="6973638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887E421-7FDF-11A8-9180-EC6FD9BF0DB3}"/>
                </a:ext>
              </a:extLst>
            </p:cNvPr>
            <p:cNvGrpSpPr/>
            <p:nvPr/>
          </p:nvGrpSpPr>
          <p:grpSpPr>
            <a:xfrm rot="10800000">
              <a:off x="3731253" y="6092921"/>
              <a:ext cx="2" cy="1066738"/>
              <a:chOff x="10175299" y="4333292"/>
              <a:chExt cx="2" cy="1066738"/>
            </a:xfrm>
          </p:grpSpPr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3A06E150-02FA-AF08-2577-3E924EC10E42}"/>
                  </a:ext>
                </a:extLst>
              </p:cNvPr>
              <p:cNvSpPr/>
              <p:nvPr/>
            </p:nvSpPr>
            <p:spPr>
              <a:xfrm rot="16200000">
                <a:off x="9877778" y="4630813"/>
                <a:ext cx="595044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DBF262DE-A7BB-556C-FD14-56BFF440DF18}"/>
                  </a:ext>
                </a:extLst>
              </p:cNvPr>
              <p:cNvSpPr/>
              <p:nvPr/>
            </p:nvSpPr>
            <p:spPr>
              <a:xfrm rot="5400000">
                <a:off x="9939455" y="5164183"/>
                <a:ext cx="471692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">
            <a:extLst>
              <a:ext uri="{FF2B5EF4-FFF2-40B4-BE49-F238E27FC236}">
                <a16:creationId xmlns:a16="http://schemas.microsoft.com/office/drawing/2014/main" id="{58A7B3CA-F94C-01BB-BFEE-3CDA50460E3A}"/>
              </a:ext>
            </a:extLst>
          </p:cNvPr>
          <p:cNvGrpSpPr/>
          <p:nvPr/>
        </p:nvGrpSpPr>
        <p:grpSpPr>
          <a:xfrm>
            <a:off x="1106838" y="2339272"/>
            <a:ext cx="3248550" cy="1182772"/>
            <a:chOff x="0" y="0"/>
            <a:chExt cx="4944468" cy="1181100"/>
          </a:xfrm>
          <a:solidFill>
            <a:schemeClr val="accent1"/>
          </a:solidFill>
        </p:grpSpPr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5C3E6C82-0286-1AB9-6634-E787CA190E0E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solidFill>
              <a:srgbClr val="0AC3E6"/>
            </a:solidFill>
            <a:ln w="12700" cap="flat">
              <a:solidFill>
                <a:srgbClr val="0AC3E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Element 2">
              <a:extLst>
                <a:ext uri="{FF2B5EF4-FFF2-40B4-BE49-F238E27FC236}">
                  <a16:creationId xmlns:a16="http://schemas.microsoft.com/office/drawing/2014/main" id="{3F65E30E-2633-C931-3013-FA1CB27B5A87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MONEY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4000" b="1" i="0" u="none" strike="noStrike" dirty="0">
                <a:solidFill>
                  <a:srgbClr val="1D1D1D"/>
                </a:solidFill>
                <a:effectLst/>
                <a:latin typeface="Arial" panose="020B0604020202020204" pitchFamily="34" charset="0"/>
              </a:rPr>
              <a:t>MONEY</a:t>
            </a:r>
            <a:endParaRPr lang="en-US" sz="3750" b="1" i="0" kern="0" spc="113" dirty="0">
              <a:solidFill>
                <a:srgbClr val="000000"/>
              </a:solidFill>
              <a:latin typeface="Arial Bold" pitchFamily="34" charset="0"/>
              <a:ea typeface="Arial Bold" pitchFamily="34" charset="-122"/>
              <a:cs typeface="Arial Bold" pitchFamily="34" charset="-120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047750" y="9525000"/>
            <a:ext cx="230505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D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ata types</a:t>
            </a:r>
            <a:endParaRPr lang="en-US" sz="1500" dirty="0"/>
          </a:p>
        </p:txBody>
      </p:sp>
      <p:sp>
        <p:nvSpPr>
          <p:cNvPr id="21" name="Text 13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0872781A-C6E7-32AB-2C38-8A0B0C56A8AF}"/>
              </a:ext>
            </a:extLst>
          </p:cNvPr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  <p:grpSp>
        <p:nvGrpSpPr>
          <p:cNvPr id="27" name="Group">
            <a:extLst>
              <a:ext uri="{FF2B5EF4-FFF2-40B4-BE49-F238E27FC236}">
                <a16:creationId xmlns:a16="http://schemas.microsoft.com/office/drawing/2014/main" id="{9FDB2ED0-599A-1B51-DABF-300202A5A3A5}"/>
              </a:ext>
            </a:extLst>
          </p:cNvPr>
          <p:cNvGrpSpPr/>
          <p:nvPr/>
        </p:nvGrpSpPr>
        <p:grpSpPr>
          <a:xfrm>
            <a:off x="5362815" y="2339271"/>
            <a:ext cx="2976673" cy="1182773"/>
            <a:chOff x="0" y="0"/>
            <a:chExt cx="3006130" cy="1186209"/>
          </a:xfrm>
        </p:grpSpPr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7162E393-2C57-BA37-65FD-FC32C4AF6A2A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itle Goes Here">
              <a:extLst>
                <a:ext uri="{FF2B5EF4-FFF2-40B4-BE49-F238E27FC236}">
                  <a16:creationId xmlns:a16="http://schemas.microsoft.com/office/drawing/2014/main" id="{32C9E340-11E5-6157-A63E-58875467486C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MONEY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0109D-8286-21BD-45B7-34BB10027436}"/>
              </a:ext>
            </a:extLst>
          </p:cNvPr>
          <p:cNvGrpSpPr/>
          <p:nvPr/>
        </p:nvGrpSpPr>
        <p:grpSpPr>
          <a:xfrm rot="5400000">
            <a:off x="4738214" y="2276344"/>
            <a:ext cx="306474" cy="1308628"/>
            <a:chOff x="3574587" y="5972900"/>
            <a:chExt cx="306041" cy="1306779"/>
          </a:xfrm>
        </p:grpSpPr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BA23F421-D703-0AA4-35F8-B9A18663E4C7}"/>
                </a:ext>
              </a:extLst>
            </p:cNvPr>
            <p:cNvSpPr/>
            <p:nvPr/>
          </p:nvSpPr>
          <p:spPr>
            <a:xfrm rot="10800000">
              <a:off x="3574587" y="59729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Circle">
              <a:extLst>
                <a:ext uri="{FF2B5EF4-FFF2-40B4-BE49-F238E27FC236}">
                  <a16:creationId xmlns:a16="http://schemas.microsoft.com/office/drawing/2014/main" id="{096C8AAB-065C-9F26-97BC-33C024F83033}"/>
                </a:ext>
              </a:extLst>
            </p:cNvPr>
            <p:cNvSpPr/>
            <p:nvPr/>
          </p:nvSpPr>
          <p:spPr>
            <a:xfrm rot="10800000">
              <a:off x="3574587" y="6973638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A8FE64-763E-9A7E-2806-C06F5B9C85B3}"/>
                </a:ext>
              </a:extLst>
            </p:cNvPr>
            <p:cNvGrpSpPr/>
            <p:nvPr/>
          </p:nvGrpSpPr>
          <p:grpSpPr>
            <a:xfrm rot="10800000">
              <a:off x="3731253" y="6092921"/>
              <a:ext cx="2" cy="1066738"/>
              <a:chOff x="10175299" y="4333292"/>
              <a:chExt cx="2" cy="1066738"/>
            </a:xfrm>
          </p:grpSpPr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C563F3F1-A672-2E98-3121-2D38EC68D26C}"/>
                  </a:ext>
                </a:extLst>
              </p:cNvPr>
              <p:cNvSpPr/>
              <p:nvPr/>
            </p:nvSpPr>
            <p:spPr>
              <a:xfrm rot="16200000">
                <a:off x="9877778" y="4630813"/>
                <a:ext cx="595044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Line">
                <a:extLst>
                  <a:ext uri="{FF2B5EF4-FFF2-40B4-BE49-F238E27FC236}">
                    <a16:creationId xmlns:a16="http://schemas.microsoft.com/office/drawing/2014/main" id="{1F273AD2-BB02-2C80-6CC9-1E063E0900CC}"/>
                  </a:ext>
                </a:extLst>
              </p:cNvPr>
              <p:cNvSpPr/>
              <p:nvPr/>
            </p:nvSpPr>
            <p:spPr>
              <a:xfrm rot="5400000">
                <a:off x="9939455" y="5164183"/>
                <a:ext cx="471692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Text 9">
            <a:extLst>
              <a:ext uri="{FF2B5EF4-FFF2-40B4-BE49-F238E27FC236}">
                <a16:creationId xmlns:a16="http://schemas.microsoft.com/office/drawing/2014/main" id="{81A21240-42A2-3B77-1A4C-C152D3FF7960}"/>
              </a:ext>
            </a:extLst>
          </p:cNvPr>
          <p:cNvSpPr/>
          <p:nvPr/>
        </p:nvSpPr>
        <p:spPr>
          <a:xfrm>
            <a:off x="1110713" y="4288722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4000" b="1" kern="0" spc="113" dirty="0">
                <a:solidFill>
                  <a:srgbClr val="1D1D1D"/>
                </a:solidFill>
                <a:latin typeface="Arial" panose="020B0604020202020204" pitchFamily="34" charset="0"/>
                <a:ea typeface="Arial Bold" pitchFamily="34" charset="-122"/>
                <a:cs typeface="Arial Bold" pitchFamily="34" charset="-120"/>
              </a:rPr>
              <a:t>BOOLEAN</a:t>
            </a:r>
            <a:endParaRPr lang="en-US" sz="3750" b="1" i="0" kern="0" spc="113" dirty="0">
              <a:solidFill>
                <a:srgbClr val="000000"/>
              </a:solidFill>
              <a:latin typeface="Arial Bold" pitchFamily="34" charset="0"/>
              <a:ea typeface="Arial Bold" pitchFamily="34" charset="-122"/>
              <a:cs typeface="Arial Bold" pitchFamily="34" charset="-120"/>
            </a:endParaRPr>
          </a:p>
        </p:txBody>
      </p:sp>
      <p:grpSp>
        <p:nvGrpSpPr>
          <p:cNvPr id="3" name="Group">
            <a:extLst>
              <a:ext uri="{FF2B5EF4-FFF2-40B4-BE49-F238E27FC236}">
                <a16:creationId xmlns:a16="http://schemas.microsoft.com/office/drawing/2014/main" id="{1CCB6E84-AB64-61D7-17E0-DEF9E1173C9A}"/>
              </a:ext>
            </a:extLst>
          </p:cNvPr>
          <p:cNvGrpSpPr/>
          <p:nvPr/>
        </p:nvGrpSpPr>
        <p:grpSpPr>
          <a:xfrm>
            <a:off x="1114588" y="5243513"/>
            <a:ext cx="3248550" cy="1182772"/>
            <a:chOff x="0" y="0"/>
            <a:chExt cx="4944468" cy="1181100"/>
          </a:xfrm>
          <a:solidFill>
            <a:schemeClr val="accent1"/>
          </a:solidFill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7AE3BAF0-42E3-C85F-A90E-0AD82C178427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solidFill>
              <a:srgbClr val="0AC3E6"/>
            </a:solidFill>
            <a:ln w="12700" cap="flat">
              <a:solidFill>
                <a:srgbClr val="0AC3E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Element 2">
              <a:extLst>
                <a:ext uri="{FF2B5EF4-FFF2-40B4-BE49-F238E27FC236}">
                  <a16:creationId xmlns:a16="http://schemas.microsoft.com/office/drawing/2014/main" id="{5F4FC61E-8D7B-146C-03E8-75BA0914F5D3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">
            <a:extLst>
              <a:ext uri="{FF2B5EF4-FFF2-40B4-BE49-F238E27FC236}">
                <a16:creationId xmlns:a16="http://schemas.microsoft.com/office/drawing/2014/main" id="{365B1019-404F-6FF3-F5AF-27608F98C933}"/>
              </a:ext>
            </a:extLst>
          </p:cNvPr>
          <p:cNvGrpSpPr/>
          <p:nvPr/>
        </p:nvGrpSpPr>
        <p:grpSpPr>
          <a:xfrm>
            <a:off x="5370565" y="5243512"/>
            <a:ext cx="2976673" cy="1182773"/>
            <a:chOff x="0" y="0"/>
            <a:chExt cx="3006130" cy="1186209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9CD97BEF-3835-7915-B465-68ACAAA3176E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itle Goes Here">
              <a:extLst>
                <a:ext uri="{FF2B5EF4-FFF2-40B4-BE49-F238E27FC236}">
                  <a16:creationId xmlns:a16="http://schemas.microsoft.com/office/drawing/2014/main" id="{795B66CB-F688-F07E-ACC4-043C187D5AE8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BOOLEAN, BOOL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E507AF-07E4-375C-086A-C602E52EC02E}"/>
              </a:ext>
            </a:extLst>
          </p:cNvPr>
          <p:cNvGrpSpPr/>
          <p:nvPr/>
        </p:nvGrpSpPr>
        <p:grpSpPr>
          <a:xfrm rot="5400000">
            <a:off x="4745964" y="5180585"/>
            <a:ext cx="306474" cy="1308628"/>
            <a:chOff x="3574587" y="5972900"/>
            <a:chExt cx="306041" cy="1306779"/>
          </a:xfrm>
        </p:grpSpPr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A32AF24E-97D6-57EE-8118-6A69313638DB}"/>
                </a:ext>
              </a:extLst>
            </p:cNvPr>
            <p:cNvSpPr/>
            <p:nvPr/>
          </p:nvSpPr>
          <p:spPr>
            <a:xfrm rot="10800000">
              <a:off x="3574587" y="59729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ircle">
              <a:extLst>
                <a:ext uri="{FF2B5EF4-FFF2-40B4-BE49-F238E27FC236}">
                  <a16:creationId xmlns:a16="http://schemas.microsoft.com/office/drawing/2014/main" id="{999CFFDE-0085-0F74-50F1-F32D5EB036AC}"/>
                </a:ext>
              </a:extLst>
            </p:cNvPr>
            <p:cNvSpPr/>
            <p:nvPr/>
          </p:nvSpPr>
          <p:spPr>
            <a:xfrm rot="10800000">
              <a:off x="3574587" y="6973638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F7BA71-FEF4-0ECD-ED0E-5C60C0DC41F0}"/>
                </a:ext>
              </a:extLst>
            </p:cNvPr>
            <p:cNvGrpSpPr/>
            <p:nvPr/>
          </p:nvGrpSpPr>
          <p:grpSpPr>
            <a:xfrm rot="10800000">
              <a:off x="3731253" y="6092921"/>
              <a:ext cx="2" cy="1066738"/>
              <a:chOff x="10175299" y="4333292"/>
              <a:chExt cx="2" cy="1066738"/>
            </a:xfrm>
          </p:grpSpPr>
          <p:sp>
            <p:nvSpPr>
              <p:cNvPr id="15" name="Line">
                <a:extLst>
                  <a:ext uri="{FF2B5EF4-FFF2-40B4-BE49-F238E27FC236}">
                    <a16:creationId xmlns:a16="http://schemas.microsoft.com/office/drawing/2014/main" id="{2EB4C3E7-85E2-1652-B00F-EE386B93A1A2}"/>
                  </a:ext>
                </a:extLst>
              </p:cNvPr>
              <p:cNvSpPr/>
              <p:nvPr/>
            </p:nvSpPr>
            <p:spPr>
              <a:xfrm rot="16200000">
                <a:off x="9877778" y="4630813"/>
                <a:ext cx="595044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Line">
                <a:extLst>
                  <a:ext uri="{FF2B5EF4-FFF2-40B4-BE49-F238E27FC236}">
                    <a16:creationId xmlns:a16="http://schemas.microsoft.com/office/drawing/2014/main" id="{75BF1028-6131-FDD7-E266-30B3AC2FA218}"/>
                  </a:ext>
                </a:extLst>
              </p:cNvPr>
              <p:cNvSpPr/>
              <p:nvPr/>
            </p:nvSpPr>
            <p:spPr>
              <a:xfrm rot="5400000">
                <a:off x="9939455" y="5164183"/>
                <a:ext cx="471692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2" name="Group">
            <a:extLst>
              <a:ext uri="{FF2B5EF4-FFF2-40B4-BE49-F238E27FC236}">
                <a16:creationId xmlns:a16="http://schemas.microsoft.com/office/drawing/2014/main" id="{0ED4DC7B-8344-0E1B-54D7-05BA4CDB7E7F}"/>
              </a:ext>
            </a:extLst>
          </p:cNvPr>
          <p:cNvGrpSpPr/>
          <p:nvPr/>
        </p:nvGrpSpPr>
        <p:grpSpPr>
          <a:xfrm>
            <a:off x="1066800" y="7910590"/>
            <a:ext cx="3248550" cy="1182772"/>
            <a:chOff x="0" y="0"/>
            <a:chExt cx="4944468" cy="1181100"/>
          </a:xfrm>
          <a:solidFill>
            <a:schemeClr val="accent1"/>
          </a:solidFill>
        </p:grpSpPr>
        <p:sp>
          <p:nvSpPr>
            <p:cNvPr id="83" name="Rectangle">
              <a:extLst>
                <a:ext uri="{FF2B5EF4-FFF2-40B4-BE49-F238E27FC236}">
                  <a16:creationId xmlns:a16="http://schemas.microsoft.com/office/drawing/2014/main" id="{C44A0348-0529-D1E3-09DA-4D13C0D67A51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solidFill>
              <a:srgbClr val="0AC3E6"/>
            </a:solidFill>
            <a:ln w="12700" cap="flat">
              <a:solidFill>
                <a:srgbClr val="0AC3E6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Element 2">
              <a:extLst>
                <a:ext uri="{FF2B5EF4-FFF2-40B4-BE49-F238E27FC236}">
                  <a16:creationId xmlns:a16="http://schemas.microsoft.com/office/drawing/2014/main" id="{9EBB2765-DB58-4E39-A535-EBFDC93EE85A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solidFill>
              <a:srgbClr val="0AC3E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ARRAY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">
            <a:extLst>
              <a:ext uri="{FF2B5EF4-FFF2-40B4-BE49-F238E27FC236}">
                <a16:creationId xmlns:a16="http://schemas.microsoft.com/office/drawing/2014/main" id="{B7915FEF-FC1F-6A3B-2AA2-B051703C47B9}"/>
              </a:ext>
            </a:extLst>
          </p:cNvPr>
          <p:cNvGrpSpPr/>
          <p:nvPr/>
        </p:nvGrpSpPr>
        <p:grpSpPr>
          <a:xfrm>
            <a:off x="5322777" y="7910589"/>
            <a:ext cx="2976673" cy="1182773"/>
            <a:chOff x="0" y="0"/>
            <a:chExt cx="3006130" cy="1186209"/>
          </a:xfrm>
        </p:grpSpPr>
        <p:sp>
          <p:nvSpPr>
            <p:cNvPr id="86" name="Rectangle">
              <a:extLst>
                <a:ext uri="{FF2B5EF4-FFF2-40B4-BE49-F238E27FC236}">
                  <a16:creationId xmlns:a16="http://schemas.microsoft.com/office/drawing/2014/main" id="{782F4133-4C2E-58A4-4C43-BE6DA12B1E14}"/>
                </a:ext>
              </a:extLst>
            </p:cNvPr>
            <p:cNvSpPr/>
            <p:nvPr/>
          </p:nvSpPr>
          <p:spPr>
            <a:xfrm>
              <a:off x="0" y="0"/>
              <a:ext cx="3006130" cy="1186209"/>
            </a:xfrm>
            <a:prstGeom prst="round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itle Goes Here">
              <a:extLst>
                <a:ext uri="{FF2B5EF4-FFF2-40B4-BE49-F238E27FC236}">
                  <a16:creationId xmlns:a16="http://schemas.microsoft.com/office/drawing/2014/main" id="{ACA96685-3B89-97CE-136A-0FAC819BF900}"/>
                </a:ext>
              </a:extLst>
            </p:cNvPr>
            <p:cNvSpPr txBox="1"/>
            <p:nvPr/>
          </p:nvSpPr>
          <p:spPr>
            <a:xfrm>
              <a:off x="0" y="337861"/>
              <a:ext cx="3006130" cy="507599"/>
            </a:xfrm>
            <a:prstGeom prst="round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marL="342900" indent="-342900" algn="ctr">
                <a:lnSpc>
                  <a:spcPct val="150000"/>
                </a:lnSpc>
                <a:buClr>
                  <a:srgbClr val="0AC3E6"/>
                </a:buClr>
                <a:buFont typeface="Wingdings" panose="05000000000000000000" pitchFamily="2" charset="2"/>
                <a:buChar char="Ø"/>
              </a:pPr>
              <a:r>
                <a:rPr lang="en-US" sz="1400" cap="none" dirty="0">
                  <a:latin typeface="Arial" panose="020B0604020202020204" pitchFamily="34" charset="0"/>
                  <a:cs typeface="Arial" panose="020B0604020202020204" pitchFamily="34" charset="0"/>
                </a:rPr>
                <a:t>&lt;type&gt;[][]…​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141B0B-D3BC-804D-3CB0-868C10153000}"/>
              </a:ext>
            </a:extLst>
          </p:cNvPr>
          <p:cNvGrpSpPr/>
          <p:nvPr/>
        </p:nvGrpSpPr>
        <p:grpSpPr>
          <a:xfrm rot="5400000">
            <a:off x="4698176" y="7847662"/>
            <a:ext cx="306474" cy="1308628"/>
            <a:chOff x="3574587" y="5972900"/>
            <a:chExt cx="306041" cy="1306779"/>
          </a:xfrm>
        </p:grpSpPr>
        <p:sp>
          <p:nvSpPr>
            <p:cNvPr id="89" name="Circle">
              <a:extLst>
                <a:ext uri="{FF2B5EF4-FFF2-40B4-BE49-F238E27FC236}">
                  <a16:creationId xmlns:a16="http://schemas.microsoft.com/office/drawing/2014/main" id="{1E31DDD4-A9A9-12BB-6C3D-ABA2E6F03CEE}"/>
                </a:ext>
              </a:extLst>
            </p:cNvPr>
            <p:cNvSpPr/>
            <p:nvPr/>
          </p:nvSpPr>
          <p:spPr>
            <a:xfrm rot="10800000">
              <a:off x="3574587" y="5972900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Circle">
              <a:extLst>
                <a:ext uri="{FF2B5EF4-FFF2-40B4-BE49-F238E27FC236}">
                  <a16:creationId xmlns:a16="http://schemas.microsoft.com/office/drawing/2014/main" id="{4315591D-FBFB-CAD9-FA31-804DF091489F}"/>
                </a:ext>
              </a:extLst>
            </p:cNvPr>
            <p:cNvSpPr/>
            <p:nvPr/>
          </p:nvSpPr>
          <p:spPr>
            <a:xfrm rot="10800000">
              <a:off x="3574587" y="6973638"/>
              <a:ext cx="306041" cy="3060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1pPr>
              <a:lvl2pPr marL="0" marR="0" indent="228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2pPr>
              <a:lvl3pPr marL="0" marR="0" indent="457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3pPr>
              <a:lvl4pPr marL="0" marR="0" indent="685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4pPr>
              <a:lvl5pPr marL="0" marR="0" indent="9144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5pPr>
              <a:lvl6pPr marL="0" marR="0" indent="11430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6pPr>
              <a:lvl7pPr marL="0" marR="0" indent="13716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7pPr>
              <a:lvl8pPr marL="0" marR="0" indent="16002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8pPr>
              <a:lvl9pPr marL="0" marR="0" indent="1828800" algn="l" defTabSz="470262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1" i="0" u="none" strike="noStrike" cap="all" spc="18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defRPr>
              </a:lvl9pPr>
            </a:lstStyle>
            <a:p>
              <a:pPr algn="ctr" defTabSz="825500">
                <a:lnSpc>
                  <a:spcPct val="100000"/>
                </a:lnSpc>
                <a:defRPr sz="3200" cap="none" spc="0"/>
              </a:pPr>
              <a:endParaRPr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81383A5-E957-9E96-8BF1-E9D32C4C0C9F}"/>
                </a:ext>
              </a:extLst>
            </p:cNvPr>
            <p:cNvGrpSpPr/>
            <p:nvPr/>
          </p:nvGrpSpPr>
          <p:grpSpPr>
            <a:xfrm rot="10800000">
              <a:off x="3731253" y="6092921"/>
              <a:ext cx="2" cy="1066738"/>
              <a:chOff x="10175299" y="4333292"/>
              <a:chExt cx="2" cy="1066738"/>
            </a:xfrm>
          </p:grpSpPr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073F682C-AC01-8B6E-1E1C-7613056A460B}"/>
                  </a:ext>
                </a:extLst>
              </p:cNvPr>
              <p:cNvSpPr/>
              <p:nvPr/>
            </p:nvSpPr>
            <p:spPr>
              <a:xfrm rot="16200000">
                <a:off x="9877778" y="4630813"/>
                <a:ext cx="595044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D36CC9C9-514D-E8CE-E517-49D9796B056B}"/>
                  </a:ext>
                </a:extLst>
              </p:cNvPr>
              <p:cNvSpPr/>
              <p:nvPr/>
            </p:nvSpPr>
            <p:spPr>
              <a:xfrm rot="5400000">
                <a:off x="9939455" y="5164183"/>
                <a:ext cx="471692" cy="1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custDash>
                  <a:ds d="100000" sp="200000"/>
                </a:custDash>
                <a:round/>
                <a:tailEnd type="oval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1pPr>
                <a:lvl2pPr marL="0" marR="0" indent="228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2pPr>
                <a:lvl3pPr marL="0" marR="0" indent="457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3pPr>
                <a:lvl4pPr marL="0" marR="0" indent="685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4pPr>
                <a:lvl5pPr marL="0" marR="0" indent="9144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5pPr>
                <a:lvl6pPr marL="0" marR="0" indent="11430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6pPr>
                <a:lvl7pPr marL="0" marR="0" indent="13716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7pPr>
                <a:lvl8pPr marL="0" marR="0" indent="16002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8pPr>
                <a:lvl9pPr marL="0" marR="0" indent="1828800" algn="l" defTabSz="470262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1" i="0" u="none" strike="noStrike" cap="all" spc="18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defRPr>
                </a:lvl9pPr>
              </a:lstStyle>
              <a:p>
                <a:pPr algn="ctr" defTabSz="825500">
                  <a:lnSpc>
                    <a:spcPct val="100000"/>
                  </a:lnSpc>
                  <a:defRPr sz="3200" cap="none" spc="0"/>
                </a:pPr>
                <a:endParaRPr sz="2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4" name="Text 9">
            <a:extLst>
              <a:ext uri="{FF2B5EF4-FFF2-40B4-BE49-F238E27FC236}">
                <a16:creationId xmlns:a16="http://schemas.microsoft.com/office/drawing/2014/main" id="{334579F6-657D-C3E7-223A-03221FF2A6D9}"/>
              </a:ext>
            </a:extLst>
          </p:cNvPr>
          <p:cNvSpPr/>
          <p:nvPr/>
        </p:nvSpPr>
        <p:spPr>
          <a:xfrm>
            <a:off x="1066800" y="7008248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4000" b="1" kern="0" spc="113" dirty="0">
                <a:solidFill>
                  <a:srgbClr val="1D1D1D"/>
                </a:solidFill>
                <a:latin typeface="Arial" panose="020B0604020202020204" pitchFamily="34" charset="0"/>
                <a:ea typeface="Arial Bold" pitchFamily="34" charset="-122"/>
                <a:cs typeface="Arial Bold" pitchFamily="34" charset="-120"/>
              </a:rPr>
              <a:t>ARRAY</a:t>
            </a:r>
            <a:endParaRPr lang="en-US" sz="3750" b="1" i="0" kern="0" spc="113" dirty="0">
              <a:solidFill>
                <a:srgbClr val="000000"/>
              </a:solidFill>
              <a:latin typeface="Arial Bold" pitchFamily="34" charset="0"/>
              <a:ea typeface="Arial Bold" pitchFamily="34" charset="-122"/>
              <a:cs typeface="Arial Bold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381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-190500"/>
            <a:ext cx="182880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505575" y="7153275"/>
            <a:ext cx="5105363" cy="313370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750" b="1" i="0" kern="0" spc="113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DATA TYPES</a:t>
            </a:r>
          </a:p>
        </p:txBody>
      </p:sp>
      <p:sp>
        <p:nvSpPr>
          <p:cNvPr id="18" name="Text 10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1047750" y="9525000"/>
            <a:ext cx="230505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02  —  D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ata types</a:t>
            </a:r>
            <a:endParaRPr lang="en-US" sz="1500" dirty="0"/>
          </a:p>
        </p:txBody>
      </p:sp>
      <p:sp>
        <p:nvSpPr>
          <p:cNvPr id="21" name="Text 13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grpSp>
        <p:nvGrpSpPr>
          <p:cNvPr id="22" name="Group">
            <a:extLst>
              <a:ext uri="{FF2B5EF4-FFF2-40B4-BE49-F238E27FC236}">
                <a16:creationId xmlns:a16="http://schemas.microsoft.com/office/drawing/2014/main" id="{479D67FA-A12F-0D29-B559-01ED840E63AE}"/>
              </a:ext>
            </a:extLst>
          </p:cNvPr>
          <p:cNvGrpSpPr/>
          <p:nvPr/>
        </p:nvGrpSpPr>
        <p:grpSpPr>
          <a:xfrm>
            <a:off x="1066800" y="2261003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23" name="Square">
              <a:extLst>
                <a:ext uri="{FF2B5EF4-FFF2-40B4-BE49-F238E27FC236}">
                  <a16:creationId xmlns:a16="http://schemas.microsoft.com/office/drawing/2014/main" id="{4EDD360A-576A-1CA1-07EB-DEBA41C1BE70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24" name="20%…">
              <a:extLst>
                <a:ext uri="{FF2B5EF4-FFF2-40B4-BE49-F238E27FC236}">
                  <a16:creationId xmlns:a16="http://schemas.microsoft.com/office/drawing/2014/main" id="{94FF5B6B-E944-CCA5-5E72-2B48528161F0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UUID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">
            <a:extLst>
              <a:ext uri="{FF2B5EF4-FFF2-40B4-BE49-F238E27FC236}">
                <a16:creationId xmlns:a16="http://schemas.microsoft.com/office/drawing/2014/main" id="{01C081B1-2038-3213-FC92-1C7FB35ED67F}"/>
              </a:ext>
            </a:extLst>
          </p:cNvPr>
          <p:cNvGrpSpPr/>
          <p:nvPr/>
        </p:nvGrpSpPr>
        <p:grpSpPr>
          <a:xfrm>
            <a:off x="4448665" y="2282628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26" name="Square">
              <a:extLst>
                <a:ext uri="{FF2B5EF4-FFF2-40B4-BE49-F238E27FC236}">
                  <a16:creationId xmlns:a16="http://schemas.microsoft.com/office/drawing/2014/main" id="{67613EFA-71AC-4709-3BA6-F4FB0D1717E1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27" name="20%…">
              <a:extLst>
                <a:ext uri="{FF2B5EF4-FFF2-40B4-BE49-F238E27FC236}">
                  <a16:creationId xmlns:a16="http://schemas.microsoft.com/office/drawing/2014/main" id="{97A9046A-5CF6-8F8F-4CE7-9D0A6BFE3562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XML	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">
            <a:extLst>
              <a:ext uri="{FF2B5EF4-FFF2-40B4-BE49-F238E27FC236}">
                <a16:creationId xmlns:a16="http://schemas.microsoft.com/office/drawing/2014/main" id="{1297DC64-7C45-6D84-2399-A43AAC7EEECF}"/>
              </a:ext>
            </a:extLst>
          </p:cNvPr>
          <p:cNvGrpSpPr/>
          <p:nvPr/>
        </p:nvGrpSpPr>
        <p:grpSpPr>
          <a:xfrm>
            <a:off x="7830530" y="2282628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29" name="Square">
              <a:extLst>
                <a:ext uri="{FF2B5EF4-FFF2-40B4-BE49-F238E27FC236}">
                  <a16:creationId xmlns:a16="http://schemas.microsoft.com/office/drawing/2014/main" id="{A229243E-26B0-0491-85CA-93F6E92922C5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0" name="20%…">
              <a:extLst>
                <a:ext uri="{FF2B5EF4-FFF2-40B4-BE49-F238E27FC236}">
                  <a16:creationId xmlns:a16="http://schemas.microsoft.com/office/drawing/2014/main" id="{2E7349AE-F179-8265-19CF-8F71E39B8DF3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JSON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">
            <a:extLst>
              <a:ext uri="{FF2B5EF4-FFF2-40B4-BE49-F238E27FC236}">
                <a16:creationId xmlns:a16="http://schemas.microsoft.com/office/drawing/2014/main" id="{03515869-69B3-3C87-DA81-52BCC367AD36}"/>
              </a:ext>
            </a:extLst>
          </p:cNvPr>
          <p:cNvGrpSpPr/>
          <p:nvPr/>
        </p:nvGrpSpPr>
        <p:grpSpPr>
          <a:xfrm>
            <a:off x="1066800" y="5910137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32" name="Square">
              <a:extLst>
                <a:ext uri="{FF2B5EF4-FFF2-40B4-BE49-F238E27FC236}">
                  <a16:creationId xmlns:a16="http://schemas.microsoft.com/office/drawing/2014/main" id="{D7CDE829-72F6-6ED9-28A4-14445FC22F7D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3" name="20%…">
              <a:extLst>
                <a:ext uri="{FF2B5EF4-FFF2-40B4-BE49-F238E27FC236}">
                  <a16:creationId xmlns:a16="http://schemas.microsoft.com/office/drawing/2014/main" id="{F92480F4-F77D-1BFD-60BE-3E9308236C0B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ENUM	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">
            <a:extLst>
              <a:ext uri="{FF2B5EF4-FFF2-40B4-BE49-F238E27FC236}">
                <a16:creationId xmlns:a16="http://schemas.microsoft.com/office/drawing/2014/main" id="{658470AC-EFE4-87EB-7260-957EA43235EB}"/>
              </a:ext>
            </a:extLst>
          </p:cNvPr>
          <p:cNvGrpSpPr/>
          <p:nvPr/>
        </p:nvGrpSpPr>
        <p:grpSpPr>
          <a:xfrm>
            <a:off x="4448665" y="5931762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35" name="Square">
              <a:extLst>
                <a:ext uri="{FF2B5EF4-FFF2-40B4-BE49-F238E27FC236}">
                  <a16:creationId xmlns:a16="http://schemas.microsoft.com/office/drawing/2014/main" id="{CC408B8B-0FD5-C80D-1A80-89963E5126B2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6" name="20%…">
              <a:extLst>
                <a:ext uri="{FF2B5EF4-FFF2-40B4-BE49-F238E27FC236}">
                  <a16:creationId xmlns:a16="http://schemas.microsoft.com/office/drawing/2014/main" id="{BBCAE379-92C3-8BDF-7674-E3F8C2DAD647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BIT STRING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4CBC464F-7E1E-1724-E758-E04B209F0553}"/>
              </a:ext>
            </a:extLst>
          </p:cNvPr>
          <p:cNvGrpSpPr/>
          <p:nvPr/>
        </p:nvGrpSpPr>
        <p:grpSpPr>
          <a:xfrm>
            <a:off x="7830530" y="5953387"/>
            <a:ext cx="2851303" cy="2835806"/>
            <a:chOff x="0" y="0"/>
            <a:chExt cx="3165475" cy="3165475"/>
          </a:xfrm>
          <a:solidFill>
            <a:srgbClr val="F0F3F3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3EC8A47F-DD8C-DFDF-5096-26633C343A6A}"/>
                </a:ext>
              </a:extLst>
            </p:cNvPr>
            <p:cNvSpPr/>
            <p:nvPr/>
          </p:nvSpPr>
          <p:spPr>
            <a:xfrm>
              <a:off x="0" y="0"/>
              <a:ext cx="3165475" cy="3165475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defRPr sz="3200" cap="none" spc="0"/>
              </a:pPr>
              <a:endParaRPr/>
            </a:p>
          </p:txBody>
        </p:sp>
        <p:sp>
          <p:nvSpPr>
            <p:cNvPr id="39" name="20%…">
              <a:extLst>
                <a:ext uri="{FF2B5EF4-FFF2-40B4-BE49-F238E27FC236}">
                  <a16:creationId xmlns:a16="http://schemas.microsoft.com/office/drawing/2014/main" id="{F27AE207-6519-7E5B-C3C3-0C9D85821F4A}"/>
                </a:ext>
              </a:extLst>
            </p:cNvPr>
            <p:cNvSpPr txBox="1"/>
            <p:nvPr/>
          </p:nvSpPr>
          <p:spPr>
            <a:xfrm>
              <a:off x="216389" y="215417"/>
              <a:ext cx="2725991" cy="2777892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b">
              <a:noAutofit/>
            </a:bodyPr>
            <a:lstStyle/>
            <a:p>
              <a:pPr defTabSz="914400">
                <a:lnSpc>
                  <a:spcPct val="80000"/>
                </a:lnSpc>
                <a:spcBef>
                  <a:spcPts val="1000"/>
                </a:spcBef>
                <a:defRPr sz="7500" spc="-225"/>
              </a:pPr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Text 4">
            <a:extLst>
              <a:ext uri="{FF2B5EF4-FFF2-40B4-BE49-F238E27FC236}">
                <a16:creationId xmlns:a16="http://schemas.microsoft.com/office/drawing/2014/main" id="{0872781A-C6E7-32AB-2C38-8A0B0C56A8AF}"/>
              </a:ext>
            </a:extLst>
          </p:cNvPr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0102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06025" y="0"/>
            <a:ext cx="8185370" cy="10287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47750" y="3962400"/>
            <a:ext cx="11766042" cy="304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7200" b="1" i="0" kern="0" spc="157" dirty="0">
                <a:solidFill>
                  <a:schemeClr val="bg1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MAIN SQL COMMANDS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| </a:t>
            </a: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Agenda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0C590C00-A913-3D07-D8B3-52259145C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874" y="381000"/>
            <a:ext cx="905626" cy="304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3362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6258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MANIPULATION LANGUAGE (DML)</a:t>
            </a:r>
          </a:p>
        </p:txBody>
      </p:sp>
      <p:grpSp>
        <p:nvGrpSpPr>
          <p:cNvPr id="12" name="Group">
            <a:extLst>
              <a:ext uri="{FF2B5EF4-FFF2-40B4-BE49-F238E27FC236}">
                <a16:creationId xmlns:a16="http://schemas.microsoft.com/office/drawing/2014/main" id="{4B836EE9-58B8-FDC7-4DB6-3455BB89D1ED}"/>
              </a:ext>
            </a:extLst>
          </p:cNvPr>
          <p:cNvGrpSpPr/>
          <p:nvPr/>
        </p:nvGrpSpPr>
        <p:grpSpPr>
          <a:xfrm>
            <a:off x="1084218" y="3459201"/>
            <a:ext cx="3431916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DE8F5E02-CD9C-DBF0-42A5-5160E4E7BB28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Element 1">
              <a:extLst>
                <a:ext uri="{FF2B5EF4-FFF2-40B4-BE49-F238E27FC236}">
                  <a16:creationId xmlns:a16="http://schemas.microsoft.com/office/drawing/2014/main" id="{B0D5B38C-5493-DAD0-A532-89AF7939D8EB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latin typeface="Arial Bold" panose="020B0704020202020204" pitchFamily="34" charset="0"/>
                  <a:cs typeface="Arial Bold" panose="020B0704020202020204" pitchFamily="34" charset="0"/>
                </a:rPr>
                <a:t>DATA DEFINITION LANGUAGE (DDL)</a:t>
              </a:r>
            </a:p>
          </p:txBody>
        </p:sp>
      </p:grpSp>
      <p:sp>
        <p:nvSpPr>
          <p:cNvPr id="15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ACCCD867-FF70-D1DE-D038-5F9528A52FF6}"/>
              </a:ext>
            </a:extLst>
          </p:cNvPr>
          <p:cNvSpPr txBox="1"/>
          <p:nvPr/>
        </p:nvSpPr>
        <p:spPr>
          <a:xfrm>
            <a:off x="1076532" y="4952600"/>
            <a:ext cx="3468429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the SQL commands that can be used to define the database schema. </a:t>
            </a:r>
          </a:p>
        </p:txBody>
      </p:sp>
      <p:sp>
        <p:nvSpPr>
          <p:cNvPr id="16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10062DE3-F29B-77DE-3D2C-F5B1D1C5013C}"/>
              </a:ext>
            </a:extLst>
          </p:cNvPr>
          <p:cNvSpPr txBox="1"/>
          <p:nvPr/>
        </p:nvSpPr>
        <p:spPr>
          <a:xfrm>
            <a:off x="5661398" y="4930768"/>
            <a:ext cx="3510717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with the rights, permissions, and other controls of the database system.</a:t>
            </a:r>
          </a:p>
        </p:txBody>
      </p:sp>
      <p:sp>
        <p:nvSpPr>
          <p:cNvPr id="17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97905EA7-00FA-52C2-CE84-0DBBA36B64E2}"/>
              </a:ext>
            </a:extLst>
          </p:cNvPr>
          <p:cNvSpPr txBox="1"/>
          <p:nvPr/>
        </p:nvSpPr>
        <p:spPr>
          <a:xfrm>
            <a:off x="10317335" y="4926620"/>
            <a:ext cx="3082645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with the manipulation of data present in the database.</a:t>
            </a:r>
          </a:p>
        </p:txBody>
      </p:sp>
      <p:grpSp>
        <p:nvGrpSpPr>
          <p:cNvPr id="18" name="Group">
            <a:extLst>
              <a:ext uri="{FF2B5EF4-FFF2-40B4-BE49-F238E27FC236}">
                <a16:creationId xmlns:a16="http://schemas.microsoft.com/office/drawing/2014/main" id="{15287AF5-C501-8592-2902-262F99740CF7}"/>
              </a:ext>
            </a:extLst>
          </p:cNvPr>
          <p:cNvGrpSpPr/>
          <p:nvPr/>
        </p:nvGrpSpPr>
        <p:grpSpPr>
          <a:xfrm>
            <a:off x="5584611" y="3443971"/>
            <a:ext cx="3431916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D4A0AB67-9A2A-48E0-C6FA-AD15553E575A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Element 2">
              <a:extLst>
                <a:ext uri="{FF2B5EF4-FFF2-40B4-BE49-F238E27FC236}">
                  <a16:creationId xmlns:a16="http://schemas.microsoft.com/office/drawing/2014/main" id="{7CBFBE5B-0B81-134C-2303-C95E4C9BB4D6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 Bold" panose="020B0704020202020204" pitchFamily="34" charset="0"/>
                  <a:cs typeface="Arial Bold" panose="020B0704020202020204" pitchFamily="34" charset="0"/>
                </a:rPr>
                <a:t>DATA CONTROL LANGUAGE (DCL)</a:t>
              </a:r>
            </a:p>
          </p:txBody>
        </p:sp>
      </p:grpSp>
      <p:grpSp>
        <p:nvGrpSpPr>
          <p:cNvPr id="21" name="Group">
            <a:extLst>
              <a:ext uri="{FF2B5EF4-FFF2-40B4-BE49-F238E27FC236}">
                <a16:creationId xmlns:a16="http://schemas.microsoft.com/office/drawing/2014/main" id="{1A092E28-343B-7686-B9D1-0A90972371C5}"/>
              </a:ext>
            </a:extLst>
          </p:cNvPr>
          <p:cNvGrpSpPr/>
          <p:nvPr/>
        </p:nvGrpSpPr>
        <p:grpSpPr>
          <a:xfrm>
            <a:off x="10205124" y="3448043"/>
            <a:ext cx="3082644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A5FE57F3-EC42-DC8D-A3B1-D87124F5ED0F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Element 3">
              <a:extLst>
                <a:ext uri="{FF2B5EF4-FFF2-40B4-BE49-F238E27FC236}">
                  <a16:creationId xmlns:a16="http://schemas.microsoft.com/office/drawing/2014/main" id="{8F263DC5-2679-292A-339E-48DC9AB98A10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DATA MANIPULATION LANGUAGE (DML)</a:t>
              </a:r>
            </a:p>
          </p:txBody>
        </p:sp>
      </p:grpSp>
      <p:sp>
        <p:nvSpPr>
          <p:cNvPr id="24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85FD20BD-002D-F977-E7E9-6CBD6677BFC2}"/>
              </a:ext>
            </a:extLst>
          </p:cNvPr>
          <p:cNvSpPr txBox="1"/>
          <p:nvPr/>
        </p:nvSpPr>
        <p:spPr>
          <a:xfrm>
            <a:off x="14376883" y="4930768"/>
            <a:ext cx="3082645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Deals with the transaction within the database.</a:t>
            </a:r>
          </a:p>
        </p:txBody>
      </p:sp>
      <p:grpSp>
        <p:nvGrpSpPr>
          <p:cNvPr id="25" name="Group">
            <a:extLst>
              <a:ext uri="{FF2B5EF4-FFF2-40B4-BE49-F238E27FC236}">
                <a16:creationId xmlns:a16="http://schemas.microsoft.com/office/drawing/2014/main" id="{5BC52841-3B63-E61E-8B3B-25CBED7A6990}"/>
              </a:ext>
            </a:extLst>
          </p:cNvPr>
          <p:cNvGrpSpPr/>
          <p:nvPr/>
        </p:nvGrpSpPr>
        <p:grpSpPr>
          <a:xfrm>
            <a:off x="14376883" y="3458467"/>
            <a:ext cx="3082644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26" name="Rectangle">
              <a:extLst>
                <a:ext uri="{FF2B5EF4-FFF2-40B4-BE49-F238E27FC236}">
                  <a16:creationId xmlns:a16="http://schemas.microsoft.com/office/drawing/2014/main" id="{71A9DDE9-F2E8-3780-3E94-3B195CE2B7A5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ement 3">
              <a:extLst>
                <a:ext uri="{FF2B5EF4-FFF2-40B4-BE49-F238E27FC236}">
                  <a16:creationId xmlns:a16="http://schemas.microsoft.com/office/drawing/2014/main" id="{5C80F139-0C0F-05D3-6B7B-8BBDCD31BBFA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TRANSACTION CONROL LANGUAGE (TCL)</a:t>
              </a:r>
            </a:p>
          </p:txBody>
        </p:sp>
      </p:grp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9220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6258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MANIPULATION LANGUAGE (DML)</a:t>
            </a:r>
          </a:p>
        </p:txBody>
      </p:sp>
      <p:grpSp>
        <p:nvGrpSpPr>
          <p:cNvPr id="12" name="Group">
            <a:extLst>
              <a:ext uri="{FF2B5EF4-FFF2-40B4-BE49-F238E27FC236}">
                <a16:creationId xmlns:a16="http://schemas.microsoft.com/office/drawing/2014/main" id="{4B836EE9-58B8-FDC7-4DB6-3455BB89D1ED}"/>
              </a:ext>
            </a:extLst>
          </p:cNvPr>
          <p:cNvGrpSpPr/>
          <p:nvPr/>
        </p:nvGrpSpPr>
        <p:grpSpPr>
          <a:xfrm>
            <a:off x="1084218" y="3459201"/>
            <a:ext cx="3431916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DE8F5E02-CD9C-DBF0-42A5-5160E4E7BB28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Element 1">
              <a:extLst>
                <a:ext uri="{FF2B5EF4-FFF2-40B4-BE49-F238E27FC236}">
                  <a16:creationId xmlns:a16="http://schemas.microsoft.com/office/drawing/2014/main" id="{B0D5B38C-5493-DAD0-A532-89AF7939D8EB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latin typeface="Arial Bold" panose="020B0704020202020204" pitchFamily="34" charset="0"/>
                  <a:cs typeface="Arial Bold" panose="020B0704020202020204" pitchFamily="34" charset="0"/>
                </a:rPr>
                <a:t>CREATE</a:t>
              </a:r>
            </a:p>
          </p:txBody>
        </p:sp>
      </p:grpSp>
      <p:sp>
        <p:nvSpPr>
          <p:cNvPr id="15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ACCCD867-FF70-D1DE-D038-5F9528A52FF6}"/>
              </a:ext>
            </a:extLst>
          </p:cNvPr>
          <p:cNvSpPr txBox="1"/>
          <p:nvPr/>
        </p:nvSpPr>
        <p:spPr>
          <a:xfrm>
            <a:off x="1076532" y="4952600"/>
            <a:ext cx="3468429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 Regular"/>
                <a:cs typeface="Arial" panose="020B0604020202020204" pitchFamily="34" charset="0"/>
              </a:rPr>
              <a:t>This command is used to create database and database objects. For example, database, table, index, view, etc.</a:t>
            </a:r>
          </a:p>
        </p:txBody>
      </p:sp>
      <p:sp>
        <p:nvSpPr>
          <p:cNvPr id="16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10062DE3-F29B-77DE-3D2C-F5B1D1C5013C}"/>
              </a:ext>
            </a:extLst>
          </p:cNvPr>
          <p:cNvSpPr txBox="1"/>
          <p:nvPr/>
        </p:nvSpPr>
        <p:spPr>
          <a:xfrm>
            <a:off x="5661398" y="4930768"/>
            <a:ext cx="351071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command is used to alter the structure of the database. Can modify the characteristics of an existing attribute or add a new attribute.</a:t>
            </a:r>
          </a:p>
        </p:txBody>
      </p:sp>
      <p:sp>
        <p:nvSpPr>
          <p:cNvPr id="17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97905EA7-00FA-52C2-CE84-0DBBA36B64E2}"/>
              </a:ext>
            </a:extLst>
          </p:cNvPr>
          <p:cNvSpPr txBox="1"/>
          <p:nvPr/>
        </p:nvSpPr>
        <p:spPr>
          <a:xfrm>
            <a:off x="10317335" y="4926620"/>
            <a:ext cx="3082645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allows us to remove entire database and database objects from our DBMS. </a:t>
            </a:r>
          </a:p>
        </p:txBody>
      </p:sp>
      <p:grpSp>
        <p:nvGrpSpPr>
          <p:cNvPr id="18" name="Group">
            <a:extLst>
              <a:ext uri="{FF2B5EF4-FFF2-40B4-BE49-F238E27FC236}">
                <a16:creationId xmlns:a16="http://schemas.microsoft.com/office/drawing/2014/main" id="{15287AF5-C501-8592-2902-262F99740CF7}"/>
              </a:ext>
            </a:extLst>
          </p:cNvPr>
          <p:cNvGrpSpPr/>
          <p:nvPr/>
        </p:nvGrpSpPr>
        <p:grpSpPr>
          <a:xfrm>
            <a:off x="5584611" y="3443971"/>
            <a:ext cx="3431916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D4A0AB67-9A2A-48E0-C6FA-AD15553E575A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Element 2">
              <a:extLst>
                <a:ext uri="{FF2B5EF4-FFF2-40B4-BE49-F238E27FC236}">
                  <a16:creationId xmlns:a16="http://schemas.microsoft.com/office/drawing/2014/main" id="{7CBFBE5B-0B81-134C-2303-C95E4C9BB4D6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 Bold" panose="020B0704020202020204" pitchFamily="34" charset="0"/>
                  <a:cs typeface="Arial Bold" panose="020B0704020202020204" pitchFamily="34" charset="0"/>
                </a:rPr>
                <a:t>ALTER</a:t>
              </a:r>
              <a:endParaRPr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">
            <a:extLst>
              <a:ext uri="{FF2B5EF4-FFF2-40B4-BE49-F238E27FC236}">
                <a16:creationId xmlns:a16="http://schemas.microsoft.com/office/drawing/2014/main" id="{1A092E28-343B-7686-B9D1-0A90972371C5}"/>
              </a:ext>
            </a:extLst>
          </p:cNvPr>
          <p:cNvGrpSpPr/>
          <p:nvPr/>
        </p:nvGrpSpPr>
        <p:grpSpPr>
          <a:xfrm>
            <a:off x="10205124" y="3448043"/>
            <a:ext cx="3082644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A5FE57F3-EC42-DC8D-A3B1-D87124F5ED0F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Element 3">
              <a:extLst>
                <a:ext uri="{FF2B5EF4-FFF2-40B4-BE49-F238E27FC236}">
                  <a16:creationId xmlns:a16="http://schemas.microsoft.com/office/drawing/2014/main" id="{8F263DC5-2679-292A-339E-48DC9AB98A10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 Bold" panose="020B0704020202020204" pitchFamily="34" charset="0"/>
                  <a:cs typeface="Arial Bold" panose="020B0704020202020204" pitchFamily="34" charset="0"/>
                </a:rPr>
                <a:t>DROP</a:t>
              </a:r>
            </a:p>
          </p:txBody>
        </p:sp>
      </p:grpSp>
      <p:sp>
        <p:nvSpPr>
          <p:cNvPr id="24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85FD20BD-002D-F977-E7E9-6CBD6677BFC2}"/>
              </a:ext>
            </a:extLst>
          </p:cNvPr>
          <p:cNvSpPr txBox="1"/>
          <p:nvPr/>
        </p:nvSpPr>
        <p:spPr>
          <a:xfrm>
            <a:off x="14376883" y="4930768"/>
            <a:ext cx="3082645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allows us to delete all the rows from the table.</a:t>
            </a:r>
          </a:p>
        </p:txBody>
      </p:sp>
      <p:grpSp>
        <p:nvGrpSpPr>
          <p:cNvPr id="25" name="Group">
            <a:extLst>
              <a:ext uri="{FF2B5EF4-FFF2-40B4-BE49-F238E27FC236}">
                <a16:creationId xmlns:a16="http://schemas.microsoft.com/office/drawing/2014/main" id="{5BC52841-3B63-E61E-8B3B-25CBED7A6990}"/>
              </a:ext>
            </a:extLst>
          </p:cNvPr>
          <p:cNvGrpSpPr/>
          <p:nvPr/>
        </p:nvGrpSpPr>
        <p:grpSpPr>
          <a:xfrm>
            <a:off x="14376883" y="3458467"/>
            <a:ext cx="3082644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26" name="Rectangle">
              <a:extLst>
                <a:ext uri="{FF2B5EF4-FFF2-40B4-BE49-F238E27FC236}">
                  <a16:creationId xmlns:a16="http://schemas.microsoft.com/office/drawing/2014/main" id="{71A9DDE9-F2E8-3780-3E94-3B195CE2B7A5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ement 3">
              <a:extLst>
                <a:ext uri="{FF2B5EF4-FFF2-40B4-BE49-F238E27FC236}">
                  <a16:creationId xmlns:a16="http://schemas.microsoft.com/office/drawing/2014/main" id="{5C80F139-0C0F-05D3-6B7B-8BBDCD31BBFA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TRUNCATE</a:t>
              </a:r>
              <a:endParaRPr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8767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DEFINITION LANGUAGE (DDL)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3" name="ELEMENT A…">
            <a:extLst>
              <a:ext uri="{FF2B5EF4-FFF2-40B4-BE49-F238E27FC236}">
                <a16:creationId xmlns:a16="http://schemas.microsoft.com/office/drawing/2014/main" id="{39291C96-1B55-227A-8FAC-347FF2204C6E}"/>
              </a:ext>
            </a:extLst>
          </p:cNvPr>
          <p:cNvSpPr txBox="1"/>
          <p:nvPr/>
        </p:nvSpPr>
        <p:spPr>
          <a:xfrm>
            <a:off x="1109667" y="2857477"/>
            <a:ext cx="6766946" cy="1544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DATABASE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create a new database. </a:t>
            </a:r>
            <a:endParaRPr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D7EFC-A143-57F4-0C5A-15752BDBE630}"/>
              </a:ext>
            </a:extLst>
          </p:cNvPr>
          <p:cNvSpPr txBox="1"/>
          <p:nvPr/>
        </p:nvSpPr>
        <p:spPr>
          <a:xfrm>
            <a:off x="8900550" y="3467973"/>
            <a:ext cx="7130025" cy="46166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DATABASE 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database_name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4800" dirty="0">
              <a:effectLst/>
            </a:endParaRPr>
          </a:p>
        </p:txBody>
      </p:sp>
      <p:sp>
        <p:nvSpPr>
          <p:cNvPr id="30" name="ELEMENT A…">
            <a:extLst>
              <a:ext uri="{FF2B5EF4-FFF2-40B4-BE49-F238E27FC236}">
                <a16:creationId xmlns:a16="http://schemas.microsoft.com/office/drawing/2014/main" id="{875DFB3A-FDC5-488F-7102-D1DA6A29B2AF}"/>
              </a:ext>
            </a:extLst>
          </p:cNvPr>
          <p:cNvSpPr txBox="1"/>
          <p:nvPr/>
        </p:nvSpPr>
        <p:spPr>
          <a:xfrm>
            <a:off x="1104900" y="6009805"/>
            <a:ext cx="6728849" cy="1544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create a table in a database.</a:t>
            </a:r>
            <a:endParaRPr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D029E6-13E6-4DAF-D30D-BB31EC20E0AD}"/>
              </a:ext>
            </a:extLst>
          </p:cNvPr>
          <p:cNvSpPr txBox="1"/>
          <p:nvPr/>
        </p:nvSpPr>
        <p:spPr>
          <a:xfrm>
            <a:off x="9144000" y="5768869"/>
            <a:ext cx="6886575" cy="230832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 </a:t>
            </a:r>
            <a:r>
              <a:rPr lang="en-US" sz="24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data_type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1" cap="non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column_name_2 </a:t>
            </a:r>
            <a:r>
              <a:rPr lang="en-US" sz="24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data_type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1" cap="non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column_name_3 </a:t>
            </a:r>
            <a:r>
              <a:rPr lang="en-US" sz="24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data_type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1" cap="non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54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830050" y="0"/>
            <a:ext cx="645795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1428750"/>
            <a:ext cx="7474458" cy="124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Relational database &amp; RDBMS</a:t>
            </a:r>
            <a:endParaRPr lang="en-US" sz="4800" dirty="0"/>
          </a:p>
        </p:txBody>
      </p:sp>
      <p:sp>
        <p:nvSpPr>
          <p:cNvPr id="7" name="Text 1"/>
          <p:cNvSpPr/>
          <p:nvPr/>
        </p:nvSpPr>
        <p:spPr>
          <a:xfrm>
            <a:off x="9937998" y="1930336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9" name="Text 3"/>
          <p:cNvSpPr/>
          <p:nvPr/>
        </p:nvSpPr>
        <p:spPr>
          <a:xfrm>
            <a:off x="9937997" y="3269362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047750" y="3981450"/>
            <a:ext cx="49339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endParaRPr lang="en-US" sz="5250" dirty="0"/>
          </a:p>
        </p:txBody>
      </p:sp>
      <p:sp>
        <p:nvSpPr>
          <p:cNvPr id="12" name="Text 6"/>
          <p:cNvSpPr/>
          <p:nvPr/>
        </p:nvSpPr>
        <p:spPr>
          <a:xfrm>
            <a:off x="1072705" y="3055050"/>
            <a:ext cx="47053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kern="0" spc="157" dirty="0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Data types</a:t>
            </a:r>
            <a:endParaRPr lang="en-US" sz="4800" dirty="0"/>
          </a:p>
        </p:txBody>
      </p:sp>
      <p:sp>
        <p:nvSpPr>
          <p:cNvPr id="13" name="Text 7"/>
          <p:cNvSpPr/>
          <p:nvPr/>
        </p:nvSpPr>
        <p:spPr>
          <a:xfrm>
            <a:off x="9937996" y="4304347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1072705" y="4098798"/>
            <a:ext cx="6902450" cy="649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dirty="0">
                <a:latin typeface="Arial Bold" panose="020B0704020202020204" pitchFamily="34" charset="0"/>
                <a:cs typeface="Arial Bold" panose="020B0704020202020204" pitchFamily="34" charset="0"/>
              </a:rPr>
              <a:t>Main SQL commands</a:t>
            </a:r>
          </a:p>
        </p:txBody>
      </p:sp>
      <p:sp>
        <p:nvSpPr>
          <p:cNvPr id="15" name="Text 9"/>
          <p:cNvSpPr/>
          <p:nvPr/>
        </p:nvSpPr>
        <p:spPr>
          <a:xfrm>
            <a:off x="9937995" y="5343524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1047750" y="5129212"/>
            <a:ext cx="41084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Constraints</a:t>
            </a:r>
            <a:endParaRPr lang="en-US" sz="4800" dirty="0"/>
          </a:p>
        </p:txBody>
      </p:sp>
      <p:sp>
        <p:nvSpPr>
          <p:cNvPr id="17" name="Text 11"/>
          <p:cNvSpPr/>
          <p:nvPr/>
        </p:nvSpPr>
        <p:spPr>
          <a:xfrm>
            <a:off x="9937999" y="6378509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05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9" name="Text 13"/>
          <p:cNvSpPr/>
          <p:nvPr/>
        </p:nvSpPr>
        <p:spPr>
          <a:xfrm>
            <a:off x="16030575" y="457200"/>
            <a:ext cx="1190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20" name="Text 14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Agenda</a:t>
            </a:r>
            <a:endParaRPr lang="en-US" sz="1500" dirty="0"/>
          </a:p>
        </p:txBody>
      </p:sp>
      <p:sp>
        <p:nvSpPr>
          <p:cNvPr id="21" name="Text 15"/>
          <p:cNvSpPr/>
          <p:nvPr/>
        </p:nvSpPr>
        <p:spPr>
          <a:xfrm>
            <a:off x="13520928" y="9525000"/>
            <a:ext cx="4767072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0EAC95A9-D4DE-3337-CEB1-2912BF6AF1EE}"/>
              </a:ext>
            </a:extLst>
          </p:cNvPr>
          <p:cNvSpPr/>
          <p:nvPr/>
        </p:nvSpPr>
        <p:spPr>
          <a:xfrm>
            <a:off x="1072705" y="6276974"/>
            <a:ext cx="41084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i="0" kern="0" spc="157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Aliases</a:t>
            </a:r>
            <a:endParaRPr lang="en-US" sz="4800" dirty="0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FA347757-427E-E193-EF6C-B9F4E6C3D7A7}"/>
              </a:ext>
            </a:extLst>
          </p:cNvPr>
          <p:cNvSpPr/>
          <p:nvPr/>
        </p:nvSpPr>
        <p:spPr>
          <a:xfrm>
            <a:off x="1072705" y="7324913"/>
            <a:ext cx="7477384" cy="124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250"/>
              </a:lnSpc>
            </a:pPr>
            <a:r>
              <a:rPr lang="en-US" sz="4800" b="1" kern="0" spc="157" dirty="0">
                <a:solidFill>
                  <a:srgbClr val="000000"/>
                </a:solidFill>
                <a:latin typeface="Arial Bold" pitchFamily="34" charset="0"/>
                <a:cs typeface="Arial Bold" pitchFamily="34" charset="-120"/>
              </a:rPr>
              <a:t>Operators, Functions &amp;Statements</a:t>
            </a:r>
            <a:endParaRPr lang="en-US" sz="4800" dirty="0"/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0A1E225D-186D-AF4C-1C31-76993B645EDE}"/>
              </a:ext>
            </a:extLst>
          </p:cNvPr>
          <p:cNvSpPr/>
          <p:nvPr/>
        </p:nvSpPr>
        <p:spPr>
          <a:xfrm>
            <a:off x="9936652" y="7826499"/>
            <a:ext cx="23812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75"/>
              </a:lnSpc>
            </a:pPr>
            <a:r>
              <a:rPr lang="en-US" sz="15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06</a:t>
            </a:r>
            <a:endParaRPr lang="en-US" sz="15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98D43C-0A75-F0D2-936E-5D64A24B15C9}"/>
              </a:ext>
            </a:extLst>
          </p:cNvPr>
          <p:cNvCxnSpPr/>
          <p:nvPr/>
        </p:nvCxnSpPr>
        <p:spPr>
          <a:xfrm>
            <a:off x="1072705" y="2852928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3D1A09-81DE-DEBD-CD19-3CC311077170}"/>
              </a:ext>
            </a:extLst>
          </p:cNvPr>
          <p:cNvCxnSpPr/>
          <p:nvPr/>
        </p:nvCxnSpPr>
        <p:spPr>
          <a:xfrm>
            <a:off x="1072705" y="3858768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371F55-D60F-FF22-B405-1145E7347972}"/>
              </a:ext>
            </a:extLst>
          </p:cNvPr>
          <p:cNvCxnSpPr/>
          <p:nvPr/>
        </p:nvCxnSpPr>
        <p:spPr>
          <a:xfrm>
            <a:off x="1072705" y="4956048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747417-6BB2-BBD9-C5D6-013A84472654}"/>
              </a:ext>
            </a:extLst>
          </p:cNvPr>
          <p:cNvCxnSpPr/>
          <p:nvPr/>
        </p:nvCxnSpPr>
        <p:spPr>
          <a:xfrm>
            <a:off x="1072705" y="6028944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18C334-4C5F-5E83-6ADA-0148D26215BC}"/>
              </a:ext>
            </a:extLst>
          </p:cNvPr>
          <p:cNvCxnSpPr/>
          <p:nvPr/>
        </p:nvCxnSpPr>
        <p:spPr>
          <a:xfrm>
            <a:off x="1072705" y="7126224"/>
            <a:ext cx="9534144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DEFINITION LANGUAGE (DDL)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45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add a column, modify, drop, rename a column or rename a table.</a:t>
            </a:r>
            <a:endParaRPr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165283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column_type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ALTER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COLUMN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column_type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E5586D9F-1142-29A6-E40D-9FEA3D288D66}"/>
              </a:ext>
            </a:extLst>
          </p:cNvPr>
          <p:cNvSpPr txBox="1"/>
          <p:nvPr/>
        </p:nvSpPr>
        <p:spPr>
          <a:xfrm>
            <a:off x="1104900" y="5052680"/>
            <a:ext cx="6766947" cy="145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destroy an existing database, table, index or view.</a:t>
            </a:r>
            <a:endParaRPr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5F0F5-08D4-9C7D-6118-1A5DE8D24EA9}"/>
              </a:ext>
            </a:extLst>
          </p:cNvPr>
          <p:cNvSpPr txBox="1"/>
          <p:nvPr/>
        </p:nvSpPr>
        <p:spPr>
          <a:xfrm>
            <a:off x="9354321" y="5912215"/>
            <a:ext cx="5857104" cy="40010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DROP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DATABASE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database_name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dirty="0">
              <a:effectLst/>
            </a:endParaRPr>
          </a:p>
        </p:txBody>
      </p:sp>
      <p:sp>
        <p:nvSpPr>
          <p:cNvPr id="15" name="ELEMENT A…">
            <a:extLst>
              <a:ext uri="{FF2B5EF4-FFF2-40B4-BE49-F238E27FC236}">
                <a16:creationId xmlns:a16="http://schemas.microsoft.com/office/drawing/2014/main" id="{4B4CD0BC-763C-BF64-43C6-0CAE541F2CCB}"/>
              </a:ext>
            </a:extLst>
          </p:cNvPr>
          <p:cNvSpPr txBox="1"/>
          <p:nvPr/>
        </p:nvSpPr>
        <p:spPr>
          <a:xfrm>
            <a:off x="1104900" y="7247950"/>
            <a:ext cx="6766947" cy="145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TRUNCATE TABLE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delete data inside the table and not the itself.</a:t>
            </a:r>
            <a:endParaRPr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9605C-B593-69F5-BEA7-50EE457196DB}"/>
              </a:ext>
            </a:extLst>
          </p:cNvPr>
          <p:cNvSpPr txBox="1"/>
          <p:nvPr/>
        </p:nvSpPr>
        <p:spPr>
          <a:xfrm>
            <a:off x="9354321" y="7774055"/>
            <a:ext cx="4345423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TRUNCATE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5492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6258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MANIPULATION LANGUAGE (DML)</a:t>
            </a:r>
          </a:p>
        </p:txBody>
      </p:sp>
      <p:grpSp>
        <p:nvGrpSpPr>
          <p:cNvPr id="12" name="Group">
            <a:extLst>
              <a:ext uri="{FF2B5EF4-FFF2-40B4-BE49-F238E27FC236}">
                <a16:creationId xmlns:a16="http://schemas.microsoft.com/office/drawing/2014/main" id="{4B836EE9-58B8-FDC7-4DB6-3455BB89D1ED}"/>
              </a:ext>
            </a:extLst>
          </p:cNvPr>
          <p:cNvGrpSpPr/>
          <p:nvPr/>
        </p:nvGrpSpPr>
        <p:grpSpPr>
          <a:xfrm>
            <a:off x="1084218" y="3459201"/>
            <a:ext cx="3431916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DE8F5E02-CD9C-DBF0-42A5-5160E4E7BB28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Element 1">
              <a:extLst>
                <a:ext uri="{FF2B5EF4-FFF2-40B4-BE49-F238E27FC236}">
                  <a16:creationId xmlns:a16="http://schemas.microsoft.com/office/drawing/2014/main" id="{B0D5B38C-5493-DAD0-A532-89AF7939D8EB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latin typeface="Arial Bold" panose="020B0704020202020204" pitchFamily="34" charset="0"/>
                  <a:cs typeface="Arial Bold" panose="020B0704020202020204" pitchFamily="34" charset="0"/>
                </a:rPr>
                <a:t>SELECT</a:t>
              </a:r>
            </a:p>
          </p:txBody>
        </p:sp>
      </p:grpSp>
      <p:sp>
        <p:nvSpPr>
          <p:cNvPr id="15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ACCCD867-FF70-D1DE-D038-5F9528A52FF6}"/>
              </a:ext>
            </a:extLst>
          </p:cNvPr>
          <p:cNvSpPr txBox="1"/>
          <p:nvPr/>
        </p:nvSpPr>
        <p:spPr>
          <a:xfrm>
            <a:off x="1076532" y="4952600"/>
            <a:ext cx="3468429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command is used to return a result set of records, from one or more tables.</a:t>
            </a:r>
          </a:p>
        </p:txBody>
      </p:sp>
      <p:sp>
        <p:nvSpPr>
          <p:cNvPr id="16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10062DE3-F29B-77DE-3D2C-F5B1D1C5013C}"/>
              </a:ext>
            </a:extLst>
          </p:cNvPr>
          <p:cNvSpPr txBox="1"/>
          <p:nvPr/>
        </p:nvSpPr>
        <p:spPr>
          <a:xfrm>
            <a:off x="5661398" y="4930768"/>
            <a:ext cx="3510717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changes the data of one or more records in a table. Either all rows can be updated, or a subset may be chosen using a condition. </a:t>
            </a:r>
          </a:p>
        </p:txBody>
      </p:sp>
      <p:sp>
        <p:nvSpPr>
          <p:cNvPr id="17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97905EA7-00FA-52C2-CE84-0DBBA36B64E2}"/>
              </a:ext>
            </a:extLst>
          </p:cNvPr>
          <p:cNvSpPr txBox="1"/>
          <p:nvPr/>
        </p:nvSpPr>
        <p:spPr>
          <a:xfrm>
            <a:off x="10317335" y="4926620"/>
            <a:ext cx="3082645" cy="1375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adds one or more records to any single table in a relational database.</a:t>
            </a:r>
          </a:p>
        </p:txBody>
      </p:sp>
      <p:grpSp>
        <p:nvGrpSpPr>
          <p:cNvPr id="18" name="Group">
            <a:extLst>
              <a:ext uri="{FF2B5EF4-FFF2-40B4-BE49-F238E27FC236}">
                <a16:creationId xmlns:a16="http://schemas.microsoft.com/office/drawing/2014/main" id="{15287AF5-C501-8592-2902-262F99740CF7}"/>
              </a:ext>
            </a:extLst>
          </p:cNvPr>
          <p:cNvGrpSpPr/>
          <p:nvPr/>
        </p:nvGrpSpPr>
        <p:grpSpPr>
          <a:xfrm>
            <a:off x="5584611" y="3443971"/>
            <a:ext cx="3431916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19" name="Rectangle">
              <a:extLst>
                <a:ext uri="{FF2B5EF4-FFF2-40B4-BE49-F238E27FC236}">
                  <a16:creationId xmlns:a16="http://schemas.microsoft.com/office/drawing/2014/main" id="{D4A0AB67-9A2A-48E0-C6FA-AD15553E575A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Element 2">
              <a:extLst>
                <a:ext uri="{FF2B5EF4-FFF2-40B4-BE49-F238E27FC236}">
                  <a16:creationId xmlns:a16="http://schemas.microsoft.com/office/drawing/2014/main" id="{7CBFBE5B-0B81-134C-2303-C95E4C9BB4D6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endParaRPr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">
            <a:extLst>
              <a:ext uri="{FF2B5EF4-FFF2-40B4-BE49-F238E27FC236}">
                <a16:creationId xmlns:a16="http://schemas.microsoft.com/office/drawing/2014/main" id="{1A092E28-343B-7686-B9D1-0A90972371C5}"/>
              </a:ext>
            </a:extLst>
          </p:cNvPr>
          <p:cNvGrpSpPr/>
          <p:nvPr/>
        </p:nvGrpSpPr>
        <p:grpSpPr>
          <a:xfrm>
            <a:off x="10205124" y="3448043"/>
            <a:ext cx="3082644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A5FE57F3-EC42-DC8D-A3B1-D87124F5ED0F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Element 3">
              <a:extLst>
                <a:ext uri="{FF2B5EF4-FFF2-40B4-BE49-F238E27FC236}">
                  <a16:creationId xmlns:a16="http://schemas.microsoft.com/office/drawing/2014/main" id="{8F263DC5-2679-292A-339E-48DC9AB98A10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 Bold" panose="020B0704020202020204" pitchFamily="34" charset="0"/>
                  <a:cs typeface="Arial Bold" panose="020B0704020202020204" pitchFamily="34" charset="0"/>
                </a:rPr>
                <a:t>INSERT</a:t>
              </a:r>
            </a:p>
          </p:txBody>
        </p:sp>
      </p:grpSp>
      <p:sp>
        <p:nvSpPr>
          <p:cNvPr id="24" name="What is simply dummy text of the printing and typesetting industry has been the industry's standard dummy text ever since the 1500s when an unknown printer took a galley of type and scrambled it to make a type specimen book it has.">
            <a:extLst>
              <a:ext uri="{FF2B5EF4-FFF2-40B4-BE49-F238E27FC236}">
                <a16:creationId xmlns:a16="http://schemas.microsoft.com/office/drawing/2014/main" id="{85FD20BD-002D-F977-E7E9-6CBD6677BFC2}"/>
              </a:ext>
            </a:extLst>
          </p:cNvPr>
          <p:cNvSpPr txBox="1"/>
          <p:nvPr/>
        </p:nvSpPr>
        <p:spPr>
          <a:xfrm>
            <a:off x="14376883" y="4930768"/>
            <a:ext cx="3082645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71437" tIns="71437" rIns="71437" bIns="71437">
            <a:spAutoFit/>
          </a:bodyPr>
          <a:lstStyle>
            <a:lvl1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removes one or more records from a table. A subset may be defined for deletion using a condition, otherwise all records will be removed.</a:t>
            </a:r>
          </a:p>
        </p:txBody>
      </p:sp>
      <p:grpSp>
        <p:nvGrpSpPr>
          <p:cNvPr id="25" name="Group">
            <a:extLst>
              <a:ext uri="{FF2B5EF4-FFF2-40B4-BE49-F238E27FC236}">
                <a16:creationId xmlns:a16="http://schemas.microsoft.com/office/drawing/2014/main" id="{5BC52841-3B63-E61E-8B3B-25CBED7A6990}"/>
              </a:ext>
            </a:extLst>
          </p:cNvPr>
          <p:cNvGrpSpPr/>
          <p:nvPr/>
        </p:nvGrpSpPr>
        <p:grpSpPr>
          <a:xfrm>
            <a:off x="14376883" y="3458467"/>
            <a:ext cx="3082644" cy="1033871"/>
            <a:chOff x="0" y="0"/>
            <a:chExt cx="4944467" cy="1181100"/>
          </a:xfrm>
          <a:solidFill>
            <a:srgbClr val="F0F3F3"/>
          </a:solidFill>
        </p:grpSpPr>
        <p:sp>
          <p:nvSpPr>
            <p:cNvPr id="26" name="Rectangle">
              <a:extLst>
                <a:ext uri="{FF2B5EF4-FFF2-40B4-BE49-F238E27FC236}">
                  <a16:creationId xmlns:a16="http://schemas.microsoft.com/office/drawing/2014/main" id="{71A9DDE9-F2E8-3780-3E94-3B195CE2B7A5}"/>
                </a:ext>
              </a:extLst>
            </p:cNvPr>
            <p:cNvSpPr/>
            <p:nvPr/>
          </p:nvSpPr>
          <p:spPr>
            <a:xfrm>
              <a:off x="0" y="0"/>
              <a:ext cx="4944468" cy="1181100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5500">
                <a:defRPr sz="3200" cap="none" spc="0"/>
              </a:pPr>
              <a:endParaRPr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Element 3">
              <a:extLst>
                <a:ext uri="{FF2B5EF4-FFF2-40B4-BE49-F238E27FC236}">
                  <a16:creationId xmlns:a16="http://schemas.microsoft.com/office/drawing/2014/main" id="{5C80F139-0C0F-05D3-6B7B-8BBDCD31BBFA}"/>
                </a:ext>
              </a:extLst>
            </p:cNvPr>
            <p:cNvSpPr txBox="1"/>
            <p:nvPr/>
          </p:nvSpPr>
          <p:spPr>
            <a:xfrm>
              <a:off x="179983" y="298651"/>
              <a:ext cx="4584501" cy="507598"/>
            </a:xfrm>
            <a:prstGeom prst="round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70000"/>
                </a:lnSpc>
                <a:defRPr sz="2800" cap="none" spc="-83"/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DELETE</a:t>
              </a:r>
              <a:endParaRPr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2139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DEFINITION LANGUAGE (DDL)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11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select data.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E5586D9F-1142-29A6-E40D-9FEA3D288D66}"/>
              </a:ext>
            </a:extLst>
          </p:cNvPr>
          <p:cNvSpPr txBox="1"/>
          <p:nvPr/>
        </p:nvSpPr>
        <p:spPr>
          <a:xfrm>
            <a:off x="1104900" y="5052680"/>
            <a:ext cx="6766947" cy="142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DISTINCT</a:t>
            </a:r>
          </a:p>
          <a:p>
            <a:pPr algn="just" defTabSz="821531"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used to return only distinct (different) values.</a:t>
            </a:r>
          </a:p>
        </p:txBody>
      </p:sp>
      <p:sp>
        <p:nvSpPr>
          <p:cNvPr id="15" name="ELEMENT A…">
            <a:extLst>
              <a:ext uri="{FF2B5EF4-FFF2-40B4-BE49-F238E27FC236}">
                <a16:creationId xmlns:a16="http://schemas.microsoft.com/office/drawing/2014/main" id="{4B4CD0BC-763C-BF64-43C6-0CAE541F2CCB}"/>
              </a:ext>
            </a:extLst>
          </p:cNvPr>
          <p:cNvSpPr txBox="1"/>
          <p:nvPr/>
        </p:nvSpPr>
        <p:spPr>
          <a:xfrm>
            <a:off x="1104900" y="7247950"/>
            <a:ext cx="6766947" cy="145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LIMIT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specify the number of records to return.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9605C-B593-69F5-BEA7-50EE457196DB}"/>
              </a:ext>
            </a:extLst>
          </p:cNvPr>
          <p:cNvSpPr txBox="1"/>
          <p:nvPr/>
        </p:nvSpPr>
        <p:spPr>
          <a:xfrm>
            <a:off x="9354321" y="7312390"/>
            <a:ext cx="5727183" cy="132343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l" rtl="0" fontAlgn="base"/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20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</a:t>
            </a:r>
            <a:r>
              <a:rPr lang="en-US" sz="2000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</a:rPr>
              <a:t>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column_name_2</a:t>
            </a:r>
            <a:r>
              <a:rPr lang="en-US" sz="2000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20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200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20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LIMIT</a:t>
            </a:r>
            <a:r>
              <a:rPr lang="en-US" sz="20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i="0" u="none" strike="noStrike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row_count</a:t>
            </a:r>
            <a:endParaRPr lang="en-US" sz="200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1AA5-49CE-584A-2087-AC13222D92C9}"/>
              </a:ext>
            </a:extLst>
          </p:cNvPr>
          <p:cNvSpPr txBox="1"/>
          <p:nvPr/>
        </p:nvSpPr>
        <p:spPr>
          <a:xfrm>
            <a:off x="9354321" y="2731406"/>
            <a:ext cx="7802711" cy="193899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</a:t>
            </a:r>
            <a:r>
              <a:rPr lang="en-US" sz="200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column_name_2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sz="2000" cap="non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cap="non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101F4-0897-68ED-C789-6F07F5F5EE4C}"/>
              </a:ext>
            </a:extLst>
          </p:cNvPr>
          <p:cNvSpPr txBox="1"/>
          <p:nvPr/>
        </p:nvSpPr>
        <p:spPr>
          <a:xfrm>
            <a:off x="9354321" y="5316365"/>
            <a:ext cx="5332697" cy="132343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DISTINCT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column_name_2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b="1" cap="none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4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DEFINITION LANGUAGE (DDL)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11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statement is used to insert new records in a table.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9892554-7378-36D4-DF1F-CBD342ED962A}"/>
              </a:ext>
            </a:extLst>
          </p:cNvPr>
          <p:cNvSpPr txBox="1"/>
          <p:nvPr/>
        </p:nvSpPr>
        <p:spPr>
          <a:xfrm>
            <a:off x="8388475" y="2853253"/>
            <a:ext cx="6306321" cy="314701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column_name_2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value_1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value_2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endParaRPr lang="en-US" sz="2000" cap="non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1" cap="none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value_1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value_2</a:t>
            </a:r>
            <a:r>
              <a:rPr lang="en-US" sz="2000" b="0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2000" b="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b="0" cap="none" dirty="0">
              <a:effectLst/>
            </a:endParaRPr>
          </a:p>
          <a:p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  <p:sp>
        <p:nvSpPr>
          <p:cNvPr id="14" name="ELEMENT A…">
            <a:extLst>
              <a:ext uri="{FF2B5EF4-FFF2-40B4-BE49-F238E27FC236}">
                <a16:creationId xmlns:a16="http://schemas.microsoft.com/office/drawing/2014/main" id="{9A481718-2617-80B4-079D-E0CB76FE7D7D}"/>
              </a:ext>
            </a:extLst>
          </p:cNvPr>
          <p:cNvSpPr txBox="1"/>
          <p:nvPr/>
        </p:nvSpPr>
        <p:spPr>
          <a:xfrm>
            <a:off x="1104900" y="6315826"/>
            <a:ext cx="6766946" cy="111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update existing records in a table.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F40E4E-0BC0-0BEB-51AE-1D005D94FFEF}"/>
              </a:ext>
            </a:extLst>
          </p:cNvPr>
          <p:cNvSpPr txBox="1"/>
          <p:nvPr/>
        </p:nvSpPr>
        <p:spPr>
          <a:xfrm>
            <a:off x="8388475" y="6315826"/>
            <a:ext cx="8110719" cy="101566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SET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 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value_1 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some_value</a:t>
            </a:r>
            <a:r>
              <a:rPr lang="en-US" sz="20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804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SQL Main commands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DATA DEFINITION LANGUAGE (DDL)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11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	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to delete rows in a table.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75698-5325-96AC-3E4C-F8474DDC6E74}"/>
              </a:ext>
            </a:extLst>
          </p:cNvPr>
          <p:cNvSpPr txBox="1"/>
          <p:nvPr/>
        </p:nvSpPr>
        <p:spPr>
          <a:xfrm>
            <a:off x="7134225" y="2890782"/>
            <a:ext cx="8110719" cy="76508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some_column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cap="non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cap="non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some_value</a:t>
            </a:r>
            <a:r>
              <a:rPr lang="en-US" sz="2400" b="1" cap="non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634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06025" y="0"/>
            <a:ext cx="8185370" cy="10287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47750" y="3962400"/>
            <a:ext cx="11766042" cy="304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7200" b="1" i="0" kern="0" spc="157" dirty="0">
                <a:solidFill>
                  <a:schemeClr val="bg1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CONSTRAINTS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| </a:t>
            </a: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Agenda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0C590C00-A913-3D07-D8B3-52259145C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874" y="381000"/>
            <a:ext cx="905626" cy="304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9992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" y="0"/>
            <a:ext cx="9143999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Constraints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CONSTRAINTS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647950"/>
            <a:ext cx="7594600" cy="346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NOT NULL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Indicates that a column cannot store NULL value.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column_name_1</a:t>
            </a:r>
            <a:r>
              <a:rPr lang="en-US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</a:t>
            </a:r>
            <a:r>
              <a:rPr lang="en-US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u="none" strike="noStrike" cap="all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b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</a:t>
            </a:r>
            <a:r>
              <a:rPr lang="en-US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65EACBC5-83EE-6AA8-FFBE-371F2A0B6BF3}"/>
              </a:ext>
            </a:extLst>
          </p:cNvPr>
          <p:cNvSpPr txBox="1"/>
          <p:nvPr/>
        </p:nvSpPr>
        <p:spPr>
          <a:xfrm>
            <a:off x="1104900" y="6228284"/>
            <a:ext cx="7594600" cy="291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Guarantees that the value in a column meets a specific condition.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column_name_2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u="none" strike="noStrike" cap="all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column_name_3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CHECK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column_name_3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ELEMENT A…">
            <a:extLst>
              <a:ext uri="{FF2B5EF4-FFF2-40B4-BE49-F238E27FC236}">
                <a16:creationId xmlns:a16="http://schemas.microsoft.com/office/drawing/2014/main" id="{40125A22-EB8F-458B-AB42-4D162C9216C3}"/>
              </a:ext>
            </a:extLst>
          </p:cNvPr>
          <p:cNvSpPr txBox="1"/>
          <p:nvPr/>
        </p:nvSpPr>
        <p:spPr>
          <a:xfrm>
            <a:off x="10172700" y="2647950"/>
            <a:ext cx="7594600" cy="3191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solidFill>
                  <a:srgbClr val="F0F3F3"/>
                </a:solidFill>
                <a:effectLst/>
                <a:latin typeface="Arial" panose="020B0604020202020204" pitchFamily="34" charset="0"/>
              </a:rPr>
              <a:t>Specifies a default value when no value is provided.</a:t>
            </a:r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CREATE TABLE </a:t>
            </a:r>
            <a:r>
              <a:rPr lang="en-US" b="1" i="0" u="none" strike="noStrike" dirty="0" err="1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b="1" i="0" u="none" strike="noStrike" cap="all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column_name_1</a:t>
            </a:r>
            <a:r>
              <a:rPr lang="en-US" b="1" i="0" u="none" strike="noStrike" cap="all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cap="all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i="0" u="none" strike="noStrike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column_name_2</a:t>
            </a:r>
            <a:r>
              <a:rPr lang="en-US" b="1" i="0" u="none" strike="noStrike" cap="all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VARCHAR(</a:t>
            </a:r>
            <a:r>
              <a:rPr lang="en-US" b="1" i="0" u="none" strike="noStrike" cap="all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 DEFAULT </a:t>
            </a:r>
            <a:r>
              <a:rPr lang="en-US" b="1" i="0" u="none" strike="noStrike" cap="all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'VALUE’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column_name_3</a:t>
            </a:r>
            <a:r>
              <a:rPr lang="en-US" b="1" i="0" u="none" strike="noStrike" cap="all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5" name="ELEMENT A…">
            <a:extLst>
              <a:ext uri="{FF2B5EF4-FFF2-40B4-BE49-F238E27FC236}">
                <a16:creationId xmlns:a16="http://schemas.microsoft.com/office/drawing/2014/main" id="{1FCFAEF2-8772-16BE-8CF2-C0E8A6A916FF}"/>
              </a:ext>
            </a:extLst>
          </p:cNvPr>
          <p:cNvSpPr txBox="1"/>
          <p:nvPr/>
        </p:nvSpPr>
        <p:spPr>
          <a:xfrm>
            <a:off x="10172700" y="6228284"/>
            <a:ext cx="7594600" cy="291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UNIQUE</a:t>
            </a:r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solidFill>
                  <a:srgbClr val="F0F3F3"/>
                </a:solidFill>
                <a:effectLst/>
                <a:latin typeface="Arial" panose="020B0604020202020204" pitchFamily="34" charset="0"/>
              </a:rPr>
              <a:t>Ensures that each row for a column must have a unique value.</a:t>
            </a:r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CREATE TABLE </a:t>
            </a:r>
            <a:r>
              <a:rPr lang="en-US" b="1" i="0" u="none" strike="noStrike" dirty="0" err="1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b="1" i="0" u="none" strike="noStrike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column_name_1 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 UNIQUE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column_name_2 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VARCHAR(</a:t>
            </a:r>
            <a:r>
              <a:rPr lang="en-US" b="1" i="0" u="none" strike="noStrike" cap="all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column_name_3 </a:t>
            </a:r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F0F3F3"/>
                </a:solidFill>
                <a:effectLst/>
                <a:latin typeface="Courier New" panose="02070309020205020404" pitchFamily="49" charset="0"/>
              </a:rPr>
              <a:t>); </a:t>
            </a:r>
            <a:r>
              <a:rPr lang="en-US" b="0" i="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0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Constraints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CONSTRAINTS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5DED01C3-ED18-14AF-D973-0BB9FBBA47DE}"/>
              </a:ext>
            </a:extLst>
          </p:cNvPr>
          <p:cNvSpPr txBox="1"/>
          <p:nvPr/>
        </p:nvSpPr>
        <p:spPr>
          <a:xfrm>
            <a:off x="1104900" y="2647950"/>
            <a:ext cx="7594600" cy="4145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sz="2000" b="1" i="0" u="none" strike="noStrike" kern="1400" cap="all" spc="300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sz="2000" b="0" i="0" kern="1400" spc="300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kern="1400" spc="300" dirty="0">
              <a:solidFill>
                <a:srgbClr val="48535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/>
            <a:r>
              <a:rPr lang="en-US" sz="2000" b="0" i="0" u="none" strike="noStrike" kern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Consists of one or more columns whose data contained within are used to uniquely identify each row in the table. It is the combination of NOT NULL + UNIQUE.</a:t>
            </a:r>
            <a:r>
              <a:rPr lang="en-US" sz="2000" b="0" i="0" kern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en-US" b="0" i="0" kern="1400" spc="30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kern="1400" spc="30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kern="1400" spc="30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kern="1400" spc="30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kern="1400" spc="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b="1" i="0" u="none" strike="noStrike" kern="1400" cap="all" spc="3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kern="1400" spc="30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kern="1400" spc="30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kern="1400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column_name_1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PRIMARY KEY</a:t>
            </a:r>
            <a:r>
              <a:rPr lang="en-US" b="1" i="0" u="none" strike="noStrike" kern="1400" cap="all" spc="3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kern="1400" spc="30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kern="1400" spc="30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kern="1400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2 </a:t>
            </a:r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VARCHAR</a:t>
            </a:r>
            <a:r>
              <a:rPr lang="en-US" b="1" i="0" u="none" strike="noStrike" kern="1400" cap="all" spc="3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i="0" u="none" strike="noStrike" kern="1400" cap="all" spc="3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1" i="0" u="none" strike="noStrike" kern="1400" cap="all" spc="3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b="1" i="0" u="none" strike="noStrike" kern="1400" cap="all" spc="3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 rtl="0" fontAlgn="base"/>
            <a:r>
              <a:rPr lang="en-US" b="1" kern="1400" cap="all" spc="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1" i="0" u="none" strike="noStrike" kern="1400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3 </a:t>
            </a:r>
            <a:r>
              <a:rPr lang="en-US" b="1" i="0" u="none" strike="noStrike" kern="1400" cap="all" spc="3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kern="1400" spc="30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kern="1400" spc="30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kern="1400" cap="all" spc="300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b="1" i="0" u="none" strike="noStrike" kern="1400" cap="all" spc="3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kern="1400" spc="30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kern="1400" spc="30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kern="1400" spc="300" dirty="0">
                <a:solidFill>
                  <a:srgbClr val="48535B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kern="1400" spc="30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8F1B88F-5E7F-69A2-F173-9BDD88C3843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11824944" y="3686202"/>
            <a:ext cx="1334073" cy="1291948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490020-38BD-7A45-6F21-D96566B13916}"/>
              </a:ext>
            </a:extLst>
          </p:cNvPr>
          <p:cNvSpPr/>
          <p:nvPr/>
        </p:nvSpPr>
        <p:spPr>
          <a:xfrm>
            <a:off x="13285445" y="3073268"/>
            <a:ext cx="3337613" cy="122586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cap="none" spc="0" dirty="0">
                <a:solidFill>
                  <a:schemeClr val="tx2"/>
                </a:solidFill>
              </a:rPr>
            </a:br>
            <a:r>
              <a:rPr lang="en-US" cap="none" spc="0" dirty="0">
                <a:solidFill>
                  <a:schemeClr val="tx2"/>
                </a:solidFill>
              </a:rPr>
              <a:t>COLUMN_1 is PRIMARY KEY. All values are UNIQUE. </a:t>
            </a:r>
            <a:br>
              <a:rPr lang="en-US" sz="3200" cap="none" spc="0" dirty="0">
                <a:solidFill>
                  <a:schemeClr val="tx2"/>
                </a:solidFill>
              </a:rPr>
            </a:br>
            <a:endParaRPr lang="en-US" cap="none" spc="0" dirty="0">
              <a:solidFill>
                <a:schemeClr val="tx2"/>
              </a:solidFill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DE85E9AA-6432-5AD5-FD22-45284433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47121"/>
              </p:ext>
            </p:extLst>
          </p:nvPr>
        </p:nvGraphicFramePr>
        <p:xfrm>
          <a:off x="4230283" y="8099802"/>
          <a:ext cx="5485496" cy="5669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2748">
                  <a:extLst>
                    <a:ext uri="{9D8B030D-6E8A-4147-A177-3AD203B41FA5}">
                      <a16:colId xmlns:a16="http://schemas.microsoft.com/office/drawing/2014/main" val="4071510744"/>
                    </a:ext>
                  </a:extLst>
                </a:gridCol>
                <a:gridCol w="2742748">
                  <a:extLst>
                    <a:ext uri="{9D8B030D-6E8A-4147-A177-3AD203B41FA5}">
                      <a16:colId xmlns:a16="http://schemas.microsoft.com/office/drawing/2014/main" val="745541877"/>
                    </a:ext>
                  </a:extLst>
                </a:gridCol>
              </a:tblGrid>
              <a:tr h="56694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6319" marR="96319" marT="48160" marB="48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6319" marR="96319" marT="48160" marB="48160" anchor="ctr"/>
                </a:tc>
                <a:extLst>
                  <a:ext uri="{0D108BD9-81ED-4DB2-BD59-A6C34878D82A}">
                    <a16:rowId xmlns:a16="http://schemas.microsoft.com/office/drawing/2014/main" val="318725227"/>
                  </a:ext>
                </a:extLst>
              </a:tr>
            </a:tbl>
          </a:graphicData>
        </a:graphic>
      </p:graphicFrame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240DD06-55D7-8625-04FA-003383D65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5737" y="7759955"/>
            <a:ext cx="830042" cy="830042"/>
          </a:xfrm>
          <a:prstGeom prst="rect">
            <a:avLst/>
          </a:prstGeom>
        </p:spPr>
      </p:pic>
      <p:pic>
        <p:nvPicPr>
          <p:cNvPr id="44" name="Graphic 43" descr="Database outline">
            <a:extLst>
              <a:ext uri="{FF2B5EF4-FFF2-40B4-BE49-F238E27FC236}">
                <a16:creationId xmlns:a16="http://schemas.microsoft.com/office/drawing/2014/main" id="{3189E036-30A7-4FFF-7A46-DA68F1F05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78199" y="7576158"/>
            <a:ext cx="1452606" cy="1452606"/>
          </a:xfrm>
          <a:prstGeom prst="rect">
            <a:avLst/>
          </a:prstGeom>
        </p:spPr>
      </p:pic>
      <p:sp>
        <p:nvSpPr>
          <p:cNvPr id="45" name="Callout: Line 44">
            <a:extLst>
              <a:ext uri="{FF2B5EF4-FFF2-40B4-BE49-F238E27FC236}">
                <a16:creationId xmlns:a16="http://schemas.microsoft.com/office/drawing/2014/main" id="{EB7C6A7E-C723-BEED-8E4C-47E09D52A198}"/>
              </a:ext>
            </a:extLst>
          </p:cNvPr>
          <p:cNvSpPr/>
          <p:nvPr/>
        </p:nvSpPr>
        <p:spPr>
          <a:xfrm>
            <a:off x="12375117" y="7405974"/>
            <a:ext cx="4884185" cy="1107996"/>
          </a:xfrm>
          <a:prstGeom prst="borderCallout1">
            <a:avLst>
              <a:gd name="adj1" fmla="val 56477"/>
              <a:gd name="adj2" fmla="val -4767"/>
              <a:gd name="adj3" fmla="val 84432"/>
              <a:gd name="adj4" fmla="val -2298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b="1" cap="none" spc="0" dirty="0">
                <a:solidFill>
                  <a:schemeClr val="tx1"/>
                </a:solidFill>
                <a:latin typeface="Arial Regular"/>
              </a:rPr>
            </a:br>
            <a:r>
              <a:rPr lang="en-US" b="1" cap="none" spc="0" dirty="0">
                <a:solidFill>
                  <a:schemeClr val="tx1"/>
                </a:solidFill>
                <a:latin typeface="Arial Regular"/>
              </a:rPr>
              <a:t>ERROR: There’s already value “1” in the COLUMN_1 which is a PRIMARY KEY.</a:t>
            </a:r>
            <a:br>
              <a:rPr lang="en-US" b="1" cap="none" spc="0" dirty="0">
                <a:solidFill>
                  <a:schemeClr val="tx1"/>
                </a:solidFill>
                <a:latin typeface="Arial Regular"/>
              </a:rPr>
            </a:b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 Regular"/>
              <a:sym typeface="Helvetica"/>
            </a:endParaRPr>
          </a:p>
        </p:txBody>
      </p: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6F9C8B63-CB79-8C0F-60CC-A3D9E1227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42412"/>
              </p:ext>
            </p:extLst>
          </p:nvPr>
        </p:nvGraphicFramePr>
        <p:xfrm>
          <a:off x="9547916" y="4978150"/>
          <a:ext cx="4554054" cy="18827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77027">
                  <a:extLst>
                    <a:ext uri="{9D8B030D-6E8A-4147-A177-3AD203B41FA5}">
                      <a16:colId xmlns:a16="http://schemas.microsoft.com/office/drawing/2014/main" val="4071510744"/>
                    </a:ext>
                  </a:extLst>
                </a:gridCol>
                <a:gridCol w="2277027">
                  <a:extLst>
                    <a:ext uri="{9D8B030D-6E8A-4147-A177-3AD203B41FA5}">
                      <a16:colId xmlns:a16="http://schemas.microsoft.com/office/drawing/2014/main" val="745541877"/>
                    </a:ext>
                  </a:extLst>
                </a:gridCol>
              </a:tblGrid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Regular"/>
                        </a:rPr>
                        <a:t>COLUMN_1</a:t>
                      </a:r>
                    </a:p>
                  </a:txBody>
                  <a:tcPr marL="79964" marR="79964" marT="39982" marB="39982" anchor="ctr">
                    <a:solidFill>
                      <a:srgbClr val="F0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Regular"/>
                        </a:rPr>
                        <a:t>COLUMN_2</a:t>
                      </a:r>
                    </a:p>
                  </a:txBody>
                  <a:tcPr marL="79964" marR="79964" marT="39982" marB="39982" anchor="ctr">
                    <a:solidFill>
                      <a:srgbClr val="F0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5622"/>
                  </a:ext>
                </a:extLst>
              </a:tr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1</a:t>
                      </a:r>
                    </a:p>
                  </a:txBody>
                  <a:tcPr marL="79964" marR="79964" marT="39982" marB="3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A</a:t>
                      </a:r>
                    </a:p>
                  </a:txBody>
                  <a:tcPr marL="79964" marR="79964" marT="39982" marB="39982" anchor="ctr"/>
                </a:tc>
                <a:extLst>
                  <a:ext uri="{0D108BD9-81ED-4DB2-BD59-A6C34878D82A}">
                    <a16:rowId xmlns:a16="http://schemas.microsoft.com/office/drawing/2014/main" val="318725227"/>
                  </a:ext>
                </a:extLst>
              </a:tr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  <a:latin typeface="Arial Regular"/>
                        </a:rPr>
                        <a:t>2</a:t>
                      </a:r>
                    </a:p>
                  </a:txBody>
                  <a:tcPr marL="79964" marR="79964" marT="39982" marB="3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B</a:t>
                      </a:r>
                    </a:p>
                  </a:txBody>
                  <a:tcPr marL="79964" marR="79964" marT="39982" marB="39982" anchor="ctr"/>
                </a:tc>
                <a:extLst>
                  <a:ext uri="{0D108BD9-81ED-4DB2-BD59-A6C34878D82A}">
                    <a16:rowId xmlns:a16="http://schemas.microsoft.com/office/drawing/2014/main" val="2534179077"/>
                  </a:ext>
                </a:extLst>
              </a:tr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  <a:latin typeface="Arial Regular"/>
                        </a:rPr>
                        <a:t>3</a:t>
                      </a:r>
                    </a:p>
                  </a:txBody>
                  <a:tcPr marL="79964" marR="79964" marT="39982" marB="3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C</a:t>
                      </a:r>
                    </a:p>
                  </a:txBody>
                  <a:tcPr marL="79964" marR="79964" marT="39982" marB="39982" anchor="ctr"/>
                </a:tc>
                <a:extLst>
                  <a:ext uri="{0D108BD9-81ED-4DB2-BD59-A6C34878D82A}">
                    <a16:rowId xmlns:a16="http://schemas.microsoft.com/office/drawing/2014/main" val="1719751447"/>
                  </a:ext>
                </a:extLst>
              </a:tr>
            </a:tbl>
          </a:graphicData>
        </a:graphic>
      </p:graphicFrame>
      <p:pic>
        <p:nvPicPr>
          <p:cNvPr id="39" name="Graphic 38" descr="Key with solid fill">
            <a:extLst>
              <a:ext uri="{FF2B5EF4-FFF2-40B4-BE49-F238E27FC236}">
                <a16:creationId xmlns:a16="http://schemas.microsoft.com/office/drawing/2014/main" id="{FE517B2C-A8E2-DE7B-E03B-A8CF92DB9D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330805" y="4993467"/>
            <a:ext cx="413531" cy="4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Constraints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CONSTRAINTS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5DED01C3-ED18-14AF-D973-0BB9FBBA47DE}"/>
              </a:ext>
            </a:extLst>
          </p:cNvPr>
          <p:cNvSpPr txBox="1"/>
          <p:nvPr/>
        </p:nvSpPr>
        <p:spPr>
          <a:xfrm>
            <a:off x="1104900" y="2647950"/>
            <a:ext cx="7594600" cy="4357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0" marR="0" lvl="0" indent="0" algn="l" defTabSz="470262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198">
                <a:solidFill>
                  <a:srgbClr val="000000"/>
                </a:solidFill>
              </a:defRPr>
            </a:pPr>
            <a:r>
              <a:rPr kumimoji="0" lang="en-US" sz="2000" b="1" i="0" u="none" strike="noStrike" kern="0" cap="all" spc="198" normalizeH="0" baseline="0" noProof="0" dirty="0">
                <a:ln>
                  <a:noFill/>
                </a:ln>
                <a:solidFill>
                  <a:srgbClr val="0AC3E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"/>
              </a:rPr>
              <a:t>Foreign</a:t>
            </a:r>
            <a:r>
              <a:rPr kumimoji="0" lang="en-US" sz="2400" b="1" i="0" u="none" strike="noStrike" kern="0" cap="all" spc="198" normalizeH="0" baseline="0" noProof="0" dirty="0">
                <a:ln>
                  <a:noFill/>
                </a:ln>
                <a:solidFill>
                  <a:srgbClr val="0AC3E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"/>
              </a:rPr>
              <a:t> </a:t>
            </a:r>
            <a:r>
              <a:rPr kumimoji="0" lang="en-US" sz="2000" b="1" i="0" u="none" strike="noStrike" kern="0" cap="all" spc="198" normalizeH="0" baseline="0" noProof="0" dirty="0">
                <a:ln>
                  <a:noFill/>
                </a:ln>
                <a:solidFill>
                  <a:srgbClr val="0AC3E6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Helvetica"/>
              </a:rPr>
              <a:t>key</a:t>
            </a:r>
          </a:p>
          <a:p>
            <a:pPr marL="0" marR="0" lvl="0" indent="0" algn="just" defTabSz="821531" rtl="0" eaLnBrk="1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rPr>
              <a:t>Consists of one or more columns in a table that refers to the primary key in another table. It allows duplicates and NULL values.</a:t>
            </a:r>
          </a:p>
          <a:p>
            <a:pPr marL="0" marR="0" lvl="0" indent="0" algn="l" defTabSz="470262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all" spc="18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Helvetica"/>
            </a:endParaRPr>
          </a:p>
          <a:p>
            <a:pPr marL="0" marR="0" lvl="0" indent="0" algn="l" defTabSz="470262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all" spc="18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  <a:sym typeface="Helvetica"/>
            </a:endParaRPr>
          </a:p>
          <a:p>
            <a:pPr marL="0" marR="0" lvl="0" indent="0" algn="l" defTabSz="821531" rtl="0" eaLnBrk="1" fontAlgn="auto" latinLnBrk="0" hangingPunct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CREATE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TABLE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table_name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( 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	column_name_1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INT PRIMARY KEY IDENTITY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79BD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,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79BD7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  column_name_2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INT REFERENCES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		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another_table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column_name_from_another_table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)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);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Helvetica Light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Helvetica Light"/>
            </a:endParaRPr>
          </a:p>
          <a:p>
            <a:pPr marL="0" marR="0" lvl="0" indent="0" algn="l" defTabSz="470262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all" spc="18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Helvetica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8F1B88F-5E7F-69A2-F173-9BDD88C3843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11824944" y="3686202"/>
            <a:ext cx="1334073" cy="1291948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490020-38BD-7A45-6F21-D96566B13916}"/>
              </a:ext>
            </a:extLst>
          </p:cNvPr>
          <p:cNvSpPr/>
          <p:nvPr/>
        </p:nvSpPr>
        <p:spPr>
          <a:xfrm>
            <a:off x="13285445" y="3073268"/>
            <a:ext cx="3337613" cy="122586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cap="none" spc="0" dirty="0">
                <a:solidFill>
                  <a:srgbClr val="000000"/>
                </a:solidFill>
              </a:rPr>
            </a:br>
            <a:r>
              <a:rPr lang="en-US" cap="none" spc="0" dirty="0">
                <a:solidFill>
                  <a:srgbClr val="000000"/>
                </a:solidFill>
              </a:rPr>
              <a:t>COLUMN_1 is PRIMARY KEY. All values are UNIQUE. </a:t>
            </a:r>
            <a:br>
              <a:rPr lang="en-US" sz="3200" cap="none" spc="0" dirty="0">
                <a:solidFill>
                  <a:srgbClr val="000000"/>
                </a:solidFill>
              </a:rPr>
            </a:br>
            <a:endParaRPr lang="en-US" cap="none" spc="0" dirty="0">
              <a:solidFill>
                <a:srgbClr val="000000"/>
              </a:solidFill>
            </a:endParaRPr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DE85E9AA-6432-5AD5-FD22-45284433CE68}"/>
              </a:ext>
            </a:extLst>
          </p:cNvPr>
          <p:cNvGraphicFramePr>
            <a:graphicFrameLocks noGrp="1"/>
          </p:cNvGraphicFramePr>
          <p:nvPr/>
        </p:nvGraphicFramePr>
        <p:xfrm>
          <a:off x="4230283" y="8099802"/>
          <a:ext cx="5485496" cy="56694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2748">
                  <a:extLst>
                    <a:ext uri="{9D8B030D-6E8A-4147-A177-3AD203B41FA5}">
                      <a16:colId xmlns:a16="http://schemas.microsoft.com/office/drawing/2014/main" val="4071510744"/>
                    </a:ext>
                  </a:extLst>
                </a:gridCol>
                <a:gridCol w="2742748">
                  <a:extLst>
                    <a:ext uri="{9D8B030D-6E8A-4147-A177-3AD203B41FA5}">
                      <a16:colId xmlns:a16="http://schemas.microsoft.com/office/drawing/2014/main" val="745541877"/>
                    </a:ext>
                  </a:extLst>
                </a:gridCol>
              </a:tblGrid>
              <a:tr h="56694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6319" marR="96319" marT="48160" marB="48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96319" marR="96319" marT="48160" marB="48160" anchor="ctr"/>
                </a:tc>
                <a:extLst>
                  <a:ext uri="{0D108BD9-81ED-4DB2-BD59-A6C34878D82A}">
                    <a16:rowId xmlns:a16="http://schemas.microsoft.com/office/drawing/2014/main" val="318725227"/>
                  </a:ext>
                </a:extLst>
              </a:tr>
            </a:tbl>
          </a:graphicData>
        </a:graphic>
      </p:graphicFrame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240DD06-55D7-8625-04FA-003383D655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5737" y="7759955"/>
            <a:ext cx="830042" cy="830042"/>
          </a:xfrm>
          <a:prstGeom prst="rect">
            <a:avLst/>
          </a:prstGeom>
        </p:spPr>
      </p:pic>
      <p:pic>
        <p:nvPicPr>
          <p:cNvPr id="44" name="Graphic 43" descr="Database outline">
            <a:extLst>
              <a:ext uri="{FF2B5EF4-FFF2-40B4-BE49-F238E27FC236}">
                <a16:creationId xmlns:a16="http://schemas.microsoft.com/office/drawing/2014/main" id="{3189E036-30A7-4FFF-7A46-DA68F1F05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78199" y="7576158"/>
            <a:ext cx="1452606" cy="1452606"/>
          </a:xfrm>
          <a:prstGeom prst="rect">
            <a:avLst/>
          </a:prstGeom>
        </p:spPr>
      </p:pic>
      <p:sp>
        <p:nvSpPr>
          <p:cNvPr id="45" name="Callout: Line 44">
            <a:extLst>
              <a:ext uri="{FF2B5EF4-FFF2-40B4-BE49-F238E27FC236}">
                <a16:creationId xmlns:a16="http://schemas.microsoft.com/office/drawing/2014/main" id="{EB7C6A7E-C723-BEED-8E4C-47E09D52A198}"/>
              </a:ext>
            </a:extLst>
          </p:cNvPr>
          <p:cNvSpPr/>
          <p:nvPr/>
        </p:nvSpPr>
        <p:spPr>
          <a:xfrm>
            <a:off x="12375117" y="7405974"/>
            <a:ext cx="4884185" cy="1107996"/>
          </a:xfrm>
          <a:prstGeom prst="borderCallout1">
            <a:avLst>
              <a:gd name="adj1" fmla="val 56477"/>
              <a:gd name="adj2" fmla="val -4767"/>
              <a:gd name="adj3" fmla="val 84432"/>
              <a:gd name="adj4" fmla="val -2298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b="1" cap="none" spc="0" dirty="0">
                <a:solidFill>
                  <a:schemeClr val="tx1"/>
                </a:solidFill>
                <a:latin typeface="Arial Regular"/>
              </a:rPr>
            </a:br>
            <a:r>
              <a:rPr lang="en-US" b="1" cap="none" spc="0" dirty="0">
                <a:solidFill>
                  <a:schemeClr val="tx1"/>
                </a:solidFill>
                <a:latin typeface="Arial Regular"/>
              </a:rPr>
              <a:t>ERROR: There’s already value “1” in the COLUMN_1 which is a PRIMARY KEY.</a:t>
            </a:r>
            <a:br>
              <a:rPr lang="en-US" b="1" cap="none" spc="0" dirty="0">
                <a:solidFill>
                  <a:schemeClr val="tx1"/>
                </a:solidFill>
                <a:latin typeface="Arial Regular"/>
              </a:rPr>
            </a:br>
            <a:endParaRPr kumimoji="0" 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 Regular"/>
              <a:sym typeface="Helvetica"/>
            </a:endParaRPr>
          </a:p>
        </p:txBody>
      </p: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6F9C8B63-CB79-8C0F-60CC-A3D9E1227181}"/>
              </a:ext>
            </a:extLst>
          </p:cNvPr>
          <p:cNvGraphicFramePr>
            <a:graphicFrameLocks noGrp="1"/>
          </p:cNvGraphicFramePr>
          <p:nvPr/>
        </p:nvGraphicFramePr>
        <p:xfrm>
          <a:off x="9547916" y="4978150"/>
          <a:ext cx="4554054" cy="18827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77027">
                  <a:extLst>
                    <a:ext uri="{9D8B030D-6E8A-4147-A177-3AD203B41FA5}">
                      <a16:colId xmlns:a16="http://schemas.microsoft.com/office/drawing/2014/main" val="4071510744"/>
                    </a:ext>
                  </a:extLst>
                </a:gridCol>
                <a:gridCol w="2277027">
                  <a:extLst>
                    <a:ext uri="{9D8B030D-6E8A-4147-A177-3AD203B41FA5}">
                      <a16:colId xmlns:a16="http://schemas.microsoft.com/office/drawing/2014/main" val="745541877"/>
                    </a:ext>
                  </a:extLst>
                </a:gridCol>
              </a:tblGrid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Regular"/>
                        </a:rPr>
                        <a:t>COLUMN_1</a:t>
                      </a:r>
                    </a:p>
                  </a:txBody>
                  <a:tcPr marL="79964" marR="79964" marT="39982" marB="39982" anchor="ctr">
                    <a:solidFill>
                      <a:srgbClr val="F0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Regular"/>
                        </a:rPr>
                        <a:t>COLUMN_2</a:t>
                      </a:r>
                    </a:p>
                  </a:txBody>
                  <a:tcPr marL="79964" marR="79964" marT="39982" marB="39982" anchor="ctr">
                    <a:solidFill>
                      <a:srgbClr val="F0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205622"/>
                  </a:ext>
                </a:extLst>
              </a:tr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1</a:t>
                      </a:r>
                    </a:p>
                  </a:txBody>
                  <a:tcPr marL="79964" marR="79964" marT="39982" marB="3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A</a:t>
                      </a:r>
                    </a:p>
                  </a:txBody>
                  <a:tcPr marL="79964" marR="79964" marT="39982" marB="39982" anchor="ctr"/>
                </a:tc>
                <a:extLst>
                  <a:ext uri="{0D108BD9-81ED-4DB2-BD59-A6C34878D82A}">
                    <a16:rowId xmlns:a16="http://schemas.microsoft.com/office/drawing/2014/main" val="318725227"/>
                  </a:ext>
                </a:extLst>
              </a:tr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  <a:latin typeface="Arial Regular"/>
                        </a:rPr>
                        <a:t>2</a:t>
                      </a:r>
                    </a:p>
                  </a:txBody>
                  <a:tcPr marL="79964" marR="79964" marT="39982" marB="3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B</a:t>
                      </a:r>
                    </a:p>
                  </a:txBody>
                  <a:tcPr marL="79964" marR="79964" marT="39982" marB="39982" anchor="ctr"/>
                </a:tc>
                <a:extLst>
                  <a:ext uri="{0D108BD9-81ED-4DB2-BD59-A6C34878D82A}">
                    <a16:rowId xmlns:a16="http://schemas.microsoft.com/office/drawing/2014/main" val="2534179077"/>
                  </a:ext>
                </a:extLst>
              </a:tr>
              <a:tr h="47067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  <a:latin typeface="Arial Regular"/>
                        </a:rPr>
                        <a:t>3</a:t>
                      </a:r>
                    </a:p>
                  </a:txBody>
                  <a:tcPr marL="79964" marR="79964" marT="39982" marB="399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Arial Regular"/>
                        </a:rPr>
                        <a:t>C</a:t>
                      </a:r>
                    </a:p>
                  </a:txBody>
                  <a:tcPr marL="79964" marR="79964" marT="39982" marB="39982" anchor="ctr"/>
                </a:tc>
                <a:extLst>
                  <a:ext uri="{0D108BD9-81ED-4DB2-BD59-A6C34878D82A}">
                    <a16:rowId xmlns:a16="http://schemas.microsoft.com/office/drawing/2014/main" val="1719751447"/>
                  </a:ext>
                </a:extLst>
              </a:tr>
            </a:tbl>
          </a:graphicData>
        </a:graphic>
      </p:graphicFrame>
      <p:pic>
        <p:nvPicPr>
          <p:cNvPr id="39" name="Graphic 38" descr="Key with solid fill">
            <a:extLst>
              <a:ext uri="{FF2B5EF4-FFF2-40B4-BE49-F238E27FC236}">
                <a16:creationId xmlns:a16="http://schemas.microsoft.com/office/drawing/2014/main" id="{FE517B2C-A8E2-DE7B-E03B-A8CF92DB9D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11330805" y="4993467"/>
            <a:ext cx="413531" cy="41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04  —  Constraints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CONSTRAINTS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graphicFrame>
        <p:nvGraphicFramePr>
          <p:cNvPr id="24" name="Table 2">
            <a:extLst>
              <a:ext uri="{FF2B5EF4-FFF2-40B4-BE49-F238E27FC236}">
                <a16:creationId xmlns:a16="http://schemas.microsoft.com/office/drawing/2014/main" id="{170D43B7-0DF1-C3CF-8540-448E6FB8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67554"/>
              </p:ext>
            </p:extLst>
          </p:nvPr>
        </p:nvGraphicFramePr>
        <p:xfrm>
          <a:off x="4115383" y="4798444"/>
          <a:ext cx="6042990" cy="24982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21495">
                  <a:extLst>
                    <a:ext uri="{9D8B030D-6E8A-4147-A177-3AD203B41FA5}">
                      <a16:colId xmlns:a16="http://schemas.microsoft.com/office/drawing/2014/main" val="4071510744"/>
                    </a:ext>
                  </a:extLst>
                </a:gridCol>
                <a:gridCol w="3021495">
                  <a:extLst>
                    <a:ext uri="{9D8B030D-6E8A-4147-A177-3AD203B41FA5}">
                      <a16:colId xmlns:a16="http://schemas.microsoft.com/office/drawing/2014/main" val="745541877"/>
                    </a:ext>
                  </a:extLst>
                </a:gridCol>
              </a:tblGrid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COLUMN_1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COLUMN_2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2895205622"/>
                  </a:ext>
                </a:extLst>
              </a:tr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A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318725227"/>
                  </a:ext>
                </a:extLst>
              </a:tr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2534179077"/>
                  </a:ext>
                </a:extLst>
              </a:tr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1719751447"/>
                  </a:ext>
                </a:extLst>
              </a:tr>
            </a:tbl>
          </a:graphicData>
        </a:graphic>
      </p:graphicFrame>
      <p:pic>
        <p:nvPicPr>
          <p:cNvPr id="25" name="Graphic 24" descr="Key with solid fill">
            <a:extLst>
              <a:ext uri="{FF2B5EF4-FFF2-40B4-BE49-F238E27FC236}">
                <a16:creationId xmlns:a16="http://schemas.microsoft.com/office/drawing/2014/main" id="{90709ED2-BC3F-9F80-373E-5631BC534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495142" y="4862612"/>
            <a:ext cx="455558" cy="455558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523DBA9-0317-078C-9242-29727326FBF5}"/>
              </a:ext>
            </a:extLst>
          </p:cNvPr>
          <p:cNvCxnSpPr>
            <a:cxnSpLocks/>
          </p:cNvCxnSpPr>
          <p:nvPr/>
        </p:nvCxnSpPr>
        <p:spPr>
          <a:xfrm rot="5400000">
            <a:off x="5460782" y="3981672"/>
            <a:ext cx="865592" cy="535738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0BBE6E2-A131-34DB-CFC7-71C231E267C1}"/>
              </a:ext>
            </a:extLst>
          </p:cNvPr>
          <p:cNvSpPr/>
          <p:nvPr/>
        </p:nvSpPr>
        <p:spPr>
          <a:xfrm>
            <a:off x="4559611" y="2296378"/>
            <a:ext cx="3676817" cy="122586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cap="none" spc="0" dirty="0">
                <a:solidFill>
                  <a:srgbClr val="000000"/>
                </a:solidFill>
                <a:latin typeface="Arial Regular"/>
              </a:rPr>
            </a:br>
            <a:r>
              <a:rPr lang="en-US" cap="none" spc="0" dirty="0">
                <a:solidFill>
                  <a:srgbClr val="000000"/>
                </a:solidFill>
                <a:latin typeface="Arial Regular"/>
              </a:rPr>
              <a:t>COLUMN_1 is PRIMARY KEY. All values are UNIQUE. </a:t>
            </a:r>
            <a:br>
              <a:rPr lang="en-US" sz="3200" cap="none" spc="0" dirty="0">
                <a:solidFill>
                  <a:srgbClr val="000000"/>
                </a:solidFill>
                <a:latin typeface="Arial Regular"/>
              </a:rPr>
            </a:br>
            <a:endParaRPr lang="en-US" cap="none" spc="0" dirty="0">
              <a:solidFill>
                <a:srgbClr val="000000"/>
              </a:solidFill>
              <a:latin typeface="Arial Regular"/>
            </a:endParaRPr>
          </a:p>
        </p:txBody>
      </p:sp>
      <p:graphicFrame>
        <p:nvGraphicFramePr>
          <p:cNvPr id="29" name="Table 2">
            <a:extLst>
              <a:ext uri="{FF2B5EF4-FFF2-40B4-BE49-F238E27FC236}">
                <a16:creationId xmlns:a16="http://schemas.microsoft.com/office/drawing/2014/main" id="{35AFAEC4-7B28-CA0F-7EBC-C191E6B24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18757"/>
              </p:ext>
            </p:extLst>
          </p:nvPr>
        </p:nvGraphicFramePr>
        <p:xfrm>
          <a:off x="1406672" y="8207053"/>
          <a:ext cx="6042990" cy="62456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21495">
                  <a:extLst>
                    <a:ext uri="{9D8B030D-6E8A-4147-A177-3AD203B41FA5}">
                      <a16:colId xmlns:a16="http://schemas.microsoft.com/office/drawing/2014/main" val="4071510744"/>
                    </a:ext>
                  </a:extLst>
                </a:gridCol>
                <a:gridCol w="3021495">
                  <a:extLst>
                    <a:ext uri="{9D8B030D-6E8A-4147-A177-3AD203B41FA5}">
                      <a16:colId xmlns:a16="http://schemas.microsoft.com/office/drawing/2014/main" val="745541877"/>
                    </a:ext>
                  </a:extLst>
                </a:gridCol>
              </a:tblGrid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318725227"/>
                  </a:ext>
                </a:extLst>
              </a:tr>
            </a:tbl>
          </a:graphicData>
        </a:graphic>
      </p:graphicFrame>
      <p:pic>
        <p:nvPicPr>
          <p:cNvPr id="30" name="Graphic 29" descr="No sign with solid fill">
            <a:extLst>
              <a:ext uri="{FF2B5EF4-FFF2-40B4-BE49-F238E27FC236}">
                <a16:creationId xmlns:a16="http://schemas.microsoft.com/office/drawing/2014/main" id="{82BE488D-A367-5B66-76A3-BF8BF6C36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53060" y="7976616"/>
            <a:ext cx="638569" cy="638569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085684A5-8D4D-E92A-EF06-91BE51FE5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8248" y="7976617"/>
            <a:ext cx="1383022" cy="1383022"/>
          </a:xfrm>
          <a:prstGeom prst="rect">
            <a:avLst/>
          </a:prstGeom>
        </p:spPr>
      </p:pic>
      <p:sp>
        <p:nvSpPr>
          <p:cNvPr id="32" name="Callout: Line 31">
            <a:extLst>
              <a:ext uri="{FF2B5EF4-FFF2-40B4-BE49-F238E27FC236}">
                <a16:creationId xmlns:a16="http://schemas.microsoft.com/office/drawing/2014/main" id="{A6C03FB8-C7E0-9DD7-FC32-D81E9922B8D0}"/>
              </a:ext>
            </a:extLst>
          </p:cNvPr>
          <p:cNvSpPr/>
          <p:nvPr/>
        </p:nvSpPr>
        <p:spPr>
          <a:xfrm>
            <a:off x="10442663" y="7781834"/>
            <a:ext cx="4681224" cy="1231106"/>
          </a:xfrm>
          <a:prstGeom prst="borderCallout1">
            <a:avLst>
              <a:gd name="adj1" fmla="val 54119"/>
              <a:gd name="adj2" fmla="val -4326"/>
              <a:gd name="adj3" fmla="val 84432"/>
              <a:gd name="adj4" fmla="val -2298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sz="2000" b="1" cap="none" spc="0" dirty="0">
                <a:solidFill>
                  <a:srgbClr val="000000"/>
                </a:solidFill>
                <a:latin typeface="Arial Regular"/>
              </a:rPr>
            </a:br>
            <a:r>
              <a:rPr lang="en-US" sz="2000" b="1" cap="none" spc="0" dirty="0">
                <a:solidFill>
                  <a:srgbClr val="000000"/>
                </a:solidFill>
                <a:latin typeface="Arial Regular"/>
              </a:rPr>
              <a:t>ERROR: Value “4” doesn’t exist in the PARENT TABLE.</a:t>
            </a:r>
            <a:br>
              <a:rPr lang="en-US" sz="2000" b="1" cap="none" spc="0" dirty="0">
                <a:solidFill>
                  <a:srgbClr val="000000"/>
                </a:solidFill>
                <a:latin typeface="Arial Regular"/>
              </a:rPr>
            </a:b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Regular"/>
              <a:sym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F8E8C-FBB4-1FF8-2540-22AA5CD92063}"/>
              </a:ext>
            </a:extLst>
          </p:cNvPr>
          <p:cNvSpPr txBox="1"/>
          <p:nvPr/>
        </p:nvSpPr>
        <p:spPr>
          <a:xfrm>
            <a:off x="6953060" y="4233157"/>
            <a:ext cx="2566737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 Regular"/>
              </a:rPr>
              <a:t>PARENT TABLE</a:t>
            </a:r>
            <a:endParaRPr lang="en-US" b="1" dirty="0">
              <a:solidFill>
                <a:schemeClr val="accent1"/>
              </a:solidFill>
              <a:latin typeface="Arial Regular"/>
            </a:endParaRPr>
          </a:p>
        </p:txBody>
      </p:sp>
      <p:pic>
        <p:nvPicPr>
          <p:cNvPr id="35" name="Graphic 34" descr="Key with solid fill">
            <a:extLst>
              <a:ext uri="{FF2B5EF4-FFF2-40B4-BE49-F238E27FC236}">
                <a16:creationId xmlns:a16="http://schemas.microsoft.com/office/drawing/2014/main" id="{D5204826-0174-94C5-3AB3-A038D1AD2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4139205" y="4861606"/>
            <a:ext cx="455558" cy="455558"/>
          </a:xfrm>
          <a:prstGeom prst="rect">
            <a:avLst/>
          </a:prstGeom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27A1D57-687E-0474-4B1A-4E58B7B2494C}"/>
              </a:ext>
            </a:extLst>
          </p:cNvPr>
          <p:cNvCxnSpPr>
            <a:cxnSpLocks/>
          </p:cNvCxnSpPr>
          <p:nvPr/>
        </p:nvCxnSpPr>
        <p:spPr>
          <a:xfrm rot="5400000">
            <a:off x="13088803" y="3866714"/>
            <a:ext cx="865592" cy="535738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0328F4A-8233-F125-DA9D-9BC53E7467D8}"/>
              </a:ext>
            </a:extLst>
          </p:cNvPr>
          <p:cNvSpPr/>
          <p:nvPr/>
        </p:nvSpPr>
        <p:spPr>
          <a:xfrm>
            <a:off x="12528575" y="2308100"/>
            <a:ext cx="3676817" cy="91940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lang="en-US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COLUMN_1 is FOREIGN KEY. </a:t>
            </a:r>
            <a:br>
              <a:rPr lang="en-US" sz="3200" cap="none" spc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cap="none" spc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74634E-15BF-CB6C-5A1B-C295B28887A3}"/>
              </a:ext>
            </a:extLst>
          </p:cNvPr>
          <p:cNvSpPr txBox="1"/>
          <p:nvPr/>
        </p:nvSpPr>
        <p:spPr>
          <a:xfrm>
            <a:off x="14780941" y="4169961"/>
            <a:ext cx="2566737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AC3E6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CHILD TABLE</a:t>
            </a:r>
            <a:endParaRPr lang="en-US" dirty="0">
              <a:solidFill>
                <a:srgbClr val="0AC3E6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135A7E98-7FE9-27C3-F79F-15CE9F2F2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26560"/>
              </p:ext>
            </p:extLst>
          </p:nvPr>
        </p:nvGraphicFramePr>
        <p:xfrm>
          <a:off x="11759446" y="4797438"/>
          <a:ext cx="6042990" cy="24982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21495">
                  <a:extLst>
                    <a:ext uri="{9D8B030D-6E8A-4147-A177-3AD203B41FA5}">
                      <a16:colId xmlns:a16="http://schemas.microsoft.com/office/drawing/2014/main" val="4071510744"/>
                    </a:ext>
                  </a:extLst>
                </a:gridCol>
                <a:gridCol w="3021495">
                  <a:extLst>
                    <a:ext uri="{9D8B030D-6E8A-4147-A177-3AD203B41FA5}">
                      <a16:colId xmlns:a16="http://schemas.microsoft.com/office/drawing/2014/main" val="745541877"/>
                    </a:ext>
                  </a:extLst>
                </a:gridCol>
              </a:tblGrid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bg2"/>
                          </a:solidFill>
                        </a:rPr>
                        <a:t>COLUMN_1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2"/>
                          </a:solidFill>
                        </a:rPr>
                        <a:t>COLUMN_2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2895205622"/>
                  </a:ext>
                </a:extLst>
              </a:tr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A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318725227"/>
                  </a:ext>
                </a:extLst>
              </a:tr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2534179077"/>
                  </a:ext>
                </a:extLst>
              </a:tr>
              <a:tr h="6245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 marL="106108" marR="106108" marT="53054" marB="53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106108" marR="106108" marT="53054" marB="53054" anchor="ctr"/>
                </a:tc>
                <a:extLst>
                  <a:ext uri="{0D108BD9-81ED-4DB2-BD59-A6C34878D82A}">
                    <a16:rowId xmlns:a16="http://schemas.microsoft.com/office/drawing/2014/main" val="171975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27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06025" y="0"/>
            <a:ext cx="8185370" cy="10287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47750" y="3962400"/>
            <a:ext cx="11766042" cy="304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7200" b="1" i="0" kern="0" spc="157" dirty="0">
                <a:solidFill>
                  <a:schemeClr val="bg1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Relational database &amp; RDBMS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| E</a:t>
            </a: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ndava Tech Courses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16030575" y="457200"/>
            <a:ext cx="1190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Agenda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51EF04A9-F573-A721-4373-86FD15A10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874" y="381000"/>
            <a:ext cx="905626" cy="30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06025" y="0"/>
            <a:ext cx="8185370" cy="10287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47750" y="3962400"/>
            <a:ext cx="11766042" cy="304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7200" b="1" i="0" kern="0" spc="157" dirty="0">
                <a:solidFill>
                  <a:schemeClr val="bg1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ALIASES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| </a:t>
            </a: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Agenda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0C590C00-A913-3D07-D8B3-52259145C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874" y="381000"/>
            <a:ext cx="905626" cy="304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01776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9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24955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05  —  Aliases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TABLE AND COLUMN ALIASES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42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ALIASES	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give a table or a column in a table, a temporary name.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F292F-C11B-3EEA-AEE9-EF0C75D5B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6765" y="2857410"/>
            <a:ext cx="5900378" cy="35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5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06025" y="0"/>
            <a:ext cx="8185370" cy="10287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47750" y="3962400"/>
            <a:ext cx="11766042" cy="304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6600" b="1" i="0" kern="0" spc="157" dirty="0">
                <a:solidFill>
                  <a:schemeClr val="bg1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SQL OPERATORS, FUNCTIONS AND STATEMENTS​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6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| </a:t>
            </a: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03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Agenda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14192250" y="9525000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0C590C00-A913-3D07-D8B3-52259145C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874" y="381000"/>
            <a:ext cx="905626" cy="304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55774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9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43515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SQL Operators, functions and statements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SQL OPERATORS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42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CLAUSE		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statement is used to give a table or a column in a table, a temporary name.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3E382-ABF2-E4DF-C580-F4CA9DF81556}"/>
              </a:ext>
            </a:extLst>
          </p:cNvPr>
          <p:cNvSpPr txBox="1"/>
          <p:nvPr/>
        </p:nvSpPr>
        <p:spPr>
          <a:xfrm>
            <a:off x="9354321" y="2534659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column_name_1</a:t>
            </a:r>
            <a:r>
              <a:rPr lang="en-US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column_name_2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OPERATOR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ELEMENT A…">
            <a:extLst>
              <a:ext uri="{FF2B5EF4-FFF2-40B4-BE49-F238E27FC236}">
                <a16:creationId xmlns:a16="http://schemas.microsoft.com/office/drawing/2014/main" id="{0E2F4A5C-B9A3-4091-5A26-CA2055373A3B}"/>
              </a:ext>
            </a:extLst>
          </p:cNvPr>
          <p:cNvSpPr txBox="1"/>
          <p:nvPr/>
        </p:nvSpPr>
        <p:spPr>
          <a:xfrm>
            <a:off x="1104900" y="5052680"/>
            <a:ext cx="6766947" cy="429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OPERATORS</a:t>
            </a:r>
          </a:p>
          <a:p>
            <a:pPr>
              <a:defRPr spc="198">
                <a:solidFill>
                  <a:srgbClr val="000000"/>
                </a:solidFill>
              </a:defRPr>
            </a:pPr>
            <a:endParaRPr lang="en-US" b="1" dirty="0">
              <a:solidFill>
                <a:srgbClr val="0AC3E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Operators can be used the WHERE clause: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OPERATOR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&lt;&gt;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!= OR &lt;&gt;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BETWEEN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 inclusive range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 or SIMILAR TO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for a pattern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742950" lvl="1" indent="-285750" algn="just" fontAlgn="base">
              <a:buClr>
                <a:srgbClr val="0AC3E6"/>
              </a:buCl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 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 </a:t>
            </a:r>
            <a:r>
              <a:rPr lang="en-US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 IN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specify multiple possible values for a column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4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4999"/>
            <a:ext cx="7397750" cy="304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SQL Operators, functions and statements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SQL OPERATORS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42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OPERATOR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a WHERE clause to search for a specified pattern in a column.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E5586D9F-1142-29A6-E40D-9FEA3D288D66}"/>
              </a:ext>
            </a:extLst>
          </p:cNvPr>
          <p:cNvSpPr txBox="1"/>
          <p:nvPr/>
        </p:nvSpPr>
        <p:spPr>
          <a:xfrm>
            <a:off x="1104900" y="5052680"/>
            <a:ext cx="6766947" cy="1113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WILDCARDS</a:t>
            </a:r>
          </a:p>
          <a:p>
            <a:pPr algn="just" defTabSz="821531"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to substitute for any character(s) in a string.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1AA5-49CE-584A-2087-AC13222D92C9}"/>
              </a:ext>
            </a:extLst>
          </p:cNvPr>
          <p:cNvSpPr txBox="1"/>
          <p:nvPr/>
        </p:nvSpPr>
        <p:spPr>
          <a:xfrm>
            <a:off x="9354321" y="2731406"/>
            <a:ext cx="4552179" cy="175432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column_name_1</a:t>
            </a:r>
            <a:r>
              <a:rPr lang="en-US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column_name_2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en-US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101F4-0897-68ED-C789-6F07F5F5EE4C}"/>
              </a:ext>
            </a:extLst>
          </p:cNvPr>
          <p:cNvSpPr txBox="1"/>
          <p:nvPr/>
        </p:nvSpPr>
        <p:spPr>
          <a:xfrm>
            <a:off x="7137400" y="4781628"/>
            <a:ext cx="10083800" cy="230832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 rtl="0" fontAlgn="base"/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column_name_1</a:t>
            </a:r>
            <a:r>
              <a:rPr lang="en-US" sz="1600" b="1" i="0" u="none" strike="noStrike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column_name_2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cap="all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'%</a:t>
            </a:r>
            <a:r>
              <a:rPr lang="en-US" sz="1600" b="1" i="0" u="none" strike="noStrike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es</a:t>
            </a:r>
            <a:r>
              <a:rPr lang="en-US" sz="1600" b="1" i="0" u="none" strike="noStrike" cap="all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  <a:r>
              <a:rPr lang="en-US" sz="16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--starting with any character, followed by "es"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  </a:t>
            </a:r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 </a:t>
            </a:r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cap="all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'_</a:t>
            </a:r>
            <a:r>
              <a:rPr lang="en-US" sz="1600" b="1" i="0" u="none" strike="noStrike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es</a:t>
            </a:r>
            <a:r>
              <a:rPr lang="en-US" sz="1600" b="1" i="0" u="none" strike="noStrike" cap="all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6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--starting with "l", followed by any character,</a:t>
            </a:r>
            <a:r>
              <a:rPr lang="en-US" sz="1600" b="1" i="0" u="none" strike="noStrike" cap="all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OR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sz="16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1" i="0" u="none" strike="noStrike" cap="all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1" i="0" u="none" strike="noStrike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l_n_on</a:t>
            </a:r>
            <a:r>
              <a:rPr lang="en-US" sz="1600" b="1" i="0" u="none" strike="noStrike" cap="all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600" b="1" cap="all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--followed by "n", followed by any character,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b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1" i="0" u="none" strike="noStrike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  								followed by "on" 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16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5F4E34-1CED-5525-D45D-14FB9DA4D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241027"/>
              </p:ext>
            </p:extLst>
          </p:nvPr>
        </p:nvGraphicFramePr>
        <p:xfrm>
          <a:off x="1128147" y="7702803"/>
          <a:ext cx="9209653" cy="1323975"/>
        </p:xfrm>
        <a:graphic>
          <a:graphicData uri="http://schemas.openxmlformats.org/drawingml/2006/table">
            <a:tbl>
              <a:tblPr/>
              <a:tblGrid>
                <a:gridCol w="2099046">
                  <a:extLst>
                    <a:ext uri="{9D8B030D-6E8A-4147-A177-3AD203B41FA5}">
                      <a16:colId xmlns:a16="http://schemas.microsoft.com/office/drawing/2014/main" val="2355936413"/>
                    </a:ext>
                  </a:extLst>
                </a:gridCol>
                <a:gridCol w="7110607">
                  <a:extLst>
                    <a:ext uri="{9D8B030D-6E8A-4147-A177-3AD203B41FA5}">
                      <a16:colId xmlns:a16="http://schemas.microsoft.com/office/drawing/2014/main" val="2033390846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u="none" strike="noStrike" dirty="0">
                          <a:solidFill>
                            <a:srgbClr val="F0F3F3"/>
                          </a:solidFill>
                          <a:effectLst/>
                          <a:latin typeface="Arial" panose="020B0604020202020204" pitchFamily="34" charset="0"/>
                        </a:rPr>
                        <a:t>Wildcard</a:t>
                      </a:r>
                      <a:r>
                        <a:rPr lang="en-GB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 b="1" i="0" u="none" strike="noStrike" dirty="0">
                          <a:solidFill>
                            <a:srgbClr val="F0F3F3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r>
                        <a:rPr lang="en-GB" sz="18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386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r>
                        <a:rPr lang="en-GB" sz="1800" b="1" i="0" dirty="0">
                          <a:solidFill>
                            <a:srgbClr val="48535B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1" i="0" dirty="0">
                        <a:solidFill>
                          <a:srgbClr val="48535B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substitute for zero or more characters</a:t>
                      </a:r>
                      <a:r>
                        <a:rPr lang="en-US" sz="1800" b="1" i="0" dirty="0">
                          <a:solidFill>
                            <a:srgbClr val="48535B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US" sz="1600" b="1" i="0" dirty="0">
                        <a:solidFill>
                          <a:srgbClr val="48535B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14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666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  <a:r>
                        <a:rPr lang="en-GB" sz="1800" b="1" i="0">
                          <a:solidFill>
                            <a:srgbClr val="48535B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1" i="0">
                        <a:solidFill>
                          <a:srgbClr val="48535B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substitute for a single character</a:t>
                      </a:r>
                      <a:r>
                        <a:rPr lang="en-GB" sz="1800" b="1" i="0" dirty="0">
                          <a:solidFill>
                            <a:srgbClr val="48535B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GB" sz="1600" b="1" i="0" dirty="0">
                        <a:solidFill>
                          <a:srgbClr val="48535B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8672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02C2A12-0C99-D089-4307-50B2355D9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147" y="770280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1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11425" y="304800"/>
            <a:ext cx="3076556" cy="510535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61404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SQL Operators, functions and statements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SQL OPERATORS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857410"/>
            <a:ext cx="6766946" cy="142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Displays a record if the first AND the second condition are true.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E5586D9F-1142-29A6-E40D-9FEA3D288D66}"/>
              </a:ext>
            </a:extLst>
          </p:cNvPr>
          <p:cNvSpPr txBox="1"/>
          <p:nvPr/>
        </p:nvSpPr>
        <p:spPr>
          <a:xfrm>
            <a:off x="1104900" y="5052680"/>
            <a:ext cx="6766947" cy="142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just" defTabSz="821531"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Displays a record if either the first condition OR the second condition is true.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20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EMENT A…">
            <a:extLst>
              <a:ext uri="{FF2B5EF4-FFF2-40B4-BE49-F238E27FC236}">
                <a16:creationId xmlns:a16="http://schemas.microsoft.com/office/drawing/2014/main" id="{4B4CD0BC-763C-BF64-43C6-0CAE541F2CCB}"/>
              </a:ext>
            </a:extLst>
          </p:cNvPr>
          <p:cNvSpPr txBox="1"/>
          <p:nvPr/>
        </p:nvSpPr>
        <p:spPr>
          <a:xfrm>
            <a:off x="1104900" y="7247950"/>
            <a:ext cx="6766947" cy="142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>
              <a:defRPr spc="198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sort the result-set by one or more columns. ​</a:t>
            </a:r>
            <a:b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it sorts the records in ascending order.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9605C-B593-69F5-BEA7-50EE457196DB}"/>
              </a:ext>
            </a:extLst>
          </p:cNvPr>
          <p:cNvSpPr txBox="1"/>
          <p:nvPr/>
        </p:nvSpPr>
        <p:spPr>
          <a:xfrm>
            <a:off x="9354321" y="7447738"/>
            <a:ext cx="5727183" cy="101566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pPr algn="l" rtl="0" fontAlgn="base"/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​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​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​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​</a:t>
            </a:r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cap="all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US" sz="2000" b="1" i="0" u="none" strike="noStrike" cap="all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000" b="1" i="0" u="none" strike="noStrike" cap="all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​</a:t>
            </a:r>
            <a:endParaRPr lang="en-US" sz="200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4" name="ELEMENT A…">
            <a:extLst>
              <a:ext uri="{FF2B5EF4-FFF2-40B4-BE49-F238E27FC236}">
                <a16:creationId xmlns:a16="http://schemas.microsoft.com/office/drawing/2014/main" id="{8AF5B567-1904-831D-1D35-12B2CDD3F30C}"/>
              </a:ext>
            </a:extLst>
          </p:cNvPr>
          <p:cNvSpPr txBox="1"/>
          <p:nvPr/>
        </p:nvSpPr>
        <p:spPr>
          <a:xfrm>
            <a:off x="9354321" y="2857410"/>
            <a:ext cx="6766946" cy="445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table_column_1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'Value1’</a:t>
            </a:r>
            <a:b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table_column_2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'Value2’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table_column_1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'Value1’</a:t>
            </a:r>
            <a:b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table_column_2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'Value2'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049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" y="0"/>
            <a:ext cx="9143999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61912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SQL Operators, functions and statements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STRING FUNCTIONS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647950"/>
            <a:ext cx="7594600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LOWER(expression)</a:t>
            </a:r>
            <a:endParaRPr lang="en-US" b="0" i="0" dirty="0">
              <a:solidFill>
                <a:srgbClr val="0AC3E6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Converts a string to lower-case.​</a:t>
            </a:r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65EACBC5-83EE-6AA8-FFBE-371F2A0B6BF3}"/>
              </a:ext>
            </a:extLst>
          </p:cNvPr>
          <p:cNvSpPr txBox="1"/>
          <p:nvPr/>
        </p:nvSpPr>
        <p:spPr>
          <a:xfrm>
            <a:off x="1104900" y="6228284"/>
            <a:ext cx="7594600" cy="222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CONCAT(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expression1, expression2, …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) VS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  <a:b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</a:b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CONCATENATION OPERATOR (||) VS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AC3E6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CONCAT_WS(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separator, expression1, expression2, …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AC3E6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endParaRPr lang="en-US" b="0" i="0" u="none" strike="noStrike" dirty="0">
              <a:solidFill>
                <a:srgbClr val="0AC3E6"/>
              </a:solidFill>
              <a:effectLst/>
              <a:latin typeface="Arial" panose="020B0604020202020204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Adds two or more strings together. 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ELEMENT A…">
            <a:extLst>
              <a:ext uri="{FF2B5EF4-FFF2-40B4-BE49-F238E27FC236}">
                <a16:creationId xmlns:a16="http://schemas.microsoft.com/office/drawing/2014/main" id="{ED632D8A-7EBD-C29A-71C8-694DD82D0881}"/>
              </a:ext>
            </a:extLst>
          </p:cNvPr>
          <p:cNvSpPr txBox="1"/>
          <p:nvPr/>
        </p:nvSpPr>
        <p:spPr>
          <a:xfrm>
            <a:off x="1047750" y="4274867"/>
            <a:ext cx="7594600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upper(expression)</a:t>
            </a:r>
            <a:endParaRPr lang="en-US" b="0" i="0" dirty="0">
              <a:solidFill>
                <a:srgbClr val="0AC3E6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Converts a string to upper-case.​</a:t>
            </a:r>
            <a:r>
              <a:rPr lang="en-US" b="0" i="0" dirty="0">
                <a:solidFill>
                  <a:srgbClr val="48535B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48535B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ELEMENT A…">
            <a:extLst>
              <a:ext uri="{FF2B5EF4-FFF2-40B4-BE49-F238E27FC236}">
                <a16:creationId xmlns:a16="http://schemas.microsoft.com/office/drawing/2014/main" id="{ADA4D139-CC7E-D3B6-7371-C44FBBA7B742}"/>
              </a:ext>
            </a:extLst>
          </p:cNvPr>
          <p:cNvSpPr txBox="1"/>
          <p:nvPr/>
        </p:nvSpPr>
        <p:spPr>
          <a:xfrm>
            <a:off x="9804400" y="2190052"/>
            <a:ext cx="6766946" cy="1667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150000"/>
              </a:lnSpc>
              <a:defRPr spc="198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Char_length</a:t>
            </a: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</a:t>
            </a:r>
            <a:r>
              <a:rPr lang="en-US" dirty="0" err="1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character_length</a:t>
            </a: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length of a string.</a:t>
            </a:r>
          </a:p>
        </p:txBody>
      </p:sp>
      <p:sp>
        <p:nvSpPr>
          <p:cNvPr id="6" name="ELEMENT A…">
            <a:extLst>
              <a:ext uri="{FF2B5EF4-FFF2-40B4-BE49-F238E27FC236}">
                <a16:creationId xmlns:a16="http://schemas.microsoft.com/office/drawing/2014/main" id="{F834AF7F-393B-4157-96FB-BCB1D7E0AF7E}"/>
              </a:ext>
            </a:extLst>
          </p:cNvPr>
          <p:cNvSpPr txBox="1"/>
          <p:nvPr/>
        </p:nvSpPr>
        <p:spPr>
          <a:xfrm>
            <a:off x="9804399" y="4811099"/>
            <a:ext cx="7759701" cy="164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defRPr spc="198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lang="en-US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(expression, </a:t>
            </a:r>
            <a:r>
              <a:rPr lang="en-US" cap="none" dirty="0" err="1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search_string</a:t>
            </a:r>
            <a:r>
              <a:rPr lang="en-US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replacement_ string)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 all occurrences of a substring within a string, with a new substring.</a:t>
            </a:r>
            <a:endParaRPr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EMENT A…">
            <a:extLst>
              <a:ext uri="{FF2B5EF4-FFF2-40B4-BE49-F238E27FC236}">
                <a16:creationId xmlns:a16="http://schemas.microsoft.com/office/drawing/2014/main" id="{A03E480C-739B-D57F-46B1-BC431BDC46FB}"/>
              </a:ext>
            </a:extLst>
          </p:cNvPr>
          <p:cNvSpPr txBox="1"/>
          <p:nvPr/>
        </p:nvSpPr>
        <p:spPr>
          <a:xfrm>
            <a:off x="9804399" y="7405433"/>
            <a:ext cx="6766947" cy="1667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xmlns:lc="http://schemas.openxmlformats.org/drawingml/2006/lockedCanvas" val="1"/>
            </a:ext>
          </a:extLst>
        </p:spPr>
        <p:txBody>
          <a:bodyPr wrap="squar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>
              <a:lnSpc>
                <a:spcPct val="150000"/>
              </a:lnSpc>
              <a:defRPr spc="198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(expression ,start , length</a:t>
            </a: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</a:t>
            </a:r>
          </a:p>
          <a:p>
            <a:pPr>
              <a:lnSpc>
                <a:spcPct val="150000"/>
              </a:lnSpc>
              <a:defRPr spc="198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SUBSTR(</a:t>
            </a:r>
            <a:r>
              <a:rPr lang="en-US" cap="none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 ,start , length</a:t>
            </a:r>
            <a:r>
              <a:rPr lang="en-US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 defTabSz="821531">
              <a:lnSpc>
                <a:spcPct val="100000"/>
              </a:lnSpc>
              <a:spcBef>
                <a:spcPts val="3000"/>
              </a:spcBef>
              <a:defRPr sz="2000" b="0" cap="none" spc="0">
                <a:solidFill>
                  <a:srgbClr val="5E5E5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Extracts some characters from a string.</a:t>
            </a:r>
          </a:p>
        </p:txBody>
      </p:sp>
    </p:spTree>
    <p:extLst>
      <p:ext uri="{BB962C8B-B14F-4D97-AF65-F5344CB8AC3E}">
        <p14:creationId xmlns:p14="http://schemas.microsoft.com/office/powerpoint/2010/main" val="2568344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" y="0"/>
            <a:ext cx="9143999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55816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SQL Operators, functions and statements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STRING FUNCTIONS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647950"/>
            <a:ext cx="642620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TRIM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([leading | trailing | both] [characters from string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 rtl="0" fontAlgn="base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Removes leading and trailing spaces (or other specified characters) from a string.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65EACBC5-83EE-6AA8-FFBE-371F2A0B6BF3}"/>
              </a:ext>
            </a:extLst>
          </p:cNvPr>
          <p:cNvSpPr txBox="1"/>
          <p:nvPr/>
        </p:nvSpPr>
        <p:spPr>
          <a:xfrm>
            <a:off x="1104900" y="6228284"/>
            <a:ext cx="642620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LTRIM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(string text [, characters text])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Removes the longest string containing only characters from characters (a space by default) from the start of string.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3" name="ELEMENT A…">
            <a:extLst>
              <a:ext uri="{FF2B5EF4-FFF2-40B4-BE49-F238E27FC236}">
                <a16:creationId xmlns:a16="http://schemas.microsoft.com/office/drawing/2014/main" id="{ED632D8A-7EBD-C29A-71C8-694DD82D0881}"/>
              </a:ext>
            </a:extLst>
          </p:cNvPr>
          <p:cNvSpPr txBox="1"/>
          <p:nvPr/>
        </p:nvSpPr>
        <p:spPr>
          <a:xfrm>
            <a:off x="1047750" y="4274867"/>
            <a:ext cx="648335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RTRIM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(string text [, characters text])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Removes the longest string containing only characters from characters (a space by default) from the end of string.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ELEMENT A…">
            <a:extLst>
              <a:ext uri="{FF2B5EF4-FFF2-40B4-BE49-F238E27FC236}">
                <a16:creationId xmlns:a16="http://schemas.microsoft.com/office/drawing/2014/main" id="{ADA4D139-CC7E-D3B6-7371-C44FBBA7B742}"/>
              </a:ext>
            </a:extLst>
          </p:cNvPr>
          <p:cNvSpPr txBox="1"/>
          <p:nvPr/>
        </p:nvSpPr>
        <p:spPr>
          <a:xfrm>
            <a:off x="9766838" y="4198819"/>
            <a:ext cx="7473412" cy="114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POSITION 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i="0" u="none" strike="noStrike" cap="none" dirty="0" err="1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expression_to_find</a:t>
            </a:r>
            <a:r>
              <a:rPr lang="en-US" sz="1600" b="1" i="0" u="none" strike="noStrike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, </a:t>
            </a:r>
            <a:r>
              <a:rPr lang="en-US" sz="1600" b="1" i="0" u="none" strike="noStrike" cap="none" dirty="0" err="1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expression_to_search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OR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STRPOS(</a:t>
            </a:r>
            <a:r>
              <a:rPr lang="en-US" b="1" i="0" u="none" strike="noStrike" cap="none" dirty="0" err="1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expression_to_search</a:t>
            </a:r>
            <a:r>
              <a:rPr lang="en-US" b="1" i="0" u="none" strike="noStrike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i="0" u="none" strike="noStrike" cap="none" dirty="0" err="1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expression_to_find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en-US" b="0" i="0" u="none" strike="noStrike" cap="non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Returns the position of a substring in a string.</a:t>
            </a:r>
            <a:r>
              <a:rPr lang="en-US" b="0" i="0" cap="non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77636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" y="0"/>
            <a:ext cx="9143999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55562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SQL Operators, functions and statements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DATE FUNCTIONS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647950"/>
            <a:ext cx="6426200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CURRENT_DATE</a:t>
            </a:r>
          </a:p>
          <a:p>
            <a:pPr algn="l" rtl="0" fontAlgn="base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Returns the current database system date.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65EACBC5-83EE-6AA8-FFBE-371F2A0B6BF3}"/>
              </a:ext>
            </a:extLst>
          </p:cNvPr>
          <p:cNvSpPr txBox="1"/>
          <p:nvPr/>
        </p:nvSpPr>
        <p:spPr>
          <a:xfrm>
            <a:off x="1104900" y="6228284"/>
            <a:ext cx="642620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CURRENT_TIMESTAMP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Returns the current date and time (start of current transaction).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3" name="ELEMENT A…">
            <a:extLst>
              <a:ext uri="{FF2B5EF4-FFF2-40B4-BE49-F238E27FC236}">
                <a16:creationId xmlns:a16="http://schemas.microsoft.com/office/drawing/2014/main" id="{ED632D8A-7EBD-C29A-71C8-694DD82D0881}"/>
              </a:ext>
            </a:extLst>
          </p:cNvPr>
          <p:cNvSpPr txBox="1"/>
          <p:nvPr/>
        </p:nvSpPr>
        <p:spPr>
          <a:xfrm>
            <a:off x="1047750" y="4274867"/>
            <a:ext cx="6483350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CURRENT_TIME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Returns the current database system time.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ELEMENT A…">
            <a:extLst>
              <a:ext uri="{FF2B5EF4-FFF2-40B4-BE49-F238E27FC236}">
                <a16:creationId xmlns:a16="http://schemas.microsoft.com/office/drawing/2014/main" id="{ADA4D139-CC7E-D3B6-7371-C44FBBA7B742}"/>
              </a:ext>
            </a:extLst>
          </p:cNvPr>
          <p:cNvSpPr txBox="1"/>
          <p:nvPr/>
        </p:nvSpPr>
        <p:spPr>
          <a:xfrm>
            <a:off x="9766838" y="3741770"/>
            <a:ext cx="7473412" cy="2803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l" rtl="0" fontAlgn="base">
              <a:lnSpc>
                <a:spcPct val="150000"/>
              </a:lnSpc>
            </a:pP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DATE_PART(</a:t>
            </a:r>
            <a:r>
              <a:rPr lang="en-US" b="1" i="0" u="none" strike="noStrike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text, timestamp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OR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DATE_PART(</a:t>
            </a:r>
            <a:r>
              <a:rPr lang="en-US" b="1" i="0" u="none" strike="noStrike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text, interval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OR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0" u="none" strike="noStrike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 from timestamp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OR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</a:pP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EXTRACT(</a:t>
            </a:r>
            <a:r>
              <a:rPr lang="en-US" b="1" i="0" u="none" strike="noStrike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 from interval</a:t>
            </a:r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en-US" b="0" i="0" u="none" strike="noStrike" cap="none" dirty="0">
                <a:solidFill>
                  <a:srgbClr val="F0F3F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Retrieves subfields such as year or hour from date/time values. Source must be a value expression of type timestamp, time, or interval. </a:t>
            </a:r>
            <a:r>
              <a:rPr lang="en-US" b="0" i="0" cap="non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6106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" y="0"/>
            <a:ext cx="9143999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1047750" y="9525000"/>
            <a:ext cx="60261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06  —  SQL Operators, functions and statements</a:t>
            </a:r>
            <a:endParaRPr lang="en-US" sz="1500" dirty="0"/>
          </a:p>
        </p:txBody>
      </p:sp>
      <p:sp>
        <p:nvSpPr>
          <p:cNvPr id="10" name="Text 4"/>
          <p:cNvSpPr/>
          <p:nvPr/>
        </p:nvSpPr>
        <p:spPr>
          <a:xfrm>
            <a:off x="14192250" y="9525000"/>
            <a:ext cx="3460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79F5DFD-AAAA-5A17-953C-8501CCD36417}"/>
              </a:ext>
            </a:extLst>
          </p:cNvPr>
          <p:cNvSpPr/>
          <p:nvPr/>
        </p:nvSpPr>
        <p:spPr>
          <a:xfrm>
            <a:off x="1104900" y="1428750"/>
            <a:ext cx="1205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rial Bold" panose="020B0704020202020204" pitchFamily="34" charset="0"/>
                <a:cs typeface="Arial Bold" panose="020B0704020202020204" pitchFamily="34" charset="0"/>
              </a:rPr>
              <a:t>ADVANCED FUNCTIONS</a:t>
            </a:r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920C1470-E72E-2177-0D04-5A454F131CCF}"/>
              </a:ext>
            </a:extLst>
          </p:cNvPr>
          <p:cNvSpPr/>
          <p:nvPr/>
        </p:nvSpPr>
        <p:spPr>
          <a:xfrm>
            <a:off x="16030575" y="457200"/>
            <a:ext cx="15335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ELEMENT A…">
            <a:extLst>
              <a:ext uri="{FF2B5EF4-FFF2-40B4-BE49-F238E27FC236}">
                <a16:creationId xmlns:a16="http://schemas.microsoft.com/office/drawing/2014/main" id="{2F7B6C3C-4A28-ED15-A074-3D5F82697C49}"/>
              </a:ext>
            </a:extLst>
          </p:cNvPr>
          <p:cNvSpPr txBox="1"/>
          <p:nvPr/>
        </p:nvSpPr>
        <p:spPr>
          <a:xfrm>
            <a:off x="1104900" y="2647950"/>
            <a:ext cx="6426200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COALESCE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Returns the first non-null value in a list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D720-E98E-05C4-4444-5365347A99AD}"/>
              </a:ext>
            </a:extLst>
          </p:cNvPr>
          <p:cNvSpPr txBox="1"/>
          <p:nvPr/>
        </p:nvSpPr>
        <p:spPr>
          <a:xfrm>
            <a:off x="9354321" y="3073268"/>
            <a:ext cx="6444479" cy="40011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endParaRPr lang="en-US" sz="2000" dirty="0">
              <a:effectLst/>
            </a:endParaRPr>
          </a:p>
        </p:txBody>
      </p:sp>
      <p:sp>
        <p:nvSpPr>
          <p:cNvPr id="13" name="ELEMENT A…">
            <a:extLst>
              <a:ext uri="{FF2B5EF4-FFF2-40B4-BE49-F238E27FC236}">
                <a16:creationId xmlns:a16="http://schemas.microsoft.com/office/drawing/2014/main" id="{65EACBC5-83EE-6AA8-FFBE-371F2A0B6BF3}"/>
              </a:ext>
            </a:extLst>
          </p:cNvPr>
          <p:cNvSpPr txBox="1"/>
          <p:nvPr/>
        </p:nvSpPr>
        <p:spPr>
          <a:xfrm>
            <a:off x="1104900" y="6228284"/>
            <a:ext cx="6426200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ro-MD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CAST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 (expression AS </a:t>
            </a:r>
            <a:r>
              <a:rPr lang="en-US" b="1" i="0" u="none" strike="noStrike" dirty="0" err="1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target_type</a:t>
            </a:r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) or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AC3E6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b="1" i="0" u="none" strike="noStrike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:: OPERATOR</a:t>
            </a:r>
            <a:r>
              <a:rPr lang="en-US" b="0" i="0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Converts a value of one data type into another. 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3" name="ELEMENT A…">
            <a:extLst>
              <a:ext uri="{FF2B5EF4-FFF2-40B4-BE49-F238E27FC236}">
                <a16:creationId xmlns:a16="http://schemas.microsoft.com/office/drawing/2014/main" id="{ED632D8A-7EBD-C29A-71C8-694DD82D0881}"/>
              </a:ext>
            </a:extLst>
          </p:cNvPr>
          <p:cNvSpPr txBox="1"/>
          <p:nvPr/>
        </p:nvSpPr>
        <p:spPr>
          <a:xfrm>
            <a:off x="1047750" y="4274867"/>
            <a:ext cx="6483350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algn="l" rtl="0" fontAlgn="base"/>
            <a:r>
              <a:rPr lang="en-US" b="1" i="0" u="none" strike="noStrike" cap="all" dirty="0">
                <a:solidFill>
                  <a:srgbClr val="0AC3E6"/>
                </a:solidFill>
                <a:effectLst/>
                <a:latin typeface="Arial" panose="020B0604020202020204" pitchFamily="34" charset="0"/>
              </a:rPr>
              <a:t>NULLIF</a:t>
            </a:r>
            <a: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Returns NULL if two expressions are equal</a:t>
            </a:r>
            <a:r>
              <a:rPr lang="en-US" b="0" i="0" dirty="0"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ELEMENT A…">
            <a:extLst>
              <a:ext uri="{FF2B5EF4-FFF2-40B4-BE49-F238E27FC236}">
                <a16:creationId xmlns:a16="http://schemas.microsoft.com/office/drawing/2014/main" id="{ADA4D139-CC7E-D3B6-7371-C44FBBA7B742}"/>
              </a:ext>
            </a:extLst>
          </p:cNvPr>
          <p:cNvSpPr txBox="1"/>
          <p:nvPr/>
        </p:nvSpPr>
        <p:spPr>
          <a:xfrm>
            <a:off x="9766838" y="3741770"/>
            <a:ext cx="7473412" cy="31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228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457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685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9144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1430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3716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16002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1828800" algn="l" defTabSz="470262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all" spc="18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l" rtl="0" fontAlgn="base"/>
            <a:r>
              <a:rPr lang="en-US" b="1" i="0" u="none" strike="noStrike" cap="none" dirty="0">
                <a:solidFill>
                  <a:srgbClr val="0AC3E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b="1" i="0" u="none" strike="noStrike" cap="none" dirty="0">
                <a:solidFill>
                  <a:srgbClr val="DE41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cap="non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endParaRPr lang="en-US" b="0" i="0" cap="non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/>
            <a:r>
              <a:rPr lang="en-US" b="0" i="0" u="none" strike="noStrike" cap="non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goes through conditions and returns a value when the first condition is met (like an if-then-else statement). So, once a condition is true, it will stop reading and return the result. If no conditions are true, it returns the value in the ELSE clause.</a:t>
            </a:r>
            <a:r>
              <a:rPr lang="en-US" b="0" i="0" cap="non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en-US" b="0" i="0" cap="non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en-US" b="0" i="0" u="none" strike="noStrike" cap="non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 is no ELSE part and no conditions are true, it returns NULL.</a:t>
            </a:r>
            <a:r>
              <a:rPr lang="en-US" b="0" i="0" cap="non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en-US" b="0" i="0" cap="non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just" rtl="0" fontAlgn="base"/>
            <a:r>
              <a:rPr lang="en-US" b="0" i="0" cap="non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64305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47750" y="2409825"/>
            <a:ext cx="80105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750"/>
              </a:lnSpc>
            </a:pPr>
            <a:r>
              <a:rPr lang="en-US" sz="3750" b="1" i="0" kern="0" spc="113" dirty="0">
                <a:solidFill>
                  <a:srgbClr val="000000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DATABASE</a:t>
            </a:r>
            <a:endParaRPr lang="en-US" sz="3750" dirty="0"/>
          </a:p>
        </p:txBody>
      </p:sp>
      <p:sp>
        <p:nvSpPr>
          <p:cNvPr id="8" name="Text 2"/>
          <p:cNvSpPr/>
          <p:nvPr/>
        </p:nvSpPr>
        <p:spPr>
          <a:xfrm>
            <a:off x="1047750" y="3600450"/>
            <a:ext cx="7043548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3200" b="1" i="0" dirty="0">
                <a:solidFill>
                  <a:srgbClr val="0AC3E6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Collection of information </a:t>
            </a:r>
            <a:r>
              <a:rPr lang="en-US" sz="3200" b="0" i="0" dirty="0">
                <a:solidFill>
                  <a:srgbClr val="000000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that is organized so that it can be easily accessed, managed and updated.</a:t>
            </a:r>
          </a:p>
        </p:txBody>
      </p:sp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16030575" y="457200"/>
            <a:ext cx="1190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38534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Relational database &amp; RDBMS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14192250" y="9525000"/>
            <a:ext cx="3853434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pic>
        <p:nvPicPr>
          <p:cNvPr id="13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12FF33DE-F169-39F5-A39A-8898D8E69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03" y="2198735"/>
            <a:ext cx="5833872" cy="4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63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Picture 13" descr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271" y="4806553"/>
            <a:ext cx="2037431" cy="6738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30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16030575" y="457200"/>
            <a:ext cx="1190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38534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Relational database &amp; RDBMS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14192250" y="9525000"/>
            <a:ext cx="37177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3" name="Title Goes Here…">
            <a:extLst>
              <a:ext uri="{FF2B5EF4-FFF2-40B4-BE49-F238E27FC236}">
                <a16:creationId xmlns:a16="http://schemas.microsoft.com/office/drawing/2014/main" id="{0ADAD905-57E7-4B8E-800A-EC0DB5C96A51}"/>
              </a:ext>
            </a:extLst>
          </p:cNvPr>
          <p:cNvSpPr txBox="1"/>
          <p:nvPr/>
        </p:nvSpPr>
        <p:spPr>
          <a:xfrm>
            <a:off x="1066800" y="1716257"/>
            <a:ext cx="809625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sz="3750" dirty="0">
                <a:latin typeface="Arial Bold" panose="020B0704020202020204" pitchFamily="34" charset="0"/>
                <a:cs typeface="Arial Bold" panose="020B0704020202020204" pitchFamily="34" charset="0"/>
              </a:rPr>
              <a:t>DBMS –</a:t>
            </a:r>
            <a:r>
              <a:rPr lang="ru-RU" sz="3750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sz="3750" dirty="0">
                <a:latin typeface="Arial Bold" panose="020B0704020202020204" pitchFamily="34" charset="0"/>
                <a:cs typeface="Arial Bold" panose="020B0704020202020204" pitchFamily="34" charset="0"/>
              </a:rPr>
              <a:t>DATABASE MANAGEMENT SYSTEM</a:t>
            </a:r>
            <a:endParaRPr sz="375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5EA11-8209-1FF5-075E-DD1F3C838569}"/>
              </a:ext>
            </a:extLst>
          </p:cNvPr>
          <p:cNvSpPr txBox="1"/>
          <p:nvPr/>
        </p:nvSpPr>
        <p:spPr>
          <a:xfrm>
            <a:off x="1066800" y="3272869"/>
            <a:ext cx="600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STRUCTURES HOW WE ORGANIZE DATA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D57DC2-8B24-EFEF-B7E5-4A51AC4CE7F4}"/>
              </a:ext>
            </a:extLst>
          </p:cNvPr>
          <p:cNvCxnSpPr/>
          <p:nvPr/>
        </p:nvCxnSpPr>
        <p:spPr>
          <a:xfrm>
            <a:off x="1136810" y="3675021"/>
            <a:ext cx="3234690" cy="0"/>
          </a:xfrm>
          <a:prstGeom prst="line">
            <a:avLst/>
          </a:prstGeom>
          <a:ln w="9525">
            <a:solidFill>
              <a:srgbClr val="0AC3E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9D09FC-559F-5189-FE1B-34E9C5CD18C4}"/>
              </a:ext>
            </a:extLst>
          </p:cNvPr>
          <p:cNvSpPr txBox="1"/>
          <p:nvPr/>
        </p:nvSpPr>
        <p:spPr>
          <a:xfrm>
            <a:off x="9367253" y="3272869"/>
            <a:ext cx="600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INTERACTS WITH STORED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476CBC-8903-97AB-19A2-97CE79169AFD}"/>
              </a:ext>
            </a:extLst>
          </p:cNvPr>
          <p:cNvCxnSpPr/>
          <p:nvPr/>
        </p:nvCxnSpPr>
        <p:spPr>
          <a:xfrm>
            <a:off x="9437263" y="3675021"/>
            <a:ext cx="3234690" cy="0"/>
          </a:xfrm>
          <a:prstGeom prst="line">
            <a:avLst/>
          </a:prstGeom>
          <a:ln w="9525">
            <a:solidFill>
              <a:srgbClr val="0AC3E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ECC7A5-0E62-F2F1-CA9F-01CDA65DFA78}"/>
              </a:ext>
            </a:extLst>
          </p:cNvPr>
          <p:cNvCxnSpPr>
            <a:cxnSpLocks/>
          </p:cNvCxnSpPr>
          <p:nvPr/>
        </p:nvCxnSpPr>
        <p:spPr>
          <a:xfrm flipV="1">
            <a:off x="14798052" y="5201685"/>
            <a:ext cx="0" cy="1447739"/>
          </a:xfrm>
          <a:prstGeom prst="line">
            <a:avLst/>
          </a:prstGeom>
          <a:ln w="9525">
            <a:solidFill>
              <a:srgbClr val="0AC3E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FB0430-6F51-2ACB-4FE0-83C317FA2EF5}"/>
              </a:ext>
            </a:extLst>
          </p:cNvPr>
          <p:cNvSpPr txBox="1"/>
          <p:nvPr/>
        </p:nvSpPr>
        <p:spPr>
          <a:xfrm>
            <a:off x="14965923" y="5569891"/>
            <a:ext cx="212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FUNDAMENTAL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79AD3-0040-4D46-172D-83CE766A7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866" y="4276532"/>
            <a:ext cx="5808293" cy="37867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08A431-2B4F-AD6A-F1E5-2BA50CA5B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5773" y="4101367"/>
            <a:ext cx="5744663" cy="446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5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38534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Relational database &amp; RDBMS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13615233" y="9401556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E0AEA49C-28DC-C01A-0B86-306132E887F0}"/>
              </a:ext>
            </a:extLst>
          </p:cNvPr>
          <p:cNvSpPr/>
          <p:nvPr/>
        </p:nvSpPr>
        <p:spPr>
          <a:xfrm>
            <a:off x="1047750" y="1724025"/>
            <a:ext cx="824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sz="3750" dirty="0">
                <a:latin typeface="Arial Bold" panose="020B0704020202020204" pitchFamily="34" charset="0"/>
                <a:cs typeface="Arial Bold" panose="020B0704020202020204" pitchFamily="34" charset="0"/>
              </a:rPr>
              <a:t>DBMS – DATABASE MANAGEMENT SYSTEM</a:t>
            </a: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69C994BD-9F9C-581E-A225-AEDC1C1CBE10}"/>
              </a:ext>
            </a:extLst>
          </p:cNvPr>
          <p:cNvSpPr/>
          <p:nvPr/>
        </p:nvSpPr>
        <p:spPr>
          <a:xfrm>
            <a:off x="1066800" y="2662405"/>
            <a:ext cx="82486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350" b="1" i="0" kern="0" spc="150" dirty="0">
                <a:solidFill>
                  <a:srgbClr val="0AC3E6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RELATIONAL</a:t>
            </a:r>
            <a:endParaRPr lang="en-US" sz="1350" dirty="0"/>
          </a:p>
        </p:txBody>
      </p:sp>
      <p:sp>
        <p:nvSpPr>
          <p:cNvPr id="21" name="World renowned engineering skills with a focus on stem education…">
            <a:extLst>
              <a:ext uri="{FF2B5EF4-FFF2-40B4-BE49-F238E27FC236}">
                <a16:creationId xmlns:a16="http://schemas.microsoft.com/office/drawing/2014/main" id="{7D0439AD-4D76-6BB5-8822-6A178D230B23}"/>
              </a:ext>
            </a:extLst>
          </p:cNvPr>
          <p:cNvSpPr txBox="1"/>
          <p:nvPr/>
        </p:nvSpPr>
        <p:spPr>
          <a:xfrm>
            <a:off x="1023302" y="3238500"/>
            <a:ext cx="7755764" cy="4237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577272" indent="-577272" algn="just">
              <a:lnSpc>
                <a:spcPct val="100000"/>
              </a:lnSpc>
              <a:spcBef>
                <a:spcPts val="2000"/>
              </a:spcBef>
              <a:buClr>
                <a:srgbClr val="0AC3E6"/>
              </a:buClr>
              <a:buSzPct val="75000"/>
              <a:buChar char="‣"/>
              <a:defRPr sz="4600" b="0" cap="none" spc="-138">
                <a:solidFill>
                  <a:srgbClr val="1D1D1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solidFill>
                  <a:srgbClr val="0AC3E6"/>
                </a:solidFill>
                <a:latin typeface="Arial Regular"/>
                <a:cs typeface="Arial" panose="020B0604020202020204" pitchFamily="34" charset="0"/>
              </a:rPr>
              <a:t>Tables</a:t>
            </a:r>
            <a:r>
              <a:rPr lang="en-US" sz="2400" b="0" dirty="0">
                <a:latin typeface="Arial Regular"/>
                <a:cs typeface="Arial" panose="020B0604020202020204" pitchFamily="34" charset="0"/>
              </a:rPr>
              <a:t> are used to hold </a:t>
            </a:r>
            <a:r>
              <a:rPr lang="en-US" sz="2400" b="0" dirty="0">
                <a:solidFill>
                  <a:srgbClr val="0AC3E6"/>
                </a:solidFill>
                <a:latin typeface="Arial Regular"/>
                <a:cs typeface="Arial" panose="020B0604020202020204" pitchFamily="34" charset="0"/>
              </a:rPr>
              <a:t>information about the objects </a:t>
            </a:r>
            <a:r>
              <a:rPr lang="en-US" sz="2400" b="0" dirty="0">
                <a:latin typeface="Arial Regular"/>
                <a:cs typeface="Arial" panose="020B0604020202020204" pitchFamily="34" charset="0"/>
              </a:rPr>
              <a:t>to be represented in the database.</a:t>
            </a:r>
          </a:p>
          <a:p>
            <a:pPr marL="577272" indent="-577272" algn="just">
              <a:lnSpc>
                <a:spcPct val="100000"/>
              </a:lnSpc>
              <a:spcBef>
                <a:spcPts val="2000"/>
              </a:spcBef>
              <a:buClr>
                <a:srgbClr val="0AC3E6"/>
              </a:buClr>
              <a:buSzPct val="75000"/>
              <a:buChar char="‣"/>
              <a:defRPr sz="4600" b="0" cap="none" spc="-138">
                <a:solidFill>
                  <a:srgbClr val="1D1D1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latin typeface="Arial Regular"/>
                <a:cs typeface="Arial" panose="020B0604020202020204" pitchFamily="34" charset="0"/>
              </a:rPr>
              <a:t>The </a:t>
            </a:r>
            <a:r>
              <a:rPr lang="en-US" sz="2400" b="0" dirty="0">
                <a:solidFill>
                  <a:srgbClr val="0AC3E6"/>
                </a:solidFill>
                <a:latin typeface="Arial Regular"/>
                <a:cs typeface="Arial" panose="020B0604020202020204" pitchFamily="34" charset="0"/>
              </a:rPr>
              <a:t>rows</a:t>
            </a:r>
            <a:r>
              <a:rPr lang="en-US" sz="2400" b="0" dirty="0">
                <a:latin typeface="Arial Regular"/>
                <a:cs typeface="Arial" panose="020B0604020202020204" pitchFamily="34" charset="0"/>
              </a:rPr>
              <a:t> in the table represent a </a:t>
            </a:r>
            <a:r>
              <a:rPr lang="en-US" sz="2400" b="0" dirty="0">
                <a:solidFill>
                  <a:srgbClr val="0AC3E6"/>
                </a:solidFill>
                <a:latin typeface="Arial Regular"/>
                <a:cs typeface="Arial" panose="020B0604020202020204" pitchFamily="34" charset="0"/>
              </a:rPr>
              <a:t>collection of related values</a:t>
            </a:r>
            <a:r>
              <a:rPr lang="en-US" sz="2400" b="0" dirty="0">
                <a:solidFill>
                  <a:schemeClr val="accent1"/>
                </a:solidFill>
                <a:latin typeface="Arial Regular"/>
                <a:cs typeface="Arial" panose="020B0604020202020204" pitchFamily="34" charset="0"/>
              </a:rPr>
              <a:t> </a:t>
            </a:r>
            <a:r>
              <a:rPr lang="en-US" sz="2400" b="0" dirty="0">
                <a:latin typeface="Arial Regular"/>
                <a:cs typeface="Arial" panose="020B0604020202020204" pitchFamily="34" charset="0"/>
              </a:rPr>
              <a:t>of one object or entity. </a:t>
            </a:r>
          </a:p>
          <a:p>
            <a:pPr marL="577272" indent="-577272" algn="just">
              <a:lnSpc>
                <a:spcPct val="100000"/>
              </a:lnSpc>
              <a:spcBef>
                <a:spcPts val="2000"/>
              </a:spcBef>
              <a:buClr>
                <a:srgbClr val="0AC3E6"/>
              </a:buClr>
              <a:buSzPct val="75000"/>
              <a:buChar char="‣"/>
              <a:defRPr sz="4600" b="0" cap="none" spc="-138">
                <a:solidFill>
                  <a:srgbClr val="1D1D1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latin typeface="Arial Regular"/>
                <a:cs typeface="Arial" panose="020B0604020202020204" pitchFamily="34" charset="0"/>
              </a:rPr>
              <a:t>Each row in a table could be marked with a unique identifier called a </a:t>
            </a:r>
            <a:r>
              <a:rPr lang="en-US" sz="2400" b="0" dirty="0">
                <a:solidFill>
                  <a:srgbClr val="0AC3E6"/>
                </a:solidFill>
                <a:latin typeface="Arial Regular"/>
                <a:cs typeface="Arial" panose="020B0604020202020204" pitchFamily="34" charset="0"/>
              </a:rPr>
              <a:t>primary key</a:t>
            </a:r>
            <a:r>
              <a:rPr lang="en-US" sz="2400" b="0" dirty="0">
                <a:latin typeface="Arial Regular"/>
                <a:cs typeface="Arial" panose="020B0604020202020204" pitchFamily="34" charset="0"/>
              </a:rPr>
              <a:t>, and rows among multiple tables can be made related using </a:t>
            </a:r>
            <a:r>
              <a:rPr lang="en-US" sz="2400" b="0" dirty="0">
                <a:solidFill>
                  <a:srgbClr val="0AC3E6"/>
                </a:solidFill>
                <a:latin typeface="Arial Regular"/>
                <a:cs typeface="Arial" panose="020B0604020202020204" pitchFamily="34" charset="0"/>
              </a:rPr>
              <a:t>foreign keys. </a:t>
            </a:r>
          </a:p>
          <a:p>
            <a:pPr marL="577272" indent="-577272" algn="just">
              <a:lnSpc>
                <a:spcPct val="100000"/>
              </a:lnSpc>
              <a:spcBef>
                <a:spcPts val="2000"/>
              </a:spcBef>
              <a:buClr>
                <a:srgbClr val="0AC3E6"/>
              </a:buClr>
              <a:buSzPct val="75000"/>
              <a:buChar char="‣"/>
              <a:defRPr sz="4600" b="0" cap="none" spc="-138">
                <a:solidFill>
                  <a:srgbClr val="1D1D1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latin typeface="Arial Regular"/>
                <a:cs typeface="Arial" panose="020B0604020202020204" pitchFamily="34" charset="0"/>
              </a:rPr>
              <a:t>This </a:t>
            </a:r>
            <a:r>
              <a:rPr lang="en-US" sz="2400" b="0" dirty="0">
                <a:solidFill>
                  <a:srgbClr val="0AC3E6"/>
                </a:solidFill>
                <a:latin typeface="Arial Regular"/>
                <a:cs typeface="Arial" panose="020B0604020202020204" pitchFamily="34" charset="0"/>
              </a:rPr>
              <a:t>data can be accessed in many ways </a:t>
            </a:r>
            <a:r>
              <a:rPr lang="en-US" sz="2400" b="0" dirty="0">
                <a:latin typeface="Arial Regular"/>
                <a:cs typeface="Arial" panose="020B0604020202020204" pitchFamily="34" charset="0"/>
              </a:rPr>
              <a:t>without reorganizing the database tables themselves.</a:t>
            </a: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2E897771-4FF1-572E-ED22-F651F13A7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207231"/>
              </p:ext>
            </p:extLst>
          </p:nvPr>
        </p:nvGraphicFramePr>
        <p:xfrm>
          <a:off x="12218190" y="3470274"/>
          <a:ext cx="3545684" cy="28039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2842">
                  <a:extLst>
                    <a:ext uri="{9D8B030D-6E8A-4147-A177-3AD203B41FA5}">
                      <a16:colId xmlns:a16="http://schemas.microsoft.com/office/drawing/2014/main" val="1783004652"/>
                    </a:ext>
                  </a:extLst>
                </a:gridCol>
                <a:gridCol w="1772842">
                  <a:extLst>
                    <a:ext uri="{9D8B030D-6E8A-4147-A177-3AD203B41FA5}">
                      <a16:colId xmlns:a16="http://schemas.microsoft.com/office/drawing/2014/main" val="2858771568"/>
                    </a:ext>
                  </a:extLst>
                </a:gridCol>
              </a:tblGrid>
              <a:tr h="560789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>
                          <a:solidFill>
                            <a:schemeClr val="tx1"/>
                          </a:solidFill>
                        </a:rPr>
                        <a:t>mov_id</a:t>
                      </a:r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a:txBody>
                  <a:tcPr marL="86091" marR="86091" marT="43047" marB="43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86091" marR="86091" marT="43047" marB="43047" anchor="ctr"/>
                </a:tc>
                <a:extLst>
                  <a:ext uri="{0D108BD9-81ED-4DB2-BD59-A6C34878D82A}">
                    <a16:rowId xmlns:a16="http://schemas.microsoft.com/office/drawing/2014/main" val="2741939637"/>
                  </a:ext>
                </a:extLst>
              </a:tr>
              <a:tr h="56078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mov_title</a:t>
                      </a:r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6091" marR="86091" marT="43047" marB="43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char(50)</a:t>
                      </a:r>
                    </a:p>
                  </a:txBody>
                  <a:tcPr marL="86091" marR="86091" marT="43047" marB="43047" anchor="ctr"/>
                </a:tc>
                <a:extLst>
                  <a:ext uri="{0D108BD9-81ED-4DB2-BD59-A6C34878D82A}">
                    <a16:rowId xmlns:a16="http://schemas.microsoft.com/office/drawing/2014/main" val="398165923"/>
                  </a:ext>
                </a:extLst>
              </a:tr>
              <a:tr h="560789">
                <a:tc>
                  <a:txBody>
                    <a:bodyPr/>
                    <a:lstStyle/>
                    <a:p>
                      <a:pPr algn="ctr"/>
                      <a:r>
                        <a:rPr lang="en-US" sz="1700" b="1" err="1">
                          <a:solidFill>
                            <a:schemeClr val="tx1"/>
                          </a:solidFill>
                        </a:rPr>
                        <a:t>mov_time</a:t>
                      </a:r>
                      <a:endParaRPr lang="en-US" sz="1700" b="1">
                        <a:solidFill>
                          <a:schemeClr val="tx1"/>
                        </a:solidFill>
                      </a:endParaRPr>
                    </a:p>
                  </a:txBody>
                  <a:tcPr marL="86091" marR="86091" marT="43047" marB="43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86091" marR="86091" marT="43047" marB="43047" anchor="ctr"/>
                </a:tc>
                <a:extLst>
                  <a:ext uri="{0D108BD9-81ED-4DB2-BD59-A6C34878D82A}">
                    <a16:rowId xmlns:a16="http://schemas.microsoft.com/office/drawing/2014/main" val="877106016"/>
                  </a:ext>
                </a:extLst>
              </a:tr>
              <a:tr h="56078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chemeClr val="tx1"/>
                          </a:solidFill>
                        </a:rPr>
                        <a:t>mov_lang</a:t>
                      </a:r>
                      <a:endParaRPr lang="en-US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86091" marR="86091" marT="43047" marB="43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char(50)</a:t>
                      </a:r>
                    </a:p>
                  </a:txBody>
                  <a:tcPr marL="86091" marR="86091" marT="43047" marB="43047" anchor="ctr"/>
                </a:tc>
                <a:extLst>
                  <a:ext uri="{0D108BD9-81ED-4DB2-BD59-A6C34878D82A}">
                    <a16:rowId xmlns:a16="http://schemas.microsoft.com/office/drawing/2014/main" val="1067943164"/>
                  </a:ext>
                </a:extLst>
              </a:tr>
              <a:tr h="560789">
                <a:tc>
                  <a:txBody>
                    <a:bodyPr/>
                    <a:lstStyle/>
                    <a:p>
                      <a:pPr algn="ctr"/>
                      <a:r>
                        <a:rPr lang="en-US" sz="1700" b="1" err="1">
                          <a:solidFill>
                            <a:schemeClr val="tx1"/>
                          </a:solidFill>
                        </a:rPr>
                        <a:t>mov_dt_rel</a:t>
                      </a:r>
                      <a:endParaRPr lang="en-US" sz="1700" b="1">
                        <a:solidFill>
                          <a:schemeClr val="tx1"/>
                        </a:solidFill>
                      </a:endParaRPr>
                    </a:p>
                  </a:txBody>
                  <a:tcPr marL="86091" marR="86091" marT="43047" marB="43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86091" marR="86091" marT="43047" marB="43047" anchor="ctr"/>
                </a:tc>
                <a:extLst>
                  <a:ext uri="{0D108BD9-81ED-4DB2-BD59-A6C34878D82A}">
                    <a16:rowId xmlns:a16="http://schemas.microsoft.com/office/drawing/2014/main" val="206758205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5E38A6E-601D-2596-1C06-46707BD034C6}"/>
              </a:ext>
            </a:extLst>
          </p:cNvPr>
          <p:cNvSpPr txBox="1"/>
          <p:nvPr/>
        </p:nvSpPr>
        <p:spPr>
          <a:xfrm>
            <a:off x="13532694" y="6538455"/>
            <a:ext cx="91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333925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38534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Relational database &amp; RDBMS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13615233" y="9401556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E0AEA49C-28DC-C01A-0B86-306132E887F0}"/>
              </a:ext>
            </a:extLst>
          </p:cNvPr>
          <p:cNvSpPr/>
          <p:nvPr/>
        </p:nvSpPr>
        <p:spPr>
          <a:xfrm>
            <a:off x="1047750" y="1724025"/>
            <a:ext cx="824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sz="3750" dirty="0">
                <a:latin typeface="Arial Bold" panose="020B0704020202020204" pitchFamily="34" charset="0"/>
                <a:cs typeface="Arial Bold" panose="020B0704020202020204" pitchFamily="34" charset="0"/>
              </a:rPr>
              <a:t>DBMS – DATABASE MANAGEMENT SYSTEM</a:t>
            </a: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69C994BD-9F9C-581E-A225-AEDC1C1CBE10}"/>
              </a:ext>
            </a:extLst>
          </p:cNvPr>
          <p:cNvSpPr/>
          <p:nvPr/>
        </p:nvSpPr>
        <p:spPr>
          <a:xfrm>
            <a:off x="1066800" y="2662405"/>
            <a:ext cx="82486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350" b="1" i="0" kern="0" spc="150" dirty="0">
                <a:solidFill>
                  <a:srgbClr val="0AC3E6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RELATIONSHIPS</a:t>
            </a:r>
            <a:endParaRPr lang="en-US" sz="1350" dirty="0"/>
          </a:p>
        </p:txBody>
      </p:sp>
      <p:sp>
        <p:nvSpPr>
          <p:cNvPr id="21" name="World renowned engineering skills with a focus on stem education…">
            <a:extLst>
              <a:ext uri="{FF2B5EF4-FFF2-40B4-BE49-F238E27FC236}">
                <a16:creationId xmlns:a16="http://schemas.microsoft.com/office/drawing/2014/main" id="{7D0439AD-4D76-6BB5-8822-6A178D230B23}"/>
              </a:ext>
            </a:extLst>
          </p:cNvPr>
          <p:cNvSpPr txBox="1"/>
          <p:nvPr/>
        </p:nvSpPr>
        <p:spPr>
          <a:xfrm>
            <a:off x="1023302" y="3238500"/>
            <a:ext cx="7755764" cy="287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1437" tIns="71437" rIns="71437" bIns="71437">
            <a:spAutoFit/>
          </a:bodyPr>
          <a:lstStyle/>
          <a:p>
            <a:pPr marL="577272" indent="-577272" algn="just">
              <a:lnSpc>
                <a:spcPct val="100000"/>
              </a:lnSpc>
              <a:spcBef>
                <a:spcPts val="2000"/>
              </a:spcBef>
              <a:buClr>
                <a:srgbClr val="0AC3E6"/>
              </a:buClr>
              <a:buSzPct val="75000"/>
              <a:buChar char="‣"/>
              <a:defRPr sz="4600" b="0" cap="none" spc="-138">
                <a:solidFill>
                  <a:srgbClr val="1D1D1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– Both tables can have only one record on each side of the relationship. </a:t>
            </a:r>
          </a:p>
          <a:p>
            <a:pPr marL="577272" indent="-577272" algn="just">
              <a:lnSpc>
                <a:spcPct val="100000"/>
              </a:lnSpc>
              <a:spcBef>
                <a:spcPts val="2000"/>
              </a:spcBef>
              <a:buClr>
                <a:srgbClr val="0AC3E6"/>
              </a:buClr>
              <a:buSzPct val="75000"/>
              <a:buChar char="‣"/>
              <a:defRPr sz="4600" b="0" cap="none" spc="-138">
                <a:solidFill>
                  <a:srgbClr val="1D1D1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1:n - 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table contains only one record that relates to none, one, or many records in the related table. </a:t>
            </a:r>
          </a:p>
          <a:p>
            <a:pPr marL="577272" indent="-577272" algn="just">
              <a:lnSpc>
                <a:spcPct val="100000"/>
              </a:lnSpc>
              <a:spcBef>
                <a:spcPts val="2000"/>
              </a:spcBef>
              <a:buClr>
                <a:srgbClr val="0AC3E6"/>
              </a:buClr>
              <a:buSzPct val="75000"/>
              <a:buChar char="‣"/>
              <a:defRPr sz="4600" b="0" cap="none" spc="-138">
                <a:solidFill>
                  <a:srgbClr val="1D1D1D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2400" b="0" dirty="0">
                <a:solidFill>
                  <a:srgbClr val="0AC3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m:n - 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Each record in both tables can relate to any number of records (or no records) in the other table. </a:t>
            </a:r>
          </a:p>
        </p:txBody>
      </p:sp>
      <p:pic>
        <p:nvPicPr>
          <p:cNvPr id="3" name="Picture 2" descr="Creating multiple tables and table relationships">
            <a:extLst>
              <a:ext uri="{FF2B5EF4-FFF2-40B4-BE49-F238E27FC236}">
                <a16:creationId xmlns:a16="http://schemas.microsoft.com/office/drawing/2014/main" id="{2AA80607-499B-406A-461B-BABB3AEE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762" y="2331702"/>
            <a:ext cx="5604942" cy="46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5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800" y="381000"/>
            <a:ext cx="16154400" cy="3048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Endava Tech Courses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15763874" y="48768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@22</a:t>
            </a:r>
            <a:endParaRPr lang="en-US" sz="1500" dirty="0"/>
          </a:p>
        </p:txBody>
      </p:sp>
      <p:sp>
        <p:nvSpPr>
          <p:cNvPr id="11" name="Text 5"/>
          <p:cNvSpPr/>
          <p:nvPr/>
        </p:nvSpPr>
        <p:spPr>
          <a:xfrm>
            <a:off x="1047750" y="9525000"/>
            <a:ext cx="38534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Relational database &amp; RDBMS</a:t>
            </a:r>
          </a:p>
          <a:p>
            <a:pPr algn="l">
              <a:lnSpc>
                <a:spcPts val="1800"/>
              </a:lnSpc>
            </a:pP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13615233" y="9401556"/>
            <a:ext cx="3028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E0AEA49C-28DC-C01A-0B86-306132E887F0}"/>
              </a:ext>
            </a:extLst>
          </p:cNvPr>
          <p:cNvSpPr/>
          <p:nvPr/>
        </p:nvSpPr>
        <p:spPr>
          <a:xfrm>
            <a:off x="1047750" y="1724025"/>
            <a:ext cx="824865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  <a:defRPr sz="5000" cap="none" spc="-150">
                <a:solidFill>
                  <a:srgbClr val="1D1D1D"/>
                </a:solidFill>
              </a:defRPr>
            </a:pPr>
            <a:r>
              <a:rPr lang="en-US" sz="3750" dirty="0">
                <a:latin typeface="Arial Bold" panose="020B0704020202020204" pitchFamily="34" charset="0"/>
                <a:cs typeface="Arial Bold" panose="020B0704020202020204" pitchFamily="34" charset="0"/>
              </a:rPr>
              <a:t>DBMS – DATABASE MANAGEMENT SYSTEM</a:t>
            </a: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69C994BD-9F9C-581E-A225-AEDC1C1CBE10}"/>
              </a:ext>
            </a:extLst>
          </p:cNvPr>
          <p:cNvSpPr/>
          <p:nvPr/>
        </p:nvSpPr>
        <p:spPr>
          <a:xfrm>
            <a:off x="1066800" y="2662405"/>
            <a:ext cx="824865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350" b="1" i="0" kern="0" spc="150" dirty="0">
                <a:solidFill>
                  <a:srgbClr val="0AC3E6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RELATIONAL</a:t>
            </a:r>
            <a:endParaRPr lang="en-US" sz="1350" dirty="0"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1A7CA09-25B7-A12F-E9D6-1262511B2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42" y="3343610"/>
            <a:ext cx="7555316" cy="51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106025" y="0"/>
            <a:ext cx="8185370" cy="10287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47750" y="3962400"/>
            <a:ext cx="11766042" cy="304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7200" b="1" i="0" kern="0" spc="157" dirty="0">
                <a:solidFill>
                  <a:schemeClr val="bg1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DATA TYPES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6" name="Text 1"/>
          <p:cNvSpPr/>
          <p:nvPr/>
        </p:nvSpPr>
        <p:spPr>
          <a:xfrm>
            <a:off x="2257425" y="457200"/>
            <a:ext cx="17240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35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| Endava Tech Courses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16030575" y="457200"/>
            <a:ext cx="1190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OCTOBER</a:t>
            </a: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@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22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1047750" y="9525000"/>
            <a:ext cx="1409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b="0" i="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01  —  </a:t>
            </a: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Agenda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14192250" y="9525000"/>
            <a:ext cx="35369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500" kern="0" spc="-30" dirty="0">
                <a:solidFill>
                  <a:srgbClr val="9BB4BE"/>
                </a:solidFill>
                <a:latin typeface="Inter Medium" pitchFamily="34" charset="0"/>
                <a:ea typeface="Inter Medium" pitchFamily="34" charset="-122"/>
              </a:rPr>
              <a:t>DAMANCIUC XENIA – IVAN KULISNKI</a:t>
            </a:r>
            <a:endParaRPr lang="en-US" sz="1500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6156127F-D655-F557-FEDE-55AD35585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874" y="381000"/>
            <a:ext cx="905626" cy="304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297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3353</Words>
  <Application>Microsoft Office PowerPoint</Application>
  <PresentationFormat>Custom</PresentationFormat>
  <Paragraphs>655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Arial Bold</vt:lpstr>
      <vt:lpstr>Arial Narrow</vt:lpstr>
      <vt:lpstr>Arial Regular</vt:lpstr>
      <vt:lpstr>Calibri</vt:lpstr>
      <vt:lpstr>Courier New</vt:lpstr>
      <vt:lpstr>Helvetica Light</vt:lpstr>
      <vt:lpstr>Inter Medium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Xenia Damanciuc</cp:lastModifiedBy>
  <cp:revision>6</cp:revision>
  <dcterms:created xsi:type="dcterms:W3CDTF">2022-09-21T13:03:18Z</dcterms:created>
  <dcterms:modified xsi:type="dcterms:W3CDTF">2022-09-26T20:35:13Z</dcterms:modified>
</cp:coreProperties>
</file>