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59" r:id="rId4"/>
    <p:sldId id="861" r:id="rId5"/>
    <p:sldId id="862" r:id="rId6"/>
    <p:sldId id="288" r:id="rId7"/>
    <p:sldId id="863" r:id="rId8"/>
    <p:sldId id="289" r:id="rId9"/>
    <p:sldId id="296" r:id="rId10"/>
    <p:sldId id="864" r:id="rId11"/>
    <p:sldId id="865" r:id="rId12"/>
    <p:sldId id="867" r:id="rId13"/>
    <p:sldId id="868" r:id="rId14"/>
    <p:sldId id="869" r:id="rId15"/>
    <p:sldId id="870" r:id="rId16"/>
    <p:sldId id="871" r:id="rId17"/>
    <p:sldId id="874" r:id="rId18"/>
    <p:sldId id="301" r:id="rId19"/>
    <p:sldId id="872" r:id="rId20"/>
    <p:sldId id="297" r:id="rId21"/>
    <p:sldId id="873" r:id="rId22"/>
    <p:sldId id="306" r:id="rId23"/>
    <p:sldId id="307" r:id="rId24"/>
    <p:sldId id="853" r:id="rId25"/>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Agenda" id="{7812F1AB-A8D1-4D52-97BC-73850A17423B}">
          <p14:sldIdLst>
            <p14:sldId id="256"/>
            <p14:sldId id="258"/>
          </p14:sldIdLst>
        </p14:section>
        <p14:section name="Relational DB &amp; RDBMS" id="{F68A29A6-CA2A-4A5E-8F72-91599A94B8B4}">
          <p14:sldIdLst>
            <p14:sldId id="259"/>
            <p14:sldId id="861"/>
            <p14:sldId id="862"/>
          </p14:sldIdLst>
        </p14:section>
        <p14:section name="Data types" id="{B273C544-9FBA-43EF-947A-229723B0EDF9}">
          <p14:sldIdLst>
            <p14:sldId id="288"/>
            <p14:sldId id="863"/>
          </p14:sldIdLst>
        </p14:section>
        <p14:section name="Main SQL commands" id="{27E8D702-C098-4DA0-BCEA-58C032CDD7A2}">
          <p14:sldIdLst>
            <p14:sldId id="289"/>
            <p14:sldId id="296"/>
            <p14:sldId id="864"/>
            <p14:sldId id="865"/>
            <p14:sldId id="867"/>
            <p14:sldId id="868"/>
            <p14:sldId id="869"/>
            <p14:sldId id="870"/>
            <p14:sldId id="871"/>
            <p14:sldId id="874"/>
          </p14:sldIdLst>
        </p14:section>
        <p14:section name="Constraints" id="{3AC70745-0468-4B01-B9F9-7AF477536BFA}">
          <p14:sldIdLst>
            <p14:sldId id="301"/>
            <p14:sldId id="872"/>
            <p14:sldId id="297"/>
            <p14:sldId id="873"/>
          </p14:sldIdLst>
        </p14:section>
        <p14:section name="Aliases" id="{824A160B-2434-45FE-913B-6C31E982848F}">
          <p14:sldIdLst>
            <p14:sldId id="306"/>
            <p14:sldId id="307"/>
          </p14:sldIdLst>
        </p14:section>
        <p14:section name="Ending page" id="{701CB87C-CA18-4150-8D35-77530B9C3E5B}">
          <p14:sldIdLst>
            <p14:sldId id="8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C3E6"/>
    <a:srgbClr val="000000"/>
    <a:srgbClr val="F0F3F3"/>
    <a:srgbClr val="DE411A"/>
    <a:srgbClr val="EC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4610"/>
  </p:normalViewPr>
  <p:slideViewPr>
    <p:cSldViewPr snapToGrid="0" snapToObjects="1">
      <p:cViewPr varScale="1">
        <p:scale>
          <a:sx n="76" d="100"/>
          <a:sy n="76"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470833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7057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0631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974919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46640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376388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366343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425048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3028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15722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10668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415248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8734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69042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4150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20781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5551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70952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05820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0627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140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svg"/><Relationship Id="rId9"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3" name="Imag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372850" y="876300"/>
            <a:ext cx="6915699" cy="9414589"/>
          </a:xfrm>
          <a:prstGeom prst="rect">
            <a:avLst/>
          </a:prstGeom>
        </p:spPr>
      </p:pic>
      <p:pic>
        <p:nvPicPr>
          <p:cNvPr id="4" name="Image 2"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5" name="Text 0"/>
          <p:cNvSpPr/>
          <p:nvPr/>
        </p:nvSpPr>
        <p:spPr>
          <a:xfrm>
            <a:off x="1047750" y="4210050"/>
            <a:ext cx="12058650" cy="1219200"/>
          </a:xfrm>
          <a:prstGeom prst="rect">
            <a:avLst/>
          </a:prstGeom>
          <a:noFill/>
          <a:ln/>
        </p:spPr>
        <p:txBody>
          <a:bodyPr wrap="square" lIns="0" tIns="0" rIns="0" bIns="0" rtlCol="0" anchor="t"/>
          <a:lstStyle/>
          <a:p>
            <a:pPr algn="l">
              <a:lnSpc>
                <a:spcPts val="9600"/>
              </a:lnSpc>
            </a:pPr>
            <a:r>
              <a:rPr lang="en-US" sz="9600" b="1" i="0" kern="0" spc="157" dirty="0">
                <a:solidFill>
                  <a:srgbClr val="000000"/>
                </a:solidFill>
                <a:latin typeface="Arial Bold" pitchFamily="34" charset="0"/>
                <a:ea typeface="Arial Bold" pitchFamily="34" charset="-122"/>
                <a:cs typeface="Arial Bold" pitchFamily="34" charset="-120"/>
              </a:rPr>
              <a:t>SQL</a:t>
            </a:r>
            <a:endParaRPr lang="en-US" sz="9600" dirty="0"/>
          </a:p>
        </p:txBody>
      </p:sp>
      <p:sp>
        <p:nvSpPr>
          <p:cNvPr id="6" name="Text 1"/>
          <p:cNvSpPr/>
          <p:nvPr/>
        </p:nvSpPr>
        <p:spPr>
          <a:xfrm>
            <a:off x="1047750" y="2924175"/>
            <a:ext cx="12058650" cy="476250"/>
          </a:xfrm>
          <a:prstGeom prst="rect">
            <a:avLst/>
          </a:prstGeom>
          <a:noFill/>
          <a:ln/>
        </p:spPr>
        <p:txBody>
          <a:bodyPr wrap="square" lIns="0" tIns="0" rIns="0" bIns="0" rtlCol="0" anchor="t"/>
          <a:lstStyle/>
          <a:p>
            <a:pPr algn="l">
              <a:lnSpc>
                <a:spcPts val="3750"/>
              </a:lnSpc>
            </a:pPr>
            <a:r>
              <a:rPr lang="en-US" sz="3750" b="1" i="0" kern="0" spc="113" dirty="0">
                <a:solidFill>
                  <a:srgbClr val="000000"/>
                </a:solidFill>
                <a:latin typeface="Arial Bold" pitchFamily="34" charset="0"/>
                <a:ea typeface="Arial Bold" pitchFamily="34" charset="-122"/>
                <a:cs typeface="Arial Bold" pitchFamily="34" charset="-120"/>
              </a:rPr>
              <a:t>JAVA Course</a:t>
            </a:r>
            <a:endParaRPr lang="en-US" sz="3750" dirty="0"/>
          </a:p>
        </p:txBody>
      </p:sp>
      <p:sp>
        <p:nvSpPr>
          <p:cNvPr id="7" name="Text 2"/>
          <p:cNvSpPr/>
          <p:nvPr/>
        </p:nvSpPr>
        <p:spPr>
          <a:xfrm>
            <a:off x="1047750" y="5962650"/>
            <a:ext cx="3114675"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DAMANCIUC XENIA</a:t>
            </a:r>
          </a:p>
          <a:p>
            <a:pPr algn="l">
              <a:lnSpc>
                <a:spcPts val="1688"/>
              </a:lnSpc>
            </a:pPr>
            <a:r>
              <a:rPr lang="en-US" sz="1350" kern="0" spc="150" dirty="0">
                <a:solidFill>
                  <a:srgbClr val="0AC3E6"/>
                </a:solidFill>
                <a:latin typeface="Arial Narrow" panose="020B0606020202030204" pitchFamily="34" charset="0"/>
                <a:ea typeface="Arial Bold" pitchFamily="34" charset="-122"/>
                <a:cs typeface="Arial Bold" pitchFamily="34" charset="-120"/>
              </a:rPr>
              <a:t>SENIOR JAVA ENGINEER</a:t>
            </a:r>
            <a:br>
              <a:rPr lang="en-US" sz="1350" kern="0" spc="150" dirty="0">
                <a:solidFill>
                  <a:srgbClr val="0AC3E6"/>
                </a:solidFill>
                <a:latin typeface="Arial Narrow" panose="020B0606020202030204" pitchFamily="34" charset="0"/>
                <a:ea typeface="Arial Bold" pitchFamily="34" charset="-122"/>
                <a:cs typeface="Arial Bold" pitchFamily="34" charset="-120"/>
              </a:rPr>
            </a:br>
            <a:endParaRPr lang="en-US" sz="1350" i="0" kern="0" spc="150" dirty="0">
              <a:solidFill>
                <a:srgbClr val="0AC3E6"/>
              </a:solidFill>
              <a:latin typeface="Arial Narrow" panose="020B0606020202030204" pitchFamily="34" charset="0"/>
              <a:ea typeface="Arial Bold" pitchFamily="34" charset="-122"/>
              <a:cs typeface="Arial Bold" pitchFamily="34" charset="-120"/>
            </a:endParaRPr>
          </a:p>
          <a:p>
            <a:pPr algn="l">
              <a:lnSpc>
                <a:spcPts val="1688"/>
              </a:lnSpc>
            </a:pPr>
            <a:r>
              <a:rPr lang="en-US" sz="1350" b="1" kern="0" spc="150" dirty="0">
                <a:solidFill>
                  <a:srgbClr val="0AC3E6"/>
                </a:solidFill>
                <a:latin typeface="Arial Bold" pitchFamily="34" charset="0"/>
                <a:cs typeface="Arial Bold" pitchFamily="34" charset="-120"/>
              </a:rPr>
              <a:t>IVAN KULISNKI</a:t>
            </a:r>
          </a:p>
          <a:p>
            <a:pPr algn="l">
              <a:lnSpc>
                <a:spcPts val="1688"/>
              </a:lnSpc>
            </a:pPr>
            <a:r>
              <a:rPr lang="en-US" sz="1350" kern="0" spc="150" dirty="0">
                <a:solidFill>
                  <a:srgbClr val="0AC3E6"/>
                </a:solidFill>
                <a:latin typeface="Arial Narrow" panose="020B0606020202030204" pitchFamily="34" charset="0"/>
                <a:cs typeface="Arial Bold" pitchFamily="34" charset="-120"/>
              </a:rPr>
              <a:t>SENIOR JAVA ENGINEER</a:t>
            </a:r>
            <a:endParaRPr lang="en-US" sz="1350" dirty="0">
              <a:latin typeface="Arial Narrow" panose="020B0606020202030204" pitchFamily="34" charset="0"/>
            </a:endParaRPr>
          </a:p>
        </p:txBody>
      </p:sp>
      <p:sp>
        <p:nvSpPr>
          <p:cNvPr id="8" name="Text 3"/>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4"/>
          <p:cNvSpPr/>
          <p:nvPr/>
        </p:nvSpPr>
        <p:spPr>
          <a:xfrm>
            <a:off x="16030575" y="457200"/>
            <a:ext cx="1190626"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0" name="Text 5"/>
          <p:cNvSpPr/>
          <p:nvPr/>
        </p:nvSpPr>
        <p:spPr>
          <a:xfrm>
            <a:off x="1047750" y="9525000"/>
            <a:ext cx="15621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00  —  Thumbnail</a:t>
            </a:r>
            <a:endParaRPr lang="en-US" sz="1500" dirty="0"/>
          </a:p>
        </p:txBody>
      </p:sp>
      <p:sp>
        <p:nvSpPr>
          <p:cNvPr id="11" name="Text 6"/>
          <p:cNvSpPr/>
          <p:nvPr/>
        </p:nvSpPr>
        <p:spPr>
          <a:xfrm>
            <a:off x="14192250" y="9525000"/>
            <a:ext cx="38036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KULISNSKI</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INNER JOIN</a:t>
            </a:r>
            <a:endParaRPr lang="en-US" sz="1350" dirty="0"/>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6134100" cy="698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when there is at least one match in BOTH tables.​</a:t>
            </a:r>
            <a:endParaRPr lang="en-US" b="0" i="0" dirty="0">
              <a:solidFill>
                <a:srgbClr val="48535B"/>
              </a:solidFill>
              <a:effectLst/>
              <a:latin typeface="Segoe UI" panose="020B0502040204020203" pitchFamily="34" charset="0"/>
            </a:endParaRPr>
          </a:p>
        </p:txBody>
      </p:sp>
      <p:graphicFrame>
        <p:nvGraphicFramePr>
          <p:cNvPr id="6" name="Table 5">
            <a:extLst>
              <a:ext uri="{FF2B5EF4-FFF2-40B4-BE49-F238E27FC236}">
                <a16:creationId xmlns:a16="http://schemas.microsoft.com/office/drawing/2014/main" id="{243C78E8-873F-6722-9A57-A90FA4DD4EF5}"/>
              </a:ext>
            </a:extLst>
          </p:cNvPr>
          <p:cNvGraphicFramePr>
            <a:graphicFrameLocks noGrp="1"/>
          </p:cNvGraphicFramePr>
          <p:nvPr>
            <p:extLst>
              <p:ext uri="{D42A27DB-BD31-4B8C-83A1-F6EECF244321}">
                <p14:modId xmlns:p14="http://schemas.microsoft.com/office/powerpoint/2010/main" val="1827725499"/>
              </p:ext>
            </p:extLst>
          </p:nvPr>
        </p:nvGraphicFramePr>
        <p:xfrm>
          <a:off x="1104900" y="4692636"/>
          <a:ext cx="4386264" cy="2346560"/>
        </p:xfrm>
        <a:graphic>
          <a:graphicData uri="http://schemas.openxmlformats.org/drawingml/2006/table">
            <a:tbl>
              <a:tblPr/>
              <a:tblGrid>
                <a:gridCol w="1462088">
                  <a:extLst>
                    <a:ext uri="{9D8B030D-6E8A-4147-A177-3AD203B41FA5}">
                      <a16:colId xmlns:a16="http://schemas.microsoft.com/office/drawing/2014/main" val="1551019119"/>
                    </a:ext>
                  </a:extLst>
                </a:gridCol>
                <a:gridCol w="1462088">
                  <a:extLst>
                    <a:ext uri="{9D8B030D-6E8A-4147-A177-3AD203B41FA5}">
                      <a16:colId xmlns:a16="http://schemas.microsoft.com/office/drawing/2014/main" val="2843457090"/>
                    </a:ext>
                  </a:extLst>
                </a:gridCol>
                <a:gridCol w="1462088">
                  <a:extLst>
                    <a:ext uri="{9D8B030D-6E8A-4147-A177-3AD203B41FA5}">
                      <a16:colId xmlns:a16="http://schemas.microsoft.com/office/drawing/2014/main" val="754418231"/>
                    </a:ext>
                  </a:extLst>
                </a:gridCol>
              </a:tblGrid>
              <a:tr h="469312">
                <a:tc>
                  <a:txBody>
                    <a:bodyPr/>
                    <a:lstStyle/>
                    <a:p>
                      <a:pPr algn="ctr" fontAlgn="base"/>
                      <a:r>
                        <a:rPr lang="en-US" sz="1600" b="1" i="0" u="none" strike="noStrike" dirty="0" err="1">
                          <a:solidFill>
                            <a:srgbClr val="000000"/>
                          </a:solidFill>
                          <a:effectLst/>
                          <a:latin typeface="Arial" panose="020B0604020202020204" pitchFamily="34" charset="0"/>
                        </a:rPr>
                        <a:t>intern_id</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dirty="0" err="1">
                          <a:solidFill>
                            <a:srgbClr val="000000"/>
                          </a:solidFill>
                          <a:effectLst/>
                          <a:latin typeface="Arial" panose="020B0604020202020204" pitchFamily="34" charset="0"/>
                        </a:rPr>
                        <a:t>intern_name</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a:solidFill>
                            <a:srgbClr val="000000"/>
                          </a:solidFill>
                          <a:effectLst/>
                          <a:latin typeface="Arial" panose="020B0604020202020204" pitchFamily="34" charset="0"/>
                        </a:rPr>
                        <a:t>stream_id</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1946442526"/>
                  </a:ext>
                </a:extLst>
              </a:tr>
              <a:tr h="469312">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a:solidFill>
                            <a:srgbClr val="000000"/>
                          </a:solidFill>
                          <a:effectLst/>
                          <a:latin typeface="Arial" panose="020B0604020202020204" pitchFamily="34" charset="0"/>
                        </a:rPr>
                        <a:t>Alex</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1758971070"/>
                  </a:ext>
                </a:extLst>
              </a:tr>
              <a:tr h="469312">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a:solidFill>
                            <a:srgbClr val="000000"/>
                          </a:solidFill>
                          <a:effectLst/>
                          <a:latin typeface="Arial" panose="020B0604020202020204" pitchFamily="34" charset="0"/>
                        </a:rPr>
                        <a:t>John</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dirty="0">
                          <a:solidFill>
                            <a:srgbClr val="000000"/>
                          </a:solidFill>
                          <a:effectLst/>
                          <a:latin typeface="Arial" panose="020B0604020202020204" pitchFamily="34" charset="0"/>
                        </a:rPr>
                        <a:t>1</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704498472"/>
                  </a:ext>
                </a:extLst>
              </a:tr>
              <a:tr h="469312">
                <a:tc>
                  <a:txBody>
                    <a:bodyPr/>
                    <a:lstStyle/>
                    <a:p>
                      <a:pPr algn="r" fontAlgn="base"/>
                      <a:r>
                        <a:rPr lang="en-US" sz="1600" b="1" i="0" u="none" strike="noStrike">
                          <a:solidFill>
                            <a:srgbClr val="000000"/>
                          </a:solidFill>
                          <a:effectLst/>
                          <a:latin typeface="Arial" panose="020B0604020202020204" pitchFamily="34" charset="0"/>
                        </a:rPr>
                        <a:t>3</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a:solidFill>
                            <a:srgbClr val="000000"/>
                          </a:solidFill>
                          <a:effectLst/>
                          <a:latin typeface="Arial" panose="020B0604020202020204" pitchFamily="34" charset="0"/>
                        </a:rPr>
                        <a:t>Ana</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3324685630"/>
                  </a:ext>
                </a:extLst>
              </a:tr>
              <a:tr h="469312">
                <a:tc>
                  <a:txBody>
                    <a:bodyPr/>
                    <a:lstStyle/>
                    <a:p>
                      <a:pPr algn="r" fontAlgn="base"/>
                      <a:r>
                        <a:rPr lang="en-US" sz="1600" b="1" i="0" u="none" strike="noStrike">
                          <a:solidFill>
                            <a:srgbClr val="000000"/>
                          </a:solidFill>
                          <a:effectLst/>
                          <a:latin typeface="Arial" panose="020B0604020202020204" pitchFamily="34" charset="0"/>
                        </a:rPr>
                        <a:t>4</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a:solidFill>
                            <a:srgbClr val="000000"/>
                          </a:solidFill>
                          <a:effectLst/>
                          <a:latin typeface="Arial" panose="020B0604020202020204" pitchFamily="34" charset="0"/>
                        </a:rPr>
                        <a:t>Rick</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0F3F3"/>
                    </a:solidFill>
                  </a:tcPr>
                </a:tc>
                <a:tc>
                  <a:txBody>
                    <a:bodyPr/>
                    <a:lstStyle/>
                    <a:p>
                      <a:pPr algn="r" fontAlgn="base"/>
                      <a:r>
                        <a:rPr lang="en-US" sz="1600" b="1" i="0" u="none" strike="noStrike" dirty="0">
                          <a:solidFill>
                            <a:srgbClr val="000000"/>
                          </a:solidFill>
                          <a:effectLst/>
                          <a:latin typeface="Arial" panose="020B0604020202020204" pitchFamily="34" charset="0"/>
                        </a:rPr>
                        <a:t>NULL</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761" marR="57761" marT="28881" marB="2888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892334946"/>
                  </a:ext>
                </a:extLst>
              </a:tr>
            </a:tbl>
          </a:graphicData>
        </a:graphic>
      </p:graphicFrame>
      <p:sp>
        <p:nvSpPr>
          <p:cNvPr id="8" name="Rectangle 1">
            <a:extLst>
              <a:ext uri="{FF2B5EF4-FFF2-40B4-BE49-F238E27FC236}">
                <a16:creationId xmlns:a16="http://schemas.microsoft.com/office/drawing/2014/main" id="{9199880A-7425-4A14-FA88-916B2BFCEF3C}"/>
              </a:ext>
            </a:extLst>
          </p:cNvPr>
          <p:cNvSpPr>
            <a:spLocks noChangeArrowheads="1"/>
          </p:cNvSpPr>
          <p:nvPr/>
        </p:nvSpPr>
        <p:spPr bwMode="auto">
          <a:xfrm>
            <a:off x="5672138" y="4144963"/>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3CD168B-D3C7-8FFC-3A40-37CA9A534257}"/>
              </a:ext>
            </a:extLst>
          </p:cNvPr>
          <p:cNvGraphicFramePr>
            <a:graphicFrameLocks noGrp="1"/>
          </p:cNvGraphicFramePr>
          <p:nvPr>
            <p:extLst>
              <p:ext uri="{D42A27DB-BD31-4B8C-83A1-F6EECF244321}">
                <p14:modId xmlns:p14="http://schemas.microsoft.com/office/powerpoint/2010/main" val="2575149341"/>
              </p:ext>
            </p:extLst>
          </p:nvPr>
        </p:nvGraphicFramePr>
        <p:xfrm>
          <a:off x="6596064" y="4692636"/>
          <a:ext cx="2935322" cy="1967753"/>
        </p:xfrm>
        <a:graphic>
          <a:graphicData uri="http://schemas.openxmlformats.org/drawingml/2006/table">
            <a:tbl>
              <a:tblPr/>
              <a:tblGrid>
                <a:gridCol w="1467661">
                  <a:extLst>
                    <a:ext uri="{9D8B030D-6E8A-4147-A177-3AD203B41FA5}">
                      <a16:colId xmlns:a16="http://schemas.microsoft.com/office/drawing/2014/main" val="3821882237"/>
                    </a:ext>
                  </a:extLst>
                </a:gridCol>
                <a:gridCol w="1467661">
                  <a:extLst>
                    <a:ext uri="{9D8B030D-6E8A-4147-A177-3AD203B41FA5}">
                      <a16:colId xmlns:a16="http://schemas.microsoft.com/office/drawing/2014/main" val="446207958"/>
                    </a:ext>
                  </a:extLst>
                </a:gridCol>
              </a:tblGrid>
              <a:tr h="560490">
                <a:tc>
                  <a:txBody>
                    <a:bodyPr/>
                    <a:lstStyle/>
                    <a:p>
                      <a:pPr algn="ctr" fontAlgn="base"/>
                      <a:r>
                        <a:rPr lang="en-US" sz="1600" b="1" i="0" u="none" strike="noStrike" dirty="0" err="1">
                          <a:solidFill>
                            <a:srgbClr val="000000"/>
                          </a:solidFill>
                          <a:effectLst/>
                          <a:latin typeface="Arial" panose="020B0604020202020204" pitchFamily="34" charset="0"/>
                        </a:rPr>
                        <a:t>stream_id</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dirty="0" err="1">
                          <a:solidFill>
                            <a:srgbClr val="000000"/>
                          </a:solidFill>
                          <a:effectLst/>
                          <a:latin typeface="Arial" panose="020B0604020202020204" pitchFamily="34" charset="0"/>
                        </a:rPr>
                        <a:t>stream_name</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154601051"/>
                  </a:ext>
                </a:extLst>
              </a:tr>
              <a:tr h="465061">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Java</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1109711977"/>
                  </a:ext>
                </a:extLst>
              </a:tr>
              <a:tr h="465061">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600" b="1" i="0" u="none" strike="noStrike">
                          <a:solidFill>
                            <a:srgbClr val="000000"/>
                          </a:solidFill>
                          <a:effectLst/>
                          <a:latin typeface="Arial" panose="020B0604020202020204" pitchFamily="34" charset="0"/>
                        </a:rPr>
                        <a:t>.NET</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405674099"/>
                  </a:ext>
                </a:extLst>
              </a:tr>
              <a:tr h="477141">
                <a:tc>
                  <a:txBody>
                    <a:bodyPr/>
                    <a:lstStyle/>
                    <a:p>
                      <a:pPr algn="r" fontAlgn="base"/>
                      <a:r>
                        <a:rPr lang="en-US" sz="1600" b="1" i="0" u="none" strike="noStrike">
                          <a:solidFill>
                            <a:srgbClr val="000000"/>
                          </a:solidFill>
                          <a:effectLst/>
                          <a:latin typeface="Arial" panose="020B0604020202020204" pitchFamily="34" charset="0"/>
                        </a:rPr>
                        <a:t>3</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600" b="1" i="0" u="none" strike="noStrike" dirty="0">
                          <a:solidFill>
                            <a:srgbClr val="000000"/>
                          </a:solidFill>
                          <a:effectLst/>
                          <a:latin typeface="Arial" panose="020B0604020202020204" pitchFamily="34" charset="0"/>
                        </a:rPr>
                        <a:t>iOS</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981" marR="57981" marT="28991" marB="28991">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712517014"/>
                  </a:ext>
                </a:extLst>
              </a:tr>
            </a:tbl>
          </a:graphicData>
        </a:graphic>
      </p:graphicFrame>
      <p:sp>
        <p:nvSpPr>
          <p:cNvPr id="13" name="Rectangle 2">
            <a:extLst>
              <a:ext uri="{FF2B5EF4-FFF2-40B4-BE49-F238E27FC236}">
                <a16:creationId xmlns:a16="http://schemas.microsoft.com/office/drawing/2014/main" id="{892C0E31-4DFF-C73E-A0CC-9E6756674E95}"/>
              </a:ext>
            </a:extLst>
          </p:cNvPr>
          <p:cNvSpPr>
            <a:spLocks noChangeArrowheads="1"/>
          </p:cNvSpPr>
          <p:nvPr/>
        </p:nvSpPr>
        <p:spPr bwMode="auto">
          <a:xfrm>
            <a:off x="6596064" y="4515097"/>
            <a:ext cx="10782809" cy="65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E0881D33-7A3D-2BCA-0719-49FC64FD724B}"/>
              </a:ext>
            </a:extLst>
          </p:cNvPr>
          <p:cNvGraphicFramePr>
            <a:graphicFrameLocks noGrp="1"/>
          </p:cNvGraphicFramePr>
          <p:nvPr>
            <p:extLst>
              <p:ext uri="{D42A27DB-BD31-4B8C-83A1-F6EECF244321}">
                <p14:modId xmlns:p14="http://schemas.microsoft.com/office/powerpoint/2010/main" val="4017103405"/>
              </p:ext>
            </p:extLst>
          </p:nvPr>
        </p:nvGraphicFramePr>
        <p:xfrm>
          <a:off x="10636286" y="4663854"/>
          <a:ext cx="5574815" cy="2017796"/>
        </p:xfrm>
        <a:graphic>
          <a:graphicData uri="http://schemas.openxmlformats.org/drawingml/2006/table">
            <a:tbl>
              <a:tblPr/>
              <a:tblGrid>
                <a:gridCol w="1151180">
                  <a:extLst>
                    <a:ext uri="{9D8B030D-6E8A-4147-A177-3AD203B41FA5}">
                      <a16:colId xmlns:a16="http://schemas.microsoft.com/office/drawing/2014/main" val="4165819581"/>
                    </a:ext>
                  </a:extLst>
                </a:gridCol>
                <a:gridCol w="1590956">
                  <a:extLst>
                    <a:ext uri="{9D8B030D-6E8A-4147-A177-3AD203B41FA5}">
                      <a16:colId xmlns:a16="http://schemas.microsoft.com/office/drawing/2014/main" val="1917015364"/>
                    </a:ext>
                  </a:extLst>
                </a:gridCol>
                <a:gridCol w="1235255">
                  <a:extLst>
                    <a:ext uri="{9D8B030D-6E8A-4147-A177-3AD203B41FA5}">
                      <a16:colId xmlns:a16="http://schemas.microsoft.com/office/drawing/2014/main" val="3149557921"/>
                    </a:ext>
                  </a:extLst>
                </a:gridCol>
                <a:gridCol w="1597424">
                  <a:extLst>
                    <a:ext uri="{9D8B030D-6E8A-4147-A177-3AD203B41FA5}">
                      <a16:colId xmlns:a16="http://schemas.microsoft.com/office/drawing/2014/main" val="962457598"/>
                    </a:ext>
                  </a:extLst>
                </a:gridCol>
              </a:tblGrid>
              <a:tr h="504449">
                <a:tc>
                  <a:txBody>
                    <a:bodyPr/>
                    <a:lstStyle/>
                    <a:p>
                      <a:pPr algn="ctr" fontAlgn="base"/>
                      <a:r>
                        <a:rPr lang="en-US" sz="1700" b="1" i="0" u="none" strike="noStrike" dirty="0" err="1">
                          <a:solidFill>
                            <a:srgbClr val="000000"/>
                          </a:solidFill>
                          <a:effectLst/>
                          <a:latin typeface="Arial" panose="020B0604020202020204" pitchFamily="34" charset="0"/>
                        </a:rPr>
                        <a:t>intern_id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intern_name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stream_id</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1630208081"/>
                  </a:ext>
                </a:extLst>
              </a:tr>
              <a:tr h="504449">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Alex</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dirty="0">
                          <a:solidFill>
                            <a:srgbClr val="000000"/>
                          </a:solidFill>
                          <a:effectLst/>
                          <a:latin typeface="Arial" panose="020B0604020202020204" pitchFamily="34" charset="0"/>
                        </a:rPr>
                        <a:t>1</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700" b="1" i="0" u="none" strike="noStrike">
                          <a:solidFill>
                            <a:srgbClr val="000000"/>
                          </a:solidFill>
                          <a:effectLst/>
                          <a:latin typeface="Arial" panose="020B0604020202020204" pitchFamily="34" charset="0"/>
                        </a:rPr>
                        <a:t>Java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697006568"/>
                  </a:ext>
                </a:extLst>
              </a:tr>
              <a:tr h="504449">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John</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700" b="1" i="0" u="none" strike="noStrike">
                          <a:solidFill>
                            <a:srgbClr val="000000"/>
                          </a:solidFill>
                          <a:effectLst/>
                          <a:latin typeface="Arial" panose="020B0604020202020204" pitchFamily="34" charset="0"/>
                        </a:rPr>
                        <a:t>Java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869129381"/>
                  </a:ext>
                </a:extLst>
              </a:tr>
              <a:tr h="504449">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Ana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700" b="1" i="0" u="none" strike="noStrike" dirty="0">
                          <a:solidFill>
                            <a:srgbClr val="000000"/>
                          </a:solidFill>
                          <a:effectLst/>
                          <a:latin typeface="Arial" panose="020B0604020202020204" pitchFamily="34" charset="0"/>
                        </a:rPr>
                        <a:t>.NET</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2086" marR="62086" marT="31044" marB="3104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680794176"/>
                  </a:ext>
                </a:extLst>
              </a:tr>
            </a:tbl>
          </a:graphicData>
        </a:graphic>
      </p:graphicFrame>
    </p:spTree>
    <p:extLst>
      <p:ext uri="{BB962C8B-B14F-4D97-AF65-F5344CB8AC3E}">
        <p14:creationId xmlns:p14="http://schemas.microsoft.com/office/powerpoint/2010/main" val="159818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LEFT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left table (table1), with the matching rows in the right table (table2). ​</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result is NULL in the right side when there is no match.</a:t>
            </a:r>
            <a:endParaRPr lang="en-US" b="0" i="0" dirty="0">
              <a:solidFill>
                <a:srgbClr val="48535B"/>
              </a:solidFill>
              <a:effectLst/>
              <a:latin typeface="Segoe UI" panose="020B0502040204020203" pitchFamily="34" charset="0"/>
            </a:endParaRPr>
          </a:p>
        </p:txBody>
      </p:sp>
      <p:pic>
        <p:nvPicPr>
          <p:cNvPr id="3074" name="Picture 2">
            <a:extLst>
              <a:ext uri="{FF2B5EF4-FFF2-40B4-BE49-F238E27FC236}">
                <a16:creationId xmlns:a16="http://schemas.microsoft.com/office/drawing/2014/main" id="{B1F2419B-D43A-8D7C-A503-29033C32AA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1263" y="2787650"/>
            <a:ext cx="5041877" cy="39710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60E19E4-5D19-D5FD-E914-EB4828CE9A53}"/>
              </a:ext>
            </a:extLst>
          </p:cNvPr>
          <p:cNvPicPr>
            <a:picLocks noChangeAspect="1"/>
          </p:cNvPicPr>
          <p:nvPr/>
        </p:nvPicPr>
        <p:blipFill>
          <a:blip r:embed="rId8"/>
          <a:stretch>
            <a:fillRect/>
          </a:stretch>
        </p:blipFill>
        <p:spPr>
          <a:xfrm>
            <a:off x="2939973" y="4401268"/>
            <a:ext cx="6056313" cy="3971036"/>
          </a:xfrm>
          <a:prstGeom prst="rect">
            <a:avLst/>
          </a:prstGeom>
        </p:spPr>
      </p:pic>
    </p:spTree>
    <p:extLst>
      <p:ext uri="{BB962C8B-B14F-4D97-AF65-F5344CB8AC3E}">
        <p14:creationId xmlns:p14="http://schemas.microsoft.com/office/powerpoint/2010/main" val="350011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20040"/>
            <a:ext cx="18288000" cy="1030704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LEFT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left table (table1), with the matching rows in the right table (table2). ​</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result is NULL in the right side when there is no match.</a:t>
            </a:r>
            <a:endParaRPr lang="en-US" b="0" i="0" dirty="0">
              <a:solidFill>
                <a:srgbClr val="48535B"/>
              </a:solidFill>
              <a:effectLst/>
              <a:latin typeface="Segoe UI" panose="020B0502040204020203" pitchFamily="34" charset="0"/>
            </a:endParaRPr>
          </a:p>
        </p:txBody>
      </p:sp>
      <p:graphicFrame>
        <p:nvGraphicFramePr>
          <p:cNvPr id="15" name="Table 14">
            <a:extLst>
              <a:ext uri="{FF2B5EF4-FFF2-40B4-BE49-F238E27FC236}">
                <a16:creationId xmlns:a16="http://schemas.microsoft.com/office/drawing/2014/main" id="{794D25AB-9DF6-08D2-E81D-8FF38A11A1B8}"/>
              </a:ext>
            </a:extLst>
          </p:cNvPr>
          <p:cNvGraphicFramePr>
            <a:graphicFrameLocks noGrp="1"/>
          </p:cNvGraphicFramePr>
          <p:nvPr>
            <p:extLst>
              <p:ext uri="{D42A27DB-BD31-4B8C-83A1-F6EECF244321}">
                <p14:modId xmlns:p14="http://schemas.microsoft.com/office/powerpoint/2010/main" val="2433379122"/>
              </p:ext>
            </p:extLst>
          </p:nvPr>
        </p:nvGraphicFramePr>
        <p:xfrm>
          <a:off x="1104900" y="5143500"/>
          <a:ext cx="4137183" cy="2433635"/>
        </p:xfrm>
        <a:graphic>
          <a:graphicData uri="http://schemas.openxmlformats.org/drawingml/2006/table">
            <a:tbl>
              <a:tblPr/>
              <a:tblGrid>
                <a:gridCol w="1154418">
                  <a:extLst>
                    <a:ext uri="{9D8B030D-6E8A-4147-A177-3AD203B41FA5}">
                      <a16:colId xmlns:a16="http://schemas.microsoft.com/office/drawing/2014/main" val="1446574274"/>
                    </a:ext>
                  </a:extLst>
                </a:gridCol>
                <a:gridCol w="1603704">
                  <a:extLst>
                    <a:ext uri="{9D8B030D-6E8A-4147-A177-3AD203B41FA5}">
                      <a16:colId xmlns:a16="http://schemas.microsoft.com/office/drawing/2014/main" val="2361528313"/>
                    </a:ext>
                  </a:extLst>
                </a:gridCol>
                <a:gridCol w="1379061">
                  <a:extLst>
                    <a:ext uri="{9D8B030D-6E8A-4147-A177-3AD203B41FA5}">
                      <a16:colId xmlns:a16="http://schemas.microsoft.com/office/drawing/2014/main" val="2595935013"/>
                    </a:ext>
                  </a:extLst>
                </a:gridCol>
              </a:tblGrid>
              <a:tr h="486727">
                <a:tc>
                  <a:txBody>
                    <a:bodyPr/>
                    <a:lstStyle/>
                    <a:p>
                      <a:pPr algn="ctr" fontAlgn="base"/>
                      <a:r>
                        <a:rPr lang="en-US" sz="1700" b="1" i="0" u="none" strike="noStrike" dirty="0" err="1">
                          <a:solidFill>
                            <a:srgbClr val="000000"/>
                          </a:solidFill>
                          <a:effectLst/>
                          <a:latin typeface="Arial" panose="020B0604020202020204" pitchFamily="34" charset="0"/>
                        </a:rPr>
                        <a:t>intern_id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intern_name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stream_id</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054037738"/>
                  </a:ext>
                </a:extLst>
              </a:tr>
              <a:tr h="486727">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Alex</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1971294863"/>
                  </a:ext>
                </a:extLst>
              </a:tr>
              <a:tr h="486727">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John</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647473286"/>
                  </a:ext>
                </a:extLst>
              </a:tr>
              <a:tr h="486727">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Ana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514158955"/>
                  </a:ext>
                </a:extLst>
              </a:tr>
              <a:tr h="486727">
                <a:tc>
                  <a:txBody>
                    <a:bodyPr/>
                    <a:lstStyle/>
                    <a:p>
                      <a:pPr algn="r" fontAlgn="base"/>
                      <a:r>
                        <a:rPr lang="en-US" sz="1700" b="1" i="0" u="none" strike="noStrike">
                          <a:solidFill>
                            <a:srgbClr val="000000"/>
                          </a:solidFill>
                          <a:effectLst/>
                          <a:latin typeface="Arial" panose="020B0604020202020204" pitchFamily="34" charset="0"/>
                        </a:rPr>
                        <a:t>4</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a:solidFill>
                            <a:srgbClr val="000000"/>
                          </a:solidFill>
                          <a:effectLst/>
                          <a:latin typeface="Arial" panose="020B0604020202020204" pitchFamily="34" charset="0"/>
                        </a:rPr>
                        <a:t>Rick</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dirty="0">
                          <a:solidFill>
                            <a:srgbClr val="000000"/>
                          </a:solidFill>
                          <a:effectLst/>
                          <a:latin typeface="Arial" panose="020B0604020202020204" pitchFamily="34" charset="0"/>
                        </a:rPr>
                        <a:t>NULL</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3860563429"/>
                  </a:ext>
                </a:extLst>
              </a:tr>
            </a:tbl>
          </a:graphicData>
        </a:graphic>
      </p:graphicFrame>
      <p:sp>
        <p:nvSpPr>
          <p:cNvPr id="16" name="Rectangle 2">
            <a:extLst>
              <a:ext uri="{FF2B5EF4-FFF2-40B4-BE49-F238E27FC236}">
                <a16:creationId xmlns:a16="http://schemas.microsoft.com/office/drawing/2014/main" id="{5B91EC9C-7C59-0689-65E3-8B0F5665A470}"/>
              </a:ext>
            </a:extLst>
          </p:cNvPr>
          <p:cNvSpPr>
            <a:spLocks noChangeArrowheads="1"/>
          </p:cNvSpPr>
          <p:nvPr/>
        </p:nvSpPr>
        <p:spPr bwMode="auto">
          <a:xfrm>
            <a:off x="1104901" y="4820335"/>
            <a:ext cx="7121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8D354778-5B32-59A3-9085-D53EEC023BDA}"/>
              </a:ext>
            </a:extLst>
          </p:cNvPr>
          <p:cNvGraphicFramePr>
            <a:graphicFrameLocks noGrp="1"/>
          </p:cNvGraphicFramePr>
          <p:nvPr>
            <p:extLst>
              <p:ext uri="{D42A27DB-BD31-4B8C-83A1-F6EECF244321}">
                <p14:modId xmlns:p14="http://schemas.microsoft.com/office/powerpoint/2010/main" val="158185461"/>
              </p:ext>
            </p:extLst>
          </p:nvPr>
        </p:nvGraphicFramePr>
        <p:xfrm>
          <a:off x="6500527" y="5169969"/>
          <a:ext cx="3100674" cy="2078600"/>
        </p:xfrm>
        <a:graphic>
          <a:graphicData uri="http://schemas.openxmlformats.org/drawingml/2006/table">
            <a:tbl>
              <a:tblPr/>
              <a:tblGrid>
                <a:gridCol w="1550337">
                  <a:extLst>
                    <a:ext uri="{9D8B030D-6E8A-4147-A177-3AD203B41FA5}">
                      <a16:colId xmlns:a16="http://schemas.microsoft.com/office/drawing/2014/main" val="148266670"/>
                    </a:ext>
                  </a:extLst>
                </a:gridCol>
                <a:gridCol w="1550337">
                  <a:extLst>
                    <a:ext uri="{9D8B030D-6E8A-4147-A177-3AD203B41FA5}">
                      <a16:colId xmlns:a16="http://schemas.microsoft.com/office/drawing/2014/main" val="1317424820"/>
                    </a:ext>
                  </a:extLst>
                </a:gridCol>
              </a:tblGrid>
              <a:tr h="592063">
                <a:tc>
                  <a:txBody>
                    <a:bodyPr/>
                    <a:lstStyle/>
                    <a:p>
                      <a:pPr algn="ctr" fontAlgn="base"/>
                      <a:r>
                        <a:rPr lang="en-US" sz="1700" b="1" i="0" u="none" strike="noStrike" dirty="0" err="1">
                          <a:solidFill>
                            <a:srgbClr val="000000"/>
                          </a:solidFill>
                          <a:effectLst/>
                          <a:latin typeface="Arial" panose="020B0604020202020204" pitchFamily="34" charset="0"/>
                        </a:rPr>
                        <a:t>stream_id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955488918"/>
                  </a:ext>
                </a:extLst>
              </a:tr>
              <a:tr h="491259">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700" b="1" i="0" u="none" strike="noStrike">
                          <a:solidFill>
                            <a:srgbClr val="000000"/>
                          </a:solidFill>
                          <a:effectLst/>
                          <a:latin typeface="Arial" panose="020B0604020202020204" pitchFamily="34" charset="0"/>
                        </a:rPr>
                        <a:t>Java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2643620752"/>
                  </a:ext>
                </a:extLst>
              </a:tr>
              <a:tr h="491259">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700" b="1" i="0" u="none" strike="noStrike">
                          <a:solidFill>
                            <a:srgbClr val="000000"/>
                          </a:solidFill>
                          <a:effectLst/>
                          <a:latin typeface="Arial" panose="020B0604020202020204" pitchFamily="34" charset="0"/>
                        </a:rPr>
                        <a:t>.NET</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3221989080"/>
                  </a:ext>
                </a:extLst>
              </a:tr>
              <a:tr h="504019">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dirty="0">
                          <a:solidFill>
                            <a:srgbClr val="000000"/>
                          </a:solidFill>
                          <a:effectLst/>
                          <a:latin typeface="Arial" panose="020B0604020202020204" pitchFamily="34" charset="0"/>
                        </a:rPr>
                        <a:t>iOS</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214626765"/>
                  </a:ext>
                </a:extLst>
              </a:tr>
            </a:tbl>
          </a:graphicData>
        </a:graphic>
      </p:graphicFrame>
      <p:sp>
        <p:nvSpPr>
          <p:cNvPr id="18" name="Rectangle 3">
            <a:extLst>
              <a:ext uri="{FF2B5EF4-FFF2-40B4-BE49-F238E27FC236}">
                <a16:creationId xmlns:a16="http://schemas.microsoft.com/office/drawing/2014/main" id="{D94D592F-4CD7-CE44-05C2-5DAAE8FAB496}"/>
              </a:ext>
            </a:extLst>
          </p:cNvPr>
          <p:cNvSpPr>
            <a:spLocks noChangeArrowheads="1"/>
          </p:cNvSpPr>
          <p:nvPr/>
        </p:nvSpPr>
        <p:spPr bwMode="auto">
          <a:xfrm>
            <a:off x="6500527" y="4800295"/>
            <a:ext cx="8440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72F4AAF3-18CE-00B0-F9D0-86E6A8F8CCEC}"/>
              </a:ext>
            </a:extLst>
          </p:cNvPr>
          <p:cNvGraphicFramePr>
            <a:graphicFrameLocks noGrp="1"/>
          </p:cNvGraphicFramePr>
          <p:nvPr>
            <p:extLst>
              <p:ext uri="{D42A27DB-BD31-4B8C-83A1-F6EECF244321}">
                <p14:modId xmlns:p14="http://schemas.microsoft.com/office/powerpoint/2010/main" val="1721117387"/>
              </p:ext>
            </p:extLst>
          </p:nvPr>
        </p:nvGraphicFramePr>
        <p:xfrm>
          <a:off x="10858500" y="5169969"/>
          <a:ext cx="5819775" cy="2633075"/>
        </p:xfrm>
        <a:graphic>
          <a:graphicData uri="http://schemas.openxmlformats.org/drawingml/2006/table">
            <a:tbl>
              <a:tblPr/>
              <a:tblGrid>
                <a:gridCol w="1201763">
                  <a:extLst>
                    <a:ext uri="{9D8B030D-6E8A-4147-A177-3AD203B41FA5}">
                      <a16:colId xmlns:a16="http://schemas.microsoft.com/office/drawing/2014/main" val="3437319026"/>
                    </a:ext>
                  </a:extLst>
                </a:gridCol>
                <a:gridCol w="1660864">
                  <a:extLst>
                    <a:ext uri="{9D8B030D-6E8A-4147-A177-3AD203B41FA5}">
                      <a16:colId xmlns:a16="http://schemas.microsoft.com/office/drawing/2014/main" val="3540297014"/>
                    </a:ext>
                  </a:extLst>
                </a:gridCol>
                <a:gridCol w="1289533">
                  <a:extLst>
                    <a:ext uri="{9D8B030D-6E8A-4147-A177-3AD203B41FA5}">
                      <a16:colId xmlns:a16="http://schemas.microsoft.com/office/drawing/2014/main" val="977579123"/>
                    </a:ext>
                  </a:extLst>
                </a:gridCol>
                <a:gridCol w="1667615">
                  <a:extLst>
                    <a:ext uri="{9D8B030D-6E8A-4147-A177-3AD203B41FA5}">
                      <a16:colId xmlns:a16="http://schemas.microsoft.com/office/drawing/2014/main" val="1922797613"/>
                    </a:ext>
                  </a:extLst>
                </a:gridCol>
              </a:tblGrid>
              <a:tr h="526615">
                <a:tc>
                  <a:txBody>
                    <a:bodyPr/>
                    <a:lstStyle/>
                    <a:p>
                      <a:pPr algn="ctr" fontAlgn="base"/>
                      <a:r>
                        <a:rPr lang="en-US" sz="1800" b="1" i="0" u="none" strike="noStrike" dirty="0" err="1">
                          <a:solidFill>
                            <a:srgbClr val="000000"/>
                          </a:solidFill>
                          <a:effectLst/>
                          <a:latin typeface="Arial" panose="020B0604020202020204" pitchFamily="34" charset="0"/>
                        </a:rPr>
                        <a:t>intern_id</a:t>
                      </a:r>
                      <a:r>
                        <a:rPr lang="en-US" sz="1800" b="1" i="0" dirty="0">
                          <a:solidFill>
                            <a:srgbClr val="FFFFFF"/>
                          </a:solidFill>
                          <a:effectLst/>
                          <a:latin typeface="Arial" panose="020B0604020202020204" pitchFamily="34" charset="0"/>
                        </a:rPr>
                        <a:t>​</a:t>
                      </a:r>
                      <a:endParaRPr lang="en-US" sz="1300" b="1" i="0" dirty="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800" b="1" i="0" u="none" strike="noStrike">
                          <a:solidFill>
                            <a:srgbClr val="000000"/>
                          </a:solidFill>
                          <a:effectLst/>
                          <a:latin typeface="Arial" panose="020B0604020202020204" pitchFamily="34" charset="0"/>
                        </a:rPr>
                        <a:t>intern_name</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800" b="1" i="0" u="none" strike="noStrike">
                          <a:solidFill>
                            <a:srgbClr val="000000"/>
                          </a:solidFill>
                          <a:effectLst/>
                          <a:latin typeface="Arial" panose="020B0604020202020204" pitchFamily="34" charset="0"/>
                        </a:rPr>
                        <a:t>stream_id</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800" b="1" i="0" u="none" strike="noStrike">
                          <a:solidFill>
                            <a:srgbClr val="000000"/>
                          </a:solidFill>
                          <a:effectLst/>
                          <a:latin typeface="Arial" panose="020B0604020202020204" pitchFamily="34" charset="0"/>
                        </a:rPr>
                        <a:t>stream_name</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1016304664"/>
                  </a:ext>
                </a:extLst>
              </a:tr>
              <a:tr h="526615">
                <a:tc>
                  <a:txBody>
                    <a:bodyPr/>
                    <a:lstStyle/>
                    <a:p>
                      <a:pPr algn="r" fontAlgn="base"/>
                      <a:r>
                        <a:rPr lang="en-US" sz="1800" b="1" i="0" u="none" strike="noStrike">
                          <a:solidFill>
                            <a:srgbClr val="000000"/>
                          </a:solidFill>
                          <a:effectLst/>
                          <a:latin typeface="Arial" panose="020B0604020202020204" pitchFamily="34" charset="0"/>
                        </a:rPr>
                        <a:t>1</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Alex</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1</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800" b="1" i="0" u="none" strike="noStrike">
                          <a:solidFill>
                            <a:srgbClr val="000000"/>
                          </a:solidFill>
                          <a:effectLst/>
                          <a:latin typeface="Arial" panose="020B0604020202020204" pitchFamily="34" charset="0"/>
                        </a:rPr>
                        <a:t>Java</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1639010"/>
                  </a:ext>
                </a:extLst>
              </a:tr>
              <a:tr h="526615">
                <a:tc>
                  <a:txBody>
                    <a:bodyPr/>
                    <a:lstStyle/>
                    <a:p>
                      <a:pPr algn="r" fontAlgn="base"/>
                      <a:r>
                        <a:rPr lang="en-US" sz="1800" b="1" i="0" u="none" strike="noStrike">
                          <a:solidFill>
                            <a:srgbClr val="000000"/>
                          </a:solidFill>
                          <a:effectLst/>
                          <a:latin typeface="Arial" panose="020B0604020202020204" pitchFamily="34" charset="0"/>
                        </a:rPr>
                        <a:t>2</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John</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1</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800" b="1" i="0" u="none" strike="noStrike">
                          <a:solidFill>
                            <a:srgbClr val="000000"/>
                          </a:solidFill>
                          <a:effectLst/>
                          <a:latin typeface="Arial" panose="020B0604020202020204" pitchFamily="34" charset="0"/>
                        </a:rPr>
                        <a:t>Java</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735530988"/>
                  </a:ext>
                </a:extLst>
              </a:tr>
              <a:tr h="526615">
                <a:tc>
                  <a:txBody>
                    <a:bodyPr/>
                    <a:lstStyle/>
                    <a:p>
                      <a:pPr algn="r" fontAlgn="base"/>
                      <a:r>
                        <a:rPr lang="en-US" sz="1800" b="1" i="0" u="none" strike="noStrike">
                          <a:solidFill>
                            <a:srgbClr val="000000"/>
                          </a:solidFill>
                          <a:effectLst/>
                          <a:latin typeface="Arial" panose="020B0604020202020204" pitchFamily="34" charset="0"/>
                        </a:rPr>
                        <a:t>3</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Ana</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800" b="1" i="0" u="none" strike="noStrike">
                          <a:solidFill>
                            <a:srgbClr val="000000"/>
                          </a:solidFill>
                          <a:effectLst/>
                          <a:latin typeface="Arial" panose="020B0604020202020204" pitchFamily="34" charset="0"/>
                        </a:rPr>
                        <a:t>2</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800" b="1" i="0" u="none" strike="noStrike">
                          <a:solidFill>
                            <a:srgbClr val="000000"/>
                          </a:solidFill>
                          <a:effectLst/>
                          <a:latin typeface="Arial" panose="020B0604020202020204" pitchFamily="34" charset="0"/>
                        </a:rPr>
                        <a:t>.NET</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1756154995"/>
                  </a:ext>
                </a:extLst>
              </a:tr>
              <a:tr h="526615">
                <a:tc>
                  <a:txBody>
                    <a:bodyPr/>
                    <a:lstStyle/>
                    <a:p>
                      <a:pPr algn="r" fontAlgn="base"/>
                      <a:r>
                        <a:rPr lang="en-US" sz="1800" b="1" i="0" u="none" strike="noStrike">
                          <a:solidFill>
                            <a:srgbClr val="000000"/>
                          </a:solidFill>
                          <a:effectLst/>
                          <a:latin typeface="Arial" panose="020B0604020202020204" pitchFamily="34" charset="0"/>
                        </a:rPr>
                        <a:t>4</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800" b="1" i="0" u="none" strike="noStrike">
                          <a:solidFill>
                            <a:srgbClr val="000000"/>
                          </a:solidFill>
                          <a:effectLst/>
                          <a:latin typeface="Arial" panose="020B0604020202020204" pitchFamily="34" charset="0"/>
                        </a:rPr>
                        <a:t>Rick</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800" b="1" i="0" u="none" strike="noStrike">
                          <a:solidFill>
                            <a:srgbClr val="000000"/>
                          </a:solidFill>
                          <a:effectLst/>
                          <a:latin typeface="Arial" panose="020B0604020202020204" pitchFamily="34" charset="0"/>
                        </a:rPr>
                        <a:t>NULL</a:t>
                      </a:r>
                      <a:r>
                        <a:rPr lang="en-US" sz="1800" b="1" i="0">
                          <a:solidFill>
                            <a:srgbClr val="FFFFFF"/>
                          </a:solidFill>
                          <a:effectLst/>
                          <a:latin typeface="Arial" panose="020B0604020202020204" pitchFamily="34" charset="0"/>
                        </a:rPr>
                        <a:t>​</a:t>
                      </a:r>
                      <a:endParaRPr lang="en-US" sz="1300" b="1" i="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tc>
                  <a:txBody>
                    <a:bodyPr/>
                    <a:lstStyle/>
                    <a:p>
                      <a:pPr algn="r" fontAlgn="base"/>
                      <a:r>
                        <a:rPr lang="en-US" sz="1800" b="1" i="0" u="none" strike="noStrike" dirty="0">
                          <a:solidFill>
                            <a:srgbClr val="000000"/>
                          </a:solidFill>
                          <a:effectLst/>
                          <a:latin typeface="Arial" panose="020B0604020202020204" pitchFamily="34" charset="0"/>
                        </a:rPr>
                        <a:t>NULL</a:t>
                      </a:r>
                      <a:r>
                        <a:rPr lang="en-US" sz="1800" b="1" i="0" dirty="0">
                          <a:solidFill>
                            <a:srgbClr val="FFFFFF"/>
                          </a:solidFill>
                          <a:effectLst/>
                          <a:latin typeface="Arial" panose="020B0604020202020204" pitchFamily="34" charset="0"/>
                        </a:rPr>
                        <a:t>​</a:t>
                      </a:r>
                      <a:endParaRPr lang="en-US" sz="1300" b="1" i="0" dirty="0">
                        <a:solidFill>
                          <a:srgbClr val="FFFFFF"/>
                        </a:solidFill>
                        <a:effectLst/>
                      </a:endParaRPr>
                    </a:p>
                  </a:txBody>
                  <a:tcPr marL="64814" marR="64814" marT="32407" marB="32407">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2720486259"/>
                  </a:ext>
                </a:extLst>
              </a:tr>
            </a:tbl>
          </a:graphicData>
        </a:graphic>
      </p:graphicFrame>
    </p:spTree>
    <p:extLst>
      <p:ext uri="{BB962C8B-B14F-4D97-AF65-F5344CB8AC3E}">
        <p14:creationId xmlns:p14="http://schemas.microsoft.com/office/powerpoint/2010/main" val="426600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RIGHT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right table (table2), with the matching rows in the right table (table1). ​</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result is NULL in the left side when there is no match.</a:t>
            </a:r>
            <a:endParaRPr lang="en-US" b="0" i="0" dirty="0">
              <a:solidFill>
                <a:srgbClr val="48535B"/>
              </a:solidFill>
              <a:effectLst/>
              <a:latin typeface="Segoe UI" panose="020B0502040204020203" pitchFamily="34" charset="0"/>
            </a:endParaRPr>
          </a:p>
        </p:txBody>
      </p:sp>
      <p:pic>
        <p:nvPicPr>
          <p:cNvPr id="5122" name="Picture 2">
            <a:extLst>
              <a:ext uri="{FF2B5EF4-FFF2-40B4-BE49-F238E27FC236}">
                <a16:creationId xmlns:a16="http://schemas.microsoft.com/office/drawing/2014/main" id="{CFA0964A-157D-8D2D-523D-FFBAC5B859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8056" y="2647950"/>
            <a:ext cx="5228388" cy="41193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5B8C2C6E-2089-3AF6-3A6C-5F20777AD3E5}"/>
              </a:ext>
            </a:extLst>
          </p:cNvPr>
          <p:cNvPicPr>
            <a:picLocks noChangeAspect="1"/>
          </p:cNvPicPr>
          <p:nvPr/>
        </p:nvPicPr>
        <p:blipFill>
          <a:blip r:embed="rId8"/>
          <a:stretch>
            <a:fillRect/>
          </a:stretch>
        </p:blipFill>
        <p:spPr>
          <a:xfrm>
            <a:off x="2431466" y="4048125"/>
            <a:ext cx="6715125" cy="4257675"/>
          </a:xfrm>
          <a:prstGeom prst="rect">
            <a:avLst/>
          </a:prstGeom>
        </p:spPr>
      </p:pic>
    </p:spTree>
    <p:extLst>
      <p:ext uri="{BB962C8B-B14F-4D97-AF65-F5344CB8AC3E}">
        <p14:creationId xmlns:p14="http://schemas.microsoft.com/office/powerpoint/2010/main" val="196216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20040"/>
            <a:ext cx="18288000" cy="1030704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RIGHT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right table (table2), with the matching rows in the right table (table1). ​</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result is NULL in the left side when there is no match.</a:t>
            </a:r>
            <a:endParaRPr lang="en-US" b="0" i="0" dirty="0">
              <a:solidFill>
                <a:srgbClr val="48535B"/>
              </a:solidFill>
              <a:effectLst/>
              <a:latin typeface="Segoe UI" panose="020B0502040204020203" pitchFamily="34" charset="0"/>
            </a:endParaRPr>
          </a:p>
        </p:txBody>
      </p:sp>
      <p:graphicFrame>
        <p:nvGraphicFramePr>
          <p:cNvPr id="15" name="Table 14">
            <a:extLst>
              <a:ext uri="{FF2B5EF4-FFF2-40B4-BE49-F238E27FC236}">
                <a16:creationId xmlns:a16="http://schemas.microsoft.com/office/drawing/2014/main" id="{794D25AB-9DF6-08D2-E81D-8FF38A11A1B8}"/>
              </a:ext>
            </a:extLst>
          </p:cNvPr>
          <p:cNvGraphicFramePr>
            <a:graphicFrameLocks noGrp="1"/>
          </p:cNvGraphicFramePr>
          <p:nvPr/>
        </p:nvGraphicFramePr>
        <p:xfrm>
          <a:off x="1104900" y="5143500"/>
          <a:ext cx="4137183" cy="2433635"/>
        </p:xfrm>
        <a:graphic>
          <a:graphicData uri="http://schemas.openxmlformats.org/drawingml/2006/table">
            <a:tbl>
              <a:tblPr/>
              <a:tblGrid>
                <a:gridCol w="1154418">
                  <a:extLst>
                    <a:ext uri="{9D8B030D-6E8A-4147-A177-3AD203B41FA5}">
                      <a16:colId xmlns:a16="http://schemas.microsoft.com/office/drawing/2014/main" val="1446574274"/>
                    </a:ext>
                  </a:extLst>
                </a:gridCol>
                <a:gridCol w="1603704">
                  <a:extLst>
                    <a:ext uri="{9D8B030D-6E8A-4147-A177-3AD203B41FA5}">
                      <a16:colId xmlns:a16="http://schemas.microsoft.com/office/drawing/2014/main" val="2361528313"/>
                    </a:ext>
                  </a:extLst>
                </a:gridCol>
                <a:gridCol w="1379061">
                  <a:extLst>
                    <a:ext uri="{9D8B030D-6E8A-4147-A177-3AD203B41FA5}">
                      <a16:colId xmlns:a16="http://schemas.microsoft.com/office/drawing/2014/main" val="2595935013"/>
                    </a:ext>
                  </a:extLst>
                </a:gridCol>
              </a:tblGrid>
              <a:tr h="486727">
                <a:tc>
                  <a:txBody>
                    <a:bodyPr/>
                    <a:lstStyle/>
                    <a:p>
                      <a:pPr algn="ctr" fontAlgn="base"/>
                      <a:r>
                        <a:rPr lang="en-US" sz="1700" b="1" i="0" u="none" strike="noStrike" dirty="0" err="1">
                          <a:solidFill>
                            <a:srgbClr val="000000"/>
                          </a:solidFill>
                          <a:effectLst/>
                          <a:latin typeface="Arial" panose="020B0604020202020204" pitchFamily="34" charset="0"/>
                        </a:rPr>
                        <a:t>intern_id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intern_name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stream_id</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054037738"/>
                  </a:ext>
                </a:extLst>
              </a:tr>
              <a:tr h="486727">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Alex</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1971294863"/>
                  </a:ext>
                </a:extLst>
              </a:tr>
              <a:tr h="486727">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John</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647473286"/>
                  </a:ext>
                </a:extLst>
              </a:tr>
              <a:tr h="486727">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Ana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514158955"/>
                  </a:ext>
                </a:extLst>
              </a:tr>
              <a:tr h="486727">
                <a:tc>
                  <a:txBody>
                    <a:bodyPr/>
                    <a:lstStyle/>
                    <a:p>
                      <a:pPr algn="r" fontAlgn="base"/>
                      <a:r>
                        <a:rPr lang="en-US" sz="1700" b="1" i="0" u="none" strike="noStrike">
                          <a:solidFill>
                            <a:srgbClr val="000000"/>
                          </a:solidFill>
                          <a:effectLst/>
                          <a:latin typeface="Arial" panose="020B0604020202020204" pitchFamily="34" charset="0"/>
                        </a:rPr>
                        <a:t>4</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a:solidFill>
                            <a:srgbClr val="000000"/>
                          </a:solidFill>
                          <a:effectLst/>
                          <a:latin typeface="Arial" panose="020B0604020202020204" pitchFamily="34" charset="0"/>
                        </a:rPr>
                        <a:t>Rick</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dirty="0">
                          <a:solidFill>
                            <a:srgbClr val="000000"/>
                          </a:solidFill>
                          <a:effectLst/>
                          <a:latin typeface="Arial" panose="020B0604020202020204" pitchFamily="34" charset="0"/>
                        </a:rPr>
                        <a:t>NULL</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3860563429"/>
                  </a:ext>
                </a:extLst>
              </a:tr>
            </a:tbl>
          </a:graphicData>
        </a:graphic>
      </p:graphicFrame>
      <p:sp>
        <p:nvSpPr>
          <p:cNvPr id="16" name="Rectangle 2">
            <a:extLst>
              <a:ext uri="{FF2B5EF4-FFF2-40B4-BE49-F238E27FC236}">
                <a16:creationId xmlns:a16="http://schemas.microsoft.com/office/drawing/2014/main" id="{5B91EC9C-7C59-0689-65E3-8B0F5665A470}"/>
              </a:ext>
            </a:extLst>
          </p:cNvPr>
          <p:cNvSpPr>
            <a:spLocks noChangeArrowheads="1"/>
          </p:cNvSpPr>
          <p:nvPr/>
        </p:nvSpPr>
        <p:spPr bwMode="auto">
          <a:xfrm>
            <a:off x="1104901" y="4820335"/>
            <a:ext cx="7121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8D354778-5B32-59A3-9085-D53EEC023BDA}"/>
              </a:ext>
            </a:extLst>
          </p:cNvPr>
          <p:cNvGraphicFramePr>
            <a:graphicFrameLocks noGrp="1"/>
          </p:cNvGraphicFramePr>
          <p:nvPr>
            <p:extLst>
              <p:ext uri="{D42A27DB-BD31-4B8C-83A1-F6EECF244321}">
                <p14:modId xmlns:p14="http://schemas.microsoft.com/office/powerpoint/2010/main" val="238266643"/>
              </p:ext>
            </p:extLst>
          </p:nvPr>
        </p:nvGraphicFramePr>
        <p:xfrm>
          <a:off x="6346983" y="5172852"/>
          <a:ext cx="3100674" cy="2078600"/>
        </p:xfrm>
        <a:graphic>
          <a:graphicData uri="http://schemas.openxmlformats.org/drawingml/2006/table">
            <a:tbl>
              <a:tblPr/>
              <a:tblGrid>
                <a:gridCol w="1550337">
                  <a:extLst>
                    <a:ext uri="{9D8B030D-6E8A-4147-A177-3AD203B41FA5}">
                      <a16:colId xmlns:a16="http://schemas.microsoft.com/office/drawing/2014/main" val="148266670"/>
                    </a:ext>
                  </a:extLst>
                </a:gridCol>
                <a:gridCol w="1550337">
                  <a:extLst>
                    <a:ext uri="{9D8B030D-6E8A-4147-A177-3AD203B41FA5}">
                      <a16:colId xmlns:a16="http://schemas.microsoft.com/office/drawing/2014/main" val="1317424820"/>
                    </a:ext>
                  </a:extLst>
                </a:gridCol>
              </a:tblGrid>
              <a:tr h="592063">
                <a:tc>
                  <a:txBody>
                    <a:bodyPr/>
                    <a:lstStyle/>
                    <a:p>
                      <a:pPr algn="ctr" fontAlgn="base"/>
                      <a:r>
                        <a:rPr lang="en-US" sz="1700" b="1" i="0" u="none" strike="noStrike" dirty="0" err="1">
                          <a:solidFill>
                            <a:srgbClr val="000000"/>
                          </a:solidFill>
                          <a:effectLst/>
                          <a:latin typeface="Arial" panose="020B0604020202020204" pitchFamily="34" charset="0"/>
                        </a:rPr>
                        <a:t>stream_id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955488918"/>
                  </a:ext>
                </a:extLst>
              </a:tr>
              <a:tr h="491259">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700" b="1" i="0" u="none" strike="noStrike">
                          <a:solidFill>
                            <a:srgbClr val="000000"/>
                          </a:solidFill>
                          <a:effectLst/>
                          <a:latin typeface="Arial" panose="020B0604020202020204" pitchFamily="34" charset="0"/>
                        </a:rPr>
                        <a:t>Java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2643620752"/>
                  </a:ext>
                </a:extLst>
              </a:tr>
              <a:tr h="491259">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700" b="1" i="0" u="none" strike="noStrike">
                          <a:solidFill>
                            <a:srgbClr val="000000"/>
                          </a:solidFill>
                          <a:effectLst/>
                          <a:latin typeface="Arial" panose="020B0604020202020204" pitchFamily="34" charset="0"/>
                        </a:rPr>
                        <a:t>.NET</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3221989080"/>
                  </a:ext>
                </a:extLst>
              </a:tr>
              <a:tr h="504019">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dirty="0">
                          <a:solidFill>
                            <a:srgbClr val="000000"/>
                          </a:solidFill>
                          <a:effectLst/>
                          <a:latin typeface="Arial" panose="020B0604020202020204" pitchFamily="34" charset="0"/>
                        </a:rPr>
                        <a:t>iOS</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214626765"/>
                  </a:ext>
                </a:extLst>
              </a:tr>
            </a:tbl>
          </a:graphicData>
        </a:graphic>
      </p:graphicFrame>
      <p:sp>
        <p:nvSpPr>
          <p:cNvPr id="18" name="Rectangle 3">
            <a:extLst>
              <a:ext uri="{FF2B5EF4-FFF2-40B4-BE49-F238E27FC236}">
                <a16:creationId xmlns:a16="http://schemas.microsoft.com/office/drawing/2014/main" id="{D94D592F-4CD7-CE44-05C2-5DAAE8FAB496}"/>
              </a:ext>
            </a:extLst>
          </p:cNvPr>
          <p:cNvSpPr>
            <a:spLocks noChangeArrowheads="1"/>
          </p:cNvSpPr>
          <p:nvPr/>
        </p:nvSpPr>
        <p:spPr bwMode="auto">
          <a:xfrm>
            <a:off x="6500527" y="4800295"/>
            <a:ext cx="8440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AE5213B8-C3EC-449D-BB9A-B56D4DCDB4FC}"/>
              </a:ext>
            </a:extLst>
          </p:cNvPr>
          <p:cNvGraphicFramePr>
            <a:graphicFrameLocks noGrp="1"/>
          </p:cNvGraphicFramePr>
          <p:nvPr>
            <p:extLst>
              <p:ext uri="{D42A27DB-BD31-4B8C-83A1-F6EECF244321}">
                <p14:modId xmlns:p14="http://schemas.microsoft.com/office/powerpoint/2010/main" val="3949632040"/>
              </p:ext>
            </p:extLst>
          </p:nvPr>
        </p:nvGraphicFramePr>
        <p:xfrm>
          <a:off x="10552557" y="5169969"/>
          <a:ext cx="6583490" cy="2407720"/>
        </p:xfrm>
        <a:graphic>
          <a:graphicData uri="http://schemas.openxmlformats.org/drawingml/2006/table">
            <a:tbl>
              <a:tblPr/>
              <a:tblGrid>
                <a:gridCol w="1199979">
                  <a:extLst>
                    <a:ext uri="{9D8B030D-6E8A-4147-A177-3AD203B41FA5}">
                      <a16:colId xmlns:a16="http://schemas.microsoft.com/office/drawing/2014/main" val="332477663"/>
                    </a:ext>
                  </a:extLst>
                </a:gridCol>
                <a:gridCol w="1606529">
                  <a:extLst>
                    <a:ext uri="{9D8B030D-6E8A-4147-A177-3AD203B41FA5}">
                      <a16:colId xmlns:a16="http://schemas.microsoft.com/office/drawing/2014/main" val="1133577162"/>
                    </a:ext>
                  </a:extLst>
                </a:gridCol>
                <a:gridCol w="1114734">
                  <a:extLst>
                    <a:ext uri="{9D8B030D-6E8A-4147-A177-3AD203B41FA5}">
                      <a16:colId xmlns:a16="http://schemas.microsoft.com/office/drawing/2014/main" val="666046016"/>
                    </a:ext>
                  </a:extLst>
                </a:gridCol>
                <a:gridCol w="1508170">
                  <a:extLst>
                    <a:ext uri="{9D8B030D-6E8A-4147-A177-3AD203B41FA5}">
                      <a16:colId xmlns:a16="http://schemas.microsoft.com/office/drawing/2014/main" val="4175505659"/>
                    </a:ext>
                  </a:extLst>
                </a:gridCol>
                <a:gridCol w="1154078">
                  <a:extLst>
                    <a:ext uri="{9D8B030D-6E8A-4147-A177-3AD203B41FA5}">
                      <a16:colId xmlns:a16="http://schemas.microsoft.com/office/drawing/2014/main" val="3932860571"/>
                    </a:ext>
                  </a:extLst>
                </a:gridCol>
              </a:tblGrid>
              <a:tr h="551968">
                <a:tc>
                  <a:txBody>
                    <a:bodyPr/>
                    <a:lstStyle/>
                    <a:p>
                      <a:pPr algn="ctr" fontAlgn="base"/>
                      <a:r>
                        <a:rPr lang="en-US" sz="1600" b="1" i="0" u="none" strike="noStrike">
                          <a:solidFill>
                            <a:srgbClr val="000000"/>
                          </a:solidFill>
                          <a:effectLst/>
                          <a:latin typeface="Arial" panose="020B0604020202020204" pitchFamily="34" charset="0"/>
                        </a:rPr>
                        <a:t>stream_id</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dirty="0" err="1">
                          <a:solidFill>
                            <a:srgbClr val="000000"/>
                          </a:solidFill>
                          <a:effectLst/>
                          <a:latin typeface="Arial" panose="020B0604020202020204" pitchFamily="34" charset="0"/>
                        </a:rPr>
                        <a:t>stream_name</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a:solidFill>
                            <a:srgbClr val="000000"/>
                          </a:solidFill>
                          <a:effectLst/>
                          <a:latin typeface="Arial" panose="020B0604020202020204" pitchFamily="34" charset="0"/>
                        </a:rPr>
                        <a:t>intern_id</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a:solidFill>
                            <a:srgbClr val="000000"/>
                          </a:solidFill>
                          <a:effectLst/>
                          <a:latin typeface="Arial" panose="020B0604020202020204" pitchFamily="34" charset="0"/>
                        </a:rPr>
                        <a:t>intern_name</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600" b="1" i="0" u="none" strike="noStrike">
                          <a:solidFill>
                            <a:srgbClr val="000000"/>
                          </a:solidFill>
                          <a:effectLst/>
                          <a:latin typeface="Arial" panose="020B0604020202020204" pitchFamily="34" charset="0"/>
                        </a:rPr>
                        <a:t>stream_</a:t>
                      </a:r>
                      <a:r>
                        <a:rPr lang="en-US" sz="1600" b="1" i="0">
                          <a:solidFill>
                            <a:srgbClr val="FFFFFF"/>
                          </a:solidFill>
                          <a:effectLst/>
                          <a:latin typeface="Arial" panose="020B0604020202020204" pitchFamily="34" charset="0"/>
                        </a:rPr>
                        <a:t>​</a:t>
                      </a:r>
                      <a:br>
                        <a:rPr lang="en-US" sz="1600" b="1" i="0">
                          <a:solidFill>
                            <a:srgbClr val="FFFFFF"/>
                          </a:solidFill>
                          <a:effectLst/>
                          <a:latin typeface="Arial" panose="020B0604020202020204" pitchFamily="34" charset="0"/>
                        </a:rPr>
                      </a:br>
                      <a:r>
                        <a:rPr lang="en-US" sz="1600" b="1" i="0" u="none" strike="noStrike">
                          <a:solidFill>
                            <a:srgbClr val="000000"/>
                          </a:solidFill>
                          <a:effectLst/>
                          <a:latin typeface="Arial" panose="020B0604020202020204" pitchFamily="34" charset="0"/>
                        </a:rPr>
                        <a:t>id</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080575198"/>
                  </a:ext>
                </a:extLst>
              </a:tr>
              <a:tr h="463938">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Java</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Alex</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dirty="0">
                          <a:solidFill>
                            <a:srgbClr val="000000"/>
                          </a:solidFill>
                          <a:effectLst/>
                          <a:latin typeface="Arial" panose="020B0604020202020204" pitchFamily="34" charset="0"/>
                        </a:rPr>
                        <a:t>1</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878426505"/>
                  </a:ext>
                </a:extLst>
              </a:tr>
              <a:tr h="463938">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Java</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John</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600" b="1" i="0" u="none" strike="noStrike">
                          <a:solidFill>
                            <a:srgbClr val="000000"/>
                          </a:solidFill>
                          <a:effectLst/>
                          <a:latin typeface="Arial" panose="020B0604020202020204" pitchFamily="34" charset="0"/>
                        </a:rPr>
                        <a:t>1</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2660635663"/>
                  </a:ext>
                </a:extLst>
              </a:tr>
              <a:tr h="463938">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600" b="1" i="0" u="none" strike="noStrike">
                          <a:solidFill>
                            <a:srgbClr val="000000"/>
                          </a:solidFill>
                          <a:effectLst/>
                          <a:latin typeface="Arial" panose="020B0604020202020204" pitchFamily="34" charset="0"/>
                        </a:rPr>
                        <a:t>.NET</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600" b="1" i="0" u="none" strike="noStrike">
                          <a:solidFill>
                            <a:srgbClr val="000000"/>
                          </a:solidFill>
                          <a:effectLst/>
                          <a:latin typeface="Arial" panose="020B0604020202020204" pitchFamily="34" charset="0"/>
                        </a:rPr>
                        <a:t>3</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600" b="1" i="0" u="none" strike="noStrike">
                          <a:solidFill>
                            <a:srgbClr val="000000"/>
                          </a:solidFill>
                          <a:effectLst/>
                          <a:latin typeface="Arial" panose="020B0604020202020204" pitchFamily="34" charset="0"/>
                        </a:rPr>
                        <a:t>Ana</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600" b="1" i="0" u="none" strike="noStrike">
                          <a:solidFill>
                            <a:srgbClr val="000000"/>
                          </a:solidFill>
                          <a:effectLst/>
                          <a:latin typeface="Arial" panose="020B0604020202020204" pitchFamily="34" charset="0"/>
                        </a:rPr>
                        <a:t>2</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4811777"/>
                  </a:ext>
                </a:extLst>
              </a:tr>
              <a:tr h="463938">
                <a:tc>
                  <a:txBody>
                    <a:bodyPr/>
                    <a:lstStyle/>
                    <a:p>
                      <a:pPr algn="r" fontAlgn="base"/>
                      <a:r>
                        <a:rPr lang="en-US" sz="1600" b="1" i="0" u="none" strike="noStrike">
                          <a:solidFill>
                            <a:srgbClr val="000000"/>
                          </a:solidFill>
                          <a:effectLst/>
                          <a:latin typeface="Arial" panose="020B0604020202020204" pitchFamily="34" charset="0"/>
                        </a:rPr>
                        <a:t>3</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600" b="1" i="0" u="none" strike="noStrike">
                          <a:solidFill>
                            <a:srgbClr val="000000"/>
                          </a:solidFill>
                          <a:effectLst/>
                          <a:latin typeface="Arial" panose="020B0604020202020204" pitchFamily="34" charset="0"/>
                        </a:rPr>
                        <a:t>iOS</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600" b="1" i="0" u="none" strike="noStrike">
                          <a:solidFill>
                            <a:srgbClr val="000000"/>
                          </a:solidFill>
                          <a:effectLst/>
                          <a:latin typeface="Arial" panose="020B0604020202020204" pitchFamily="34" charset="0"/>
                        </a:rPr>
                        <a:t>NULL</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600" b="1" i="0" u="none" strike="noStrike">
                          <a:solidFill>
                            <a:srgbClr val="000000"/>
                          </a:solidFill>
                          <a:effectLst/>
                          <a:latin typeface="Arial" panose="020B0604020202020204" pitchFamily="34" charset="0"/>
                        </a:rPr>
                        <a:t>NULL</a:t>
                      </a:r>
                      <a:r>
                        <a:rPr lang="en-US" sz="1600" b="1" i="0">
                          <a:solidFill>
                            <a:srgbClr val="FFFFFF"/>
                          </a:solidFill>
                          <a:effectLst/>
                          <a:latin typeface="Arial" panose="020B0604020202020204" pitchFamily="34" charset="0"/>
                        </a:rPr>
                        <a:t>​</a:t>
                      </a:r>
                      <a:endParaRPr lang="en-US" sz="1100" b="1" i="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600" b="1" i="0" u="none" strike="noStrike" dirty="0">
                          <a:solidFill>
                            <a:srgbClr val="000000"/>
                          </a:solidFill>
                          <a:effectLst/>
                          <a:latin typeface="Arial" panose="020B0604020202020204" pitchFamily="34" charset="0"/>
                        </a:rPr>
                        <a:t>NULL</a:t>
                      </a:r>
                      <a:r>
                        <a:rPr lang="en-US" sz="1600" b="1" i="0" dirty="0">
                          <a:solidFill>
                            <a:srgbClr val="FFFFFF"/>
                          </a:solidFill>
                          <a:effectLst/>
                          <a:latin typeface="Arial" panose="020B0604020202020204" pitchFamily="34" charset="0"/>
                        </a:rPr>
                        <a:t>​</a:t>
                      </a:r>
                      <a:endParaRPr lang="en-US" sz="1100" b="1" i="0" dirty="0">
                        <a:solidFill>
                          <a:srgbClr val="FFFFFF"/>
                        </a:solidFill>
                        <a:effectLst/>
                      </a:endParaRPr>
                    </a:p>
                  </a:txBody>
                  <a:tcPr marL="57100" marR="57100" marT="28550" marB="28550">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extLst>
                  <a:ext uri="{0D108BD9-81ED-4DB2-BD59-A6C34878D82A}">
                    <a16:rowId xmlns:a16="http://schemas.microsoft.com/office/drawing/2014/main" val="1621655823"/>
                  </a:ext>
                </a:extLst>
              </a:tr>
            </a:tbl>
          </a:graphicData>
        </a:graphic>
      </p:graphicFrame>
    </p:spTree>
    <p:extLst>
      <p:ext uri="{BB962C8B-B14F-4D97-AF65-F5344CB8AC3E}">
        <p14:creationId xmlns:p14="http://schemas.microsoft.com/office/powerpoint/2010/main" val="386993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FULL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left table (table1) and from the right table (table2).​</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FULL OUTER JOIN keyword combines the result of both LEFT and RIGHT joins.</a:t>
            </a:r>
            <a:endParaRPr lang="en-US" b="0" i="0" dirty="0">
              <a:solidFill>
                <a:srgbClr val="48535B"/>
              </a:solidFill>
              <a:effectLst/>
              <a:latin typeface="Segoe UI" panose="020B0502040204020203" pitchFamily="34" charset="0"/>
            </a:endParaRPr>
          </a:p>
        </p:txBody>
      </p:sp>
      <p:pic>
        <p:nvPicPr>
          <p:cNvPr id="7170" name="Picture 2">
            <a:extLst>
              <a:ext uri="{FF2B5EF4-FFF2-40B4-BE49-F238E27FC236}">
                <a16:creationId xmlns:a16="http://schemas.microsoft.com/office/drawing/2014/main" id="{151F8092-A902-9A3C-9560-15BFE7D134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6254" y="2647950"/>
            <a:ext cx="5315538" cy="4222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915EC20-C21A-604C-F053-5A911BD44CF8}"/>
              </a:ext>
            </a:extLst>
          </p:cNvPr>
          <p:cNvPicPr>
            <a:picLocks noChangeAspect="1"/>
          </p:cNvPicPr>
          <p:nvPr/>
        </p:nvPicPr>
        <p:blipFill>
          <a:blip r:embed="rId8"/>
          <a:stretch>
            <a:fillRect/>
          </a:stretch>
        </p:blipFill>
        <p:spPr>
          <a:xfrm>
            <a:off x="1933575" y="4294290"/>
            <a:ext cx="6381750" cy="3971925"/>
          </a:xfrm>
          <a:prstGeom prst="rect">
            <a:avLst/>
          </a:prstGeom>
        </p:spPr>
      </p:pic>
    </p:spTree>
    <p:extLst>
      <p:ext uri="{BB962C8B-B14F-4D97-AF65-F5344CB8AC3E}">
        <p14:creationId xmlns:p14="http://schemas.microsoft.com/office/powerpoint/2010/main" val="2812393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20040"/>
            <a:ext cx="18288000" cy="1030704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FULL JOIN</a:t>
            </a:r>
            <a:endParaRPr lang="en-US" sz="1350" dirty="0">
              <a:solidFill>
                <a:srgbClr val="0AC3E6"/>
              </a:solidFill>
            </a:endParaRPr>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803910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from the left table (table1) and from the right table (table2).​</a:t>
            </a:r>
          </a:p>
          <a:p>
            <a:pPr algn="just" rtl="0" fontAlgn="base"/>
            <a:endParaRPr lang="en-US" b="0" i="0" u="none" strike="noStrike" dirty="0">
              <a:solidFill>
                <a:srgbClr val="000000"/>
              </a:solidFill>
              <a:effectLst/>
              <a:latin typeface="Arial" panose="020B0604020202020204" pitchFamily="34" charset="0"/>
            </a:endParaRPr>
          </a:p>
          <a:p>
            <a:pPr algn="just" rtl="0" fontAlgn="base"/>
            <a:r>
              <a:rPr lang="en-US" b="0" i="0" u="none" strike="noStrike" dirty="0">
                <a:solidFill>
                  <a:srgbClr val="000000"/>
                </a:solidFill>
                <a:effectLst/>
                <a:latin typeface="Arial" panose="020B0604020202020204" pitchFamily="34" charset="0"/>
              </a:rPr>
              <a:t>The FULL OUTER JOIN keyword combines the result of both LEFT and RIGHT joins.</a:t>
            </a:r>
            <a:endParaRPr lang="en-US" b="0" i="0" dirty="0">
              <a:solidFill>
                <a:srgbClr val="48535B"/>
              </a:solidFill>
              <a:effectLst/>
              <a:latin typeface="Segoe UI" panose="020B0502040204020203" pitchFamily="34" charset="0"/>
            </a:endParaRPr>
          </a:p>
        </p:txBody>
      </p:sp>
      <p:graphicFrame>
        <p:nvGraphicFramePr>
          <p:cNvPr id="15" name="Table 14">
            <a:extLst>
              <a:ext uri="{FF2B5EF4-FFF2-40B4-BE49-F238E27FC236}">
                <a16:creationId xmlns:a16="http://schemas.microsoft.com/office/drawing/2014/main" id="{794D25AB-9DF6-08D2-E81D-8FF38A11A1B8}"/>
              </a:ext>
            </a:extLst>
          </p:cNvPr>
          <p:cNvGraphicFramePr>
            <a:graphicFrameLocks noGrp="1"/>
          </p:cNvGraphicFramePr>
          <p:nvPr/>
        </p:nvGraphicFramePr>
        <p:xfrm>
          <a:off x="1104900" y="5143500"/>
          <a:ext cx="4137183" cy="2433635"/>
        </p:xfrm>
        <a:graphic>
          <a:graphicData uri="http://schemas.openxmlformats.org/drawingml/2006/table">
            <a:tbl>
              <a:tblPr/>
              <a:tblGrid>
                <a:gridCol w="1154418">
                  <a:extLst>
                    <a:ext uri="{9D8B030D-6E8A-4147-A177-3AD203B41FA5}">
                      <a16:colId xmlns:a16="http://schemas.microsoft.com/office/drawing/2014/main" val="1446574274"/>
                    </a:ext>
                  </a:extLst>
                </a:gridCol>
                <a:gridCol w="1603704">
                  <a:extLst>
                    <a:ext uri="{9D8B030D-6E8A-4147-A177-3AD203B41FA5}">
                      <a16:colId xmlns:a16="http://schemas.microsoft.com/office/drawing/2014/main" val="2361528313"/>
                    </a:ext>
                  </a:extLst>
                </a:gridCol>
                <a:gridCol w="1379061">
                  <a:extLst>
                    <a:ext uri="{9D8B030D-6E8A-4147-A177-3AD203B41FA5}">
                      <a16:colId xmlns:a16="http://schemas.microsoft.com/office/drawing/2014/main" val="2595935013"/>
                    </a:ext>
                  </a:extLst>
                </a:gridCol>
              </a:tblGrid>
              <a:tr h="486727">
                <a:tc>
                  <a:txBody>
                    <a:bodyPr/>
                    <a:lstStyle/>
                    <a:p>
                      <a:pPr algn="ctr" fontAlgn="base"/>
                      <a:r>
                        <a:rPr lang="en-US" sz="1700" b="1" i="0" u="none" strike="noStrike" dirty="0" err="1">
                          <a:solidFill>
                            <a:srgbClr val="000000"/>
                          </a:solidFill>
                          <a:effectLst/>
                          <a:latin typeface="Arial" panose="020B0604020202020204" pitchFamily="34" charset="0"/>
                        </a:rPr>
                        <a:t>intern_id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intern_name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stream_id</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054037738"/>
                  </a:ext>
                </a:extLst>
              </a:tr>
              <a:tr h="486727">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Alex</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1971294863"/>
                  </a:ext>
                </a:extLst>
              </a:tr>
              <a:tr h="486727">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John</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647473286"/>
                  </a:ext>
                </a:extLst>
              </a:tr>
              <a:tr h="486727">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a:solidFill>
                            <a:srgbClr val="000000"/>
                          </a:solidFill>
                          <a:effectLst/>
                          <a:latin typeface="Arial" panose="020B0604020202020204" pitchFamily="34" charset="0"/>
                        </a:rPr>
                        <a:t>Ana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2514158955"/>
                  </a:ext>
                </a:extLst>
              </a:tr>
              <a:tr h="486727">
                <a:tc>
                  <a:txBody>
                    <a:bodyPr/>
                    <a:lstStyle/>
                    <a:p>
                      <a:pPr algn="r" fontAlgn="base"/>
                      <a:r>
                        <a:rPr lang="en-US" sz="1700" b="1" i="0" u="none" strike="noStrike">
                          <a:solidFill>
                            <a:srgbClr val="000000"/>
                          </a:solidFill>
                          <a:effectLst/>
                          <a:latin typeface="Arial" panose="020B0604020202020204" pitchFamily="34" charset="0"/>
                        </a:rPr>
                        <a:t>4</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a:solidFill>
                            <a:srgbClr val="000000"/>
                          </a:solidFill>
                          <a:effectLst/>
                          <a:latin typeface="Arial" panose="020B0604020202020204" pitchFamily="34" charset="0"/>
                        </a:rPr>
                        <a:t>Rick</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700" b="1" i="0" u="none" strike="noStrike" dirty="0">
                          <a:solidFill>
                            <a:srgbClr val="000000"/>
                          </a:solidFill>
                          <a:effectLst/>
                          <a:latin typeface="Arial" panose="020B0604020202020204" pitchFamily="34" charset="0"/>
                        </a:rPr>
                        <a:t>NULL</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59905" marR="59905" marT="29952" marB="29952">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3860563429"/>
                  </a:ext>
                </a:extLst>
              </a:tr>
            </a:tbl>
          </a:graphicData>
        </a:graphic>
      </p:graphicFrame>
      <p:sp>
        <p:nvSpPr>
          <p:cNvPr id="16" name="Rectangle 2">
            <a:extLst>
              <a:ext uri="{FF2B5EF4-FFF2-40B4-BE49-F238E27FC236}">
                <a16:creationId xmlns:a16="http://schemas.microsoft.com/office/drawing/2014/main" id="{5B91EC9C-7C59-0689-65E3-8B0F5665A470}"/>
              </a:ext>
            </a:extLst>
          </p:cNvPr>
          <p:cNvSpPr>
            <a:spLocks noChangeArrowheads="1"/>
          </p:cNvSpPr>
          <p:nvPr/>
        </p:nvSpPr>
        <p:spPr bwMode="auto">
          <a:xfrm>
            <a:off x="1104901" y="4820335"/>
            <a:ext cx="71211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8D354778-5B32-59A3-9085-D53EEC023BDA}"/>
              </a:ext>
            </a:extLst>
          </p:cNvPr>
          <p:cNvGraphicFramePr>
            <a:graphicFrameLocks noGrp="1"/>
          </p:cNvGraphicFramePr>
          <p:nvPr/>
        </p:nvGraphicFramePr>
        <p:xfrm>
          <a:off x="6346983" y="5172852"/>
          <a:ext cx="3100674" cy="2078600"/>
        </p:xfrm>
        <a:graphic>
          <a:graphicData uri="http://schemas.openxmlformats.org/drawingml/2006/table">
            <a:tbl>
              <a:tblPr/>
              <a:tblGrid>
                <a:gridCol w="1550337">
                  <a:extLst>
                    <a:ext uri="{9D8B030D-6E8A-4147-A177-3AD203B41FA5}">
                      <a16:colId xmlns:a16="http://schemas.microsoft.com/office/drawing/2014/main" val="148266670"/>
                    </a:ext>
                  </a:extLst>
                </a:gridCol>
                <a:gridCol w="1550337">
                  <a:extLst>
                    <a:ext uri="{9D8B030D-6E8A-4147-A177-3AD203B41FA5}">
                      <a16:colId xmlns:a16="http://schemas.microsoft.com/office/drawing/2014/main" val="1317424820"/>
                    </a:ext>
                  </a:extLst>
                </a:gridCol>
              </a:tblGrid>
              <a:tr h="592063">
                <a:tc>
                  <a:txBody>
                    <a:bodyPr/>
                    <a:lstStyle/>
                    <a:p>
                      <a:pPr algn="ctr" fontAlgn="base"/>
                      <a:r>
                        <a:rPr lang="en-US" sz="1700" b="1" i="0" u="none" strike="noStrike" dirty="0" err="1">
                          <a:solidFill>
                            <a:srgbClr val="000000"/>
                          </a:solidFill>
                          <a:effectLst/>
                          <a:latin typeface="Arial" panose="020B0604020202020204" pitchFamily="34" charset="0"/>
                        </a:rPr>
                        <a:t>stream_id</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tc>
                  <a:txBody>
                    <a:bodyPr/>
                    <a:lstStyle/>
                    <a:p>
                      <a:pPr algn="ctr" fontAlgn="base"/>
                      <a:r>
                        <a:rPr lang="en-US" sz="1700" b="1" i="0" u="none" strike="noStrike">
                          <a:solidFill>
                            <a:srgbClr val="000000"/>
                          </a:solidFill>
                          <a:effectLst/>
                          <a:latin typeface="Arial" panose="020B0604020202020204" pitchFamily="34" charset="0"/>
                        </a:rPr>
                        <a:t>stream_name</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5240"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955488918"/>
                  </a:ext>
                </a:extLst>
              </a:tr>
              <a:tr h="491259">
                <a:tc>
                  <a:txBody>
                    <a:bodyPr/>
                    <a:lstStyle/>
                    <a:p>
                      <a:pPr algn="r" fontAlgn="base"/>
                      <a:r>
                        <a:rPr lang="en-US" sz="1700" b="1" i="0" u="none" strike="noStrike">
                          <a:solidFill>
                            <a:srgbClr val="000000"/>
                          </a:solidFill>
                          <a:effectLst/>
                          <a:latin typeface="Arial" panose="020B0604020202020204" pitchFamily="34" charset="0"/>
                        </a:rPr>
                        <a:t>1</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700" b="1" i="0" u="none" strike="noStrike">
                          <a:solidFill>
                            <a:srgbClr val="000000"/>
                          </a:solidFill>
                          <a:effectLst/>
                          <a:latin typeface="Arial" panose="020B0604020202020204" pitchFamily="34" charset="0"/>
                        </a:rPr>
                        <a:t>Java</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5240"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2643620752"/>
                  </a:ext>
                </a:extLst>
              </a:tr>
              <a:tr h="491259">
                <a:tc>
                  <a:txBody>
                    <a:bodyPr/>
                    <a:lstStyle/>
                    <a:p>
                      <a:pPr algn="r" fontAlgn="base"/>
                      <a:r>
                        <a:rPr lang="en-US" sz="1700" b="1" i="0" u="none" strike="noStrike">
                          <a:solidFill>
                            <a:srgbClr val="000000"/>
                          </a:solidFill>
                          <a:effectLst/>
                          <a:latin typeface="Arial" panose="020B0604020202020204" pitchFamily="34" charset="0"/>
                        </a:rPr>
                        <a:t>2</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700" b="1" i="0" u="none" strike="noStrike">
                          <a:solidFill>
                            <a:srgbClr val="000000"/>
                          </a:solidFill>
                          <a:effectLst/>
                          <a:latin typeface="Arial" panose="020B0604020202020204" pitchFamily="34" charset="0"/>
                        </a:rPr>
                        <a:t>.NET</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3221989080"/>
                  </a:ext>
                </a:extLst>
              </a:tr>
              <a:tr h="504019">
                <a:tc>
                  <a:txBody>
                    <a:bodyPr/>
                    <a:lstStyle/>
                    <a:p>
                      <a:pPr algn="r" fontAlgn="base"/>
                      <a:r>
                        <a:rPr lang="en-US" sz="1700" b="1" i="0" u="none" strike="noStrike">
                          <a:solidFill>
                            <a:srgbClr val="000000"/>
                          </a:solidFill>
                          <a:effectLst/>
                          <a:latin typeface="Arial" panose="020B0604020202020204" pitchFamily="34" charset="0"/>
                        </a:rPr>
                        <a:t>3</a:t>
                      </a:r>
                      <a:r>
                        <a:rPr lang="en-US" sz="1700" b="1" i="0">
                          <a:solidFill>
                            <a:srgbClr val="FFFFFF"/>
                          </a:solidFill>
                          <a:effectLst/>
                          <a:latin typeface="Arial" panose="020B0604020202020204" pitchFamily="34" charset="0"/>
                        </a:rPr>
                        <a:t>​</a:t>
                      </a:r>
                      <a:endParaRPr lang="en-US" sz="1200" b="1" i="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700" b="1" i="0" u="none" strike="noStrike" dirty="0">
                          <a:solidFill>
                            <a:srgbClr val="000000"/>
                          </a:solidFill>
                          <a:effectLst/>
                          <a:latin typeface="Arial" panose="020B0604020202020204" pitchFamily="34" charset="0"/>
                        </a:rPr>
                        <a:t>iOS</a:t>
                      </a:r>
                      <a:r>
                        <a:rPr lang="en-US" sz="1700" b="1" i="0" dirty="0">
                          <a:solidFill>
                            <a:srgbClr val="FFFFFF"/>
                          </a:solidFill>
                          <a:effectLst/>
                          <a:latin typeface="Arial" panose="020B0604020202020204" pitchFamily="34" charset="0"/>
                        </a:rPr>
                        <a:t>​</a:t>
                      </a:r>
                      <a:endParaRPr lang="en-US" sz="1200" b="1" i="0" dirty="0">
                        <a:solidFill>
                          <a:srgbClr val="FFFFFF"/>
                        </a:solidFill>
                        <a:effectLst/>
                      </a:endParaRPr>
                    </a:p>
                  </a:txBody>
                  <a:tcPr marL="61248" marR="61248" marT="30624" marB="30624">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2214626765"/>
                  </a:ext>
                </a:extLst>
              </a:tr>
            </a:tbl>
          </a:graphicData>
        </a:graphic>
      </p:graphicFrame>
      <p:sp>
        <p:nvSpPr>
          <p:cNvPr id="18" name="Rectangle 3">
            <a:extLst>
              <a:ext uri="{FF2B5EF4-FFF2-40B4-BE49-F238E27FC236}">
                <a16:creationId xmlns:a16="http://schemas.microsoft.com/office/drawing/2014/main" id="{D94D592F-4CD7-CE44-05C2-5DAAE8FAB496}"/>
              </a:ext>
            </a:extLst>
          </p:cNvPr>
          <p:cNvSpPr>
            <a:spLocks noChangeArrowheads="1"/>
          </p:cNvSpPr>
          <p:nvPr/>
        </p:nvSpPr>
        <p:spPr bwMode="auto">
          <a:xfrm>
            <a:off x="6500527" y="4800295"/>
            <a:ext cx="8440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D66A9C23-A55B-8936-D8E6-6DEFBCB99771}"/>
              </a:ext>
            </a:extLst>
          </p:cNvPr>
          <p:cNvGraphicFramePr>
            <a:graphicFrameLocks noGrp="1"/>
          </p:cNvGraphicFramePr>
          <p:nvPr>
            <p:extLst>
              <p:ext uri="{D42A27DB-BD31-4B8C-83A1-F6EECF244321}">
                <p14:modId xmlns:p14="http://schemas.microsoft.com/office/powerpoint/2010/main" val="2629694234"/>
              </p:ext>
            </p:extLst>
          </p:nvPr>
        </p:nvGraphicFramePr>
        <p:xfrm>
          <a:off x="10706101" y="5143500"/>
          <a:ext cx="4549776" cy="2470182"/>
        </p:xfrm>
        <a:graphic>
          <a:graphicData uri="http://schemas.openxmlformats.org/drawingml/2006/table">
            <a:tbl>
              <a:tblPr/>
              <a:tblGrid>
                <a:gridCol w="939513">
                  <a:extLst>
                    <a:ext uri="{9D8B030D-6E8A-4147-A177-3AD203B41FA5}">
                      <a16:colId xmlns:a16="http://schemas.microsoft.com/office/drawing/2014/main" val="2234733794"/>
                    </a:ext>
                  </a:extLst>
                </a:gridCol>
                <a:gridCol w="1298428">
                  <a:extLst>
                    <a:ext uri="{9D8B030D-6E8A-4147-A177-3AD203B41FA5}">
                      <a16:colId xmlns:a16="http://schemas.microsoft.com/office/drawing/2014/main" val="158849523"/>
                    </a:ext>
                  </a:extLst>
                </a:gridCol>
                <a:gridCol w="1008129">
                  <a:extLst>
                    <a:ext uri="{9D8B030D-6E8A-4147-A177-3AD203B41FA5}">
                      <a16:colId xmlns:a16="http://schemas.microsoft.com/office/drawing/2014/main" val="733233910"/>
                    </a:ext>
                  </a:extLst>
                </a:gridCol>
                <a:gridCol w="1303706">
                  <a:extLst>
                    <a:ext uri="{9D8B030D-6E8A-4147-A177-3AD203B41FA5}">
                      <a16:colId xmlns:a16="http://schemas.microsoft.com/office/drawing/2014/main" val="3316904798"/>
                    </a:ext>
                  </a:extLst>
                </a:gridCol>
              </a:tblGrid>
              <a:tr h="411697">
                <a:tc>
                  <a:txBody>
                    <a:bodyPr/>
                    <a:lstStyle/>
                    <a:p>
                      <a:pPr algn="ctr" fontAlgn="base"/>
                      <a:r>
                        <a:rPr lang="en-US" sz="1400" b="1" i="0" u="none" strike="noStrike" dirty="0" err="1">
                          <a:solidFill>
                            <a:srgbClr val="000000"/>
                          </a:solidFill>
                          <a:effectLst/>
                          <a:latin typeface="Arial" panose="020B0604020202020204" pitchFamily="34" charset="0"/>
                        </a:rPr>
                        <a:t>intern_id</a:t>
                      </a:r>
                      <a:r>
                        <a:rPr lang="en-US" sz="1400" b="1" i="0" dirty="0">
                          <a:solidFill>
                            <a:srgbClr val="FFFFFF"/>
                          </a:solidFill>
                          <a:effectLst/>
                          <a:latin typeface="Arial" panose="020B0604020202020204" pitchFamily="34" charset="0"/>
                        </a:rPr>
                        <a:t>​</a:t>
                      </a:r>
                      <a:endParaRPr lang="en-US" sz="1000" b="1" i="0" dirty="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400" b="1" i="0" u="none" strike="noStrike">
                          <a:solidFill>
                            <a:srgbClr val="000000"/>
                          </a:solidFill>
                          <a:effectLst/>
                          <a:latin typeface="Arial" panose="020B0604020202020204" pitchFamily="34" charset="0"/>
                        </a:rPr>
                        <a:t>intern_name</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400" b="1" i="0" u="none" strike="noStrike">
                          <a:solidFill>
                            <a:srgbClr val="000000"/>
                          </a:solidFill>
                          <a:effectLst/>
                          <a:latin typeface="Arial" panose="020B0604020202020204" pitchFamily="34" charset="0"/>
                        </a:rPr>
                        <a:t>stream_id</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tc>
                  <a:txBody>
                    <a:bodyPr/>
                    <a:lstStyle/>
                    <a:p>
                      <a:pPr algn="ctr" fontAlgn="base"/>
                      <a:r>
                        <a:rPr lang="en-US" sz="1400" b="1" i="0" u="none" strike="noStrike">
                          <a:solidFill>
                            <a:srgbClr val="000000"/>
                          </a:solidFill>
                          <a:effectLst/>
                          <a:latin typeface="Arial" panose="020B0604020202020204" pitchFamily="34" charset="0"/>
                        </a:rPr>
                        <a:t>stream_name</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12697" cap="flat" cmpd="sng" algn="ctr">
                      <a:solidFill>
                        <a:srgbClr val="233237"/>
                      </a:solidFill>
                      <a:prstDash val="solid"/>
                      <a:round/>
                      <a:headEnd type="none" w="med" len="med"/>
                      <a:tailEnd type="none" w="med" len="med"/>
                    </a:lnB>
                  </a:tcPr>
                </a:tc>
                <a:extLst>
                  <a:ext uri="{0D108BD9-81ED-4DB2-BD59-A6C34878D82A}">
                    <a16:rowId xmlns:a16="http://schemas.microsoft.com/office/drawing/2014/main" val="4182981123"/>
                  </a:ext>
                </a:extLst>
              </a:tr>
              <a:tr h="411697">
                <a:tc>
                  <a:txBody>
                    <a:bodyPr/>
                    <a:lstStyle/>
                    <a:p>
                      <a:pPr algn="r" fontAlgn="base"/>
                      <a:r>
                        <a:rPr lang="en-US" sz="1400" b="1" i="0" u="none" strike="noStrike">
                          <a:solidFill>
                            <a:srgbClr val="000000"/>
                          </a:solidFill>
                          <a:effectLst/>
                          <a:latin typeface="Arial" panose="020B0604020202020204" pitchFamily="34" charset="0"/>
                        </a:rPr>
                        <a:t>1</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Alex</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1</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400" b="1" i="0" u="none" strike="noStrike">
                          <a:solidFill>
                            <a:srgbClr val="000000"/>
                          </a:solidFill>
                          <a:effectLst/>
                          <a:latin typeface="Arial" panose="020B0604020202020204" pitchFamily="34" charset="0"/>
                        </a:rPr>
                        <a:t>Java</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12697"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866146975"/>
                  </a:ext>
                </a:extLst>
              </a:tr>
              <a:tr h="411697">
                <a:tc>
                  <a:txBody>
                    <a:bodyPr/>
                    <a:lstStyle/>
                    <a:p>
                      <a:pPr algn="r" fontAlgn="base"/>
                      <a:r>
                        <a:rPr lang="en-US" sz="1400" b="1" i="0" u="none" strike="noStrike">
                          <a:solidFill>
                            <a:srgbClr val="000000"/>
                          </a:solidFill>
                          <a:effectLst/>
                          <a:latin typeface="Arial" panose="020B0604020202020204" pitchFamily="34" charset="0"/>
                        </a:rPr>
                        <a:t>2</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John</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1</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tc>
                  <a:txBody>
                    <a:bodyPr/>
                    <a:lstStyle/>
                    <a:p>
                      <a:pPr algn="r" fontAlgn="base"/>
                      <a:r>
                        <a:rPr lang="en-US" sz="1400" b="1" i="0" u="none" strike="noStrike">
                          <a:solidFill>
                            <a:srgbClr val="000000"/>
                          </a:solidFill>
                          <a:effectLst/>
                          <a:latin typeface="Arial" panose="020B0604020202020204" pitchFamily="34" charset="0"/>
                        </a:rPr>
                        <a:t>Java</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E411A"/>
                    </a:solidFill>
                  </a:tcPr>
                </a:tc>
                <a:extLst>
                  <a:ext uri="{0D108BD9-81ED-4DB2-BD59-A6C34878D82A}">
                    <a16:rowId xmlns:a16="http://schemas.microsoft.com/office/drawing/2014/main" val="3782586211"/>
                  </a:ext>
                </a:extLst>
              </a:tr>
              <a:tr h="411697">
                <a:tc>
                  <a:txBody>
                    <a:bodyPr/>
                    <a:lstStyle/>
                    <a:p>
                      <a:pPr algn="r" fontAlgn="base"/>
                      <a:r>
                        <a:rPr lang="en-US" sz="1400" b="1" i="0" u="none" strike="noStrike">
                          <a:solidFill>
                            <a:srgbClr val="000000"/>
                          </a:solidFill>
                          <a:effectLst/>
                          <a:latin typeface="Arial" panose="020B0604020202020204" pitchFamily="34" charset="0"/>
                        </a:rPr>
                        <a:t>3</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Ana</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400" b="1" i="0" u="none" strike="noStrike">
                          <a:solidFill>
                            <a:srgbClr val="000000"/>
                          </a:solidFill>
                          <a:effectLst/>
                          <a:latin typeface="Arial" panose="020B0604020202020204" pitchFamily="34" charset="0"/>
                        </a:rPr>
                        <a:t>2</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tc>
                  <a:txBody>
                    <a:bodyPr/>
                    <a:lstStyle/>
                    <a:p>
                      <a:pPr algn="r" fontAlgn="base"/>
                      <a:r>
                        <a:rPr lang="en-US" sz="1400" b="1" i="0" u="none" strike="noStrike">
                          <a:solidFill>
                            <a:srgbClr val="000000"/>
                          </a:solidFill>
                          <a:effectLst/>
                          <a:latin typeface="Arial" panose="020B0604020202020204" pitchFamily="34" charset="0"/>
                        </a:rPr>
                        <a:t>.NET</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0AC3E6"/>
                    </a:solidFill>
                  </a:tcPr>
                </a:tc>
                <a:extLst>
                  <a:ext uri="{0D108BD9-81ED-4DB2-BD59-A6C34878D82A}">
                    <a16:rowId xmlns:a16="http://schemas.microsoft.com/office/drawing/2014/main" val="3937801792"/>
                  </a:ext>
                </a:extLst>
              </a:tr>
              <a:tr h="411697">
                <a:tc>
                  <a:txBody>
                    <a:bodyPr/>
                    <a:lstStyle/>
                    <a:p>
                      <a:pPr algn="r" fontAlgn="base"/>
                      <a:r>
                        <a:rPr lang="en-US" sz="1400" b="1" i="0" u="none" strike="noStrike">
                          <a:solidFill>
                            <a:srgbClr val="000000"/>
                          </a:solidFill>
                          <a:effectLst/>
                          <a:latin typeface="Arial" panose="020B0604020202020204" pitchFamily="34" charset="0"/>
                        </a:rPr>
                        <a:t>4</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tcPr>
                </a:tc>
                <a:tc>
                  <a:txBody>
                    <a:bodyPr/>
                    <a:lstStyle/>
                    <a:p>
                      <a:pPr algn="r" fontAlgn="base"/>
                      <a:r>
                        <a:rPr lang="en-US" sz="1400" b="1" i="0" u="none" strike="noStrike">
                          <a:solidFill>
                            <a:srgbClr val="000000"/>
                          </a:solidFill>
                          <a:effectLst/>
                          <a:latin typeface="Arial" panose="020B0604020202020204" pitchFamily="34" charset="0"/>
                        </a:rPr>
                        <a:t>Rick</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FFFFFF"/>
                    </a:solidFill>
                  </a:tcPr>
                </a:tc>
                <a:tc>
                  <a:txBody>
                    <a:bodyPr/>
                    <a:lstStyle/>
                    <a:p>
                      <a:pPr algn="r" fontAlgn="base"/>
                      <a:r>
                        <a:rPr lang="en-US" sz="1400" b="1" i="0" u="none" strike="noStrike">
                          <a:solidFill>
                            <a:srgbClr val="000000"/>
                          </a:solidFill>
                          <a:effectLst/>
                          <a:latin typeface="Arial" panose="020B0604020202020204" pitchFamily="34" charset="0"/>
                        </a:rPr>
                        <a:t>NULL</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tc>
                  <a:txBody>
                    <a:bodyPr/>
                    <a:lstStyle/>
                    <a:p>
                      <a:pPr algn="r" fontAlgn="base"/>
                      <a:r>
                        <a:rPr lang="en-US" sz="1400" b="1" i="0" u="none" strike="noStrike">
                          <a:solidFill>
                            <a:srgbClr val="000000"/>
                          </a:solidFill>
                          <a:effectLst/>
                          <a:latin typeface="Arial" panose="020B0604020202020204" pitchFamily="34" charset="0"/>
                        </a:rPr>
                        <a:t>NULL</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8CB55A"/>
                    </a:solidFill>
                  </a:tcPr>
                </a:tc>
                <a:extLst>
                  <a:ext uri="{0D108BD9-81ED-4DB2-BD59-A6C34878D82A}">
                    <a16:rowId xmlns:a16="http://schemas.microsoft.com/office/drawing/2014/main" val="1726726376"/>
                  </a:ext>
                </a:extLst>
              </a:tr>
              <a:tr h="411697">
                <a:tc>
                  <a:txBody>
                    <a:bodyPr/>
                    <a:lstStyle/>
                    <a:p>
                      <a:pPr algn="r" fontAlgn="base"/>
                      <a:r>
                        <a:rPr lang="en-US" sz="1400" b="1" i="0" u="none" strike="noStrike">
                          <a:solidFill>
                            <a:srgbClr val="000000"/>
                          </a:solidFill>
                          <a:effectLst/>
                          <a:latin typeface="Arial" panose="020B0604020202020204" pitchFamily="34" charset="0"/>
                        </a:rPr>
                        <a:t>NULL</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400" b="1" i="0" u="none" strike="noStrike">
                          <a:solidFill>
                            <a:srgbClr val="000000"/>
                          </a:solidFill>
                          <a:effectLst/>
                          <a:latin typeface="Arial" panose="020B0604020202020204" pitchFamily="34" charset="0"/>
                        </a:rPr>
                        <a:t>NULL</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400" b="1" i="0" u="none" strike="noStrike">
                          <a:solidFill>
                            <a:srgbClr val="000000"/>
                          </a:solidFill>
                          <a:effectLst/>
                          <a:latin typeface="Arial" panose="020B0604020202020204" pitchFamily="34" charset="0"/>
                        </a:rPr>
                        <a:t>3</a:t>
                      </a:r>
                      <a:r>
                        <a:rPr lang="en-US" sz="1400" b="1" i="0">
                          <a:solidFill>
                            <a:srgbClr val="FFFFFF"/>
                          </a:solidFill>
                          <a:effectLst/>
                          <a:latin typeface="Arial" panose="020B0604020202020204" pitchFamily="34" charset="0"/>
                        </a:rPr>
                        <a:t>​</a:t>
                      </a:r>
                      <a:endParaRPr lang="en-US" sz="1000" b="1" i="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tc>
                  <a:txBody>
                    <a:bodyPr/>
                    <a:lstStyle/>
                    <a:p>
                      <a:pPr algn="r" fontAlgn="base"/>
                      <a:r>
                        <a:rPr lang="en-US" sz="1400" b="1" i="0" u="none" strike="noStrike" dirty="0">
                          <a:solidFill>
                            <a:srgbClr val="000000"/>
                          </a:solidFill>
                          <a:effectLst/>
                          <a:latin typeface="Arial" panose="020B0604020202020204" pitchFamily="34" charset="0"/>
                        </a:rPr>
                        <a:t>iOS</a:t>
                      </a:r>
                      <a:r>
                        <a:rPr lang="en-US" sz="1400" b="1" i="0" dirty="0">
                          <a:solidFill>
                            <a:srgbClr val="FFFFFF"/>
                          </a:solidFill>
                          <a:effectLst/>
                          <a:latin typeface="Arial" panose="020B0604020202020204" pitchFamily="34" charset="0"/>
                        </a:rPr>
                        <a:t>​</a:t>
                      </a:r>
                      <a:endParaRPr lang="en-US" sz="1000" b="1" i="0" dirty="0">
                        <a:solidFill>
                          <a:srgbClr val="FFFFFF"/>
                        </a:solidFill>
                        <a:effectLst/>
                      </a:endParaRPr>
                    </a:p>
                  </a:txBody>
                  <a:tcPr marL="50670" marR="50670" marT="25335" marB="25335">
                    <a:lnL w="9525" cap="flat" cmpd="sng" algn="ctr">
                      <a:solidFill>
                        <a:srgbClr val="233237"/>
                      </a:solidFill>
                      <a:prstDash val="solid"/>
                      <a:round/>
                      <a:headEnd type="none" w="med" len="med"/>
                      <a:tailEnd type="none" w="med" len="med"/>
                    </a:lnL>
                    <a:lnR w="9525" cap="flat" cmpd="sng" algn="ctr">
                      <a:solidFill>
                        <a:srgbClr val="233237"/>
                      </a:solidFill>
                      <a:prstDash val="solid"/>
                      <a:round/>
                      <a:headEnd type="none" w="med" len="med"/>
                      <a:tailEnd type="none" w="med" len="med"/>
                    </a:lnR>
                    <a:lnT w="9525" cap="flat" cmpd="sng" algn="ctr">
                      <a:solidFill>
                        <a:srgbClr val="233237"/>
                      </a:solidFill>
                      <a:prstDash val="solid"/>
                      <a:round/>
                      <a:headEnd type="none" w="med" len="med"/>
                      <a:tailEnd type="none" w="med" len="med"/>
                    </a:lnT>
                    <a:lnB w="9525" cap="flat" cmpd="sng" algn="ctr">
                      <a:solidFill>
                        <a:srgbClr val="233237"/>
                      </a:solidFill>
                      <a:prstDash val="solid"/>
                      <a:round/>
                      <a:headEnd type="none" w="med" len="med"/>
                      <a:tailEnd type="none" w="med" len="med"/>
                    </a:lnB>
                    <a:solidFill>
                      <a:srgbClr val="D8DDE0"/>
                    </a:solidFill>
                  </a:tcPr>
                </a:tc>
                <a:extLst>
                  <a:ext uri="{0D108BD9-81ED-4DB2-BD59-A6C34878D82A}">
                    <a16:rowId xmlns:a16="http://schemas.microsoft.com/office/drawing/2014/main" val="3918108974"/>
                  </a:ext>
                </a:extLst>
              </a:tr>
            </a:tbl>
          </a:graphicData>
        </a:graphic>
      </p:graphicFrame>
    </p:spTree>
    <p:extLst>
      <p:ext uri="{BB962C8B-B14F-4D97-AF65-F5344CB8AC3E}">
        <p14:creationId xmlns:p14="http://schemas.microsoft.com/office/powerpoint/2010/main" val="249201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18287999"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6191250" cy="3429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Aggregate (GROUP) functions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979170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ELEMENT A…">
            <a:extLst>
              <a:ext uri="{FF2B5EF4-FFF2-40B4-BE49-F238E27FC236}">
                <a16:creationId xmlns:a16="http://schemas.microsoft.com/office/drawing/2014/main" id="{2F7B6C3C-4A28-ED15-A074-3D5F82697C49}"/>
              </a:ext>
            </a:extLst>
          </p:cNvPr>
          <p:cNvSpPr txBox="1"/>
          <p:nvPr/>
        </p:nvSpPr>
        <p:spPr>
          <a:xfrm>
            <a:off x="1104900" y="2647950"/>
            <a:ext cx="6134100"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l" rtl="0" fontAlgn="base"/>
            <a:r>
              <a:rPr lang="en-US" b="1" cap="all" dirty="0">
                <a:solidFill>
                  <a:srgbClr val="0AC3E6"/>
                </a:solidFill>
                <a:latin typeface="Arial" panose="020B0604020202020204" pitchFamily="34" charset="0"/>
              </a:rPr>
              <a:t>SELF JOIN</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It’s a regular join, but the table is joined with itself.​</a:t>
            </a:r>
            <a:endParaRPr lang="en-US" b="0" i="0" dirty="0">
              <a:solidFill>
                <a:srgbClr val="48535B"/>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endParaRPr lang="en-US" sz="2000" dirty="0">
              <a:effectLst/>
            </a:endParaRPr>
          </a:p>
        </p:txBody>
      </p:sp>
      <p:sp>
        <p:nvSpPr>
          <p:cNvPr id="3" name="ELEMENT A…">
            <a:extLst>
              <a:ext uri="{FF2B5EF4-FFF2-40B4-BE49-F238E27FC236}">
                <a16:creationId xmlns:a16="http://schemas.microsoft.com/office/drawing/2014/main" id="{ED632D8A-7EBD-C29A-71C8-694DD82D0881}"/>
              </a:ext>
            </a:extLst>
          </p:cNvPr>
          <p:cNvSpPr txBox="1"/>
          <p:nvPr/>
        </p:nvSpPr>
        <p:spPr>
          <a:xfrm>
            <a:off x="1104900" y="4289966"/>
            <a:ext cx="619125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l" rtl="0" fontAlgn="base"/>
            <a:r>
              <a:rPr lang="en-US" b="1" i="0" u="none" strike="noStrike" cap="all" dirty="0">
                <a:solidFill>
                  <a:srgbClr val="0AC3E6"/>
                </a:solidFill>
                <a:effectLst/>
                <a:latin typeface="Arial" panose="020B0604020202020204" pitchFamily="34" charset="0"/>
              </a:rPr>
              <a:t>UNION</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This operator combines the result of two or more SELECT statements</a:t>
            </a:r>
            <a:endParaRPr lang="en-US" b="0" i="0" dirty="0">
              <a:solidFill>
                <a:srgbClr val="48535B"/>
              </a:solidFill>
              <a:effectLst/>
              <a:latin typeface="Segoe UI" panose="020B0502040204020203" pitchFamily="34" charset="0"/>
            </a:endParaRPr>
          </a:p>
        </p:txBody>
      </p:sp>
      <p:pic>
        <p:nvPicPr>
          <p:cNvPr id="1026" name="Picture 2">
            <a:extLst>
              <a:ext uri="{FF2B5EF4-FFF2-40B4-BE49-F238E27FC236}">
                <a16:creationId xmlns:a16="http://schemas.microsoft.com/office/drawing/2014/main" id="{B02977AC-A514-1D27-94D8-ED36F4E05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4624" y="5887769"/>
            <a:ext cx="3436439" cy="29704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32A99D01-8886-76AE-E01C-3DA36DE749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6008182"/>
            <a:ext cx="7024689" cy="304610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1A2C8D4B-7607-8EB9-9824-ACD5706B7596}"/>
              </a:ext>
            </a:extLst>
          </p:cNvPr>
          <p:cNvSpPr/>
          <p:nvPr/>
        </p:nvSpPr>
        <p:spPr>
          <a:xfrm>
            <a:off x="10084594" y="2805860"/>
            <a:ext cx="4282619" cy="101566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SELECT</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column_name</a:t>
            </a:r>
            <a:r>
              <a:rPr kumimoji="0" lang="en-US" sz="2000" b="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(s)</a:t>
            </a:r>
            <a:br>
              <a:rPr kumimoji="0" lang="en-US" sz="2000" b="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FROM</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table1 T1, table1 T2</a:t>
            </a:r>
            <a:br>
              <a:rPr kumimoji="0" lang="en-US" sz="2000" b="0" i="0" u="none" strike="noStrike" kern="1200" cap="none" spc="0" normalizeH="0" baseline="0" noProof="0" dirty="0">
                <a:ln>
                  <a:noFill/>
                </a:ln>
                <a:solidFill>
                  <a:srgbClr val="000000"/>
                </a:solidFill>
                <a:effectLst/>
                <a:uLnTx/>
                <a:uFillTx/>
                <a:latin typeface="Arial"/>
                <a:ea typeface="+mn-ea"/>
                <a:cs typeface="+mn-cs"/>
              </a:rPr>
            </a:br>
            <a:r>
              <a:rPr kumimoji="0" lang="en-US" sz="20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WHERE</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2000" b="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condition</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0273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06025" y="0"/>
            <a:ext cx="8185370" cy="10287000"/>
          </a:xfrm>
          <a:prstGeom prst="rect">
            <a:avLst/>
          </a:prstGeom>
        </p:spPr>
      </p:pic>
      <p:sp>
        <p:nvSpPr>
          <p:cNvPr id="5" name="Text 0"/>
          <p:cNvSpPr/>
          <p:nvPr/>
        </p:nvSpPr>
        <p:spPr>
          <a:xfrm>
            <a:off x="1047750" y="3962400"/>
            <a:ext cx="11766042" cy="3048000"/>
          </a:xfrm>
          <a:prstGeom prst="rect">
            <a:avLst/>
          </a:prstGeom>
          <a:noFill/>
          <a:ln/>
        </p:spPr>
        <p:txBody>
          <a:bodyPr wrap="square" lIns="0" tIns="0" rIns="0" bIns="0" rtlCol="0" anchor="ctr"/>
          <a:lstStyle/>
          <a:p>
            <a:pPr algn="l"/>
            <a:r>
              <a:rPr lang="en-US" sz="7200" b="1" i="0" kern="0" spc="157" dirty="0">
                <a:solidFill>
                  <a:schemeClr val="bg1"/>
                </a:solidFill>
                <a:latin typeface="Arial Bold" pitchFamily="34" charset="0"/>
                <a:ea typeface="Arial Bold" pitchFamily="34" charset="-122"/>
                <a:cs typeface="Arial Bold" pitchFamily="34" charset="-120"/>
              </a:rPr>
              <a:t>TRANSACTION CONROL LANGUAGE (TCL)</a:t>
            </a:r>
          </a:p>
        </p:txBody>
      </p:sp>
      <p:sp>
        <p:nvSpPr>
          <p:cNvPr id="6"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kern="0" spc="-30" dirty="0">
                <a:solidFill>
                  <a:srgbClr val="9BB4BE"/>
                </a:solidFill>
                <a:latin typeface="Inter Medium" pitchFamily="34" charset="0"/>
                <a:ea typeface="Inter Medium" pitchFamily="34" charset="-122"/>
                <a:cs typeface="Inter Medium" pitchFamily="34" charset="-120"/>
              </a:rPr>
              <a:t>| </a:t>
            </a: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7" name="Text 2"/>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3"/>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
        <p:nvSpPr>
          <p:cNvPr id="9" name="Text 4"/>
          <p:cNvSpPr/>
          <p:nvPr/>
        </p:nvSpPr>
        <p:spPr>
          <a:xfrm>
            <a:off x="14192250" y="9525000"/>
            <a:ext cx="3028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pic>
        <p:nvPicPr>
          <p:cNvPr id="11" name="Image" descr="Image">
            <a:extLst>
              <a:ext uri="{FF2B5EF4-FFF2-40B4-BE49-F238E27FC236}">
                <a16:creationId xmlns:a16="http://schemas.microsoft.com/office/drawing/2014/main" id="{0C590C00-A913-3D07-D8B3-52259145C64A}"/>
              </a:ext>
            </a:extLst>
          </p:cNvPr>
          <p:cNvPicPr>
            <a:picLocks noChangeAspect="1"/>
          </p:cNvPicPr>
          <p:nvPr/>
        </p:nvPicPr>
        <p:blipFill>
          <a:blip r:embed="rId5"/>
          <a:stretch>
            <a:fillRect/>
          </a:stretch>
        </p:blipFill>
        <p:spPr>
          <a:xfrm>
            <a:off x="1189874" y="381000"/>
            <a:ext cx="905626" cy="304800"/>
          </a:xfrm>
          <a:prstGeom prst="rect">
            <a:avLst/>
          </a:prstGeom>
          <a:ln w="12700">
            <a:miter lim="400000"/>
          </a:ln>
        </p:spPr>
      </p:pic>
    </p:spTree>
    <p:extLst>
      <p:ext uri="{BB962C8B-B14F-4D97-AF65-F5344CB8AC3E}">
        <p14:creationId xmlns:p14="http://schemas.microsoft.com/office/powerpoint/2010/main" val="401999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18287999"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6191250" cy="3429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Subqueries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979170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TRANSACTION</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ELEMENT A…">
            <a:extLst>
              <a:ext uri="{FF2B5EF4-FFF2-40B4-BE49-F238E27FC236}">
                <a16:creationId xmlns:a16="http://schemas.microsoft.com/office/drawing/2014/main" id="{2F7B6C3C-4A28-ED15-A074-3D5F82697C49}"/>
              </a:ext>
            </a:extLst>
          </p:cNvPr>
          <p:cNvSpPr txBox="1"/>
          <p:nvPr/>
        </p:nvSpPr>
        <p:spPr>
          <a:xfrm>
            <a:off x="1104900" y="2647950"/>
            <a:ext cx="8039100" cy="46634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transaction is </a:t>
            </a:r>
            <a:r>
              <a:rPr lang="en-US" b="0" i="0" u="none" strike="noStrike" dirty="0">
                <a:solidFill>
                  <a:srgbClr val="0AC3E6"/>
                </a:solidFill>
                <a:effectLst/>
                <a:latin typeface="Arial" panose="020B0604020202020204" pitchFamily="34" charset="0"/>
              </a:rPr>
              <a:t>a unit of work that is performed against a database</a:t>
            </a:r>
            <a:r>
              <a:rPr lang="en-US" b="0" i="0" u="none" strike="noStrike" dirty="0">
                <a:effectLst/>
                <a:latin typeface="Arial" panose="020B0604020202020204" pitchFamily="34" charset="0"/>
              </a:rPr>
              <a:t>. Transactions are units or sequences of work accomplished in a logical order, whether in a manual fashion by a user or automatically by some sort of a database program.</a:t>
            </a:r>
          </a:p>
          <a:p>
            <a:pPr marL="285750" indent="-285750" algn="l" rtl="0" fontAlgn="base">
              <a:lnSpc>
                <a:spcPct val="150000"/>
              </a:lnSpc>
              <a:buClr>
                <a:srgbClr val="0AC3E6"/>
              </a:buClr>
              <a:buFont typeface="Wingdings" panose="05000000000000000000" pitchFamily="2" charset="2"/>
              <a:buChar char="Ø"/>
            </a:pPr>
            <a:endParaRPr lang="en-US" b="0" i="0" u="none" strike="noStrike" dirty="0">
              <a:effectLst/>
              <a:latin typeface="Arial" panose="020B0604020202020204" pitchFamily="34" charset="0"/>
            </a:endParaRP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transaction </a:t>
            </a:r>
            <a:r>
              <a:rPr lang="en-US" b="0" i="0" u="none" strike="noStrike" dirty="0">
                <a:solidFill>
                  <a:srgbClr val="0AC3E6"/>
                </a:solidFill>
                <a:effectLst/>
                <a:latin typeface="Arial" panose="020B0604020202020204" pitchFamily="34" charset="0"/>
              </a:rPr>
              <a:t>is the propagation of one or more changes to the database</a:t>
            </a:r>
            <a:r>
              <a:rPr lang="en-US" b="0" i="0" u="none" strike="noStrike" dirty="0">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endParaRPr lang="en-US" dirty="0">
              <a:solidFill>
                <a:srgbClr val="0AC3E6"/>
              </a:solidFill>
              <a:latin typeface="Arial" panose="020B0604020202020204" pitchFamily="34" charset="0"/>
            </a:endParaRPr>
          </a:p>
          <a:p>
            <a:pPr marL="285750" indent="-285750" algn="l" rtl="0" fontAlgn="base">
              <a:lnSpc>
                <a:spcPct val="150000"/>
              </a:lnSpc>
              <a:buClr>
                <a:srgbClr val="0AC3E6"/>
              </a:buClr>
              <a:buFont typeface="Wingdings" panose="05000000000000000000" pitchFamily="2" charset="2"/>
              <a:buChar char="Ø"/>
            </a:pPr>
            <a:r>
              <a:rPr lang="en-US" b="0" i="0" dirty="0">
                <a:effectLst/>
                <a:latin typeface="Arial" panose="020B0604020202020204" pitchFamily="34" charset="0"/>
              </a:rPr>
              <a:t>Transactional control commands are only used with the DML commands INSERT, UPDATE and DELETE only. They cannot be used while creating tables or dropping them because these operations are automatically committed in the database.</a:t>
            </a:r>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endParaRPr lang="en-US" sz="2000" dirty="0">
              <a:effectLst/>
            </a:endParaRPr>
          </a:p>
        </p:txBody>
      </p:sp>
    </p:spTree>
    <p:extLst>
      <p:ext uri="{BB962C8B-B14F-4D97-AF65-F5344CB8AC3E}">
        <p14:creationId xmlns:p14="http://schemas.microsoft.com/office/powerpoint/2010/main" val="387275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830050" y="0"/>
            <a:ext cx="6457950" cy="10287000"/>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6" name="Text 0"/>
          <p:cNvSpPr/>
          <p:nvPr/>
        </p:nvSpPr>
        <p:spPr>
          <a:xfrm>
            <a:off x="1075631" y="1938909"/>
            <a:ext cx="7474458" cy="666749"/>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Aggregate functions</a:t>
            </a:r>
            <a:endParaRPr lang="en-US" sz="4800" dirty="0"/>
          </a:p>
        </p:txBody>
      </p:sp>
      <p:sp>
        <p:nvSpPr>
          <p:cNvPr id="7" name="Text 1"/>
          <p:cNvSpPr/>
          <p:nvPr/>
        </p:nvSpPr>
        <p:spPr>
          <a:xfrm>
            <a:off x="9866772" y="2172083"/>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01</a:t>
            </a:r>
            <a:endParaRPr lang="en-US" sz="1500" dirty="0"/>
          </a:p>
        </p:txBody>
      </p:sp>
      <p:sp>
        <p:nvSpPr>
          <p:cNvPr id="9" name="Text 3"/>
          <p:cNvSpPr/>
          <p:nvPr/>
        </p:nvSpPr>
        <p:spPr>
          <a:xfrm>
            <a:off x="9937997" y="3269362"/>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02</a:t>
            </a:r>
            <a:endParaRPr lang="en-US" sz="1500" dirty="0"/>
          </a:p>
        </p:txBody>
      </p:sp>
      <p:sp>
        <p:nvSpPr>
          <p:cNvPr id="10" name="Text 4"/>
          <p:cNvSpPr/>
          <p:nvPr/>
        </p:nvSpPr>
        <p:spPr>
          <a:xfrm>
            <a:off x="1047750" y="3981450"/>
            <a:ext cx="4933950" cy="666750"/>
          </a:xfrm>
          <a:prstGeom prst="rect">
            <a:avLst/>
          </a:prstGeom>
          <a:noFill/>
          <a:ln/>
        </p:spPr>
        <p:txBody>
          <a:bodyPr wrap="square" lIns="0" tIns="0" rIns="0" bIns="0" rtlCol="0" anchor="t"/>
          <a:lstStyle/>
          <a:p>
            <a:pPr algn="l">
              <a:lnSpc>
                <a:spcPts val="5250"/>
              </a:lnSpc>
            </a:pPr>
            <a:endParaRPr lang="en-US" sz="5250" dirty="0"/>
          </a:p>
        </p:txBody>
      </p:sp>
      <p:sp>
        <p:nvSpPr>
          <p:cNvPr id="12" name="Text 6"/>
          <p:cNvSpPr/>
          <p:nvPr/>
        </p:nvSpPr>
        <p:spPr>
          <a:xfrm>
            <a:off x="1072705" y="3055050"/>
            <a:ext cx="4705350" cy="666750"/>
          </a:xfrm>
          <a:prstGeom prst="rect">
            <a:avLst/>
          </a:prstGeom>
          <a:noFill/>
          <a:ln/>
        </p:spPr>
        <p:txBody>
          <a:bodyPr wrap="square" lIns="0" tIns="0" rIns="0" bIns="0" rtlCol="0" anchor="t"/>
          <a:lstStyle/>
          <a:p>
            <a:pPr algn="l">
              <a:lnSpc>
                <a:spcPts val="5250"/>
              </a:lnSpc>
            </a:pPr>
            <a:r>
              <a:rPr lang="en-US" sz="4800" b="1" kern="0" spc="157" dirty="0">
                <a:solidFill>
                  <a:srgbClr val="000000"/>
                </a:solidFill>
                <a:latin typeface="Arial Bold" pitchFamily="34" charset="0"/>
                <a:cs typeface="Arial Bold" pitchFamily="34" charset="-120"/>
              </a:rPr>
              <a:t>Subqueries</a:t>
            </a:r>
            <a:endParaRPr lang="en-US" sz="4800" dirty="0"/>
          </a:p>
        </p:txBody>
      </p:sp>
      <p:sp>
        <p:nvSpPr>
          <p:cNvPr id="13" name="Text 7"/>
          <p:cNvSpPr/>
          <p:nvPr/>
        </p:nvSpPr>
        <p:spPr>
          <a:xfrm>
            <a:off x="9937996" y="4304347"/>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03</a:t>
            </a:r>
            <a:endParaRPr lang="en-US" sz="1500" dirty="0"/>
          </a:p>
        </p:txBody>
      </p:sp>
      <p:sp>
        <p:nvSpPr>
          <p:cNvPr id="14" name="Text 8"/>
          <p:cNvSpPr/>
          <p:nvPr/>
        </p:nvSpPr>
        <p:spPr>
          <a:xfrm>
            <a:off x="1072705" y="4098798"/>
            <a:ext cx="6902450" cy="649225"/>
          </a:xfrm>
          <a:prstGeom prst="rect">
            <a:avLst/>
          </a:prstGeom>
          <a:noFill/>
          <a:ln/>
        </p:spPr>
        <p:txBody>
          <a:bodyPr wrap="square" lIns="0" tIns="0" rIns="0" bIns="0" rtlCol="0" anchor="t"/>
          <a:lstStyle/>
          <a:p>
            <a:pPr algn="l">
              <a:lnSpc>
                <a:spcPts val="5250"/>
              </a:lnSpc>
            </a:pPr>
            <a:r>
              <a:rPr lang="en-US" sz="4800" dirty="0">
                <a:latin typeface="Arial Bold" panose="020B0704020202020204" pitchFamily="34" charset="0"/>
                <a:cs typeface="Arial Bold" panose="020B0704020202020204" pitchFamily="34" charset="0"/>
              </a:rPr>
              <a:t>JOINs and UNION</a:t>
            </a:r>
          </a:p>
        </p:txBody>
      </p:sp>
      <p:sp>
        <p:nvSpPr>
          <p:cNvPr id="15" name="Text 9"/>
          <p:cNvSpPr/>
          <p:nvPr/>
        </p:nvSpPr>
        <p:spPr>
          <a:xfrm>
            <a:off x="9937995" y="5343524"/>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04</a:t>
            </a:r>
            <a:endParaRPr lang="en-US" sz="1500" dirty="0"/>
          </a:p>
        </p:txBody>
      </p:sp>
      <p:sp>
        <p:nvSpPr>
          <p:cNvPr id="16" name="Text 10"/>
          <p:cNvSpPr/>
          <p:nvPr/>
        </p:nvSpPr>
        <p:spPr>
          <a:xfrm>
            <a:off x="1075631" y="6306120"/>
            <a:ext cx="4108450" cy="666750"/>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INDEXEs</a:t>
            </a:r>
            <a:endParaRPr lang="en-US" sz="4800" dirty="0"/>
          </a:p>
        </p:txBody>
      </p:sp>
      <p:sp>
        <p:nvSpPr>
          <p:cNvPr id="17" name="Text 11"/>
          <p:cNvSpPr/>
          <p:nvPr/>
        </p:nvSpPr>
        <p:spPr>
          <a:xfrm>
            <a:off x="9937999" y="6378509"/>
            <a:ext cx="238125" cy="238125"/>
          </a:xfrm>
          <a:prstGeom prst="rect">
            <a:avLst/>
          </a:prstGeom>
          <a:noFill/>
          <a:ln/>
        </p:spPr>
        <p:txBody>
          <a:bodyPr wrap="square" lIns="0" tIns="0" rIns="0" bIns="0" rtlCol="0" anchor="t"/>
          <a:lstStyle/>
          <a:p>
            <a:pPr algn="l">
              <a:lnSpc>
                <a:spcPts val="1875"/>
              </a:lnSpc>
            </a:pPr>
            <a:r>
              <a:rPr lang="en-US" sz="1500" b="0" i="0" dirty="0">
                <a:solidFill>
                  <a:srgbClr val="000000"/>
                </a:solidFill>
                <a:latin typeface="Arial Regular" pitchFamily="34" charset="0"/>
                <a:ea typeface="Arial Regular" pitchFamily="34" charset="-122"/>
                <a:cs typeface="Arial Regular" pitchFamily="34" charset="-120"/>
              </a:rPr>
              <a:t>05</a:t>
            </a:r>
            <a:endParaRPr lang="en-US" sz="1500" dirty="0"/>
          </a:p>
        </p:txBody>
      </p:sp>
      <p:sp>
        <p:nvSpPr>
          <p:cNvPr id="18" name="Text 12"/>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19" name="Text 13"/>
          <p:cNvSpPr/>
          <p:nvPr/>
        </p:nvSpPr>
        <p:spPr>
          <a:xfrm>
            <a:off x="16030575" y="457200"/>
            <a:ext cx="1190625"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20" name="Text 14"/>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Agenda</a:t>
            </a:r>
            <a:endParaRPr lang="en-US" sz="1500" dirty="0"/>
          </a:p>
        </p:txBody>
      </p:sp>
      <p:sp>
        <p:nvSpPr>
          <p:cNvPr id="21" name="Text 15"/>
          <p:cNvSpPr/>
          <p:nvPr/>
        </p:nvSpPr>
        <p:spPr>
          <a:xfrm>
            <a:off x="13520928" y="9525000"/>
            <a:ext cx="4767072" cy="4699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22" name="Text 10">
            <a:extLst>
              <a:ext uri="{FF2B5EF4-FFF2-40B4-BE49-F238E27FC236}">
                <a16:creationId xmlns:a16="http://schemas.microsoft.com/office/drawing/2014/main" id="{0EAC95A9-D4DE-3337-CEB1-2912BF6AF1EE}"/>
              </a:ext>
            </a:extLst>
          </p:cNvPr>
          <p:cNvSpPr/>
          <p:nvPr/>
        </p:nvSpPr>
        <p:spPr>
          <a:xfrm>
            <a:off x="1075631" y="5233225"/>
            <a:ext cx="4108450" cy="666750"/>
          </a:xfrm>
          <a:prstGeom prst="rect">
            <a:avLst/>
          </a:prstGeom>
          <a:noFill/>
          <a:ln/>
        </p:spPr>
        <p:txBody>
          <a:bodyPr wrap="square" lIns="0" tIns="0" rIns="0" bIns="0" rtlCol="0" anchor="t"/>
          <a:lstStyle/>
          <a:p>
            <a:pPr algn="l">
              <a:lnSpc>
                <a:spcPts val="5250"/>
              </a:lnSpc>
            </a:pPr>
            <a:r>
              <a:rPr lang="en-US" sz="4800" b="1" i="0" kern="0" spc="157" dirty="0">
                <a:solidFill>
                  <a:srgbClr val="000000"/>
                </a:solidFill>
                <a:latin typeface="Arial Bold" pitchFamily="34" charset="0"/>
                <a:ea typeface="Arial Bold" pitchFamily="34" charset="-122"/>
                <a:cs typeface="Arial Bold" pitchFamily="34" charset="-120"/>
              </a:rPr>
              <a:t>TCL</a:t>
            </a:r>
            <a:endParaRPr lang="en-US" sz="4800" dirty="0"/>
          </a:p>
        </p:txBody>
      </p:sp>
      <p:sp>
        <p:nvSpPr>
          <p:cNvPr id="24" name="Text 11">
            <a:extLst>
              <a:ext uri="{FF2B5EF4-FFF2-40B4-BE49-F238E27FC236}">
                <a16:creationId xmlns:a16="http://schemas.microsoft.com/office/drawing/2014/main" id="{0A1E225D-186D-AF4C-1C31-76993B645EDE}"/>
              </a:ext>
            </a:extLst>
          </p:cNvPr>
          <p:cNvSpPr/>
          <p:nvPr/>
        </p:nvSpPr>
        <p:spPr>
          <a:xfrm>
            <a:off x="9936652" y="7826499"/>
            <a:ext cx="238125" cy="238125"/>
          </a:xfrm>
          <a:prstGeom prst="rect">
            <a:avLst/>
          </a:prstGeom>
          <a:noFill/>
          <a:ln/>
        </p:spPr>
        <p:txBody>
          <a:bodyPr wrap="square" lIns="0" tIns="0" rIns="0" bIns="0" rtlCol="0" anchor="t"/>
          <a:lstStyle/>
          <a:p>
            <a:pPr algn="l">
              <a:lnSpc>
                <a:spcPts val="1875"/>
              </a:lnSpc>
            </a:pPr>
            <a:endParaRPr lang="en-US" sz="1500" dirty="0"/>
          </a:p>
        </p:txBody>
      </p:sp>
      <p:cxnSp>
        <p:nvCxnSpPr>
          <p:cNvPr id="26" name="Straight Connector 25">
            <a:extLst>
              <a:ext uri="{FF2B5EF4-FFF2-40B4-BE49-F238E27FC236}">
                <a16:creationId xmlns:a16="http://schemas.microsoft.com/office/drawing/2014/main" id="{A698D43C-0A75-F0D2-936E-5D64A24B15C9}"/>
              </a:ext>
            </a:extLst>
          </p:cNvPr>
          <p:cNvCxnSpPr/>
          <p:nvPr/>
        </p:nvCxnSpPr>
        <p:spPr>
          <a:xfrm>
            <a:off x="1072705" y="285292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783D1A09-81DE-DEBD-CD19-3CC311077170}"/>
              </a:ext>
            </a:extLst>
          </p:cNvPr>
          <p:cNvCxnSpPr/>
          <p:nvPr/>
        </p:nvCxnSpPr>
        <p:spPr>
          <a:xfrm>
            <a:off x="1072705" y="385876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9" name="Straight Connector 28">
            <a:extLst>
              <a:ext uri="{FF2B5EF4-FFF2-40B4-BE49-F238E27FC236}">
                <a16:creationId xmlns:a16="http://schemas.microsoft.com/office/drawing/2014/main" id="{A5371F55-D60F-FF22-B405-1145E7347972}"/>
              </a:ext>
            </a:extLst>
          </p:cNvPr>
          <p:cNvCxnSpPr/>
          <p:nvPr/>
        </p:nvCxnSpPr>
        <p:spPr>
          <a:xfrm>
            <a:off x="1072705" y="4956048"/>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0" name="Straight Connector 29">
            <a:extLst>
              <a:ext uri="{FF2B5EF4-FFF2-40B4-BE49-F238E27FC236}">
                <a16:creationId xmlns:a16="http://schemas.microsoft.com/office/drawing/2014/main" id="{1D747417-6BB2-BBD9-C5D6-013A84472654}"/>
              </a:ext>
            </a:extLst>
          </p:cNvPr>
          <p:cNvCxnSpPr/>
          <p:nvPr/>
        </p:nvCxnSpPr>
        <p:spPr>
          <a:xfrm>
            <a:off x="1072705" y="6028944"/>
            <a:ext cx="953414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31" name="Straight Connector 30">
            <a:extLst>
              <a:ext uri="{FF2B5EF4-FFF2-40B4-BE49-F238E27FC236}">
                <a16:creationId xmlns:a16="http://schemas.microsoft.com/office/drawing/2014/main" id="{D318C334-4C5F-5E83-6ADA-0148D26215BC}"/>
              </a:ext>
            </a:extLst>
          </p:cNvPr>
          <p:cNvCxnSpPr/>
          <p:nvPr/>
        </p:nvCxnSpPr>
        <p:spPr>
          <a:xfrm>
            <a:off x="1072705" y="7126224"/>
            <a:ext cx="9534144" cy="0"/>
          </a:xfrm>
          <a:prstGeom prst="line">
            <a:avLst/>
          </a:prstGeom>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SQL Main commands</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ACID</a:t>
            </a:r>
          </a:p>
        </p:txBody>
      </p:sp>
      <p:grpSp>
        <p:nvGrpSpPr>
          <p:cNvPr id="12" name="Group">
            <a:extLst>
              <a:ext uri="{FF2B5EF4-FFF2-40B4-BE49-F238E27FC236}">
                <a16:creationId xmlns:a16="http://schemas.microsoft.com/office/drawing/2014/main" id="{4B836EE9-58B8-FDC7-4DB6-3455BB89D1ED}"/>
              </a:ext>
            </a:extLst>
          </p:cNvPr>
          <p:cNvGrpSpPr/>
          <p:nvPr/>
        </p:nvGrpSpPr>
        <p:grpSpPr>
          <a:xfrm>
            <a:off x="1084218" y="3459201"/>
            <a:ext cx="3431916" cy="1033871"/>
            <a:chOff x="0" y="0"/>
            <a:chExt cx="4944467" cy="1181100"/>
          </a:xfrm>
          <a:solidFill>
            <a:srgbClr val="F0F3F3"/>
          </a:solidFill>
        </p:grpSpPr>
        <p:sp>
          <p:nvSpPr>
            <p:cNvPr id="13" name="Rectangle">
              <a:extLst>
                <a:ext uri="{FF2B5EF4-FFF2-40B4-BE49-F238E27FC236}">
                  <a16:creationId xmlns:a16="http://schemas.microsoft.com/office/drawing/2014/main" id="{DE8F5E02-CD9C-DBF0-42A5-5160E4E7BB28}"/>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14" name="Element 1">
              <a:extLst>
                <a:ext uri="{FF2B5EF4-FFF2-40B4-BE49-F238E27FC236}">
                  <a16:creationId xmlns:a16="http://schemas.microsoft.com/office/drawing/2014/main" id="{B0D5B38C-5493-DAD0-A532-89AF7939D8EB}"/>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dirty="0">
                  <a:latin typeface="Arial Bold" panose="020B0704020202020204" pitchFamily="34" charset="0"/>
                  <a:cs typeface="Arial Bold" panose="020B0704020202020204" pitchFamily="34" charset="0"/>
                </a:rPr>
                <a:t>ATOMICITY</a:t>
              </a:r>
            </a:p>
          </p:txBody>
        </p:sp>
      </p:grpSp>
      <p:sp>
        <p:nvSpPr>
          <p:cNvPr id="15"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ACCCD867-FF70-D1DE-D038-5F9528A52FF6}"/>
              </a:ext>
            </a:extLst>
          </p:cNvPr>
          <p:cNvSpPr txBox="1"/>
          <p:nvPr/>
        </p:nvSpPr>
        <p:spPr>
          <a:xfrm>
            <a:off x="1076532" y="4952600"/>
            <a:ext cx="3468429" cy="260648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Regular"/>
                <a:cs typeface="Arial" panose="020B0604020202020204" pitchFamily="34" charset="0"/>
              </a:rPr>
              <a:t>Ensures that all operations within the work unit are completed successfully; otherwise, the transaction is aborted at the point of failure and previous operations are rolled back to their former state.</a:t>
            </a:r>
          </a:p>
        </p:txBody>
      </p:sp>
      <p:sp>
        <p:nvSpPr>
          <p:cNvPr id="16"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10062DE3-F29B-77DE-3D2C-F5B1D1C5013C}"/>
              </a:ext>
            </a:extLst>
          </p:cNvPr>
          <p:cNvSpPr txBox="1"/>
          <p:nvPr/>
        </p:nvSpPr>
        <p:spPr>
          <a:xfrm>
            <a:off x="5661398" y="4930768"/>
            <a:ext cx="3510717" cy="13753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panose="020B0604020202020204" pitchFamily="34" charset="0"/>
                <a:cs typeface="Arial" panose="020B0604020202020204" pitchFamily="34" charset="0"/>
              </a:rPr>
              <a:t>Ensures that the database properly changes states upon a successfully committed transaction</a:t>
            </a:r>
          </a:p>
        </p:txBody>
      </p:sp>
      <p:sp>
        <p:nvSpPr>
          <p:cNvPr id="17"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97905EA7-00FA-52C2-CE84-0DBBA36B64E2}"/>
              </a:ext>
            </a:extLst>
          </p:cNvPr>
          <p:cNvSpPr txBox="1"/>
          <p:nvPr/>
        </p:nvSpPr>
        <p:spPr>
          <a:xfrm>
            <a:off x="10317335" y="4926620"/>
            <a:ext cx="3082645" cy="13753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panose="020B0604020202020204" pitchFamily="34" charset="0"/>
                <a:cs typeface="Arial" panose="020B0604020202020204" pitchFamily="34" charset="0"/>
              </a:rPr>
              <a:t>Enables transactions to operate independently of and transparent to each other.</a:t>
            </a:r>
          </a:p>
        </p:txBody>
      </p:sp>
      <p:grpSp>
        <p:nvGrpSpPr>
          <p:cNvPr id="18" name="Group">
            <a:extLst>
              <a:ext uri="{FF2B5EF4-FFF2-40B4-BE49-F238E27FC236}">
                <a16:creationId xmlns:a16="http://schemas.microsoft.com/office/drawing/2014/main" id="{15287AF5-C501-8592-2902-262F99740CF7}"/>
              </a:ext>
            </a:extLst>
          </p:cNvPr>
          <p:cNvGrpSpPr/>
          <p:nvPr/>
        </p:nvGrpSpPr>
        <p:grpSpPr>
          <a:xfrm>
            <a:off x="5584611" y="3443971"/>
            <a:ext cx="3431916" cy="1033871"/>
            <a:chOff x="0" y="0"/>
            <a:chExt cx="4944467" cy="1181100"/>
          </a:xfrm>
          <a:solidFill>
            <a:srgbClr val="F0F3F3"/>
          </a:solidFill>
        </p:grpSpPr>
        <p:sp>
          <p:nvSpPr>
            <p:cNvPr id="19" name="Rectangle">
              <a:extLst>
                <a:ext uri="{FF2B5EF4-FFF2-40B4-BE49-F238E27FC236}">
                  <a16:creationId xmlns:a16="http://schemas.microsoft.com/office/drawing/2014/main" id="{D4A0AB67-9A2A-48E0-C6FA-AD15553E575A}"/>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20" name="Element 2">
              <a:extLst>
                <a:ext uri="{FF2B5EF4-FFF2-40B4-BE49-F238E27FC236}">
                  <a16:creationId xmlns:a16="http://schemas.microsoft.com/office/drawing/2014/main" id="{7CBFBE5B-0B81-134C-2303-C95E4C9BB4D6}"/>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b="1" dirty="0">
                  <a:latin typeface="Arial Bold" panose="020B0704020202020204" pitchFamily="34" charset="0"/>
                  <a:cs typeface="Arial Bold" panose="020B0704020202020204" pitchFamily="34" charset="0"/>
                </a:rPr>
                <a:t>CONSISTENCY</a:t>
              </a:r>
              <a:endParaRPr sz="2000" b="1" dirty="0">
                <a:latin typeface="Arial" panose="020B0604020202020204" pitchFamily="34" charset="0"/>
                <a:cs typeface="Arial" panose="020B0604020202020204" pitchFamily="34" charset="0"/>
              </a:endParaRPr>
            </a:p>
          </p:txBody>
        </p:sp>
      </p:grpSp>
      <p:grpSp>
        <p:nvGrpSpPr>
          <p:cNvPr id="21" name="Group">
            <a:extLst>
              <a:ext uri="{FF2B5EF4-FFF2-40B4-BE49-F238E27FC236}">
                <a16:creationId xmlns:a16="http://schemas.microsoft.com/office/drawing/2014/main" id="{1A092E28-343B-7686-B9D1-0A90972371C5}"/>
              </a:ext>
            </a:extLst>
          </p:cNvPr>
          <p:cNvGrpSpPr/>
          <p:nvPr/>
        </p:nvGrpSpPr>
        <p:grpSpPr>
          <a:xfrm>
            <a:off x="10205124" y="3448043"/>
            <a:ext cx="3082644" cy="1033871"/>
            <a:chOff x="0" y="0"/>
            <a:chExt cx="4944467" cy="1181100"/>
          </a:xfrm>
          <a:solidFill>
            <a:srgbClr val="F0F3F3"/>
          </a:solidFill>
        </p:grpSpPr>
        <p:sp>
          <p:nvSpPr>
            <p:cNvPr id="22" name="Rectangle">
              <a:extLst>
                <a:ext uri="{FF2B5EF4-FFF2-40B4-BE49-F238E27FC236}">
                  <a16:creationId xmlns:a16="http://schemas.microsoft.com/office/drawing/2014/main" id="{A5FE57F3-EC42-DC8D-A3B1-D87124F5ED0F}"/>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23" name="Element 3">
              <a:extLst>
                <a:ext uri="{FF2B5EF4-FFF2-40B4-BE49-F238E27FC236}">
                  <a16:creationId xmlns:a16="http://schemas.microsoft.com/office/drawing/2014/main" id="{8F263DC5-2679-292A-339E-48DC9AB98A10}"/>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b="1" dirty="0">
                  <a:latin typeface="Arial Bold" panose="020B0704020202020204" pitchFamily="34" charset="0"/>
                  <a:cs typeface="Arial Bold" panose="020B0704020202020204" pitchFamily="34" charset="0"/>
                </a:rPr>
                <a:t>ISOLATION</a:t>
              </a:r>
            </a:p>
          </p:txBody>
        </p:sp>
      </p:grpSp>
      <p:sp>
        <p:nvSpPr>
          <p:cNvPr id="24"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85FD20BD-002D-F977-E7E9-6CBD6677BFC2}"/>
              </a:ext>
            </a:extLst>
          </p:cNvPr>
          <p:cNvSpPr txBox="1"/>
          <p:nvPr/>
        </p:nvSpPr>
        <p:spPr>
          <a:xfrm>
            <a:off x="14376883" y="4930768"/>
            <a:ext cx="3082645" cy="137537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panose="020B0604020202020204" pitchFamily="34" charset="0"/>
                <a:cs typeface="Arial" panose="020B0604020202020204" pitchFamily="34" charset="0"/>
              </a:rPr>
              <a:t>Ensures that the result or effect of a committed transaction persists in case of a system failure.</a:t>
            </a:r>
          </a:p>
        </p:txBody>
      </p:sp>
      <p:grpSp>
        <p:nvGrpSpPr>
          <p:cNvPr id="25" name="Group">
            <a:extLst>
              <a:ext uri="{FF2B5EF4-FFF2-40B4-BE49-F238E27FC236}">
                <a16:creationId xmlns:a16="http://schemas.microsoft.com/office/drawing/2014/main" id="{5BC52841-3B63-E61E-8B3B-25CBED7A6990}"/>
              </a:ext>
            </a:extLst>
          </p:cNvPr>
          <p:cNvGrpSpPr/>
          <p:nvPr/>
        </p:nvGrpSpPr>
        <p:grpSpPr>
          <a:xfrm>
            <a:off x="14376883" y="3458467"/>
            <a:ext cx="3082644" cy="1033871"/>
            <a:chOff x="0" y="0"/>
            <a:chExt cx="4944467" cy="1181100"/>
          </a:xfrm>
          <a:solidFill>
            <a:srgbClr val="F0F3F3"/>
          </a:solidFill>
        </p:grpSpPr>
        <p:sp>
          <p:nvSpPr>
            <p:cNvPr id="26" name="Rectangle">
              <a:extLst>
                <a:ext uri="{FF2B5EF4-FFF2-40B4-BE49-F238E27FC236}">
                  <a16:creationId xmlns:a16="http://schemas.microsoft.com/office/drawing/2014/main" id="{71A9DDE9-F2E8-3780-3E94-3B195CE2B7A5}"/>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27" name="Element 3">
              <a:extLst>
                <a:ext uri="{FF2B5EF4-FFF2-40B4-BE49-F238E27FC236}">
                  <a16:creationId xmlns:a16="http://schemas.microsoft.com/office/drawing/2014/main" id="{5C80F139-0C0F-05D3-6B7B-8BBDCD31BBFA}"/>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b="1" dirty="0">
                  <a:latin typeface="Arial" panose="020B0604020202020204" pitchFamily="34" charset="0"/>
                  <a:cs typeface="Arial" panose="020B0604020202020204" pitchFamily="34" charset="0"/>
                </a:rPr>
                <a:t>DURABILITY</a:t>
              </a:r>
              <a:endParaRPr sz="2000" b="1" dirty="0">
                <a:latin typeface="Arial" panose="020B0604020202020204" pitchFamily="34" charset="0"/>
                <a:cs typeface="Arial" panose="020B0604020202020204" pitchFamily="34" charset="0"/>
              </a:endParaRPr>
            </a:p>
          </p:txBody>
        </p:sp>
      </p:gr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Tree>
    <p:extLst>
      <p:ext uri="{BB962C8B-B14F-4D97-AF65-F5344CB8AC3E}">
        <p14:creationId xmlns:p14="http://schemas.microsoft.com/office/powerpoint/2010/main" val="428767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SQL Main commands</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TRANSACTION CONROL LANGUAGE (TCL)</a:t>
            </a:r>
          </a:p>
        </p:txBody>
      </p:sp>
      <p:grpSp>
        <p:nvGrpSpPr>
          <p:cNvPr id="12" name="Group">
            <a:extLst>
              <a:ext uri="{FF2B5EF4-FFF2-40B4-BE49-F238E27FC236}">
                <a16:creationId xmlns:a16="http://schemas.microsoft.com/office/drawing/2014/main" id="{4B836EE9-58B8-FDC7-4DB6-3455BB89D1ED}"/>
              </a:ext>
            </a:extLst>
          </p:cNvPr>
          <p:cNvGrpSpPr/>
          <p:nvPr/>
        </p:nvGrpSpPr>
        <p:grpSpPr>
          <a:xfrm>
            <a:off x="2468518" y="3319501"/>
            <a:ext cx="3431916" cy="1033871"/>
            <a:chOff x="0" y="0"/>
            <a:chExt cx="4944467" cy="1181100"/>
          </a:xfrm>
          <a:solidFill>
            <a:srgbClr val="F0F3F3"/>
          </a:solidFill>
        </p:grpSpPr>
        <p:sp>
          <p:nvSpPr>
            <p:cNvPr id="13" name="Rectangle">
              <a:extLst>
                <a:ext uri="{FF2B5EF4-FFF2-40B4-BE49-F238E27FC236}">
                  <a16:creationId xmlns:a16="http://schemas.microsoft.com/office/drawing/2014/main" id="{DE8F5E02-CD9C-DBF0-42A5-5160E4E7BB28}"/>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14" name="Element 1">
              <a:extLst>
                <a:ext uri="{FF2B5EF4-FFF2-40B4-BE49-F238E27FC236}">
                  <a16:creationId xmlns:a16="http://schemas.microsoft.com/office/drawing/2014/main" id="{B0D5B38C-5493-DAD0-A532-89AF7939D8EB}"/>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dirty="0">
                  <a:latin typeface="Arial Bold" panose="020B0704020202020204" pitchFamily="34" charset="0"/>
                  <a:cs typeface="Arial Bold" panose="020B0704020202020204" pitchFamily="34" charset="0"/>
                </a:rPr>
                <a:t>BEGIN TRANSACTION</a:t>
              </a:r>
            </a:p>
          </p:txBody>
        </p:sp>
      </p:grpSp>
      <p:sp>
        <p:nvSpPr>
          <p:cNvPr id="15"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ACCCD867-FF70-D1DE-D038-5F9528A52FF6}"/>
              </a:ext>
            </a:extLst>
          </p:cNvPr>
          <p:cNvSpPr txBox="1"/>
          <p:nvPr/>
        </p:nvSpPr>
        <p:spPr>
          <a:xfrm>
            <a:off x="2460832" y="4812900"/>
            <a:ext cx="3468429" cy="260648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Regular"/>
                <a:cs typeface="Arial" panose="020B0604020202020204" pitchFamily="34" charset="0"/>
              </a:rPr>
              <a:t>Ensures that all operations within the work unit are completed successfully; otherwise, the transaction is aborted at the point of failure and previous operations are rolled back to their former state.</a:t>
            </a:r>
          </a:p>
        </p:txBody>
      </p:sp>
      <p:sp>
        <p:nvSpPr>
          <p:cNvPr id="16"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10062DE3-F29B-77DE-3D2C-F5B1D1C5013C}"/>
              </a:ext>
            </a:extLst>
          </p:cNvPr>
          <p:cNvSpPr txBox="1"/>
          <p:nvPr/>
        </p:nvSpPr>
        <p:spPr>
          <a:xfrm>
            <a:off x="7045698" y="4791068"/>
            <a:ext cx="3510717" cy="1375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panose="020B0604020202020204" pitchFamily="34" charset="0"/>
                <a:cs typeface="Arial" panose="020B0604020202020204" pitchFamily="34" charset="0"/>
              </a:rPr>
              <a:t>Ensures that the database properly changes states upon a successfully committed transaction</a:t>
            </a:r>
          </a:p>
        </p:txBody>
      </p:sp>
      <p:sp>
        <p:nvSpPr>
          <p:cNvPr id="17" name="What is simply dummy text of the printing and typesetting industry has been the industry's standard dummy text ever since the 1500s when an unknown printer took a galley of type and scrambled it to make a type specimen book it has.">
            <a:extLst>
              <a:ext uri="{FF2B5EF4-FFF2-40B4-BE49-F238E27FC236}">
                <a16:creationId xmlns:a16="http://schemas.microsoft.com/office/drawing/2014/main" id="{97905EA7-00FA-52C2-CE84-0DBBA36B64E2}"/>
              </a:ext>
            </a:extLst>
          </p:cNvPr>
          <p:cNvSpPr txBox="1"/>
          <p:nvPr/>
        </p:nvSpPr>
        <p:spPr>
          <a:xfrm>
            <a:off x="11701635" y="4786920"/>
            <a:ext cx="3082645" cy="137537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71437" tIns="71437" rIns="71437" bIns="71437">
            <a:spAutoFit/>
          </a:bodyPr>
          <a:lstStyle>
            <a:lvl1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lvl1pPr>
          </a:lstStyle>
          <a:p>
            <a:pPr algn="just"/>
            <a:r>
              <a:rPr lang="en-US" dirty="0">
                <a:solidFill>
                  <a:schemeClr val="tx1"/>
                </a:solidFill>
                <a:latin typeface="Arial" panose="020B0604020202020204" pitchFamily="34" charset="0"/>
                <a:cs typeface="Arial" panose="020B0604020202020204" pitchFamily="34" charset="0"/>
              </a:rPr>
              <a:t>Enables transactions to operate independently of and transparent to each other.</a:t>
            </a:r>
          </a:p>
        </p:txBody>
      </p:sp>
      <p:grpSp>
        <p:nvGrpSpPr>
          <p:cNvPr id="18" name="Group">
            <a:extLst>
              <a:ext uri="{FF2B5EF4-FFF2-40B4-BE49-F238E27FC236}">
                <a16:creationId xmlns:a16="http://schemas.microsoft.com/office/drawing/2014/main" id="{15287AF5-C501-8592-2902-262F99740CF7}"/>
              </a:ext>
            </a:extLst>
          </p:cNvPr>
          <p:cNvGrpSpPr/>
          <p:nvPr/>
        </p:nvGrpSpPr>
        <p:grpSpPr>
          <a:xfrm>
            <a:off x="6968911" y="3304271"/>
            <a:ext cx="3431916" cy="1033871"/>
            <a:chOff x="0" y="0"/>
            <a:chExt cx="4944467" cy="1181100"/>
          </a:xfrm>
          <a:solidFill>
            <a:srgbClr val="F0F3F3"/>
          </a:solidFill>
        </p:grpSpPr>
        <p:sp>
          <p:nvSpPr>
            <p:cNvPr id="19" name="Rectangle">
              <a:extLst>
                <a:ext uri="{FF2B5EF4-FFF2-40B4-BE49-F238E27FC236}">
                  <a16:creationId xmlns:a16="http://schemas.microsoft.com/office/drawing/2014/main" id="{D4A0AB67-9A2A-48E0-C6FA-AD15553E575A}"/>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20" name="Element 2">
              <a:extLst>
                <a:ext uri="{FF2B5EF4-FFF2-40B4-BE49-F238E27FC236}">
                  <a16:creationId xmlns:a16="http://schemas.microsoft.com/office/drawing/2014/main" id="{7CBFBE5B-0B81-134C-2303-C95E4C9BB4D6}"/>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b="1" dirty="0">
                  <a:latin typeface="Arial Bold" panose="020B0704020202020204" pitchFamily="34" charset="0"/>
                  <a:cs typeface="Arial Bold" panose="020B0704020202020204" pitchFamily="34" charset="0"/>
                </a:rPr>
                <a:t>COMMIT</a:t>
              </a:r>
              <a:endParaRPr sz="2000" b="1" dirty="0">
                <a:latin typeface="Arial" panose="020B0604020202020204" pitchFamily="34" charset="0"/>
                <a:cs typeface="Arial" panose="020B0604020202020204" pitchFamily="34" charset="0"/>
              </a:endParaRPr>
            </a:p>
          </p:txBody>
        </p:sp>
      </p:grpSp>
      <p:grpSp>
        <p:nvGrpSpPr>
          <p:cNvPr id="21" name="Group">
            <a:extLst>
              <a:ext uri="{FF2B5EF4-FFF2-40B4-BE49-F238E27FC236}">
                <a16:creationId xmlns:a16="http://schemas.microsoft.com/office/drawing/2014/main" id="{1A092E28-343B-7686-B9D1-0A90972371C5}"/>
              </a:ext>
            </a:extLst>
          </p:cNvPr>
          <p:cNvGrpSpPr/>
          <p:nvPr/>
        </p:nvGrpSpPr>
        <p:grpSpPr>
          <a:xfrm>
            <a:off x="11589424" y="3308343"/>
            <a:ext cx="3082644" cy="1033871"/>
            <a:chOff x="0" y="0"/>
            <a:chExt cx="4944467" cy="1181100"/>
          </a:xfrm>
          <a:solidFill>
            <a:srgbClr val="F0F3F3"/>
          </a:solidFill>
        </p:grpSpPr>
        <p:sp>
          <p:nvSpPr>
            <p:cNvPr id="22" name="Rectangle">
              <a:extLst>
                <a:ext uri="{FF2B5EF4-FFF2-40B4-BE49-F238E27FC236}">
                  <a16:creationId xmlns:a16="http://schemas.microsoft.com/office/drawing/2014/main" id="{A5FE57F3-EC42-DC8D-A3B1-D87124F5ED0F}"/>
                </a:ext>
              </a:extLst>
            </p:cNvPr>
            <p:cNvSpPr/>
            <p:nvPr/>
          </p:nvSpPr>
          <p:spPr>
            <a:xfrm>
              <a:off x="0" y="0"/>
              <a:ext cx="4944468" cy="1181100"/>
            </a:xfrm>
            <a:prstGeom prst="roundRect">
              <a:avLst/>
            </a:prstGeom>
            <a:grpFill/>
            <a:ln w="12700" cap="flat">
              <a:noFill/>
              <a:miter lim="400000"/>
            </a:ln>
            <a:effectLst/>
          </p:spPr>
          <p:txBody>
            <a:bodyPr wrap="square" lIns="0" tIns="0" rIns="0" bIns="0" numCol="1" anchor="ctr">
              <a:noAutofit/>
            </a:bodyPr>
            <a:lstStyle/>
            <a:p>
              <a:pPr algn="ctr" defTabSz="825500">
                <a:defRPr sz="3200" cap="none" spc="0"/>
              </a:pPr>
              <a:endParaRPr sz="2400" b="1">
                <a:latin typeface="Arial" panose="020B0604020202020204" pitchFamily="34" charset="0"/>
                <a:cs typeface="Arial" panose="020B0604020202020204" pitchFamily="34" charset="0"/>
              </a:endParaRPr>
            </a:p>
          </p:txBody>
        </p:sp>
        <p:sp>
          <p:nvSpPr>
            <p:cNvPr id="23" name="Element 3">
              <a:extLst>
                <a:ext uri="{FF2B5EF4-FFF2-40B4-BE49-F238E27FC236}">
                  <a16:creationId xmlns:a16="http://schemas.microsoft.com/office/drawing/2014/main" id="{8F263DC5-2679-292A-339E-48DC9AB98A10}"/>
                </a:ext>
              </a:extLst>
            </p:cNvPr>
            <p:cNvSpPr txBox="1"/>
            <p:nvPr/>
          </p:nvSpPr>
          <p:spPr>
            <a:xfrm>
              <a:off x="179983" y="298651"/>
              <a:ext cx="4584501" cy="507598"/>
            </a:xfrm>
            <a:prstGeom prst="roundRect">
              <a:avLst/>
            </a:prstGeom>
            <a:grp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numCol="1" anchor="ctr">
              <a:noAutofit/>
            </a:bodyPr>
            <a:lstStyle>
              <a:lvl1pPr algn="ctr">
                <a:lnSpc>
                  <a:spcPct val="70000"/>
                </a:lnSpc>
                <a:defRPr sz="2800" cap="none" spc="-83"/>
              </a:lvl1pPr>
            </a:lstStyle>
            <a:p>
              <a:pPr>
                <a:lnSpc>
                  <a:spcPct val="100000"/>
                </a:lnSpc>
              </a:pPr>
              <a:r>
                <a:rPr lang="en-US" sz="2000" b="1" dirty="0">
                  <a:latin typeface="Arial Bold" panose="020B0704020202020204" pitchFamily="34" charset="0"/>
                  <a:cs typeface="Arial Bold" panose="020B0704020202020204" pitchFamily="34" charset="0"/>
                </a:rPr>
                <a:t>ROLLBACK</a:t>
              </a:r>
            </a:p>
          </p:txBody>
        </p:sp>
      </p:gr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Tree>
    <p:extLst>
      <p:ext uri="{BB962C8B-B14F-4D97-AF65-F5344CB8AC3E}">
        <p14:creationId xmlns:p14="http://schemas.microsoft.com/office/powerpoint/2010/main" val="99604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06025" y="0"/>
            <a:ext cx="8185370" cy="10287000"/>
          </a:xfrm>
          <a:prstGeom prst="rect">
            <a:avLst/>
          </a:prstGeom>
        </p:spPr>
      </p:pic>
      <p:sp>
        <p:nvSpPr>
          <p:cNvPr id="5" name="Text 0"/>
          <p:cNvSpPr/>
          <p:nvPr/>
        </p:nvSpPr>
        <p:spPr>
          <a:xfrm>
            <a:off x="1047750" y="3962400"/>
            <a:ext cx="11766042" cy="3048000"/>
          </a:xfrm>
          <a:prstGeom prst="rect">
            <a:avLst/>
          </a:prstGeom>
          <a:noFill/>
          <a:ln/>
        </p:spPr>
        <p:txBody>
          <a:bodyPr wrap="square" lIns="0" tIns="0" rIns="0" bIns="0" rtlCol="0" anchor="ctr"/>
          <a:lstStyle/>
          <a:p>
            <a:pPr algn="l"/>
            <a:r>
              <a:rPr lang="en-US" sz="7200" b="1" i="0" kern="0" spc="157" dirty="0">
                <a:solidFill>
                  <a:schemeClr val="bg1"/>
                </a:solidFill>
                <a:latin typeface="Arial Bold" pitchFamily="34" charset="0"/>
                <a:ea typeface="Arial Bold" pitchFamily="34" charset="-122"/>
                <a:cs typeface="Arial Bold" pitchFamily="34" charset="-120"/>
              </a:rPr>
              <a:t>INDEXES</a:t>
            </a:r>
            <a:endParaRPr lang="en-US" sz="7200" dirty="0">
              <a:solidFill>
                <a:schemeClr val="bg1"/>
              </a:solidFill>
            </a:endParaRPr>
          </a:p>
        </p:txBody>
      </p:sp>
      <p:sp>
        <p:nvSpPr>
          <p:cNvPr id="6"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kern="0" spc="-30" dirty="0">
                <a:solidFill>
                  <a:srgbClr val="9BB4BE"/>
                </a:solidFill>
                <a:latin typeface="Inter Medium" pitchFamily="34" charset="0"/>
                <a:ea typeface="Inter Medium" pitchFamily="34" charset="-122"/>
                <a:cs typeface="Inter Medium" pitchFamily="34" charset="-120"/>
              </a:rPr>
              <a:t>| </a:t>
            </a: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7" name="Text 2"/>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3"/>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
        <p:nvSpPr>
          <p:cNvPr id="9" name="Text 4"/>
          <p:cNvSpPr/>
          <p:nvPr/>
        </p:nvSpPr>
        <p:spPr>
          <a:xfrm>
            <a:off x="14192250" y="9525000"/>
            <a:ext cx="3028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pic>
        <p:nvPicPr>
          <p:cNvPr id="11" name="Image" descr="Image">
            <a:extLst>
              <a:ext uri="{FF2B5EF4-FFF2-40B4-BE49-F238E27FC236}">
                <a16:creationId xmlns:a16="http://schemas.microsoft.com/office/drawing/2014/main" id="{0C590C00-A913-3D07-D8B3-52259145C64A}"/>
              </a:ext>
            </a:extLst>
          </p:cNvPr>
          <p:cNvPicPr>
            <a:picLocks noChangeAspect="1"/>
          </p:cNvPicPr>
          <p:nvPr/>
        </p:nvPicPr>
        <p:blipFill>
          <a:blip r:embed="rId5"/>
          <a:stretch>
            <a:fillRect/>
          </a:stretch>
        </p:blipFill>
        <p:spPr>
          <a:xfrm>
            <a:off x="1189874" y="381000"/>
            <a:ext cx="905626" cy="304800"/>
          </a:xfrm>
          <a:prstGeom prst="rect">
            <a:avLst/>
          </a:prstGeom>
          <a:ln w="12700">
            <a:miter lim="400000"/>
          </a:ln>
        </p:spPr>
      </p:pic>
    </p:spTree>
    <p:extLst>
      <p:ext uri="{BB962C8B-B14F-4D97-AF65-F5344CB8AC3E}">
        <p14:creationId xmlns:p14="http://schemas.microsoft.com/office/powerpoint/2010/main" val="60177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9" y="0"/>
            <a:ext cx="18288000" cy="10287000"/>
          </a:xfrm>
          <a:prstGeom prst="rect">
            <a:avLst/>
          </a:prstGeom>
        </p:spPr>
      </p:pic>
      <p:pic>
        <p:nvPicPr>
          <p:cNvPr id="4" name="Image 2"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5211425" y="304800"/>
            <a:ext cx="3076556" cy="5105355"/>
          </a:xfrm>
          <a:prstGeom prst="rect">
            <a:avLst/>
          </a:prstGeom>
        </p:spPr>
      </p:pic>
      <p:pic>
        <p:nvPicPr>
          <p:cNvPr id="5" name="Image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05  —  Aliases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INDEXEs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endParaRPr lang="en-US" sz="2000" dirty="0">
              <a:effectLst/>
            </a:endParaRPr>
          </a:p>
        </p:txBody>
      </p:sp>
      <p:sp>
        <p:nvSpPr>
          <p:cNvPr id="6" name="ELEMENT A…">
            <a:extLst>
              <a:ext uri="{FF2B5EF4-FFF2-40B4-BE49-F238E27FC236}">
                <a16:creationId xmlns:a16="http://schemas.microsoft.com/office/drawing/2014/main" id="{F244C92F-5B51-0612-544B-1206D69F594C}"/>
              </a:ext>
            </a:extLst>
          </p:cNvPr>
          <p:cNvSpPr txBox="1"/>
          <p:nvPr/>
        </p:nvSpPr>
        <p:spPr>
          <a:xfrm>
            <a:off x="1104900" y="2647950"/>
            <a:ext cx="8039100" cy="9239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l" rtl="0" fontAlgn="base">
              <a:lnSpc>
                <a:spcPct val="150000"/>
              </a:lnSpc>
              <a:buClr>
                <a:srgbClr val="0AC3E6"/>
              </a:buClr>
            </a:pPr>
            <a:r>
              <a:rPr lang="en-US" b="0" i="0" u="none" strike="noStrike" dirty="0">
                <a:effectLst/>
                <a:latin typeface="Arial" panose="020B0604020202020204" pitchFamily="34" charset="0"/>
              </a:rPr>
              <a:t>INDEX allows the database application to find data fast; without reading the whole table.​</a:t>
            </a:r>
            <a:endParaRPr lang="en-US" b="0" i="0" dirty="0">
              <a:effectLst/>
              <a:latin typeface="Arial" panose="020B0604020202020204" pitchFamily="34" charset="0"/>
            </a:endParaRPr>
          </a:p>
        </p:txBody>
      </p:sp>
      <p:pic>
        <p:nvPicPr>
          <p:cNvPr id="10242" name="Picture 2">
            <a:extLst>
              <a:ext uri="{FF2B5EF4-FFF2-40B4-BE49-F238E27FC236}">
                <a16:creationId xmlns:a16="http://schemas.microsoft.com/office/drawing/2014/main" id="{AC850395-1A3F-CB42-A5F0-E0D9569F1B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9475" y="4135394"/>
            <a:ext cx="824865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485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 name="Picture 13" descr="Picture 13"/>
          <p:cNvPicPr>
            <a:picLocks noChangeAspect="1"/>
          </p:cNvPicPr>
          <p:nvPr/>
        </p:nvPicPr>
        <p:blipFill>
          <a:blip r:embed="rId2"/>
          <a:stretch>
            <a:fillRect/>
          </a:stretch>
        </p:blipFill>
        <p:spPr>
          <a:xfrm>
            <a:off x="8125271" y="4806553"/>
            <a:ext cx="2037431" cy="673834"/>
          </a:xfrm>
          <a:prstGeom prst="rect">
            <a:avLst/>
          </a:prstGeom>
          <a:ln w="12700">
            <a:miter lim="400000"/>
          </a:ln>
        </p:spPr>
      </p:pic>
    </p:spTree>
    <p:extLst>
      <p:ext uri="{BB962C8B-B14F-4D97-AF65-F5344CB8AC3E}">
        <p14:creationId xmlns:p14="http://schemas.microsoft.com/office/powerpoint/2010/main" val="149306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06025" y="0"/>
            <a:ext cx="8185370" cy="10287000"/>
          </a:xfrm>
          <a:prstGeom prst="rect">
            <a:avLst/>
          </a:prstGeom>
        </p:spPr>
      </p:pic>
      <p:sp>
        <p:nvSpPr>
          <p:cNvPr id="5" name="Text 0"/>
          <p:cNvSpPr/>
          <p:nvPr/>
        </p:nvSpPr>
        <p:spPr>
          <a:xfrm>
            <a:off x="1047750" y="3962400"/>
            <a:ext cx="11766042" cy="3048000"/>
          </a:xfrm>
          <a:prstGeom prst="rect">
            <a:avLst/>
          </a:prstGeom>
          <a:noFill/>
          <a:ln/>
        </p:spPr>
        <p:txBody>
          <a:bodyPr wrap="square" lIns="0" tIns="0" rIns="0" bIns="0" rtlCol="0" anchor="ctr"/>
          <a:lstStyle/>
          <a:p>
            <a:pPr algn="l"/>
            <a:r>
              <a:rPr lang="en-US" sz="7200" b="1" i="0" kern="0" spc="157" dirty="0">
                <a:solidFill>
                  <a:schemeClr val="bg1"/>
                </a:solidFill>
                <a:latin typeface="Arial Bold" pitchFamily="34" charset="0"/>
                <a:ea typeface="Arial Bold" pitchFamily="34" charset="-122"/>
                <a:cs typeface="Arial Bold" pitchFamily="34" charset="-120"/>
              </a:rPr>
              <a:t>AGGREGATE(GROUP) FUNCTIONS</a:t>
            </a:r>
            <a:endParaRPr lang="en-US" sz="7200" dirty="0">
              <a:solidFill>
                <a:schemeClr val="bg1"/>
              </a:solidFill>
            </a:endParaRPr>
          </a:p>
        </p:txBody>
      </p:sp>
      <p:sp>
        <p:nvSpPr>
          <p:cNvPr id="6"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kern="0" spc="-30" dirty="0">
                <a:solidFill>
                  <a:srgbClr val="9BB4BE"/>
                </a:solidFill>
                <a:latin typeface="Inter Medium" pitchFamily="34" charset="0"/>
                <a:ea typeface="Inter Medium" pitchFamily="34" charset="-122"/>
                <a:cs typeface="Inter Medium" pitchFamily="34" charset="-120"/>
              </a:rPr>
              <a:t>| E</a:t>
            </a:r>
            <a:r>
              <a:rPr lang="en-US" sz="1350" b="0" i="0" kern="0" spc="-30" dirty="0">
                <a:solidFill>
                  <a:srgbClr val="9BB4BE"/>
                </a:solidFill>
                <a:latin typeface="Inter Medium" pitchFamily="34" charset="0"/>
                <a:ea typeface="Inter Medium" pitchFamily="34" charset="-122"/>
                <a:cs typeface="Inter Medium" pitchFamily="34" charset="-120"/>
              </a:rPr>
              <a:t>ndava Tech Courses</a:t>
            </a:r>
            <a:endParaRPr lang="en-US" sz="1350" dirty="0"/>
          </a:p>
        </p:txBody>
      </p:sp>
      <p:sp>
        <p:nvSpPr>
          <p:cNvPr id="7" name="Text 2"/>
          <p:cNvSpPr/>
          <p:nvPr/>
        </p:nvSpPr>
        <p:spPr>
          <a:xfrm>
            <a:off x="16030575" y="457200"/>
            <a:ext cx="1190625"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3"/>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
        <p:nvSpPr>
          <p:cNvPr id="9" name="Text 4"/>
          <p:cNvSpPr/>
          <p:nvPr/>
        </p:nvSpPr>
        <p:spPr>
          <a:xfrm>
            <a:off x="14192250" y="9525000"/>
            <a:ext cx="3028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pic>
        <p:nvPicPr>
          <p:cNvPr id="10" name="Image" descr="Image">
            <a:extLst>
              <a:ext uri="{FF2B5EF4-FFF2-40B4-BE49-F238E27FC236}">
                <a16:creationId xmlns:a16="http://schemas.microsoft.com/office/drawing/2014/main" id="{51EF04A9-F573-A721-4373-86FD15A1034A}"/>
              </a:ext>
            </a:extLst>
          </p:cNvPr>
          <p:cNvPicPr>
            <a:picLocks noChangeAspect="1"/>
          </p:cNvPicPr>
          <p:nvPr/>
        </p:nvPicPr>
        <p:blipFill>
          <a:blip r:embed="rId5"/>
          <a:stretch>
            <a:fillRect/>
          </a:stretch>
        </p:blipFill>
        <p:spPr>
          <a:xfrm>
            <a:off x="1189874" y="381000"/>
            <a:ext cx="905626" cy="304800"/>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9143999"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6191250" cy="3429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06  —  Aggregate (GROUP) functions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979170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AGGREGATE FUNCTIONS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ELEMENT A…">
            <a:extLst>
              <a:ext uri="{FF2B5EF4-FFF2-40B4-BE49-F238E27FC236}">
                <a16:creationId xmlns:a16="http://schemas.microsoft.com/office/drawing/2014/main" id="{2F7B6C3C-4A28-ED15-A074-3D5F82697C49}"/>
              </a:ext>
            </a:extLst>
          </p:cNvPr>
          <p:cNvSpPr txBox="1"/>
          <p:nvPr/>
        </p:nvSpPr>
        <p:spPr>
          <a:xfrm>
            <a:off x="1104900" y="2647950"/>
            <a:ext cx="6134100"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l" rtl="0" fontAlgn="base"/>
            <a:r>
              <a:rPr lang="en-US" b="1" i="0" u="none" strike="noStrike" cap="all" dirty="0">
                <a:solidFill>
                  <a:srgbClr val="0AC3E6"/>
                </a:solidFill>
                <a:effectLst/>
                <a:latin typeface="Arial" panose="020B0604020202020204" pitchFamily="34" charset="0"/>
              </a:rPr>
              <a:t>COUNT</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Returns the number of records returned by a select query.</a:t>
            </a:r>
            <a:endParaRPr lang="en-US" b="0" i="0" dirty="0">
              <a:solidFill>
                <a:srgbClr val="48535B"/>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endParaRPr lang="en-US" sz="2000" dirty="0">
              <a:effectLst/>
            </a:endParaRPr>
          </a:p>
        </p:txBody>
      </p:sp>
      <p:sp>
        <p:nvSpPr>
          <p:cNvPr id="13" name="ELEMENT A…">
            <a:extLst>
              <a:ext uri="{FF2B5EF4-FFF2-40B4-BE49-F238E27FC236}">
                <a16:creationId xmlns:a16="http://schemas.microsoft.com/office/drawing/2014/main" id="{65EACBC5-83EE-6AA8-FFBE-371F2A0B6BF3}"/>
              </a:ext>
            </a:extLst>
          </p:cNvPr>
          <p:cNvSpPr txBox="1"/>
          <p:nvPr/>
        </p:nvSpPr>
        <p:spPr>
          <a:xfrm>
            <a:off x="1104900" y="6228284"/>
            <a:ext cx="7594600" cy="11137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l" rtl="0" fontAlgn="base">
              <a:lnSpc>
                <a:spcPct val="150000"/>
              </a:lnSpc>
            </a:pPr>
            <a:r>
              <a:rPr lang="en-US" b="1" i="0" u="none" strike="noStrike" cap="all" dirty="0">
                <a:solidFill>
                  <a:srgbClr val="0AC3E6"/>
                </a:solidFill>
                <a:effectLst/>
                <a:latin typeface="Arial" panose="020B0604020202020204" pitchFamily="34" charset="0"/>
              </a:rPr>
              <a:t>MIN</a:t>
            </a:r>
            <a:r>
              <a:rPr lang="en-US" b="0" i="0" dirty="0">
                <a:solidFill>
                  <a:srgbClr val="0AC3E6"/>
                </a:solidFill>
                <a:effectLst/>
                <a:latin typeface="Arial" panose="020B0604020202020204" pitchFamily="34" charset="0"/>
              </a:rPr>
              <a:t>​</a:t>
            </a:r>
            <a:endParaRPr lang="en-US" b="0" i="0" dirty="0">
              <a:solidFill>
                <a:srgbClr val="0AC3E6"/>
              </a:solidFill>
              <a:effectLst/>
              <a:latin typeface="Segoe UI" panose="020B0502040204020203" pitchFamily="34" charset="0"/>
            </a:endParaRPr>
          </a:p>
          <a:p>
            <a:pPr algn="just" rtl="0" fontAlgn="base"/>
            <a:endParaRPr lang="en-US" b="0" i="0" u="none" strike="noStrike" dirty="0">
              <a:solidFill>
                <a:srgbClr val="0AC3E6"/>
              </a:solidFill>
              <a:effectLst/>
              <a:latin typeface="Arial" panose="020B0604020202020204" pitchFamily="34" charset="0"/>
            </a:endParaRPr>
          </a:p>
          <a:p>
            <a:pPr algn="just" rtl="0" fontAlgn="base"/>
            <a:r>
              <a:rPr lang="en-US" b="0" i="0" u="none" strike="noStrike" dirty="0">
                <a:effectLst/>
                <a:latin typeface="Arial" panose="020B0604020202020204" pitchFamily="34" charset="0"/>
              </a:rPr>
              <a:t>Returns the minimum value in a set of values.​</a:t>
            </a:r>
            <a:r>
              <a:rPr lang="en-US" b="0" i="0" dirty="0">
                <a:solidFill>
                  <a:srgbClr val="48535B"/>
                </a:solidFill>
                <a:effectLst/>
                <a:latin typeface="Arial" panose="020B0604020202020204" pitchFamily="34" charset="0"/>
              </a:rPr>
              <a:t>​</a:t>
            </a:r>
            <a:endParaRPr lang="en-US" b="0" i="0" dirty="0">
              <a:solidFill>
                <a:srgbClr val="48535B"/>
              </a:solidFill>
              <a:effectLst/>
              <a:latin typeface="Segoe UI" panose="020B0502040204020203" pitchFamily="34" charset="0"/>
            </a:endParaRPr>
          </a:p>
        </p:txBody>
      </p:sp>
      <p:sp>
        <p:nvSpPr>
          <p:cNvPr id="3" name="ELEMENT A…">
            <a:extLst>
              <a:ext uri="{FF2B5EF4-FFF2-40B4-BE49-F238E27FC236}">
                <a16:creationId xmlns:a16="http://schemas.microsoft.com/office/drawing/2014/main" id="{ED632D8A-7EBD-C29A-71C8-694DD82D0881}"/>
              </a:ext>
            </a:extLst>
          </p:cNvPr>
          <p:cNvSpPr txBox="1"/>
          <p:nvPr/>
        </p:nvSpPr>
        <p:spPr>
          <a:xfrm>
            <a:off x="1047750" y="4274867"/>
            <a:ext cx="7594600" cy="975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algn="l" rtl="0" fontAlgn="base"/>
            <a:r>
              <a:rPr lang="en-US" b="1" i="0" u="none" strike="noStrike" cap="all" dirty="0">
                <a:solidFill>
                  <a:srgbClr val="0AC3E6"/>
                </a:solidFill>
                <a:effectLst/>
                <a:latin typeface="Arial" panose="020B0604020202020204" pitchFamily="34" charset="0"/>
              </a:rPr>
              <a:t>MAX</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Returns the maximum value in a set of values.​</a:t>
            </a:r>
            <a:endParaRPr lang="en-US" b="0" i="0" dirty="0">
              <a:solidFill>
                <a:srgbClr val="48535B"/>
              </a:solidFill>
              <a:effectLst/>
              <a:latin typeface="Segoe UI" panose="020B0502040204020203" pitchFamily="34" charset="0"/>
            </a:endParaRPr>
          </a:p>
        </p:txBody>
      </p:sp>
      <p:sp>
        <p:nvSpPr>
          <p:cNvPr id="4" name="ELEMENT A…">
            <a:extLst>
              <a:ext uri="{FF2B5EF4-FFF2-40B4-BE49-F238E27FC236}">
                <a16:creationId xmlns:a16="http://schemas.microsoft.com/office/drawing/2014/main" id="{ADA4D139-CC7E-D3B6-7371-C44FBBA7B742}"/>
              </a:ext>
            </a:extLst>
          </p:cNvPr>
          <p:cNvSpPr txBox="1"/>
          <p:nvPr/>
        </p:nvSpPr>
        <p:spPr>
          <a:xfrm>
            <a:off x="9690100" y="2816184"/>
            <a:ext cx="6766946" cy="125226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pPr>
              <a:lnSpc>
                <a:spcPct val="150000"/>
              </a:lnSpc>
              <a:defRPr spc="198">
                <a:solidFill>
                  <a:srgbClr val="000000"/>
                </a:solidFill>
              </a:defRPr>
            </a:pPr>
            <a:r>
              <a:rPr lang="en-US" dirty="0">
                <a:solidFill>
                  <a:srgbClr val="0AC3E6"/>
                </a:solidFill>
                <a:latin typeface="Arial" panose="020B0604020202020204" pitchFamily="34" charset="0"/>
                <a:cs typeface="Arial" panose="020B0604020202020204" pitchFamily="34" charset="0"/>
              </a:rPr>
              <a:t>SUM</a:t>
            </a:r>
          </a:p>
          <a:p>
            <a:pPr algn="just" defTabSz="821531">
              <a:lnSpc>
                <a:spcPct val="100000"/>
              </a:lnSpc>
              <a:spcBef>
                <a:spcPts val="3000"/>
              </a:spcBef>
              <a:defRPr sz="2000" b="0" cap="none" spc="0">
                <a:solidFill>
                  <a:srgbClr val="5E5E5E"/>
                </a:solidFill>
                <a:latin typeface="Helvetica Light"/>
                <a:ea typeface="Helvetica Light"/>
                <a:cs typeface="Helvetica Light"/>
                <a:sym typeface="Helvetica Light"/>
              </a:defRPr>
            </a:pPr>
            <a:r>
              <a:rPr lang="en-US" b="0" dirty="0">
                <a:solidFill>
                  <a:schemeClr val="bg1"/>
                </a:solidFill>
                <a:latin typeface="Arial" panose="020B0604020202020204" pitchFamily="34" charset="0"/>
                <a:cs typeface="Arial" panose="020B0604020202020204" pitchFamily="34" charset="0"/>
              </a:rPr>
              <a:t>Calculates the sum of a set of values.​</a:t>
            </a:r>
          </a:p>
        </p:txBody>
      </p:sp>
      <p:sp>
        <p:nvSpPr>
          <p:cNvPr id="6" name="ELEMENT A…">
            <a:extLst>
              <a:ext uri="{FF2B5EF4-FFF2-40B4-BE49-F238E27FC236}">
                <a16:creationId xmlns:a16="http://schemas.microsoft.com/office/drawing/2014/main" id="{F834AF7F-393B-4157-96FB-BCB1D7E0AF7E}"/>
              </a:ext>
            </a:extLst>
          </p:cNvPr>
          <p:cNvSpPr txBox="1"/>
          <p:nvPr/>
        </p:nvSpPr>
        <p:spPr>
          <a:xfrm>
            <a:off x="9804399" y="5869837"/>
            <a:ext cx="7759701" cy="1086066"/>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pPr>
              <a:defRPr spc="198">
                <a:solidFill>
                  <a:srgbClr val="000000"/>
                </a:solidFill>
              </a:defRPr>
            </a:pPr>
            <a:r>
              <a:rPr lang="en-US" dirty="0">
                <a:solidFill>
                  <a:srgbClr val="0AC3E6"/>
                </a:solidFill>
                <a:latin typeface="Arial" panose="020B0604020202020204" pitchFamily="34" charset="0"/>
                <a:cs typeface="Arial" panose="020B0604020202020204" pitchFamily="34" charset="0"/>
              </a:rPr>
              <a:t>AVG</a:t>
            </a:r>
            <a:endParaRPr lang="en-US" cap="none" dirty="0">
              <a:solidFill>
                <a:srgbClr val="0AC3E6"/>
              </a:solidFill>
              <a:latin typeface="Arial" panose="020B0604020202020204" pitchFamily="34" charset="0"/>
              <a:cs typeface="Arial" panose="020B0604020202020204" pitchFamily="34" charset="0"/>
            </a:endParaRPr>
          </a:p>
          <a:p>
            <a:pPr algn="just" defTabSz="821531">
              <a:lnSpc>
                <a:spcPct val="100000"/>
              </a:lnSpc>
              <a:spcBef>
                <a:spcPts val="3000"/>
              </a:spcBef>
              <a:defRPr sz="2000" b="0" cap="none" spc="0">
                <a:solidFill>
                  <a:srgbClr val="5E5E5E"/>
                </a:solidFill>
                <a:latin typeface="Helvetica Light"/>
                <a:ea typeface="Helvetica Light"/>
                <a:cs typeface="Helvetica Light"/>
                <a:sym typeface="Helvetica Light"/>
              </a:defRPr>
            </a:pPr>
            <a:r>
              <a:rPr lang="en-US" b="0" dirty="0">
                <a:solidFill>
                  <a:schemeClr val="bg1"/>
                </a:solidFill>
                <a:latin typeface="Arial" panose="020B0604020202020204" pitchFamily="34" charset="0"/>
                <a:cs typeface="Arial" panose="020B0604020202020204" pitchFamily="34" charset="0"/>
              </a:rPr>
              <a:t>Returns the average value of an expression.​</a:t>
            </a:r>
            <a:endParaRPr b="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04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18287999"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6191250" cy="3429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Aggregate (GROUP) functions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979170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GROUP BY &amp; HAVING</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ELEMENT A…">
            <a:extLst>
              <a:ext uri="{FF2B5EF4-FFF2-40B4-BE49-F238E27FC236}">
                <a16:creationId xmlns:a16="http://schemas.microsoft.com/office/drawing/2014/main" id="{2F7B6C3C-4A28-ED15-A074-3D5F82697C49}"/>
              </a:ext>
            </a:extLst>
          </p:cNvPr>
          <p:cNvSpPr txBox="1"/>
          <p:nvPr/>
        </p:nvSpPr>
        <p:spPr>
          <a:xfrm>
            <a:off x="1104900" y="2647950"/>
            <a:ext cx="613410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l" rtl="0" fontAlgn="base"/>
            <a:r>
              <a:rPr lang="en-US" b="1" i="0" u="none" strike="noStrike" cap="all" dirty="0">
                <a:solidFill>
                  <a:srgbClr val="0AC3E6"/>
                </a:solidFill>
                <a:effectLst/>
                <a:latin typeface="Arial" panose="020B0604020202020204" pitchFamily="34" charset="0"/>
              </a:rPr>
              <a:t>GROUP BY</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This statement is used in conjunction with aggregate functions to group the result-set by one or more columns. ​</a:t>
            </a:r>
            <a:endParaRPr lang="en-US" b="0" i="0" dirty="0">
              <a:solidFill>
                <a:srgbClr val="48535B"/>
              </a:solidFill>
              <a:effectLst/>
              <a:latin typeface="Segoe UI" panose="020B0502040204020203" pitchFamily="34" charset="0"/>
            </a:endParaRPr>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endParaRPr lang="en-US" sz="2000" dirty="0">
              <a:effectLst/>
            </a:endParaRPr>
          </a:p>
        </p:txBody>
      </p:sp>
      <p:sp>
        <p:nvSpPr>
          <p:cNvPr id="3" name="ELEMENT A…">
            <a:extLst>
              <a:ext uri="{FF2B5EF4-FFF2-40B4-BE49-F238E27FC236}">
                <a16:creationId xmlns:a16="http://schemas.microsoft.com/office/drawing/2014/main" id="{ED632D8A-7EBD-C29A-71C8-694DD82D0881}"/>
              </a:ext>
            </a:extLst>
          </p:cNvPr>
          <p:cNvSpPr txBox="1"/>
          <p:nvPr/>
        </p:nvSpPr>
        <p:spPr>
          <a:xfrm>
            <a:off x="1104900" y="5088867"/>
            <a:ext cx="6191250" cy="12522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l" rtl="0" fontAlgn="base"/>
            <a:r>
              <a:rPr lang="en-US" b="1" i="0" u="none" strike="noStrike" cap="all" dirty="0">
                <a:solidFill>
                  <a:srgbClr val="0AC3E6"/>
                </a:solidFill>
                <a:effectLst/>
                <a:latin typeface="Arial" panose="020B0604020202020204" pitchFamily="34" charset="0"/>
              </a:rPr>
              <a:t>HAVING</a:t>
            </a:r>
            <a:endParaRPr lang="en-US" b="0" i="0" dirty="0">
              <a:solidFill>
                <a:srgbClr val="0AC3E6"/>
              </a:solidFill>
              <a:effectLst/>
              <a:latin typeface="Arial" panose="020B0604020202020204" pitchFamily="34" charset="0"/>
            </a:endParaRPr>
          </a:p>
          <a:p>
            <a:pPr algn="l" rtl="0" fontAlgn="base"/>
            <a:endParaRPr lang="en-US" b="0" i="0" dirty="0">
              <a:solidFill>
                <a:srgbClr val="48535B"/>
              </a:solidFill>
              <a:effectLst/>
              <a:latin typeface="Segoe UI" panose="020B0502040204020203" pitchFamily="34" charset="0"/>
            </a:endParaRPr>
          </a:p>
          <a:p>
            <a:pPr algn="just" rtl="0" fontAlgn="base"/>
            <a:r>
              <a:rPr lang="en-US" b="0" i="0" u="none" strike="noStrike" dirty="0">
                <a:solidFill>
                  <a:srgbClr val="000000"/>
                </a:solidFill>
                <a:effectLst/>
                <a:latin typeface="Arial" panose="020B0604020202020204" pitchFamily="34" charset="0"/>
              </a:rPr>
              <a:t>This statement enables you to specify conditions that filter which group results appear in the results. </a:t>
            </a:r>
            <a:endParaRPr lang="en-US" b="0" i="0" dirty="0">
              <a:solidFill>
                <a:srgbClr val="48535B"/>
              </a:solidFill>
              <a:effectLst/>
              <a:latin typeface="Segoe UI" panose="020B0502040204020203" pitchFamily="34" charset="0"/>
            </a:endParaRPr>
          </a:p>
        </p:txBody>
      </p:sp>
      <p:sp>
        <p:nvSpPr>
          <p:cNvPr id="14" name="ELEMENT A…">
            <a:extLst>
              <a:ext uri="{FF2B5EF4-FFF2-40B4-BE49-F238E27FC236}">
                <a16:creationId xmlns:a16="http://schemas.microsoft.com/office/drawing/2014/main" id="{58DCA0B4-867F-39C2-B8A8-118A55E5D318}"/>
              </a:ext>
            </a:extLst>
          </p:cNvPr>
          <p:cNvSpPr txBox="1"/>
          <p:nvPr/>
        </p:nvSpPr>
        <p:spPr>
          <a:xfrm>
            <a:off x="10276454" y="2277858"/>
            <a:ext cx="6766946" cy="1990929"/>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pPr>
            <a:r>
              <a:rPr lang="en-US" b="1" dirty="0">
                <a:solidFill>
                  <a:srgbClr val="0000FF"/>
                </a:solidFill>
                <a:effectLst/>
                <a:latin typeface="Courier New" panose="02070309020205020404" pitchFamily="49" charset="0"/>
              </a:rPr>
              <a:t>SELECT</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AVG</a:t>
            </a:r>
            <a:r>
              <a:rPr lang="en-US" b="1" dirty="0">
                <a:solidFill>
                  <a:srgbClr val="000080"/>
                </a:solidFill>
                <a:effectLst/>
                <a:latin typeface="Courier New" panose="02070309020205020404" pitchFamily="49" charset="0"/>
              </a:rPr>
              <a:t>(</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AS</a:t>
            </a:r>
            <a:r>
              <a:rPr lang="en-US" dirty="0">
                <a:solidFill>
                  <a:srgbClr val="000000"/>
                </a:solidFill>
                <a:effectLst/>
                <a:latin typeface="Courier New" panose="02070309020205020404" pitchFamily="49" charset="0"/>
              </a:rPr>
              <a:t> </a:t>
            </a:r>
            <a:r>
              <a:rPr lang="en-US" dirty="0">
                <a:solidFill>
                  <a:srgbClr val="808080"/>
                </a:solidFill>
                <a:effectLst/>
                <a:latin typeface="Courier New" panose="02070309020205020404" pitchFamily="49" charset="0"/>
              </a:rPr>
              <a:t>'Average’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FROM</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table_name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WHERE</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some_column</a:t>
            </a:r>
            <a:r>
              <a:rPr lang="en-US" dirty="0">
                <a:solidFill>
                  <a:srgbClr val="000000"/>
                </a:solidFill>
                <a:effectLst/>
                <a:latin typeface="Courier New" panose="02070309020205020404" pitchFamily="49" charset="0"/>
              </a:rPr>
              <a:t>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some_value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GROUP</a:t>
            </a: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BY</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endParaRPr lang="en-US" dirty="0">
              <a:effectLst/>
            </a:endParaRPr>
          </a:p>
        </p:txBody>
      </p:sp>
      <p:sp>
        <p:nvSpPr>
          <p:cNvPr id="15" name="ELEMENT A…">
            <a:extLst>
              <a:ext uri="{FF2B5EF4-FFF2-40B4-BE49-F238E27FC236}">
                <a16:creationId xmlns:a16="http://schemas.microsoft.com/office/drawing/2014/main" id="{A0B3AAD2-9E51-6DA2-D100-366AF077BB20}"/>
              </a:ext>
            </a:extLst>
          </p:cNvPr>
          <p:cNvSpPr txBox="1"/>
          <p:nvPr/>
        </p:nvSpPr>
        <p:spPr>
          <a:xfrm>
            <a:off x="10276454" y="4814753"/>
            <a:ext cx="6766946" cy="2298705"/>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pPr defTabSz="821531">
              <a:lnSpc>
                <a:spcPct val="100000"/>
              </a:lnSpc>
              <a:spcBef>
                <a:spcPts val="3000"/>
              </a:spcBef>
              <a:defRPr sz="2000" b="0" cap="none" spc="0">
                <a:solidFill>
                  <a:srgbClr val="5E5E5E"/>
                </a:solidFill>
                <a:latin typeface="Helvetica Light"/>
                <a:ea typeface="Helvetica Light"/>
                <a:cs typeface="Helvetica Light"/>
                <a:sym typeface="Helvetica Light"/>
              </a:defRPr>
            </a:pPr>
            <a:r>
              <a:rPr lang="en-US" b="1" dirty="0">
                <a:solidFill>
                  <a:srgbClr val="0000FF"/>
                </a:solidFill>
                <a:effectLst/>
                <a:latin typeface="Courier New" panose="02070309020205020404" pitchFamily="49" charset="0"/>
              </a:rPr>
              <a:t>SELECT</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AVG</a:t>
            </a:r>
            <a:r>
              <a:rPr lang="en-US" b="1" dirty="0">
                <a:solidFill>
                  <a:srgbClr val="000080"/>
                </a:solidFill>
                <a:effectLst/>
                <a:latin typeface="Courier New" panose="02070309020205020404" pitchFamily="49" charset="0"/>
              </a:rPr>
              <a:t>(</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AS</a:t>
            </a:r>
            <a:r>
              <a:rPr lang="en-US" dirty="0">
                <a:solidFill>
                  <a:srgbClr val="000000"/>
                </a:solidFill>
                <a:effectLst/>
                <a:latin typeface="Courier New" panose="02070309020205020404" pitchFamily="49" charset="0"/>
              </a:rPr>
              <a:t> </a:t>
            </a:r>
            <a:r>
              <a:rPr lang="en-US" dirty="0">
                <a:solidFill>
                  <a:srgbClr val="808080"/>
                </a:solidFill>
                <a:effectLst/>
                <a:latin typeface="Courier New" panose="02070309020205020404" pitchFamily="49" charset="0"/>
              </a:rPr>
              <a:t>'Average’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FROM</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table_name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WHERE</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some_column</a:t>
            </a:r>
            <a:r>
              <a:rPr lang="en-US" dirty="0">
                <a:solidFill>
                  <a:srgbClr val="000000"/>
                </a:solidFill>
                <a:effectLst/>
                <a:latin typeface="Courier New" panose="02070309020205020404" pitchFamily="49" charset="0"/>
              </a:rPr>
              <a:t> </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some_value</a:t>
            </a:r>
            <a:r>
              <a:rPr lang="en-US" dirty="0">
                <a:solidFill>
                  <a:srgbClr val="000000"/>
                </a:solidFill>
                <a:effectLst/>
                <a:latin typeface="Courier New" panose="02070309020205020404" pitchFamily="49" charset="0"/>
              </a:rPr>
              <a:t> </a:t>
            </a:r>
            <a:br>
              <a:rPr lang="en-US" dirty="0">
                <a:solidFill>
                  <a:srgbClr val="000000"/>
                </a:solidFill>
                <a:effectLst/>
                <a:latin typeface="Courier New" panose="02070309020205020404" pitchFamily="49" charset="0"/>
              </a:rPr>
            </a:br>
            <a:r>
              <a:rPr lang="en-US" b="1" dirty="0">
                <a:solidFill>
                  <a:srgbClr val="0000FF"/>
                </a:solidFill>
                <a:effectLst/>
                <a:latin typeface="Courier New" panose="02070309020205020404" pitchFamily="49" charset="0"/>
              </a:rPr>
              <a:t>GROUP</a:t>
            </a:r>
            <a:r>
              <a:rPr lang="en-US" dirty="0">
                <a:solidFill>
                  <a:srgbClr val="000000"/>
                </a:solidFill>
                <a:effectLst/>
                <a:latin typeface="Courier New" panose="02070309020205020404" pitchFamily="49" charset="0"/>
              </a:rPr>
              <a:t> </a:t>
            </a:r>
            <a:r>
              <a:rPr lang="en-US" b="1" dirty="0">
                <a:solidFill>
                  <a:srgbClr val="0000FF"/>
                </a:solidFill>
                <a:effectLst/>
                <a:latin typeface="Courier New" panose="02070309020205020404" pitchFamily="49" charset="0"/>
              </a:rPr>
              <a:t>BY</a:t>
            </a:r>
            <a:r>
              <a:rPr lang="en-US" dirty="0">
                <a:solidFill>
                  <a:srgbClr val="000000"/>
                </a:solidFill>
                <a:effectLst/>
                <a:latin typeface="Courier New" panose="02070309020205020404" pitchFamily="49" charset="0"/>
              </a:rPr>
              <a:t> </a:t>
            </a:r>
            <a:r>
              <a:rPr lang="en-US" dirty="0" err="1">
                <a:solidFill>
                  <a:srgbClr val="000000"/>
                </a:solidFill>
                <a:effectLst/>
                <a:latin typeface="Courier New" panose="02070309020205020404" pitchFamily="49" charset="0"/>
              </a:rPr>
              <a:t>column_name</a:t>
            </a:r>
            <a:br>
              <a:rPr lang="en-US" dirty="0">
                <a:solidFill>
                  <a:srgbClr val="000080"/>
                </a:solidFill>
                <a:latin typeface="Courier New" panose="02070309020205020404" pitchFamily="49" charset="0"/>
              </a:rPr>
            </a:br>
            <a:r>
              <a:rPr lang="en-US" b="1" dirty="0">
                <a:solidFill>
                  <a:srgbClr val="0000FF"/>
                </a:solidFill>
                <a:effectLst/>
                <a:latin typeface="Courier New" panose="02070309020205020404" pitchFamily="49" charset="0"/>
              </a:rPr>
              <a:t>HAVING AVG</a:t>
            </a:r>
            <a:r>
              <a:rPr lang="en-US" b="1" dirty="0">
                <a:solidFill>
                  <a:srgbClr val="000080"/>
                </a:solidFill>
                <a:effectLst/>
                <a:latin typeface="Courier New" panose="02070309020205020404" pitchFamily="49" charset="0"/>
              </a:rPr>
              <a:t>(</a:t>
            </a:r>
            <a:r>
              <a:rPr lang="en-US" dirty="0" err="1">
                <a:solidFill>
                  <a:srgbClr val="000000"/>
                </a:solidFill>
                <a:effectLst/>
                <a:latin typeface="Courier New" panose="02070309020205020404" pitchFamily="49" charset="0"/>
              </a:rPr>
              <a:t>column_name</a:t>
            </a:r>
            <a:r>
              <a:rPr lang="en-US" b="1" dirty="0">
                <a:solidFill>
                  <a:srgbClr val="000080"/>
                </a:solidFill>
                <a:effectLst/>
                <a:latin typeface="Courier New" panose="02070309020205020404" pitchFamily="49" charset="0"/>
              </a:rPr>
              <a:t>)</a:t>
            </a:r>
            <a:r>
              <a:rPr lang="en-US" dirty="0">
                <a:solidFill>
                  <a:srgbClr val="000000"/>
                </a:solidFill>
                <a:effectLst/>
                <a:latin typeface="Courier New" panose="02070309020205020404" pitchFamily="49" charset="0"/>
              </a:rPr>
              <a:t> &gt; 10;</a:t>
            </a:r>
            <a:endParaRPr lang="en-US" dirty="0">
              <a:effectLst/>
            </a:endParaRPr>
          </a:p>
        </p:txBody>
      </p:sp>
    </p:spTree>
    <p:extLst>
      <p:ext uri="{BB962C8B-B14F-4D97-AF65-F5344CB8AC3E}">
        <p14:creationId xmlns:p14="http://schemas.microsoft.com/office/powerpoint/2010/main" val="296009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06025" y="0"/>
            <a:ext cx="8185370" cy="10287000"/>
          </a:xfrm>
          <a:prstGeom prst="rect">
            <a:avLst/>
          </a:prstGeom>
        </p:spPr>
      </p:pic>
      <p:sp>
        <p:nvSpPr>
          <p:cNvPr id="5" name="Text 0"/>
          <p:cNvSpPr/>
          <p:nvPr/>
        </p:nvSpPr>
        <p:spPr>
          <a:xfrm>
            <a:off x="1047750" y="3962400"/>
            <a:ext cx="11766042" cy="3048000"/>
          </a:xfrm>
          <a:prstGeom prst="rect">
            <a:avLst/>
          </a:prstGeom>
          <a:noFill/>
          <a:ln/>
        </p:spPr>
        <p:txBody>
          <a:bodyPr wrap="square" lIns="0" tIns="0" rIns="0" bIns="0" rtlCol="0" anchor="ctr"/>
          <a:lstStyle/>
          <a:p>
            <a:pPr algn="l"/>
            <a:r>
              <a:rPr lang="en-US" sz="7200" b="1" i="0" kern="0" spc="157" dirty="0">
                <a:solidFill>
                  <a:schemeClr val="bg1"/>
                </a:solidFill>
                <a:latin typeface="Arial Bold" pitchFamily="34" charset="0"/>
                <a:ea typeface="Arial Bold" pitchFamily="34" charset="-122"/>
                <a:cs typeface="Arial Bold" pitchFamily="34" charset="-120"/>
              </a:rPr>
              <a:t>SUBQUERIES</a:t>
            </a:r>
            <a:endParaRPr lang="en-US" sz="7200" dirty="0">
              <a:solidFill>
                <a:schemeClr val="bg1"/>
              </a:solidFill>
            </a:endParaRPr>
          </a:p>
        </p:txBody>
      </p:sp>
      <p:sp>
        <p:nvSpPr>
          <p:cNvPr id="6"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 Endava Tech Courses</a:t>
            </a:r>
            <a:endParaRPr lang="en-US" sz="1350" dirty="0"/>
          </a:p>
        </p:txBody>
      </p:sp>
      <p:sp>
        <p:nvSpPr>
          <p:cNvPr id="7" name="Text 2"/>
          <p:cNvSpPr/>
          <p:nvPr/>
        </p:nvSpPr>
        <p:spPr>
          <a:xfrm>
            <a:off x="16030575" y="457200"/>
            <a:ext cx="1190625"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3"/>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01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
        <p:nvSpPr>
          <p:cNvPr id="9" name="Text 4"/>
          <p:cNvSpPr/>
          <p:nvPr/>
        </p:nvSpPr>
        <p:spPr>
          <a:xfrm>
            <a:off x="14192250" y="9525000"/>
            <a:ext cx="3536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pic>
        <p:nvPicPr>
          <p:cNvPr id="10" name="Image" descr="Image">
            <a:extLst>
              <a:ext uri="{FF2B5EF4-FFF2-40B4-BE49-F238E27FC236}">
                <a16:creationId xmlns:a16="http://schemas.microsoft.com/office/drawing/2014/main" id="{6156127F-D655-F557-FEDE-55AD355859B0}"/>
              </a:ext>
            </a:extLst>
          </p:cNvPr>
          <p:cNvPicPr>
            <a:picLocks noChangeAspect="1"/>
          </p:cNvPicPr>
          <p:nvPr/>
        </p:nvPicPr>
        <p:blipFill>
          <a:blip r:embed="rId5"/>
          <a:stretch>
            <a:fillRect/>
          </a:stretch>
        </p:blipFill>
        <p:spPr>
          <a:xfrm>
            <a:off x="1189874" y="381000"/>
            <a:ext cx="905626" cy="304800"/>
          </a:xfrm>
          <a:prstGeom prst="rect">
            <a:avLst/>
          </a:prstGeom>
          <a:ln w="12700">
            <a:miter lim="400000"/>
          </a:ln>
        </p:spPr>
      </p:pic>
    </p:spTree>
    <p:extLst>
      <p:ext uri="{BB962C8B-B14F-4D97-AF65-F5344CB8AC3E}">
        <p14:creationId xmlns:p14="http://schemas.microsoft.com/office/powerpoint/2010/main" val="89297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 y="0"/>
            <a:ext cx="18287999"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6191250" cy="3429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02  —  Subqueries</a:t>
            </a:r>
            <a:endParaRPr lang="en-US" sz="1500" dirty="0"/>
          </a:p>
        </p:txBody>
      </p:sp>
      <p:sp>
        <p:nvSpPr>
          <p:cNvPr id="10" name="Text 4"/>
          <p:cNvSpPr/>
          <p:nvPr/>
        </p:nvSpPr>
        <p:spPr>
          <a:xfrm>
            <a:off x="14192250" y="9525000"/>
            <a:ext cx="34607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979170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SUBQUERIES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ELEMENT A…">
            <a:extLst>
              <a:ext uri="{FF2B5EF4-FFF2-40B4-BE49-F238E27FC236}">
                <a16:creationId xmlns:a16="http://schemas.microsoft.com/office/drawing/2014/main" id="{2F7B6C3C-4A28-ED15-A074-3D5F82697C49}"/>
              </a:ext>
            </a:extLst>
          </p:cNvPr>
          <p:cNvSpPr txBox="1"/>
          <p:nvPr/>
        </p:nvSpPr>
        <p:spPr>
          <a:xfrm>
            <a:off x="1104900" y="2647950"/>
            <a:ext cx="8039100" cy="3416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1437" tIns="71437" rIns="71437" bIns="71437">
            <a:spAutoFit/>
          </a:bodyPr>
          <a:lstStyle/>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sub-query is a query within a query.  You can create subqueries within your SQL statements.</a:t>
            </a:r>
            <a:r>
              <a:rPr lang="en-US" b="0" i="0" dirty="0">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These sub-queries can reside in the </a:t>
            </a:r>
            <a:r>
              <a:rPr lang="en-US" b="0" i="0" u="none" strike="noStrike" dirty="0">
                <a:solidFill>
                  <a:srgbClr val="0AC3E6"/>
                </a:solidFill>
                <a:effectLst/>
                <a:latin typeface="Arial" panose="020B0604020202020204" pitchFamily="34" charset="0"/>
              </a:rPr>
              <a:t>WHERE</a:t>
            </a:r>
            <a:r>
              <a:rPr lang="en-US" b="0" i="0" u="none" strike="noStrike" dirty="0">
                <a:solidFill>
                  <a:srgbClr val="5E5E5E"/>
                </a:solidFill>
                <a:effectLst/>
                <a:latin typeface="Arial" panose="020B0604020202020204" pitchFamily="34" charset="0"/>
              </a:rPr>
              <a:t> </a:t>
            </a:r>
            <a:r>
              <a:rPr lang="en-US" b="0" i="0" u="none" strike="noStrike" dirty="0">
                <a:effectLst/>
                <a:latin typeface="Arial" panose="020B0604020202020204" pitchFamily="34" charset="0"/>
              </a:rPr>
              <a:t>clause, the </a:t>
            </a:r>
            <a:r>
              <a:rPr lang="en-US" b="0" i="0" u="none" strike="noStrike" dirty="0">
                <a:solidFill>
                  <a:srgbClr val="0AC3E6"/>
                </a:solidFill>
                <a:effectLst/>
                <a:latin typeface="Arial" panose="020B0604020202020204" pitchFamily="34" charset="0"/>
              </a:rPr>
              <a:t>FROM</a:t>
            </a:r>
            <a:r>
              <a:rPr lang="en-US" b="0" i="0" u="none" strike="noStrike" dirty="0">
                <a:solidFill>
                  <a:srgbClr val="5E5E5E"/>
                </a:solidFill>
                <a:effectLst/>
                <a:latin typeface="Arial" panose="020B0604020202020204" pitchFamily="34" charset="0"/>
              </a:rPr>
              <a:t> </a:t>
            </a:r>
            <a:r>
              <a:rPr lang="en-US" b="0" i="0" u="none" strike="noStrike" dirty="0">
                <a:effectLst/>
                <a:latin typeface="Arial" panose="020B0604020202020204" pitchFamily="34" charset="0"/>
              </a:rPr>
              <a:t>clause, the </a:t>
            </a:r>
            <a:r>
              <a:rPr lang="en-US" b="0" i="0" u="none" strike="noStrike" dirty="0">
                <a:solidFill>
                  <a:srgbClr val="0AC3E6"/>
                </a:solidFill>
                <a:effectLst/>
                <a:latin typeface="Arial" panose="020B0604020202020204" pitchFamily="34" charset="0"/>
              </a:rPr>
              <a:t>SELECT</a:t>
            </a:r>
            <a:r>
              <a:rPr lang="en-US" b="0" i="0" u="none" strike="noStrike" dirty="0">
                <a:solidFill>
                  <a:srgbClr val="5E5E5E"/>
                </a:solidFill>
                <a:effectLst/>
                <a:latin typeface="Arial" panose="020B0604020202020204" pitchFamily="34" charset="0"/>
              </a:rPr>
              <a:t> </a:t>
            </a:r>
            <a:r>
              <a:rPr lang="en-US" b="0" i="0" u="none" strike="noStrike" dirty="0">
                <a:effectLst/>
                <a:latin typeface="Arial" panose="020B0604020202020204" pitchFamily="34" charset="0"/>
              </a:rPr>
              <a:t>clause</a:t>
            </a:r>
            <a:r>
              <a:rPr lang="en-US" b="0" i="0" u="none" strike="noStrike" dirty="0">
                <a:solidFill>
                  <a:srgbClr val="5E5E5E"/>
                </a:solidFill>
                <a:effectLst/>
                <a:latin typeface="Arial" panose="020B0604020202020204" pitchFamily="34" charset="0"/>
              </a:rPr>
              <a:t> </a:t>
            </a:r>
            <a:r>
              <a:rPr lang="en-US" b="0" i="0" u="none" strike="noStrike" dirty="0">
                <a:effectLst/>
                <a:latin typeface="Arial" panose="020B0604020202020204" pitchFamily="34" charset="0"/>
              </a:rPr>
              <a:t>or</a:t>
            </a:r>
            <a:r>
              <a:rPr lang="en-US" b="0" i="0" u="none" strike="noStrike" dirty="0">
                <a:solidFill>
                  <a:srgbClr val="5E5E5E"/>
                </a:solidFill>
                <a:effectLst/>
                <a:latin typeface="Arial" panose="020B0604020202020204" pitchFamily="34" charset="0"/>
              </a:rPr>
              <a:t> </a:t>
            </a:r>
            <a:r>
              <a:rPr lang="en-US" b="0" i="0" u="none" strike="noStrike" dirty="0">
                <a:solidFill>
                  <a:srgbClr val="0AC3E6"/>
                </a:solidFill>
                <a:effectLst/>
                <a:latin typeface="Arial" panose="020B0604020202020204" pitchFamily="34" charset="0"/>
              </a:rPr>
              <a:t>JOINs</a:t>
            </a:r>
            <a:r>
              <a:rPr lang="en-US" b="0" i="0" u="none" strike="noStrike" dirty="0">
                <a:solidFill>
                  <a:srgbClr val="5E5E5E"/>
                </a:solidFill>
                <a:effectLst/>
                <a:latin typeface="Arial" panose="020B0604020202020204" pitchFamily="34" charset="0"/>
              </a:rPr>
              <a:t>.</a:t>
            </a:r>
            <a:r>
              <a:rPr lang="en-US" b="0" i="0" dirty="0">
                <a:solidFill>
                  <a:srgbClr val="FFFFFF"/>
                </a:solidFill>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Sub-queries must be enclosed with </a:t>
            </a:r>
            <a:r>
              <a:rPr lang="en-US" b="0" i="0" u="none" strike="noStrike" dirty="0">
                <a:solidFill>
                  <a:srgbClr val="0AC3E6"/>
                </a:solidFill>
                <a:effectLst/>
                <a:latin typeface="Arial" panose="020B0604020202020204" pitchFamily="34" charset="0"/>
              </a:rPr>
              <a:t>parenthesis</a:t>
            </a:r>
            <a:r>
              <a:rPr lang="en-US" b="0" i="0" u="none" strike="noStrike" dirty="0">
                <a:solidFill>
                  <a:srgbClr val="5E5E5E"/>
                </a:solidFill>
                <a:effectLst/>
                <a:latin typeface="Arial" panose="020B0604020202020204" pitchFamily="34" charset="0"/>
              </a:rPr>
              <a:t>.</a:t>
            </a:r>
            <a:r>
              <a:rPr lang="en-US" b="0" i="0" dirty="0">
                <a:solidFill>
                  <a:srgbClr val="FFFFFF"/>
                </a:solidFill>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sub-query must be </a:t>
            </a:r>
            <a:r>
              <a:rPr lang="en-US" b="0" i="0" u="none" strike="noStrike" dirty="0">
                <a:solidFill>
                  <a:srgbClr val="0AC3E6"/>
                </a:solidFill>
                <a:effectLst/>
                <a:latin typeface="Arial" panose="020B0604020202020204" pitchFamily="34" charset="0"/>
              </a:rPr>
              <a:t>put in the right hand of the comparison operator.</a:t>
            </a:r>
            <a:r>
              <a:rPr lang="en-US" b="0" i="0" dirty="0">
                <a:solidFill>
                  <a:srgbClr val="0AC3E6"/>
                </a:solidFill>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sub-query </a:t>
            </a:r>
            <a:r>
              <a:rPr lang="en-US" b="0" i="0" u="none" strike="noStrike" dirty="0">
                <a:solidFill>
                  <a:srgbClr val="0AC3E6"/>
                </a:solidFill>
                <a:effectLst/>
                <a:latin typeface="Arial" panose="020B0604020202020204" pitchFamily="34" charset="0"/>
              </a:rPr>
              <a:t>cannot</a:t>
            </a:r>
            <a:r>
              <a:rPr lang="en-US" b="0" i="0" u="none" strike="noStrike" dirty="0">
                <a:effectLst/>
                <a:latin typeface="Arial" panose="020B0604020202020204" pitchFamily="34" charset="0"/>
              </a:rPr>
              <a:t> contain an </a:t>
            </a:r>
            <a:r>
              <a:rPr lang="en-US" b="0" i="0" u="none" strike="noStrike" dirty="0">
                <a:solidFill>
                  <a:srgbClr val="0AC3E6"/>
                </a:solidFill>
                <a:effectLst/>
                <a:latin typeface="Arial" panose="020B0604020202020204" pitchFamily="34" charset="0"/>
              </a:rPr>
              <a:t>ORDER-BY </a:t>
            </a:r>
            <a:r>
              <a:rPr lang="en-US" b="0" i="0" u="none" strike="noStrike" dirty="0">
                <a:effectLst/>
                <a:latin typeface="Arial" panose="020B0604020202020204" pitchFamily="34" charset="0"/>
              </a:rPr>
              <a:t>clause</a:t>
            </a:r>
            <a:r>
              <a:rPr lang="en-US" b="0" i="0" u="none" strike="noStrike" dirty="0">
                <a:solidFill>
                  <a:srgbClr val="5E5E5E"/>
                </a:solidFill>
                <a:effectLst/>
                <a:latin typeface="Arial" panose="020B0604020202020204" pitchFamily="34" charset="0"/>
              </a:rPr>
              <a:t>.</a:t>
            </a:r>
            <a:r>
              <a:rPr lang="en-US" b="0" i="0" dirty="0">
                <a:solidFill>
                  <a:srgbClr val="FFFFFF"/>
                </a:solidFill>
                <a:effectLst/>
                <a:latin typeface="Arial" panose="020B0604020202020204" pitchFamily="34" charset="0"/>
              </a:rPr>
              <a:t>​</a:t>
            </a:r>
          </a:p>
          <a:p>
            <a:pPr marL="285750" indent="-285750" algn="l" rtl="0" fontAlgn="base">
              <a:lnSpc>
                <a:spcPct val="150000"/>
              </a:lnSpc>
              <a:buClr>
                <a:srgbClr val="0AC3E6"/>
              </a:buClr>
              <a:buFont typeface="Wingdings" panose="05000000000000000000" pitchFamily="2" charset="2"/>
              <a:buChar char="Ø"/>
            </a:pPr>
            <a:r>
              <a:rPr lang="en-US" b="0" i="0" u="none" strike="noStrike" dirty="0">
                <a:effectLst/>
                <a:latin typeface="Arial" panose="020B0604020202020204" pitchFamily="34" charset="0"/>
              </a:rPr>
              <a:t>A query can contain </a:t>
            </a:r>
            <a:r>
              <a:rPr lang="en-US" b="0" i="0" u="none" strike="noStrike" dirty="0">
                <a:solidFill>
                  <a:srgbClr val="0AC3E6"/>
                </a:solidFill>
                <a:effectLst/>
                <a:latin typeface="Arial" panose="020B0604020202020204" pitchFamily="34" charset="0"/>
              </a:rPr>
              <a:t>more than one sub-query.</a:t>
            </a:r>
            <a:endParaRPr lang="en-US" b="0" i="0" dirty="0">
              <a:solidFill>
                <a:srgbClr val="0AC3E6"/>
              </a:solidFill>
              <a:effectLst/>
              <a:latin typeface="Arial" panose="020B0604020202020204" pitchFamily="34" charset="0"/>
            </a:endParaRPr>
          </a:p>
        </p:txBody>
      </p:sp>
      <p:sp>
        <p:nvSpPr>
          <p:cNvPr id="12" name="TextBox 11">
            <a:extLst>
              <a:ext uri="{FF2B5EF4-FFF2-40B4-BE49-F238E27FC236}">
                <a16:creationId xmlns:a16="http://schemas.microsoft.com/office/drawing/2014/main" id="{D162D720-E98E-05C4-4444-5365347A99AD}"/>
              </a:ext>
            </a:extLst>
          </p:cNvPr>
          <p:cNvSpPr txBox="1"/>
          <p:nvPr/>
        </p:nvSpPr>
        <p:spPr>
          <a:xfrm>
            <a:off x="9354321" y="3073268"/>
            <a:ext cx="6444479" cy="40011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endParaRPr lang="en-US" sz="2000" dirty="0">
              <a:effectLst/>
            </a:endParaRPr>
          </a:p>
        </p:txBody>
      </p:sp>
      <p:sp>
        <p:nvSpPr>
          <p:cNvPr id="4" name="ELEMENT A…">
            <a:extLst>
              <a:ext uri="{FF2B5EF4-FFF2-40B4-BE49-F238E27FC236}">
                <a16:creationId xmlns:a16="http://schemas.microsoft.com/office/drawing/2014/main" id="{3E83F398-E569-DEE9-0A3F-50D29B2E8BC8}"/>
              </a:ext>
            </a:extLst>
          </p:cNvPr>
          <p:cNvSpPr txBox="1"/>
          <p:nvPr/>
        </p:nvSpPr>
        <p:spPr>
          <a:xfrm>
            <a:off x="11126612" y="3449451"/>
            <a:ext cx="5916788" cy="1813957"/>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a:lstStyle>
          <a:p>
            <a:r>
              <a:rPr lang="en-US" sz="2000" b="1" dirty="0">
                <a:solidFill>
                  <a:srgbClr val="0000FF"/>
                </a:solidFill>
                <a:effectLst/>
                <a:latin typeface="Courier New" panose="02070309020205020404" pitchFamily="49" charset="0"/>
              </a:rPr>
              <a:t>SELECT</a:t>
            </a:r>
            <a:r>
              <a:rPr lang="en-US" sz="2000" dirty="0">
                <a:solidFill>
                  <a:srgbClr val="000000"/>
                </a:solidFill>
                <a:effectLst/>
                <a:latin typeface="Courier New" panose="02070309020205020404" pitchFamily="49" charset="0"/>
              </a:rPr>
              <a:t> </a:t>
            </a:r>
            <a:r>
              <a:rPr lang="en-US" sz="2000" cap="none" dirty="0">
                <a:solidFill>
                  <a:srgbClr val="000000"/>
                </a:solidFill>
                <a:effectLst/>
                <a:latin typeface="Courier New" panose="02070309020205020404" pitchFamily="49" charset="0"/>
              </a:rPr>
              <a:t>column_name_1 </a:t>
            </a:r>
          </a:p>
          <a:p>
            <a:r>
              <a:rPr lang="en-US" sz="2000" b="1" dirty="0">
                <a:solidFill>
                  <a:srgbClr val="0000FF"/>
                </a:solidFill>
                <a:effectLst/>
                <a:latin typeface="Courier New" panose="02070309020205020404" pitchFamily="49" charset="0"/>
              </a:rPr>
              <a:t>FROM</a:t>
            </a:r>
            <a:r>
              <a:rPr lang="en-US" sz="2000" dirty="0">
                <a:solidFill>
                  <a:srgbClr val="000000"/>
                </a:solidFill>
                <a:effectLst/>
                <a:latin typeface="Courier New" panose="02070309020205020404" pitchFamily="49" charset="0"/>
              </a:rPr>
              <a:t> </a:t>
            </a:r>
            <a:r>
              <a:rPr lang="en-US" sz="2000" cap="none" dirty="0">
                <a:solidFill>
                  <a:srgbClr val="000000"/>
                </a:solidFill>
                <a:effectLst/>
                <a:latin typeface="Courier New" panose="02070309020205020404" pitchFamily="49" charset="0"/>
              </a:rPr>
              <a:t>table_name_1 </a:t>
            </a:r>
          </a:p>
          <a:p>
            <a:r>
              <a:rPr lang="en-US" sz="2000" b="1" dirty="0">
                <a:solidFill>
                  <a:srgbClr val="0000FF"/>
                </a:solidFill>
                <a:effectLst/>
                <a:latin typeface="Courier New" panose="02070309020205020404" pitchFamily="49" charset="0"/>
              </a:rPr>
              <a:t>WHERE</a:t>
            </a:r>
            <a:r>
              <a:rPr lang="en-US" sz="2000" dirty="0">
                <a:solidFill>
                  <a:srgbClr val="000000"/>
                </a:solidFill>
                <a:effectLst/>
                <a:latin typeface="Courier New" panose="02070309020205020404" pitchFamily="49" charset="0"/>
              </a:rPr>
              <a:t> </a:t>
            </a:r>
            <a:r>
              <a:rPr lang="en-US" sz="2000" cap="none" dirty="0" err="1">
                <a:solidFill>
                  <a:srgbClr val="000000"/>
                </a:solidFill>
                <a:effectLst/>
                <a:latin typeface="Courier New" panose="02070309020205020404" pitchFamily="49" charset="0"/>
              </a:rPr>
              <a:t>val</a:t>
            </a:r>
            <a:r>
              <a:rPr lang="en-US" sz="2000" dirty="0">
                <a:solidFill>
                  <a:srgbClr val="000000"/>
                </a:solidFill>
                <a:effectLst/>
                <a:latin typeface="Courier New" panose="02070309020205020404" pitchFamily="49" charset="0"/>
              </a:rPr>
              <a:t> </a:t>
            </a:r>
            <a:r>
              <a:rPr lang="en-US" sz="2000" b="1" dirty="0">
                <a:solidFill>
                  <a:srgbClr val="0000FF"/>
                </a:solidFill>
                <a:effectLst/>
                <a:latin typeface="Courier New" panose="02070309020205020404" pitchFamily="49" charset="0"/>
              </a:rPr>
              <a:t>IN</a:t>
            </a:r>
            <a:r>
              <a:rPr lang="en-US" sz="2000" dirty="0">
                <a:solidFill>
                  <a:srgbClr val="000000"/>
                </a:solidFill>
                <a:effectLst/>
                <a:latin typeface="Courier New" panose="02070309020205020404" pitchFamily="49" charset="0"/>
              </a:rPr>
              <a:t> </a:t>
            </a:r>
            <a:r>
              <a:rPr lang="en-US" sz="2000" b="1" dirty="0">
                <a:solidFill>
                  <a:srgbClr val="000080"/>
                </a:solidFill>
                <a:effectLst/>
                <a:latin typeface="Courier New" panose="02070309020205020404" pitchFamily="49" charset="0"/>
              </a:rPr>
              <a:t>(</a:t>
            </a:r>
            <a:r>
              <a:rPr lang="en-US" sz="2000" b="1" dirty="0">
                <a:solidFill>
                  <a:srgbClr val="0000FF"/>
                </a:solidFill>
                <a:effectLst/>
                <a:latin typeface="Courier New" panose="02070309020205020404" pitchFamily="49" charset="0"/>
              </a:rPr>
              <a:t>SELECT</a:t>
            </a:r>
            <a:r>
              <a:rPr lang="en-US" sz="2000" b="1" dirty="0">
                <a:solidFill>
                  <a:srgbClr val="000000"/>
                </a:solidFill>
                <a:latin typeface="Courier New" panose="02070309020205020404" pitchFamily="49" charset="0"/>
              </a:rPr>
              <a:t> </a:t>
            </a:r>
            <a:r>
              <a:rPr lang="en-US" sz="2000" cap="none" dirty="0">
                <a:solidFill>
                  <a:srgbClr val="000000"/>
                </a:solidFill>
                <a:effectLst/>
                <a:latin typeface="Courier New" panose="02070309020205020404" pitchFamily="49" charset="0"/>
              </a:rPr>
              <a:t>column_name_2</a:t>
            </a:r>
            <a:br>
              <a:rPr lang="en-US" sz="2000" cap="none" dirty="0">
                <a:solidFill>
                  <a:srgbClr val="000000"/>
                </a:solidFill>
                <a:effectLst/>
                <a:latin typeface="Courier New" panose="02070309020205020404" pitchFamily="49" charset="0"/>
              </a:rPr>
            </a:br>
            <a:r>
              <a:rPr lang="en-US" sz="2000" dirty="0">
                <a:solidFill>
                  <a:srgbClr val="000000"/>
                </a:solidFill>
                <a:effectLst/>
                <a:latin typeface="Courier New" panose="02070309020205020404" pitchFamily="49" charset="0"/>
              </a:rPr>
              <a:t>				     </a:t>
            </a:r>
            <a:r>
              <a:rPr lang="en-US" sz="2000" b="1" dirty="0">
                <a:solidFill>
                  <a:srgbClr val="0000FF"/>
                </a:solidFill>
                <a:effectLst/>
                <a:latin typeface="Courier New" panose="02070309020205020404" pitchFamily="49" charset="0"/>
              </a:rPr>
              <a:t>FROM</a:t>
            </a:r>
            <a:r>
              <a:rPr lang="en-US" sz="2000" dirty="0">
                <a:solidFill>
                  <a:srgbClr val="000000"/>
                </a:solidFill>
                <a:effectLst/>
                <a:latin typeface="Courier New" panose="02070309020205020404" pitchFamily="49" charset="0"/>
              </a:rPr>
              <a:t> </a:t>
            </a:r>
            <a:r>
              <a:rPr lang="en-US" sz="2000" cap="none" dirty="0">
                <a:solidFill>
                  <a:srgbClr val="000000"/>
                </a:solidFill>
                <a:effectLst/>
                <a:latin typeface="Courier New" panose="02070309020205020404" pitchFamily="49" charset="0"/>
              </a:rPr>
              <a:t>table_name_2</a:t>
            </a:r>
            <a:r>
              <a:rPr lang="en-US" sz="2000" dirty="0">
                <a:solidFill>
                  <a:srgbClr val="000000"/>
                </a:solidFill>
                <a:effectLst/>
                <a:latin typeface="Courier New" panose="02070309020205020404" pitchFamily="49" charset="0"/>
              </a:rPr>
              <a:t> </a:t>
            </a:r>
            <a:br>
              <a:rPr lang="en-US" sz="2000" dirty="0">
                <a:solidFill>
                  <a:srgbClr val="000000"/>
                </a:solidFill>
                <a:effectLst/>
                <a:latin typeface="Courier New" panose="02070309020205020404" pitchFamily="49" charset="0"/>
              </a:rPr>
            </a:br>
            <a:r>
              <a:rPr lang="en-US" sz="2000" dirty="0">
                <a:solidFill>
                  <a:srgbClr val="000000"/>
                </a:solidFill>
                <a:effectLst/>
                <a:latin typeface="Courier New" panose="02070309020205020404" pitchFamily="49" charset="0"/>
              </a:rPr>
              <a:t>				     </a:t>
            </a:r>
            <a:r>
              <a:rPr lang="en-US" sz="2000" b="1" dirty="0">
                <a:solidFill>
                  <a:srgbClr val="0000FF"/>
                </a:solidFill>
                <a:effectLst/>
                <a:latin typeface="Courier New" panose="02070309020205020404" pitchFamily="49" charset="0"/>
              </a:rPr>
              <a:t>WHERE</a:t>
            </a:r>
            <a:r>
              <a:rPr lang="en-US" sz="2000" dirty="0">
                <a:solidFill>
                  <a:srgbClr val="000000"/>
                </a:solidFill>
                <a:effectLst/>
                <a:latin typeface="Courier New" panose="02070309020205020404" pitchFamily="49" charset="0"/>
              </a:rPr>
              <a:t> </a:t>
            </a:r>
            <a:r>
              <a:rPr lang="en-US" sz="2000" cap="none" dirty="0">
                <a:solidFill>
                  <a:srgbClr val="000000"/>
                </a:solidFill>
                <a:effectLst/>
                <a:latin typeface="Courier New" panose="02070309020205020404" pitchFamily="49" charset="0"/>
              </a:rPr>
              <a:t>condition)</a:t>
            </a:r>
            <a:r>
              <a:rPr lang="en-US" sz="2000" cap="none" dirty="0">
                <a:solidFill>
                  <a:srgbClr val="00008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179802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106025" y="0"/>
            <a:ext cx="8185370" cy="10287000"/>
          </a:xfrm>
          <a:prstGeom prst="rect">
            <a:avLst/>
          </a:prstGeom>
        </p:spPr>
      </p:pic>
      <p:sp>
        <p:nvSpPr>
          <p:cNvPr id="5" name="Text 0"/>
          <p:cNvSpPr/>
          <p:nvPr/>
        </p:nvSpPr>
        <p:spPr>
          <a:xfrm>
            <a:off x="1047750" y="3962400"/>
            <a:ext cx="11766042" cy="3048000"/>
          </a:xfrm>
          <a:prstGeom prst="rect">
            <a:avLst/>
          </a:prstGeom>
          <a:noFill/>
          <a:ln/>
        </p:spPr>
        <p:txBody>
          <a:bodyPr wrap="square" lIns="0" tIns="0" rIns="0" bIns="0" rtlCol="0" anchor="ctr"/>
          <a:lstStyle/>
          <a:p>
            <a:pPr algn="l"/>
            <a:r>
              <a:rPr lang="en-US" sz="7200" b="1" i="0" kern="0" spc="157" dirty="0">
                <a:solidFill>
                  <a:schemeClr val="bg1"/>
                </a:solidFill>
                <a:latin typeface="Arial Bold" pitchFamily="34" charset="0"/>
                <a:ea typeface="Arial Bold" pitchFamily="34" charset="-122"/>
                <a:cs typeface="Arial Bold" pitchFamily="34" charset="-120"/>
              </a:rPr>
              <a:t>JOINs &amp; UNION</a:t>
            </a:r>
            <a:endParaRPr lang="en-US" sz="7200" dirty="0">
              <a:solidFill>
                <a:schemeClr val="bg1"/>
              </a:solidFill>
            </a:endParaRPr>
          </a:p>
        </p:txBody>
      </p:sp>
      <p:sp>
        <p:nvSpPr>
          <p:cNvPr id="6"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kern="0" spc="-30" dirty="0">
                <a:solidFill>
                  <a:srgbClr val="9BB4BE"/>
                </a:solidFill>
                <a:latin typeface="Inter Medium" pitchFamily="34" charset="0"/>
                <a:ea typeface="Inter Medium" pitchFamily="34" charset="-122"/>
                <a:cs typeface="Inter Medium" pitchFamily="34" charset="-120"/>
              </a:rPr>
              <a:t>| </a:t>
            </a: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7" name="Text 2"/>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8" name="Text 3"/>
          <p:cNvSpPr/>
          <p:nvPr/>
        </p:nvSpPr>
        <p:spPr>
          <a:xfrm>
            <a:off x="1047750" y="9525000"/>
            <a:ext cx="140970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a:t>
            </a:r>
            <a:r>
              <a:rPr lang="en-US" sz="1500" kern="0" spc="-30" dirty="0">
                <a:solidFill>
                  <a:srgbClr val="9BB4BE"/>
                </a:solidFill>
                <a:latin typeface="Inter Medium" pitchFamily="34" charset="0"/>
                <a:ea typeface="Inter Medium" pitchFamily="34" charset="-122"/>
                <a:cs typeface="Inter Medium" pitchFamily="34" charset="-120"/>
              </a:rPr>
              <a:t>Agenda</a:t>
            </a:r>
            <a:endParaRPr lang="en-US" sz="1500" dirty="0"/>
          </a:p>
        </p:txBody>
      </p:sp>
      <p:sp>
        <p:nvSpPr>
          <p:cNvPr id="9" name="Text 4"/>
          <p:cNvSpPr/>
          <p:nvPr/>
        </p:nvSpPr>
        <p:spPr>
          <a:xfrm>
            <a:off x="14192250" y="9525000"/>
            <a:ext cx="30289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pic>
        <p:nvPicPr>
          <p:cNvPr id="11" name="Image" descr="Image">
            <a:extLst>
              <a:ext uri="{FF2B5EF4-FFF2-40B4-BE49-F238E27FC236}">
                <a16:creationId xmlns:a16="http://schemas.microsoft.com/office/drawing/2014/main" id="{0C590C00-A913-3D07-D8B3-52259145C64A}"/>
              </a:ext>
            </a:extLst>
          </p:cNvPr>
          <p:cNvPicPr>
            <a:picLocks noChangeAspect="1"/>
          </p:cNvPicPr>
          <p:nvPr/>
        </p:nvPicPr>
        <p:blipFill>
          <a:blip r:embed="rId5"/>
          <a:stretch>
            <a:fillRect/>
          </a:stretch>
        </p:blipFill>
        <p:spPr>
          <a:xfrm>
            <a:off x="1189874" y="381000"/>
            <a:ext cx="905626" cy="304800"/>
          </a:xfrm>
          <a:prstGeom prst="rect">
            <a:avLst/>
          </a:prstGeom>
          <a:ln w="12700">
            <a:miter lim="400000"/>
          </a:ln>
        </p:spPr>
      </p:pic>
    </p:spTree>
    <p:extLst>
      <p:ext uri="{BB962C8B-B14F-4D97-AF65-F5344CB8AC3E}">
        <p14:creationId xmlns:p14="http://schemas.microsoft.com/office/powerpoint/2010/main" val="103362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0"/>
            <a:ext cx="18288000" cy="10287000"/>
          </a:xfrm>
          <a:prstGeom prst="rect">
            <a:avLst/>
          </a:prstGeom>
        </p:spPr>
      </p:pic>
      <p:pic>
        <p:nvPicPr>
          <p:cNvPr id="5" name="Image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66800" y="381000"/>
            <a:ext cx="16154400" cy="304800"/>
          </a:xfrm>
          <a:prstGeom prst="rect">
            <a:avLst/>
          </a:prstGeom>
        </p:spPr>
      </p:pic>
      <p:sp>
        <p:nvSpPr>
          <p:cNvPr id="7" name="Text 1"/>
          <p:cNvSpPr/>
          <p:nvPr/>
        </p:nvSpPr>
        <p:spPr>
          <a:xfrm>
            <a:off x="2257425" y="457200"/>
            <a:ext cx="1724025" cy="228600"/>
          </a:xfrm>
          <a:prstGeom prst="rect">
            <a:avLst/>
          </a:prstGeom>
          <a:noFill/>
          <a:ln/>
        </p:spPr>
        <p:txBody>
          <a:bodyPr wrap="square" lIns="0" tIns="0" rIns="0" bIns="0" rtlCol="0" anchor="t"/>
          <a:lstStyle/>
          <a:p>
            <a:pPr algn="l">
              <a:lnSpc>
                <a:spcPts val="1800"/>
              </a:lnSpc>
            </a:pPr>
            <a:r>
              <a:rPr lang="en-US" sz="1350" b="0" i="0" kern="0" spc="-30" dirty="0">
                <a:solidFill>
                  <a:srgbClr val="9BB4BE"/>
                </a:solidFill>
                <a:latin typeface="Inter Medium" pitchFamily="34" charset="0"/>
                <a:ea typeface="Inter Medium" pitchFamily="34" charset="-122"/>
                <a:cs typeface="Inter Medium" pitchFamily="34" charset="-120"/>
              </a:rPr>
              <a:t>Endava Tech Courses</a:t>
            </a:r>
            <a:endParaRPr lang="en-US" sz="1350" dirty="0"/>
          </a:p>
        </p:txBody>
      </p:sp>
      <p:sp>
        <p:nvSpPr>
          <p:cNvPr id="9" name="Text 3"/>
          <p:cNvSpPr/>
          <p:nvPr/>
        </p:nvSpPr>
        <p:spPr>
          <a:xfrm>
            <a:off x="1047750" y="9525000"/>
            <a:ext cx="2495550" cy="228600"/>
          </a:xfrm>
          <a:prstGeom prst="rect">
            <a:avLst/>
          </a:prstGeom>
          <a:noFill/>
          <a:ln/>
        </p:spPr>
        <p:txBody>
          <a:bodyPr wrap="square" lIns="0" tIns="0" rIns="0" bIns="0" rtlCol="0" anchor="t"/>
          <a:lstStyle/>
          <a:p>
            <a:pPr algn="l">
              <a:lnSpc>
                <a:spcPts val="1800"/>
              </a:lnSpc>
            </a:pPr>
            <a:r>
              <a:rPr lang="en-US" sz="1500" b="0" i="0" kern="0" spc="-30" dirty="0">
                <a:solidFill>
                  <a:srgbClr val="9BB4BE"/>
                </a:solidFill>
                <a:latin typeface="Inter Medium" pitchFamily="34" charset="0"/>
                <a:ea typeface="Inter Medium" pitchFamily="34" charset="-122"/>
                <a:cs typeface="Inter Medium" pitchFamily="34" charset="-120"/>
              </a:rPr>
              <a:t>03  —  JOINs &amp; UNION</a:t>
            </a:r>
            <a:endParaRPr lang="en-US" sz="1500" dirty="0"/>
          </a:p>
        </p:txBody>
      </p:sp>
      <p:sp>
        <p:nvSpPr>
          <p:cNvPr id="10" name="Text 4"/>
          <p:cNvSpPr/>
          <p:nvPr/>
        </p:nvSpPr>
        <p:spPr>
          <a:xfrm>
            <a:off x="14192250" y="9525000"/>
            <a:ext cx="3625850" cy="2286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rPr>
              <a:t>DAMANCIUC XENIA – IVAN KULISNKI</a:t>
            </a:r>
            <a:endParaRPr lang="en-US" sz="1500" dirty="0"/>
          </a:p>
        </p:txBody>
      </p:sp>
      <p:sp>
        <p:nvSpPr>
          <p:cNvPr id="11" name="Text 9">
            <a:extLst>
              <a:ext uri="{FF2B5EF4-FFF2-40B4-BE49-F238E27FC236}">
                <a16:creationId xmlns:a16="http://schemas.microsoft.com/office/drawing/2014/main" id="{579F5DFD-AAAA-5A17-953C-8501CCD36417}"/>
              </a:ext>
            </a:extLst>
          </p:cNvPr>
          <p:cNvSpPr/>
          <p:nvPr/>
        </p:nvSpPr>
        <p:spPr>
          <a:xfrm>
            <a:off x="1104900" y="1428750"/>
            <a:ext cx="12058650" cy="476250"/>
          </a:xfrm>
          <a:prstGeom prst="rect">
            <a:avLst/>
          </a:prstGeom>
          <a:noFill/>
          <a:ln/>
        </p:spPr>
        <p:txBody>
          <a:bodyPr wrap="square" lIns="0" tIns="0" rIns="0" bIns="0" rtlCol="0" anchor="t"/>
          <a:lstStyle/>
          <a:p>
            <a:pPr>
              <a:lnSpc>
                <a:spcPct val="100000"/>
              </a:lnSpc>
            </a:pPr>
            <a:r>
              <a:rPr lang="en-US" sz="4000" dirty="0">
                <a:latin typeface="Arial Bold" panose="020B0704020202020204" pitchFamily="34" charset="0"/>
                <a:cs typeface="Arial Bold" panose="020B0704020202020204" pitchFamily="34" charset="0"/>
              </a:rPr>
              <a:t>JOINs</a:t>
            </a:r>
          </a:p>
        </p:txBody>
      </p:sp>
      <p:sp>
        <p:nvSpPr>
          <p:cNvPr id="28" name="Text 2">
            <a:extLst>
              <a:ext uri="{FF2B5EF4-FFF2-40B4-BE49-F238E27FC236}">
                <a16:creationId xmlns:a16="http://schemas.microsoft.com/office/drawing/2014/main" id="{920C1470-E72E-2177-0D04-5A454F131CCF}"/>
              </a:ext>
            </a:extLst>
          </p:cNvPr>
          <p:cNvSpPr/>
          <p:nvPr/>
        </p:nvSpPr>
        <p:spPr>
          <a:xfrm>
            <a:off x="16030575" y="457200"/>
            <a:ext cx="1533525" cy="304800"/>
          </a:xfrm>
          <a:prstGeom prst="rect">
            <a:avLst/>
          </a:prstGeom>
          <a:noFill/>
          <a:ln/>
        </p:spPr>
        <p:txBody>
          <a:bodyPr wrap="square" lIns="0" tIns="0" rIns="0" bIns="0" rtlCol="0" anchor="t"/>
          <a:lstStyle/>
          <a:p>
            <a:pPr algn="l">
              <a:lnSpc>
                <a:spcPts val="1800"/>
              </a:lnSpc>
            </a:pPr>
            <a:r>
              <a:rPr lang="en-US" sz="1500" kern="0" spc="-30" dirty="0">
                <a:solidFill>
                  <a:srgbClr val="9BB4BE"/>
                </a:solidFill>
                <a:latin typeface="Inter Medium" pitchFamily="34" charset="0"/>
                <a:ea typeface="Inter Medium" pitchFamily="34" charset="-122"/>
                <a:cs typeface="Inter Medium" pitchFamily="34" charset="-120"/>
              </a:rPr>
              <a:t>OCTOBER</a:t>
            </a:r>
            <a:r>
              <a:rPr lang="en-US" sz="1500" b="0" i="0" kern="0" spc="-30" dirty="0">
                <a:solidFill>
                  <a:srgbClr val="9BB4BE"/>
                </a:solidFill>
                <a:latin typeface="Inter Medium" pitchFamily="34" charset="0"/>
                <a:ea typeface="Inter Medium" pitchFamily="34" charset="-122"/>
                <a:cs typeface="Inter Medium" pitchFamily="34" charset="-120"/>
              </a:rPr>
              <a:t> @</a:t>
            </a:r>
            <a:r>
              <a:rPr lang="en-US" sz="1500" kern="0" spc="-30" dirty="0">
                <a:solidFill>
                  <a:srgbClr val="9BB4BE"/>
                </a:solidFill>
                <a:latin typeface="Inter Medium" pitchFamily="34" charset="0"/>
                <a:ea typeface="Inter Medium" pitchFamily="34" charset="-122"/>
                <a:cs typeface="Inter Medium" pitchFamily="34" charset="-120"/>
              </a:rPr>
              <a:t>22</a:t>
            </a:r>
            <a:endParaRPr lang="en-US" sz="1500" dirty="0"/>
          </a:p>
        </p:txBody>
      </p:sp>
      <p:sp>
        <p:nvSpPr>
          <p:cNvPr id="3" name="Text 2">
            <a:extLst>
              <a:ext uri="{FF2B5EF4-FFF2-40B4-BE49-F238E27FC236}">
                <a16:creationId xmlns:a16="http://schemas.microsoft.com/office/drawing/2014/main" id="{75CCCB13-FB04-83A9-3C9C-66C849B04D9E}"/>
              </a:ext>
            </a:extLst>
          </p:cNvPr>
          <p:cNvSpPr/>
          <p:nvPr/>
        </p:nvSpPr>
        <p:spPr>
          <a:xfrm>
            <a:off x="1104900" y="2054431"/>
            <a:ext cx="8248650" cy="219075"/>
          </a:xfrm>
          <a:prstGeom prst="rect">
            <a:avLst/>
          </a:prstGeom>
          <a:noFill/>
          <a:ln/>
        </p:spPr>
        <p:txBody>
          <a:bodyPr wrap="square" lIns="0" tIns="0" rIns="0" bIns="0" rtlCol="0" anchor="t"/>
          <a:lstStyle/>
          <a:p>
            <a:pPr algn="l">
              <a:lnSpc>
                <a:spcPts val="1688"/>
              </a:lnSpc>
            </a:pPr>
            <a:r>
              <a:rPr lang="en-US" sz="1350" b="1" i="0" kern="0" spc="150" dirty="0">
                <a:solidFill>
                  <a:srgbClr val="0AC3E6"/>
                </a:solidFill>
                <a:latin typeface="Arial Bold" pitchFamily="34" charset="0"/>
                <a:ea typeface="Arial Bold" pitchFamily="34" charset="-122"/>
                <a:cs typeface="Arial Bold" pitchFamily="34" charset="-120"/>
              </a:rPr>
              <a:t>INNER JOIN</a:t>
            </a:r>
            <a:endParaRPr lang="en-US" sz="1350" dirty="0"/>
          </a:p>
        </p:txBody>
      </p:sp>
      <p:sp>
        <p:nvSpPr>
          <p:cNvPr id="4" name="ELEMENT A…">
            <a:extLst>
              <a:ext uri="{FF2B5EF4-FFF2-40B4-BE49-F238E27FC236}">
                <a16:creationId xmlns:a16="http://schemas.microsoft.com/office/drawing/2014/main" id="{13F70198-0BDE-FB5A-30C5-978780E341FF}"/>
              </a:ext>
            </a:extLst>
          </p:cNvPr>
          <p:cNvSpPr txBox="1"/>
          <p:nvPr/>
        </p:nvSpPr>
        <p:spPr>
          <a:xfrm>
            <a:off x="1104900" y="2647950"/>
            <a:ext cx="6134100" cy="6982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spAutoFit/>
          </a:bodyPr>
          <a:lstStyle/>
          <a:p>
            <a:pPr algn="just" rtl="0" fontAlgn="base"/>
            <a:r>
              <a:rPr lang="en-US" b="0" i="0" u="none" strike="noStrike" dirty="0">
                <a:solidFill>
                  <a:srgbClr val="000000"/>
                </a:solidFill>
                <a:effectLst/>
                <a:latin typeface="Arial" panose="020B0604020202020204" pitchFamily="34" charset="0"/>
              </a:rPr>
              <a:t>Returns all rows when there is at least one match in BOTH tables.​</a:t>
            </a:r>
            <a:endParaRPr lang="en-US" b="0" i="0" dirty="0">
              <a:solidFill>
                <a:srgbClr val="48535B"/>
              </a:solidFill>
              <a:effectLst/>
              <a:latin typeface="Segoe UI" panose="020B0502040204020203" pitchFamily="34" charset="0"/>
            </a:endParaRPr>
          </a:p>
        </p:txBody>
      </p:sp>
      <p:pic>
        <p:nvPicPr>
          <p:cNvPr id="1026" name="Picture 2">
            <a:extLst>
              <a:ext uri="{FF2B5EF4-FFF2-40B4-BE49-F238E27FC236}">
                <a16:creationId xmlns:a16="http://schemas.microsoft.com/office/drawing/2014/main" id="{7A72EC50-8D7F-9326-B8B0-C1C0344D1C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07800" y="2273506"/>
            <a:ext cx="5613400" cy="438015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218B3492-01A8-5987-46E4-4DBB0E6CCBC6}"/>
              </a:ext>
            </a:extLst>
          </p:cNvPr>
          <p:cNvPicPr>
            <a:picLocks noChangeAspect="1"/>
          </p:cNvPicPr>
          <p:nvPr/>
        </p:nvPicPr>
        <p:blipFill>
          <a:blip r:embed="rId8"/>
          <a:stretch>
            <a:fillRect/>
          </a:stretch>
        </p:blipFill>
        <p:spPr>
          <a:xfrm>
            <a:off x="3543300" y="3720661"/>
            <a:ext cx="5289550" cy="3553684"/>
          </a:xfrm>
          <a:prstGeom prst="rect">
            <a:avLst/>
          </a:prstGeom>
        </p:spPr>
      </p:pic>
    </p:spTree>
    <p:extLst>
      <p:ext uri="{BB962C8B-B14F-4D97-AF65-F5344CB8AC3E}">
        <p14:creationId xmlns:p14="http://schemas.microsoft.com/office/powerpoint/2010/main" val="2492204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1764</Words>
  <Application>Microsoft Office PowerPoint</Application>
  <PresentationFormat>Custom</PresentationFormat>
  <Paragraphs>422</Paragraphs>
  <Slides>24</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Arial</vt:lpstr>
      <vt:lpstr>Arial Bold</vt:lpstr>
      <vt:lpstr>Arial Narrow</vt:lpstr>
      <vt:lpstr>Arial Regular</vt:lpstr>
      <vt:lpstr>Calibri</vt:lpstr>
      <vt:lpstr>Consolas</vt:lpstr>
      <vt:lpstr>Courier New</vt:lpstr>
      <vt:lpstr>Helvetica Light</vt:lpstr>
      <vt:lpstr>Inter Medium</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Xenia Damanciuc</cp:lastModifiedBy>
  <cp:revision>8</cp:revision>
  <dcterms:created xsi:type="dcterms:W3CDTF">2022-09-21T13:03:18Z</dcterms:created>
  <dcterms:modified xsi:type="dcterms:W3CDTF">2022-10-02T09:28:34Z</dcterms:modified>
</cp:coreProperties>
</file>