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8" r:id="rId2"/>
    <p:sldId id="258" r:id="rId3"/>
    <p:sldId id="298" r:id="rId4"/>
    <p:sldId id="285" r:id="rId5"/>
    <p:sldId id="304" r:id="rId6"/>
    <p:sldId id="313" r:id="rId7"/>
    <p:sldId id="307" r:id="rId8"/>
    <p:sldId id="305" r:id="rId9"/>
    <p:sldId id="308" r:id="rId10"/>
    <p:sldId id="311" r:id="rId11"/>
    <p:sldId id="312" r:id="rId12"/>
    <p:sldId id="287" r:id="rId13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C3E6"/>
    <a:srgbClr val="CEF3FA"/>
    <a:srgbClr val="EB5757"/>
    <a:srgbClr val="F0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4610"/>
  </p:normalViewPr>
  <p:slideViewPr>
    <p:cSldViewPr snapToGrid="0" snapToObjects="1">
      <p:cViewPr>
        <p:scale>
          <a:sx n="50" d="100"/>
          <a:sy n="50" d="100"/>
        </p:scale>
        <p:origin x="94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90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84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02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2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16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72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95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22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346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396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image" Target="../media/image31.png"/><Relationship Id="rId3" Type="http://schemas.openxmlformats.org/officeDocument/2006/relationships/image" Target="../media/image13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29.jpeg"/><Relationship Id="rId5" Type="http://schemas.openxmlformats.org/officeDocument/2006/relationships/image" Target="../media/image5.png"/><Relationship Id="rId15" Type="http://schemas.openxmlformats.org/officeDocument/2006/relationships/image" Target="../media/image33.png"/><Relationship Id="rId10" Type="http://schemas.openxmlformats.org/officeDocument/2006/relationships/image" Target="../media/image28.jpeg"/><Relationship Id="rId4" Type="http://schemas.openxmlformats.org/officeDocument/2006/relationships/image" Target="../media/image14.sv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13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38.png"/><Relationship Id="rId5" Type="http://schemas.openxmlformats.org/officeDocument/2006/relationships/image" Target="../media/image5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14.svg"/><Relationship Id="rId9" Type="http://schemas.openxmlformats.org/officeDocument/2006/relationships/image" Target="../media/image36.jpeg"/><Relationship Id="rId14" Type="http://schemas.openxmlformats.org/officeDocument/2006/relationships/image" Target="../media/image41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5.png"/><Relationship Id="rId3" Type="http://schemas.openxmlformats.org/officeDocument/2006/relationships/image" Target="../media/image1.png"/><Relationship Id="rId7" Type="http://schemas.openxmlformats.org/officeDocument/2006/relationships/image" Target="../media/image44.png"/><Relationship Id="rId12" Type="http://schemas.openxmlformats.org/officeDocument/2006/relationships/hyperlink" Target="https://stackify.com/compare-java-logging-framework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hyperlink" Target="https://www.baeldung.com/java-logging-intro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://logging.apache.org/log4j/2.x/manual/configuration.html" TargetMode="External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.sv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9.png"/><Relationship Id="rId4" Type="http://schemas.openxmlformats.org/officeDocument/2006/relationships/image" Target="../media/image2.sv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24.png"/><Relationship Id="rId4" Type="http://schemas.openxmlformats.org/officeDocument/2006/relationships/image" Target="../media/image14.sv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15" name="Endava Presentation…">
            <a:extLst>
              <a:ext uri="{FF2B5EF4-FFF2-40B4-BE49-F238E27FC236}">
                <a16:creationId xmlns:a16="http://schemas.microsoft.com/office/drawing/2014/main" id="{10A06F46-4B99-6682-9D66-F25698E341F2}"/>
              </a:ext>
            </a:extLst>
          </p:cNvPr>
          <p:cNvSpPr txBox="1"/>
          <p:nvPr/>
        </p:nvSpPr>
        <p:spPr>
          <a:xfrm>
            <a:off x="5080702" y="7436604"/>
            <a:ext cx="5971450" cy="98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5DF973D3-F30B-A066-3F0E-DF5C2A8DAEA9}"/>
              </a:ext>
            </a:extLst>
          </p:cNvPr>
          <p:cNvSpPr/>
          <p:nvPr/>
        </p:nvSpPr>
        <p:spPr>
          <a:xfrm flipV="1">
            <a:off x="2991170" y="4799157"/>
            <a:ext cx="6201528" cy="45719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sz="3200" cap="none" spc="0"/>
            </a:pPr>
            <a:endParaRPr dirty="0">
              <a:solidFill>
                <a:schemeClr val="bg2"/>
              </a:solidFill>
            </a:endParaRPr>
          </a:p>
        </p:txBody>
      </p:sp>
      <p:pic>
        <p:nvPicPr>
          <p:cNvPr id="18" name="Image 2" descr="preencoded.png">
            <a:extLst>
              <a:ext uri="{FF2B5EF4-FFF2-40B4-BE49-F238E27FC236}">
                <a16:creationId xmlns:a16="http://schemas.microsoft.com/office/drawing/2014/main" id="{A1AA2E5F-1021-DC9E-F22D-B30F6B5695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1851194" y="-194164"/>
            <a:ext cx="6457950" cy="10287000"/>
          </a:xfrm>
          <a:prstGeom prst="rect">
            <a:avLst/>
          </a:prstGeom>
        </p:spPr>
      </p:pic>
      <p:sp>
        <p:nvSpPr>
          <p:cNvPr id="3" name="Text 15">
            <a:extLst>
              <a:ext uri="{FF2B5EF4-FFF2-40B4-BE49-F238E27FC236}">
                <a16:creationId xmlns:a16="http://schemas.microsoft.com/office/drawing/2014/main" id="{D9F75E88-4905-F524-498E-C5A4E1278563}"/>
              </a:ext>
            </a:extLst>
          </p:cNvPr>
          <p:cNvSpPr/>
          <p:nvPr/>
        </p:nvSpPr>
        <p:spPr>
          <a:xfrm>
            <a:off x="15011400" y="9523862"/>
            <a:ext cx="2948283" cy="5689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ELENA HAJDEU-CHICAROS </a:t>
            </a:r>
            <a:endParaRPr lang="en-US" sz="1500" dirty="0"/>
          </a:p>
        </p:txBody>
      </p:sp>
      <p:sp>
        <p:nvSpPr>
          <p:cNvPr id="4" name="Text 13">
            <a:extLst>
              <a:ext uri="{FF2B5EF4-FFF2-40B4-BE49-F238E27FC236}">
                <a16:creationId xmlns:a16="http://schemas.microsoft.com/office/drawing/2014/main" id="{789601D2-569A-03BE-507A-3B51EB1DE7EB}"/>
              </a:ext>
            </a:extLst>
          </p:cNvPr>
          <p:cNvSpPr/>
          <p:nvPr/>
        </p:nvSpPr>
        <p:spPr>
          <a:xfrm>
            <a:off x="16030575" y="457200"/>
            <a:ext cx="171151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6" name="Because presentation matters">
            <a:extLst>
              <a:ext uri="{FF2B5EF4-FFF2-40B4-BE49-F238E27FC236}">
                <a16:creationId xmlns:a16="http://schemas.microsoft.com/office/drawing/2014/main" id="{97961029-14EC-89F4-E4C3-1EB9EC4EBD2F}"/>
              </a:ext>
            </a:extLst>
          </p:cNvPr>
          <p:cNvSpPr txBox="1"/>
          <p:nvPr/>
        </p:nvSpPr>
        <p:spPr>
          <a:xfrm>
            <a:off x="2964301" y="4818670"/>
            <a:ext cx="1024878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r>
              <a:rPr lang="en-US" sz="2700" i="1" dirty="0">
                <a:solidFill>
                  <a:srgbClr val="0AC3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Sooner or later, every Java application needs logging</a:t>
            </a:r>
            <a:endParaRPr sz="2700" i="1" dirty="0">
              <a:solidFill>
                <a:srgbClr val="0AC3E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Endava Presentation…">
            <a:extLst>
              <a:ext uri="{FF2B5EF4-FFF2-40B4-BE49-F238E27FC236}">
                <a16:creationId xmlns:a16="http://schemas.microsoft.com/office/drawing/2014/main" id="{67552860-DDE6-AC2C-4181-1CB7240281FA}"/>
              </a:ext>
            </a:extLst>
          </p:cNvPr>
          <p:cNvSpPr txBox="1"/>
          <p:nvPr/>
        </p:nvSpPr>
        <p:spPr>
          <a:xfrm>
            <a:off x="2991170" y="3900331"/>
            <a:ext cx="14244132" cy="1049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7500" dirty="0"/>
              <a:t>Java LOGGING</a:t>
            </a:r>
            <a:endParaRPr sz="7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8" name="Text 13">
            <a:extLst>
              <a:ext uri="{FF2B5EF4-FFF2-40B4-BE49-F238E27FC236}">
                <a16:creationId xmlns:a16="http://schemas.microsoft.com/office/drawing/2014/main" id="{20135D53-4EB8-6035-797C-D54F2A77F30B}"/>
              </a:ext>
            </a:extLst>
          </p:cNvPr>
          <p:cNvSpPr/>
          <p:nvPr/>
        </p:nvSpPr>
        <p:spPr>
          <a:xfrm>
            <a:off x="16030575" y="457200"/>
            <a:ext cx="171151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22F50A5C-B8DA-F699-4638-354FA4269F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 rot="5400000" flipV="1">
            <a:off x="14242141" y="6162645"/>
            <a:ext cx="3425821" cy="4688965"/>
          </a:xfrm>
          <a:prstGeom prst="rect">
            <a:avLst/>
          </a:prstGeom>
        </p:spPr>
      </p:pic>
      <p:sp>
        <p:nvSpPr>
          <p:cNvPr id="10" name="Text 5">
            <a:extLst>
              <a:ext uri="{FF2B5EF4-FFF2-40B4-BE49-F238E27FC236}">
                <a16:creationId xmlns:a16="http://schemas.microsoft.com/office/drawing/2014/main" id="{BAE3A13B-95C4-7687-B719-D7FA4A86E5EE}"/>
              </a:ext>
            </a:extLst>
          </p:cNvPr>
          <p:cNvSpPr/>
          <p:nvPr/>
        </p:nvSpPr>
        <p:spPr>
          <a:xfrm>
            <a:off x="1047749" y="9525000"/>
            <a:ext cx="4370411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05  —  What to log?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31469AF6-BDCD-0791-4D96-9650B031D960}"/>
              </a:ext>
            </a:extLst>
          </p:cNvPr>
          <p:cNvSpPr/>
          <p:nvPr/>
        </p:nvSpPr>
        <p:spPr>
          <a:xfrm>
            <a:off x="1066800" y="957008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Arial Bold" panose="020B0704020202020204" pitchFamily="34" charset="0"/>
                <a:cs typeface="Arial Bold" panose="020B0704020202020204" pitchFamily="34" charset="0"/>
              </a:rPr>
              <a:t>WHAT TO LOG?</a:t>
            </a:r>
          </a:p>
          <a:p>
            <a:pPr>
              <a:lnSpc>
                <a:spcPct val="100000"/>
              </a:lnSpc>
            </a:pPr>
            <a:endParaRPr lang="en-US" sz="2800" b="1" kern="0" spc="150" dirty="0">
              <a:solidFill>
                <a:srgbClr val="0AC3E6"/>
              </a:solidFill>
              <a:latin typeface="Arial Bold" pitchFamily="34" charset="0"/>
              <a:cs typeface="Arial Bold" pitchFamily="34" charset="-120"/>
            </a:endParaRPr>
          </a:p>
        </p:txBody>
      </p:sp>
      <p:pic>
        <p:nvPicPr>
          <p:cNvPr id="2" name="Picture 2" descr="Improve Validation Errors with Adaptive Messages – Articles – Baymard  Institute">
            <a:extLst>
              <a:ext uri="{FF2B5EF4-FFF2-40B4-BE49-F238E27FC236}">
                <a16:creationId xmlns:a16="http://schemas.microsoft.com/office/drawing/2014/main" id="{77C262ED-0C51-0E34-0592-C1F64195F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19" y="3038003"/>
            <a:ext cx="3463133" cy="1575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P printers - 'Can not delete output file' error (Windows 10) | HP®  Customer Support">
            <a:extLst>
              <a:ext uri="{FF2B5EF4-FFF2-40B4-BE49-F238E27FC236}">
                <a16:creationId xmlns:a16="http://schemas.microsoft.com/office/drawing/2014/main" id="{E40EC107-A3F2-4A7E-9EE1-4B352953B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385" y="3052937"/>
            <a:ext cx="2741486" cy="1730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Using idenprotect on iOS - idenprotect Knowledge Base">
            <a:extLst>
              <a:ext uri="{FF2B5EF4-FFF2-40B4-BE49-F238E27FC236}">
                <a16:creationId xmlns:a16="http://schemas.microsoft.com/office/drawing/2014/main" id="{491FB577-4697-26DD-4BAD-EAC08F215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092" y="6430064"/>
            <a:ext cx="2393156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andom 'Authentication failed' error when using the downloaded RDP file  from SPP (WebUI) (331865)">
            <a:extLst>
              <a:ext uri="{FF2B5EF4-FFF2-40B4-BE49-F238E27FC236}">
                <a16:creationId xmlns:a16="http://schemas.microsoft.com/office/drawing/2014/main" id="{98A2447F-0545-F4EB-4204-CF3AF02C1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346" y="6713115"/>
            <a:ext cx="3431410" cy="1129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Website error 401 authorization required artwork Vector Image">
            <a:extLst>
              <a:ext uri="{FF2B5EF4-FFF2-40B4-BE49-F238E27FC236}">
                <a16:creationId xmlns:a16="http://schemas.microsoft.com/office/drawing/2014/main" id="{7FF2C697-DF9A-E73B-83F8-792A93ABE6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0" r="12600" b="18802"/>
          <a:stretch/>
        </p:blipFill>
        <p:spPr bwMode="auto">
          <a:xfrm>
            <a:off x="878736" y="6472993"/>
            <a:ext cx="2065020" cy="1753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Attacking &amp; Securing Session Management | VK9 Security">
            <a:extLst>
              <a:ext uri="{FF2B5EF4-FFF2-40B4-BE49-F238E27FC236}">
                <a16:creationId xmlns:a16="http://schemas.microsoft.com/office/drawing/2014/main" id="{6C7BD33F-CBFA-4CBE-C2CF-33B8730A5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879" y="6623259"/>
            <a:ext cx="3070954" cy="1539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 descr="pii_pn_8a68e8c174733080624b]: How to fix this error?">
            <a:extLst>
              <a:ext uri="{FF2B5EF4-FFF2-40B4-BE49-F238E27FC236}">
                <a16:creationId xmlns:a16="http://schemas.microsoft.com/office/drawing/2014/main" id="{B1D145D6-4F88-DB86-5659-1988341C2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408" y="6329877"/>
            <a:ext cx="3064685" cy="1896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8" descr="Startup or Shutdown - Home | Facebook">
            <a:extLst>
              <a:ext uri="{FF2B5EF4-FFF2-40B4-BE49-F238E27FC236}">
                <a16:creationId xmlns:a16="http://schemas.microsoft.com/office/drawing/2014/main" id="{93248F57-BC90-ED08-3F47-D28C91A5F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400" y="2959982"/>
            <a:ext cx="1914525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0" descr="Info Vector SVG Icon (78) - SVG Repo">
            <a:extLst>
              <a:ext uri="{FF2B5EF4-FFF2-40B4-BE49-F238E27FC236}">
                <a16:creationId xmlns:a16="http://schemas.microsoft.com/office/drawing/2014/main" id="{37567905-9ED8-97CA-7FD4-933FA7B99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3739" y="2754438"/>
            <a:ext cx="2143125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301FF8D-5442-144D-0DFC-83A1F77A8A29}"/>
              </a:ext>
            </a:extLst>
          </p:cNvPr>
          <p:cNvSpPr txBox="1"/>
          <p:nvPr/>
        </p:nvSpPr>
        <p:spPr>
          <a:xfrm>
            <a:off x="1053402" y="1567490"/>
            <a:ext cx="9168771" cy="430887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marL="0" indent="0" hangingPunct="1">
              <a:buFontTx/>
              <a:buNone/>
            </a:pPr>
            <a:r>
              <a:rPr lang="en-US" sz="2200" dirty="0"/>
              <a:t>The application logs must record "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</a:t>
            </a:r>
            <a:r>
              <a:rPr lang="en-US" sz="2200" dirty="0"/>
              <a:t>,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r>
              <a:rPr lang="en-US" sz="2200" dirty="0"/>
              <a:t>,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/>
              <a:t>and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en-US" sz="2200" dirty="0"/>
              <a:t>" for each event</a:t>
            </a:r>
            <a:endParaRPr lang="en-US" sz="1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5DC48D-ED21-D78F-9B21-D2A2A3F9ADB8}"/>
              </a:ext>
            </a:extLst>
          </p:cNvPr>
          <p:cNvSpPr txBox="1"/>
          <p:nvPr/>
        </p:nvSpPr>
        <p:spPr>
          <a:xfrm>
            <a:off x="984255" y="2214472"/>
            <a:ext cx="4433905" cy="55976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rtlCol="0">
            <a:spAutoFit/>
          </a:bodyPr>
          <a:lstStyle/>
          <a:p>
            <a:pPr defTabSz="821531">
              <a:lnSpc>
                <a:spcPct val="100000"/>
              </a:lnSpc>
              <a:spcBef>
                <a:spcPts val="3000"/>
              </a:spcBef>
            </a:pPr>
            <a:r>
              <a:rPr lang="en-US" sz="2700" i="1" cap="none" spc="0" dirty="0">
                <a:solidFill>
                  <a:srgbClr val="5E5E5E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Where possible, always log: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193FAC-B900-EC6F-593C-1BC0F14E5B35}"/>
              </a:ext>
            </a:extLst>
          </p:cNvPr>
          <p:cNvSpPr txBox="1"/>
          <p:nvPr/>
        </p:nvSpPr>
        <p:spPr>
          <a:xfrm>
            <a:off x="813993" y="4783500"/>
            <a:ext cx="3341274" cy="78483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ctr" hangingPunct="1"/>
            <a:r>
              <a:rPr lang="en-US" sz="1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validation failures e.g. protocol violations, unacceptable encodings, invalid parameter names and values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9A0691-51D1-D071-2F03-F4B31CCF4B7D}"/>
              </a:ext>
            </a:extLst>
          </p:cNvPr>
          <p:cNvSpPr txBox="1"/>
          <p:nvPr/>
        </p:nvSpPr>
        <p:spPr>
          <a:xfrm>
            <a:off x="4810934" y="4944102"/>
            <a:ext cx="3064685" cy="78483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ctr" hangingPunct="1"/>
            <a:r>
              <a:rPr lang="en-US" sz="1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validation failures e.g. database record set mismatch, invalid data encoding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047074-D826-F342-5617-A9BBE912170B}"/>
              </a:ext>
            </a:extLst>
          </p:cNvPr>
          <p:cNvSpPr txBox="1"/>
          <p:nvPr/>
        </p:nvSpPr>
        <p:spPr>
          <a:xfrm>
            <a:off x="11045345" y="8426896"/>
            <a:ext cx="2914650" cy="32316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successes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C6A550-FC7F-D6E2-D985-1B04D18F2139}"/>
              </a:ext>
            </a:extLst>
          </p:cNvPr>
          <p:cNvSpPr txBox="1"/>
          <p:nvPr/>
        </p:nvSpPr>
        <p:spPr>
          <a:xfrm>
            <a:off x="14239346" y="7952307"/>
            <a:ext cx="3429000" cy="32316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failures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AC1F8F-BB4F-BF8E-7841-952524C495CE}"/>
              </a:ext>
            </a:extLst>
          </p:cNvPr>
          <p:cNvSpPr txBox="1"/>
          <p:nvPr/>
        </p:nvSpPr>
        <p:spPr>
          <a:xfrm>
            <a:off x="8106368" y="4930635"/>
            <a:ext cx="2714937" cy="1015663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and related systems start-ups and shut-downs, and logging initialization (starting, stopping or pausing)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5B37AC-6176-95CF-BB8B-D73E0A8F32D5}"/>
              </a:ext>
            </a:extLst>
          </p:cNvPr>
          <p:cNvSpPr txBox="1"/>
          <p:nvPr/>
        </p:nvSpPr>
        <p:spPr>
          <a:xfrm>
            <a:off x="651915" y="8311480"/>
            <a:ext cx="2524789" cy="5539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ctr" hangingPunct="1"/>
            <a:r>
              <a:rPr lang="en-US" sz="1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 (access control) failure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7AB0F4-3757-2B84-D2F0-7889C419130F}"/>
              </a:ext>
            </a:extLst>
          </p:cNvPr>
          <p:cNvSpPr txBox="1"/>
          <p:nvPr/>
        </p:nvSpPr>
        <p:spPr>
          <a:xfrm>
            <a:off x="4015014" y="8354569"/>
            <a:ext cx="2877105" cy="78483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ctr" hangingPunct="1"/>
            <a:r>
              <a:rPr lang="en-US" sz="1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management failures e.g. cookie session identification value modification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76F328-D140-BD86-FC2D-4A7F9A360465}"/>
              </a:ext>
            </a:extLst>
          </p:cNvPr>
          <p:cNvSpPr txBox="1"/>
          <p:nvPr/>
        </p:nvSpPr>
        <p:spPr>
          <a:xfrm>
            <a:off x="6949623" y="8325679"/>
            <a:ext cx="4174912" cy="147732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ctr" hangingPunct="1"/>
            <a:r>
              <a:rPr lang="en-US" sz="1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errors and system events e.g. syntax and runtime errors, connectivity problems, performance issues, </a:t>
            </a:r>
            <a:br>
              <a:rPr lang="en-US" sz="1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party service error messages, file system errors, file upload virus detection, configuration changes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1C2E4B-3ABB-8341-139D-5F90640C22E4}"/>
              </a:ext>
            </a:extLst>
          </p:cNvPr>
          <p:cNvSpPr txBox="1"/>
          <p:nvPr/>
        </p:nvSpPr>
        <p:spPr>
          <a:xfrm>
            <a:off x="13870450" y="2418545"/>
            <a:ext cx="4140158" cy="30931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ctr" hangingPunct="1"/>
            <a:r>
              <a:rPr lang="en-US" sz="1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higher-risk functionality e.g. network connections, addition or deletion of users, changes to privileges,</a:t>
            </a:r>
            <a:br>
              <a:rPr lang="en-US" sz="1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assigning users to tokens, adding or deleting tokens, use of systems administrative privileges,</a:t>
            </a:r>
            <a:br>
              <a:rPr lang="en-US" sz="1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 by application administrators, all actions by users with administrative privileges, access to payment cardholder data, </a:t>
            </a:r>
            <a:br>
              <a:rPr lang="en-US" sz="1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data encrypting keys, key changes, creation and deletion of system-level objects, </a:t>
            </a:r>
            <a:br>
              <a:rPr lang="en-US" sz="1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import and export including screen-based reports, submission of user-generated content - especially file uploads</a:t>
            </a:r>
          </a:p>
        </p:txBody>
      </p:sp>
      <p:sp>
        <p:nvSpPr>
          <p:cNvPr id="42" name="Text 15">
            <a:extLst>
              <a:ext uri="{FF2B5EF4-FFF2-40B4-BE49-F238E27FC236}">
                <a16:creationId xmlns:a16="http://schemas.microsoft.com/office/drawing/2014/main" id="{9BABA302-95D8-F106-70BC-61FD148A5185}"/>
              </a:ext>
            </a:extLst>
          </p:cNvPr>
          <p:cNvSpPr/>
          <p:nvPr/>
        </p:nvSpPr>
        <p:spPr>
          <a:xfrm>
            <a:off x="15812981" y="9523863"/>
            <a:ext cx="2146702" cy="469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ELENA HAJDEU-CHICAROS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59197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8" name="Text 13">
            <a:extLst>
              <a:ext uri="{FF2B5EF4-FFF2-40B4-BE49-F238E27FC236}">
                <a16:creationId xmlns:a16="http://schemas.microsoft.com/office/drawing/2014/main" id="{20135D53-4EB8-6035-797C-D54F2A77F30B}"/>
              </a:ext>
            </a:extLst>
          </p:cNvPr>
          <p:cNvSpPr/>
          <p:nvPr/>
        </p:nvSpPr>
        <p:spPr>
          <a:xfrm>
            <a:off x="16030575" y="457200"/>
            <a:ext cx="171151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22F50A5C-B8DA-F699-4638-354FA4269F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 rot="5400000" flipV="1">
            <a:off x="14242141" y="6162645"/>
            <a:ext cx="3425821" cy="4688965"/>
          </a:xfrm>
          <a:prstGeom prst="rect">
            <a:avLst/>
          </a:prstGeom>
        </p:spPr>
      </p:pic>
      <p:sp>
        <p:nvSpPr>
          <p:cNvPr id="10" name="Text 5">
            <a:extLst>
              <a:ext uri="{FF2B5EF4-FFF2-40B4-BE49-F238E27FC236}">
                <a16:creationId xmlns:a16="http://schemas.microsoft.com/office/drawing/2014/main" id="{BAE3A13B-95C4-7687-B719-D7FA4A86E5EE}"/>
              </a:ext>
            </a:extLst>
          </p:cNvPr>
          <p:cNvSpPr/>
          <p:nvPr/>
        </p:nvSpPr>
        <p:spPr>
          <a:xfrm>
            <a:off x="1047749" y="9525000"/>
            <a:ext cx="4370411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06  —  What not to log?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31469AF6-BDCD-0791-4D96-9650B031D960}"/>
              </a:ext>
            </a:extLst>
          </p:cNvPr>
          <p:cNvSpPr/>
          <p:nvPr/>
        </p:nvSpPr>
        <p:spPr>
          <a:xfrm>
            <a:off x="1066800" y="957008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Arial Bold" panose="020B0704020202020204" pitchFamily="34" charset="0"/>
                <a:cs typeface="Arial Bold" panose="020B0704020202020204" pitchFamily="34" charset="0"/>
              </a:rPr>
              <a:t>WHAT NOT TO LOG?</a:t>
            </a:r>
          </a:p>
          <a:p>
            <a:pPr>
              <a:lnSpc>
                <a:spcPct val="100000"/>
              </a:lnSpc>
            </a:pPr>
            <a:endParaRPr lang="en-US" sz="2800" b="1" kern="0" spc="150" dirty="0">
              <a:solidFill>
                <a:srgbClr val="0AC3E6"/>
              </a:solidFill>
              <a:latin typeface="Arial Bold" pitchFamily="34" charset="0"/>
              <a:cs typeface="Arial Bold" pitchFamily="34" charset="-12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01FF8D-5442-144D-0DFC-83A1F77A8A29}"/>
              </a:ext>
            </a:extLst>
          </p:cNvPr>
          <p:cNvSpPr txBox="1"/>
          <p:nvPr/>
        </p:nvSpPr>
        <p:spPr>
          <a:xfrm>
            <a:off x="986113" y="1682154"/>
            <a:ext cx="15777273" cy="76944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pPr marL="0" indent="0" hangingPunct="1">
              <a:buFontTx/>
              <a:buNone/>
            </a:pPr>
            <a:r>
              <a:rPr lang="en-US" sz="2200" b="1" i="1" dirty="0"/>
              <a:t>The following should not usually be recorded directly in the logs, but instead should be</a:t>
            </a:r>
          </a:p>
          <a:p>
            <a:pPr marL="0" indent="0" hangingPunct="1">
              <a:buFontTx/>
              <a:buNone/>
            </a:pPr>
            <a:r>
              <a:rPr lang="en-US" sz="2200" b="1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removed, masked, sanitized, hashed </a:t>
            </a:r>
            <a:r>
              <a:rPr lang="en-US" sz="2200" b="1" i="1" dirty="0"/>
              <a:t>or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encrypted:</a:t>
            </a:r>
          </a:p>
        </p:txBody>
      </p:sp>
      <p:pic>
        <p:nvPicPr>
          <p:cNvPr id="12" name="Picture 2" descr="Source Code Review | SessionGuardian">
            <a:extLst>
              <a:ext uri="{FF2B5EF4-FFF2-40B4-BE49-F238E27FC236}">
                <a16:creationId xmlns:a16="http://schemas.microsoft.com/office/drawing/2014/main" id="{47AC9B4D-7026-7258-D722-E351C07D1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20" y="2833965"/>
            <a:ext cx="1851162" cy="170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ntroducing Personal Access Tokens - 4me">
            <a:extLst>
              <a:ext uri="{FF2B5EF4-FFF2-40B4-BE49-F238E27FC236}">
                <a16:creationId xmlns:a16="http://schemas.microsoft.com/office/drawing/2014/main" id="{9B3A5AE9-0626-2B16-CF71-9EF48BF27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955" y="2863524"/>
            <a:ext cx="1946592" cy="194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Detecting Personal Data within API Communication Using Deep Learning | by  Gianluca Brigandi | Towards Data Science">
            <a:extLst>
              <a:ext uri="{FF2B5EF4-FFF2-40B4-BE49-F238E27FC236}">
                <a16:creationId xmlns:a16="http://schemas.microsoft.com/office/drawing/2014/main" id="{86F3CA4D-7EE0-5F9D-5F0E-B8EAA23A0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3" y="3067343"/>
            <a:ext cx="2478705" cy="129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Username/Password Authentication">
            <a:extLst>
              <a:ext uri="{FF2B5EF4-FFF2-40B4-BE49-F238E27FC236}">
                <a16:creationId xmlns:a16="http://schemas.microsoft.com/office/drawing/2014/main" id="{EBEED303-AFA0-FAE6-6CF7-A9321E88D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581" y="2396808"/>
            <a:ext cx="2008547" cy="200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sql server 2008 - Connection String formation for Android to SQLServer  Connectivity - Stack Overflow">
            <a:extLst>
              <a:ext uri="{FF2B5EF4-FFF2-40B4-BE49-F238E27FC236}">
                <a16:creationId xmlns:a16="http://schemas.microsoft.com/office/drawing/2014/main" id="{E1C72353-B7F7-35FD-5EBE-178BE5331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816" y="6295619"/>
            <a:ext cx="2302335" cy="174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Updating encryption key of a secret in AWS Secrets Manager gone wrong | by  Arpit Jain | Calvin Codes | Medium">
            <a:extLst>
              <a:ext uri="{FF2B5EF4-FFF2-40B4-BE49-F238E27FC236}">
                <a16:creationId xmlns:a16="http://schemas.microsoft.com/office/drawing/2014/main" id="{7E6BD2CA-4F55-88C8-0479-FA1808C5A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782" y="6162429"/>
            <a:ext cx="1401720" cy="176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Keeping Credit Card Data Safe – Eder Casella Tech">
            <a:extLst>
              <a:ext uri="{FF2B5EF4-FFF2-40B4-BE49-F238E27FC236}">
                <a16:creationId xmlns:a16="http://schemas.microsoft.com/office/drawing/2014/main" id="{DD322DC4-A664-7C75-B2B4-7BD07CD26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5178" y="2833965"/>
            <a:ext cx="2445202" cy="176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0" descr="152 Disclosure Agreement Illustrations &amp; Clip Art - iStock">
            <a:extLst>
              <a:ext uri="{FF2B5EF4-FFF2-40B4-BE49-F238E27FC236}">
                <a16:creationId xmlns:a16="http://schemas.microsoft.com/office/drawing/2014/main" id="{8CE879A3-F8F0-351C-0299-25144C17C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087" y="6255432"/>
            <a:ext cx="1765675" cy="176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2" descr="EU blacklist updates: Dominica in and Barbados out | Trans World  Compliance, Inc.">
            <a:extLst>
              <a:ext uri="{FF2B5EF4-FFF2-40B4-BE49-F238E27FC236}">
                <a16:creationId xmlns:a16="http://schemas.microsoft.com/office/drawing/2014/main" id="{A60C10F1-33EC-D158-5ED8-375966E01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739" y="6295619"/>
            <a:ext cx="2328230" cy="139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4" descr="How do we comply with the cookie rules? | ICO">
            <a:extLst>
              <a:ext uri="{FF2B5EF4-FFF2-40B4-BE49-F238E27FC236}">
                <a16:creationId xmlns:a16="http://schemas.microsoft.com/office/drawing/2014/main" id="{83A9AA17-37B1-806A-F263-9BD41708B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5178" y="6196886"/>
            <a:ext cx="2619741" cy="149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ADB342A-BC70-DDFE-76C2-0D4D256FCCCF}"/>
              </a:ext>
            </a:extLst>
          </p:cNvPr>
          <p:cNvSpPr txBox="1"/>
          <p:nvPr/>
        </p:nvSpPr>
        <p:spPr>
          <a:xfrm>
            <a:off x="1404414" y="4646795"/>
            <a:ext cx="2390361" cy="32316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ctr" hangingPunct="1"/>
            <a:r>
              <a:rPr lang="en-US" sz="1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source code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8078F0-C486-95A3-3F71-553AA12565EB}"/>
              </a:ext>
            </a:extLst>
          </p:cNvPr>
          <p:cNvSpPr txBox="1"/>
          <p:nvPr/>
        </p:nvSpPr>
        <p:spPr>
          <a:xfrm>
            <a:off x="4178797" y="4592842"/>
            <a:ext cx="2917328" cy="32316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ctr" hangingPunct="1"/>
            <a:r>
              <a:rPr lang="en-US" sz="1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sz="1500" dirty="0"/>
              <a:t> </a:t>
            </a:r>
            <a:r>
              <a:rPr lang="en-US" sz="1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1D2F81-5FA7-F46D-BC9C-DD950AE15EF5}"/>
              </a:ext>
            </a:extLst>
          </p:cNvPr>
          <p:cNvSpPr txBox="1"/>
          <p:nvPr/>
        </p:nvSpPr>
        <p:spPr>
          <a:xfrm>
            <a:off x="6918902" y="4510103"/>
            <a:ext cx="3064545" cy="124649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ctr" hangingPunct="1"/>
            <a:r>
              <a:rPr lang="en-US" sz="1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personal data and some forms of personally identifiable information (PII) e.g. health, government identifiers, vulnerable people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9E55DA-88AC-F26C-F8FF-8EA1B24D2082}"/>
              </a:ext>
            </a:extLst>
          </p:cNvPr>
          <p:cNvSpPr txBox="1"/>
          <p:nvPr/>
        </p:nvSpPr>
        <p:spPr>
          <a:xfrm>
            <a:off x="10376420" y="4516765"/>
            <a:ext cx="2792896" cy="32316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ctr" hangingPunct="1"/>
            <a:r>
              <a:rPr lang="en-US" sz="1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passwords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099B94-CAE8-7851-2155-756126A165CF}"/>
              </a:ext>
            </a:extLst>
          </p:cNvPr>
          <p:cNvSpPr txBox="1"/>
          <p:nvPr/>
        </p:nvSpPr>
        <p:spPr>
          <a:xfrm>
            <a:off x="911487" y="8068343"/>
            <a:ext cx="3368992" cy="32316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ctr" hangingPunct="1"/>
            <a:r>
              <a:rPr lang="en-US" sz="1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connection strings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487D65-93DD-3479-EB7A-0C722ED1A19D}"/>
              </a:ext>
            </a:extLst>
          </p:cNvPr>
          <p:cNvSpPr txBox="1"/>
          <p:nvPr/>
        </p:nvSpPr>
        <p:spPr>
          <a:xfrm>
            <a:off x="4354186" y="8141597"/>
            <a:ext cx="2700130" cy="5539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hangingPunct="1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5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 keys and other master secrets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08A58E-538B-66B0-E317-FF5313C2A83C}"/>
              </a:ext>
            </a:extLst>
          </p:cNvPr>
          <p:cNvSpPr txBox="1"/>
          <p:nvPr/>
        </p:nvSpPr>
        <p:spPr>
          <a:xfrm>
            <a:off x="13904227" y="4720193"/>
            <a:ext cx="2861641" cy="5539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ctr" hangingPunct="1"/>
            <a:r>
              <a:rPr lang="en-US" sz="1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account or payment card holder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D4C67F-6115-39F7-AB3D-F236E02A4ECE}"/>
              </a:ext>
            </a:extLst>
          </p:cNvPr>
          <p:cNvSpPr txBox="1"/>
          <p:nvPr/>
        </p:nvSpPr>
        <p:spPr>
          <a:xfrm>
            <a:off x="7128023" y="8108927"/>
            <a:ext cx="2700130" cy="5539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ctr" hangingPunct="1"/>
            <a:r>
              <a:rPr lang="en-US" sz="1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Commercially-sensitive information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E4AED1-02D7-6B38-5F1C-3C9313373F41}"/>
              </a:ext>
            </a:extLst>
          </p:cNvPr>
          <p:cNvSpPr txBox="1"/>
          <p:nvPr/>
        </p:nvSpPr>
        <p:spPr>
          <a:xfrm>
            <a:off x="10608753" y="7937578"/>
            <a:ext cx="2328230" cy="78483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ctr" hangingPunct="1"/>
            <a:r>
              <a:rPr lang="en-US" sz="1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it is illegal to collect in the relevant jurisdictions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BD3CB0-5249-1BA1-80ED-16D7F186806E}"/>
              </a:ext>
            </a:extLst>
          </p:cNvPr>
          <p:cNvSpPr txBox="1"/>
          <p:nvPr/>
        </p:nvSpPr>
        <p:spPr>
          <a:xfrm>
            <a:off x="14063624" y="7736935"/>
            <a:ext cx="2822708" cy="1015663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ctr" hangingPunct="1"/>
            <a:r>
              <a:rPr lang="en-US" sz="1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 user has opted out of collection, or not consented to e.g. use of do not track, or where consent to collect has expired</a:t>
            </a:r>
          </a:p>
        </p:txBody>
      </p:sp>
      <p:sp>
        <p:nvSpPr>
          <p:cNvPr id="49" name="Text 15">
            <a:extLst>
              <a:ext uri="{FF2B5EF4-FFF2-40B4-BE49-F238E27FC236}">
                <a16:creationId xmlns:a16="http://schemas.microsoft.com/office/drawing/2014/main" id="{FE021042-FD37-0619-08B0-FD007BC48656}"/>
              </a:ext>
            </a:extLst>
          </p:cNvPr>
          <p:cNvSpPr/>
          <p:nvPr/>
        </p:nvSpPr>
        <p:spPr>
          <a:xfrm>
            <a:off x="15812981" y="9523863"/>
            <a:ext cx="2146702" cy="469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ELENA HAJDEU-CHICAROS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82499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15" name="Endava Presentation…">
            <a:extLst>
              <a:ext uri="{FF2B5EF4-FFF2-40B4-BE49-F238E27FC236}">
                <a16:creationId xmlns:a16="http://schemas.microsoft.com/office/drawing/2014/main" id="{10A06F46-4B99-6682-9D66-F25698E341F2}"/>
              </a:ext>
            </a:extLst>
          </p:cNvPr>
          <p:cNvSpPr txBox="1"/>
          <p:nvPr/>
        </p:nvSpPr>
        <p:spPr>
          <a:xfrm>
            <a:off x="5995106" y="7436604"/>
            <a:ext cx="5971450" cy="98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" name="Additional chapter intro…">
            <a:extLst>
              <a:ext uri="{FF2B5EF4-FFF2-40B4-BE49-F238E27FC236}">
                <a16:creationId xmlns:a16="http://schemas.microsoft.com/office/drawing/2014/main" id="{5DC4A0D8-B484-1077-0B8D-03F8D1FF6500}"/>
              </a:ext>
            </a:extLst>
          </p:cNvPr>
          <p:cNvSpPr txBox="1"/>
          <p:nvPr/>
        </p:nvSpPr>
        <p:spPr>
          <a:xfrm>
            <a:off x="3772278" y="2288464"/>
            <a:ext cx="5265042" cy="1022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buClr>
                <a:srgbClr val="DE411B"/>
              </a:buClr>
              <a:buSzPct val="100000"/>
              <a:defRPr spc="198"/>
            </a:pPr>
            <a:r>
              <a:rPr lang="en-US" sz="5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USEFUL LINKS</a:t>
            </a:r>
          </a:p>
        </p:txBody>
      </p:sp>
      <p:sp>
        <p:nvSpPr>
          <p:cNvPr id="7" name="Additional chapter intro…">
            <a:extLst>
              <a:ext uri="{FF2B5EF4-FFF2-40B4-BE49-F238E27FC236}">
                <a16:creationId xmlns:a16="http://schemas.microsoft.com/office/drawing/2014/main" id="{9999EDBE-B8C6-61CB-6548-162C8C20D133}"/>
              </a:ext>
            </a:extLst>
          </p:cNvPr>
          <p:cNvSpPr txBox="1"/>
          <p:nvPr/>
        </p:nvSpPr>
        <p:spPr>
          <a:xfrm>
            <a:off x="13693449" y="7797730"/>
            <a:ext cx="5059131" cy="1999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buClr>
                <a:srgbClr val="DE411B"/>
              </a:buClr>
              <a:buSzPct val="100000"/>
              <a:defRPr spc="198"/>
            </a:pPr>
            <a:r>
              <a:rPr lang="en-US" sz="5000" dirty="0">
                <a:solidFill>
                  <a:schemeClr val="bg1">
                    <a:lumMod val="50000"/>
                  </a:schemeClr>
                </a:solidFill>
              </a:rPr>
              <a:t>THANK YOU!</a:t>
            </a:r>
          </a:p>
          <a:p>
            <a:pPr>
              <a:lnSpc>
                <a:spcPct val="130000"/>
              </a:lnSpc>
              <a:buClr>
                <a:srgbClr val="DE411B"/>
              </a:buClr>
              <a:buSzPct val="100000"/>
              <a:defRPr spc="198"/>
            </a:pPr>
            <a:endParaRPr lang="en-US" sz="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Because presentation matters">
            <a:extLst>
              <a:ext uri="{FF2B5EF4-FFF2-40B4-BE49-F238E27FC236}">
                <a16:creationId xmlns:a16="http://schemas.microsoft.com/office/drawing/2014/main" id="{7455159F-1F21-BFAC-087D-FC99DC1DB17C}"/>
              </a:ext>
            </a:extLst>
          </p:cNvPr>
          <p:cNvSpPr txBox="1"/>
          <p:nvPr/>
        </p:nvSpPr>
        <p:spPr>
          <a:xfrm>
            <a:off x="13694593" y="8707966"/>
            <a:ext cx="495298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r>
              <a:rPr lang="en-US" sz="3000" b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Hajdeu-Chicaros ELENA</a:t>
            </a:r>
          </a:p>
        </p:txBody>
      </p:sp>
      <p:pic>
        <p:nvPicPr>
          <p:cNvPr id="13" name="Picture 13" descr="Picture 13">
            <a:extLst>
              <a:ext uri="{FF2B5EF4-FFF2-40B4-BE49-F238E27FC236}">
                <a16:creationId xmlns:a16="http://schemas.microsoft.com/office/drawing/2014/main" id="{5D9E0C49-2C8E-FB9F-2D39-3B005300F1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62225" y="6957353"/>
            <a:ext cx="2716574" cy="89844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Rectangle">
            <a:extLst>
              <a:ext uri="{FF2B5EF4-FFF2-40B4-BE49-F238E27FC236}">
                <a16:creationId xmlns:a16="http://schemas.microsoft.com/office/drawing/2014/main" id="{0336863D-7A1B-BB16-B5B5-76D0000D7DA8}"/>
              </a:ext>
            </a:extLst>
          </p:cNvPr>
          <p:cNvSpPr/>
          <p:nvPr/>
        </p:nvSpPr>
        <p:spPr>
          <a:xfrm>
            <a:off x="13721452" y="7998386"/>
            <a:ext cx="3826558" cy="64565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sz="3200" cap="none" spc="0"/>
            </a:pPr>
            <a:endParaRPr dirty="0">
              <a:solidFill>
                <a:schemeClr val="bg2"/>
              </a:solidFill>
            </a:endParaRPr>
          </a:p>
        </p:txBody>
      </p:sp>
      <p:pic>
        <p:nvPicPr>
          <p:cNvPr id="17" name="Image 2" descr="preencoded.png">
            <a:extLst>
              <a:ext uri="{FF2B5EF4-FFF2-40B4-BE49-F238E27FC236}">
                <a16:creationId xmlns:a16="http://schemas.microsoft.com/office/drawing/2014/main" id="{FEF55D79-C15D-7F17-7F68-B58C6D964B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1830050" y="0"/>
            <a:ext cx="6457950" cy="10287000"/>
          </a:xfrm>
          <a:prstGeom prst="rect">
            <a:avLst/>
          </a:prstGeom>
        </p:spPr>
      </p:pic>
      <p:sp>
        <p:nvSpPr>
          <p:cNvPr id="4" name="Text 13">
            <a:extLst>
              <a:ext uri="{FF2B5EF4-FFF2-40B4-BE49-F238E27FC236}">
                <a16:creationId xmlns:a16="http://schemas.microsoft.com/office/drawing/2014/main" id="{72B1D1BA-A383-9330-FABA-1D1B8C1C477A}"/>
              </a:ext>
            </a:extLst>
          </p:cNvPr>
          <p:cNvSpPr/>
          <p:nvPr/>
        </p:nvSpPr>
        <p:spPr>
          <a:xfrm>
            <a:off x="16030575" y="457200"/>
            <a:ext cx="171151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408AF1-B5EA-1946-56EE-502554736313}"/>
              </a:ext>
            </a:extLst>
          </p:cNvPr>
          <p:cNvSpPr/>
          <p:nvPr/>
        </p:nvSpPr>
        <p:spPr>
          <a:xfrm>
            <a:off x="2616551" y="4024532"/>
            <a:ext cx="9213499" cy="1752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cap="none" dirty="0">
                <a:latin typeface="Arial" panose="020B0604020202020204" pitchFamily="34" charset="0"/>
                <a:cs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http://logging.apache.org/log4j/2.x/manual/configuration.html</a:t>
            </a:r>
            <a:endParaRPr lang="en-US" sz="25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500" cap="none" dirty="0">
                <a:latin typeface="Arial" panose="020B0604020202020204" pitchFamily="34" charset="0"/>
                <a:cs typeface="Arial" panose="020B06040202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https://www.baeldung.com/java-logging-intro</a:t>
            </a:r>
            <a:endParaRPr lang="en-US" sz="25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https://stackify.com/compare-java-logging-frameworks/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Movie Time Chicken">
            <a:extLst>
              <a:ext uri="{FF2B5EF4-FFF2-40B4-BE49-F238E27FC236}">
                <a16:creationId xmlns:a16="http://schemas.microsoft.com/office/drawing/2014/main" id="{B2431D49-1BA0-1C89-B575-EEF4F79361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0" y="1522463"/>
            <a:ext cx="2819656" cy="28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7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8761" y="0"/>
            <a:ext cx="18288000" cy="10287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830050" y="0"/>
            <a:ext cx="6457950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2683143" y="1843826"/>
            <a:ext cx="7474458" cy="7092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30000"/>
              </a:lnSpc>
              <a:buClr>
                <a:srgbClr val="DE411B"/>
              </a:buClr>
              <a:buSzPct val="100000"/>
              <a:defRPr spc="198"/>
            </a:pPr>
            <a:r>
              <a:rPr lang="en-US" sz="4800" dirty="0"/>
              <a:t>Java Logging basics</a:t>
            </a:r>
          </a:p>
          <a:p>
            <a:pPr algn="l">
              <a:lnSpc>
                <a:spcPts val="5250"/>
              </a:lnSpc>
            </a:pPr>
            <a:endParaRPr lang="en-US" sz="4800" dirty="0"/>
          </a:p>
        </p:txBody>
      </p:sp>
      <p:sp>
        <p:nvSpPr>
          <p:cNvPr id="7" name="Text 1"/>
          <p:cNvSpPr/>
          <p:nvPr/>
        </p:nvSpPr>
        <p:spPr>
          <a:xfrm>
            <a:off x="11547089" y="2079377"/>
            <a:ext cx="238125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75"/>
              </a:lnSpc>
            </a:pPr>
            <a:r>
              <a:rPr lang="en-US" sz="1500" b="0" i="0" dirty="0">
                <a:solidFill>
                  <a:srgbClr val="000000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01</a:t>
            </a:r>
            <a:endParaRPr lang="en-US" sz="1500" dirty="0"/>
          </a:p>
        </p:txBody>
      </p:sp>
      <p:sp>
        <p:nvSpPr>
          <p:cNvPr id="9" name="Text 3"/>
          <p:cNvSpPr/>
          <p:nvPr/>
        </p:nvSpPr>
        <p:spPr>
          <a:xfrm>
            <a:off x="11548435" y="3454900"/>
            <a:ext cx="238125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75"/>
              </a:lnSpc>
            </a:pPr>
            <a:r>
              <a:rPr lang="en-US" sz="1500" b="0" i="0" dirty="0">
                <a:solidFill>
                  <a:srgbClr val="000000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02</a:t>
            </a:r>
            <a:endParaRPr lang="en-US" sz="1500" dirty="0"/>
          </a:p>
        </p:txBody>
      </p:sp>
      <p:sp>
        <p:nvSpPr>
          <p:cNvPr id="10" name="Text 4"/>
          <p:cNvSpPr/>
          <p:nvPr/>
        </p:nvSpPr>
        <p:spPr>
          <a:xfrm>
            <a:off x="2658188" y="3926432"/>
            <a:ext cx="4933950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250"/>
              </a:lnSpc>
            </a:pPr>
            <a:endParaRPr lang="en-US" sz="5250" dirty="0"/>
          </a:p>
        </p:txBody>
      </p:sp>
      <p:sp>
        <p:nvSpPr>
          <p:cNvPr id="12" name="Text 6"/>
          <p:cNvSpPr/>
          <p:nvPr/>
        </p:nvSpPr>
        <p:spPr>
          <a:xfrm>
            <a:off x="2683142" y="3000032"/>
            <a:ext cx="8528496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30000"/>
              </a:lnSpc>
              <a:buClr>
                <a:srgbClr val="DE411B"/>
              </a:buClr>
              <a:buSzPct val="100000"/>
              <a:defRPr spc="198"/>
            </a:pPr>
            <a:r>
              <a:rPr lang="en-US" sz="4800" dirty="0"/>
              <a:t>Logging frameworks</a:t>
            </a:r>
          </a:p>
        </p:txBody>
      </p:sp>
      <p:sp>
        <p:nvSpPr>
          <p:cNvPr id="13" name="Text 7"/>
          <p:cNvSpPr/>
          <p:nvPr/>
        </p:nvSpPr>
        <p:spPr>
          <a:xfrm>
            <a:off x="11548435" y="4457639"/>
            <a:ext cx="238125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75"/>
              </a:lnSpc>
            </a:pPr>
            <a:r>
              <a:rPr lang="en-US" sz="1500" b="0" i="0" dirty="0">
                <a:solidFill>
                  <a:srgbClr val="000000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03</a:t>
            </a:r>
            <a:endParaRPr lang="en-US" sz="1500" dirty="0"/>
          </a:p>
        </p:txBody>
      </p:sp>
      <p:sp>
        <p:nvSpPr>
          <p:cNvPr id="15" name="Text 9"/>
          <p:cNvSpPr/>
          <p:nvPr/>
        </p:nvSpPr>
        <p:spPr>
          <a:xfrm>
            <a:off x="11547085" y="5591121"/>
            <a:ext cx="238125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75"/>
              </a:lnSpc>
            </a:pPr>
            <a:r>
              <a:rPr lang="en-US" sz="1500" b="0" i="0" dirty="0">
                <a:solidFill>
                  <a:srgbClr val="000000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04</a:t>
            </a:r>
            <a:endParaRPr lang="en-US" sz="1500" dirty="0"/>
          </a:p>
        </p:txBody>
      </p:sp>
      <p:sp>
        <p:nvSpPr>
          <p:cNvPr id="17" name="Text 11"/>
          <p:cNvSpPr/>
          <p:nvPr/>
        </p:nvSpPr>
        <p:spPr>
          <a:xfrm>
            <a:off x="11547089" y="6877369"/>
            <a:ext cx="238125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75"/>
              </a:lnSpc>
            </a:pPr>
            <a:r>
              <a:rPr lang="en-US" sz="1500" b="0" i="0" dirty="0">
                <a:solidFill>
                  <a:srgbClr val="000000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05</a:t>
            </a:r>
            <a:endParaRPr lang="en-US" sz="1500" dirty="0"/>
          </a:p>
        </p:txBody>
      </p:sp>
      <p:sp>
        <p:nvSpPr>
          <p:cNvPr id="18" name="Text 12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20" name="Text 14"/>
          <p:cNvSpPr/>
          <p:nvPr/>
        </p:nvSpPr>
        <p:spPr>
          <a:xfrm>
            <a:off x="1047750" y="9525000"/>
            <a:ext cx="14097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00  —  Agenda</a:t>
            </a:r>
            <a:endParaRPr lang="en-US" sz="15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698D43C-0A75-F0D2-936E-5D64A24B15C9}"/>
              </a:ext>
            </a:extLst>
          </p:cNvPr>
          <p:cNvCxnSpPr>
            <a:cxnSpLocks/>
          </p:cNvCxnSpPr>
          <p:nvPr/>
        </p:nvCxnSpPr>
        <p:spPr>
          <a:xfrm>
            <a:off x="2683143" y="2797910"/>
            <a:ext cx="9534144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3D1A09-81DE-DEBD-CD19-3CC311077170}"/>
              </a:ext>
            </a:extLst>
          </p:cNvPr>
          <p:cNvCxnSpPr>
            <a:cxnSpLocks/>
          </p:cNvCxnSpPr>
          <p:nvPr/>
        </p:nvCxnSpPr>
        <p:spPr>
          <a:xfrm>
            <a:off x="2684490" y="3935309"/>
            <a:ext cx="9534144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5371F55-D60F-FF22-B405-1145E7347972}"/>
              </a:ext>
            </a:extLst>
          </p:cNvPr>
          <p:cNvCxnSpPr>
            <a:cxnSpLocks/>
          </p:cNvCxnSpPr>
          <p:nvPr/>
        </p:nvCxnSpPr>
        <p:spPr>
          <a:xfrm>
            <a:off x="2684490" y="5088482"/>
            <a:ext cx="9534144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D747417-6BB2-BBD9-C5D6-013A84472654}"/>
              </a:ext>
            </a:extLst>
          </p:cNvPr>
          <p:cNvCxnSpPr>
            <a:cxnSpLocks/>
          </p:cNvCxnSpPr>
          <p:nvPr/>
        </p:nvCxnSpPr>
        <p:spPr>
          <a:xfrm>
            <a:off x="2658188" y="6318894"/>
            <a:ext cx="9534144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318C334-4C5F-5E83-6ADA-0148D26215BC}"/>
              </a:ext>
            </a:extLst>
          </p:cNvPr>
          <p:cNvCxnSpPr>
            <a:cxnSpLocks/>
          </p:cNvCxnSpPr>
          <p:nvPr/>
        </p:nvCxnSpPr>
        <p:spPr>
          <a:xfrm>
            <a:off x="2677238" y="7552658"/>
            <a:ext cx="9534144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 13">
            <a:extLst>
              <a:ext uri="{FF2B5EF4-FFF2-40B4-BE49-F238E27FC236}">
                <a16:creationId xmlns:a16="http://schemas.microsoft.com/office/drawing/2014/main" id="{5773C5D7-9C74-A381-AB37-8732653273B2}"/>
              </a:ext>
            </a:extLst>
          </p:cNvPr>
          <p:cNvSpPr/>
          <p:nvPr/>
        </p:nvSpPr>
        <p:spPr>
          <a:xfrm>
            <a:off x="16030575" y="457200"/>
            <a:ext cx="171151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34A3C3E2-5920-CEC2-3B75-B499BB2F2BA2}"/>
              </a:ext>
            </a:extLst>
          </p:cNvPr>
          <p:cNvSpPr/>
          <p:nvPr/>
        </p:nvSpPr>
        <p:spPr>
          <a:xfrm>
            <a:off x="2677238" y="5446403"/>
            <a:ext cx="8528496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30000"/>
              </a:lnSpc>
              <a:buClr>
                <a:srgbClr val="DE411B"/>
              </a:buClr>
              <a:buSzPct val="100000"/>
              <a:defRPr spc="198"/>
            </a:pPr>
            <a:r>
              <a:rPr lang="en-US" sz="4800" dirty="0"/>
              <a:t>How to start: Configuration</a:t>
            </a:r>
          </a:p>
        </p:txBody>
      </p:sp>
      <p:sp>
        <p:nvSpPr>
          <p:cNvPr id="16" name="Text 6">
            <a:extLst>
              <a:ext uri="{FF2B5EF4-FFF2-40B4-BE49-F238E27FC236}">
                <a16:creationId xmlns:a16="http://schemas.microsoft.com/office/drawing/2014/main" id="{5A04C372-CE2C-6604-C465-6C66C4BDF3C3}"/>
              </a:ext>
            </a:extLst>
          </p:cNvPr>
          <p:cNvSpPr/>
          <p:nvPr/>
        </p:nvSpPr>
        <p:spPr>
          <a:xfrm>
            <a:off x="2684490" y="4184688"/>
            <a:ext cx="8528496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30000"/>
              </a:lnSpc>
              <a:buClr>
                <a:srgbClr val="DE411B"/>
              </a:buClr>
              <a:buSzPct val="100000"/>
              <a:defRPr spc="198"/>
            </a:pPr>
            <a:r>
              <a:rPr lang="en-US" sz="4800" dirty="0"/>
              <a:t>Logging levels</a:t>
            </a:r>
          </a:p>
        </p:txBody>
      </p:sp>
      <p:sp>
        <p:nvSpPr>
          <p:cNvPr id="19" name="Text 6">
            <a:extLst>
              <a:ext uri="{FF2B5EF4-FFF2-40B4-BE49-F238E27FC236}">
                <a16:creationId xmlns:a16="http://schemas.microsoft.com/office/drawing/2014/main" id="{410462BD-DDFF-1E29-A9ED-D2833663FA25}"/>
              </a:ext>
            </a:extLst>
          </p:cNvPr>
          <p:cNvSpPr/>
          <p:nvPr/>
        </p:nvSpPr>
        <p:spPr>
          <a:xfrm>
            <a:off x="2658188" y="6672002"/>
            <a:ext cx="8528496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30000"/>
              </a:lnSpc>
              <a:buClr>
                <a:srgbClr val="DE411B"/>
              </a:buClr>
              <a:buSzPct val="100000"/>
              <a:defRPr spc="198"/>
            </a:pPr>
            <a:r>
              <a:rPr lang="en-US" sz="4800" dirty="0"/>
              <a:t>What to log?</a:t>
            </a:r>
          </a:p>
        </p:txBody>
      </p:sp>
      <p:sp>
        <p:nvSpPr>
          <p:cNvPr id="24" name="Text 11">
            <a:extLst>
              <a:ext uri="{FF2B5EF4-FFF2-40B4-BE49-F238E27FC236}">
                <a16:creationId xmlns:a16="http://schemas.microsoft.com/office/drawing/2014/main" id="{AC4C157F-7B6F-C297-BEDA-50D1871A9903}"/>
              </a:ext>
            </a:extLst>
          </p:cNvPr>
          <p:cNvSpPr/>
          <p:nvPr/>
        </p:nvSpPr>
        <p:spPr>
          <a:xfrm>
            <a:off x="11556609" y="8129905"/>
            <a:ext cx="238125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75"/>
              </a:lnSpc>
            </a:pPr>
            <a:r>
              <a:rPr lang="en-US" sz="1500" b="0" i="0" dirty="0">
                <a:solidFill>
                  <a:srgbClr val="000000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06</a:t>
            </a:r>
            <a:endParaRPr lang="en-US" sz="15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1BFC03-F3AD-1D44-6F31-A22120B76676}"/>
              </a:ext>
            </a:extLst>
          </p:cNvPr>
          <p:cNvCxnSpPr>
            <a:cxnSpLocks/>
          </p:cNvCxnSpPr>
          <p:nvPr/>
        </p:nvCxnSpPr>
        <p:spPr>
          <a:xfrm>
            <a:off x="2686758" y="8805194"/>
            <a:ext cx="9534144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 6">
            <a:extLst>
              <a:ext uri="{FF2B5EF4-FFF2-40B4-BE49-F238E27FC236}">
                <a16:creationId xmlns:a16="http://schemas.microsoft.com/office/drawing/2014/main" id="{4E4ABC8A-8B02-E73C-BB7B-60B414117BF3}"/>
              </a:ext>
            </a:extLst>
          </p:cNvPr>
          <p:cNvSpPr/>
          <p:nvPr/>
        </p:nvSpPr>
        <p:spPr>
          <a:xfrm>
            <a:off x="2667708" y="7924538"/>
            <a:ext cx="8528496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30000"/>
              </a:lnSpc>
              <a:buClr>
                <a:srgbClr val="DE411B"/>
              </a:buClr>
              <a:buSzPct val="100000"/>
              <a:defRPr spc="198"/>
            </a:pPr>
            <a:r>
              <a:rPr lang="en-US" sz="4800" dirty="0"/>
              <a:t>What not to log?</a:t>
            </a:r>
          </a:p>
        </p:txBody>
      </p:sp>
      <p:sp>
        <p:nvSpPr>
          <p:cNvPr id="32" name="Text 15">
            <a:extLst>
              <a:ext uri="{FF2B5EF4-FFF2-40B4-BE49-F238E27FC236}">
                <a16:creationId xmlns:a16="http://schemas.microsoft.com/office/drawing/2014/main" id="{5449270D-7BE7-314D-348C-F6ECAF55219A}"/>
              </a:ext>
            </a:extLst>
          </p:cNvPr>
          <p:cNvSpPr/>
          <p:nvPr/>
        </p:nvSpPr>
        <p:spPr>
          <a:xfrm>
            <a:off x="15812981" y="9523863"/>
            <a:ext cx="2146702" cy="469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ELENA HAJDEU-CHICAROS 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15" name="Endava Presentation…">
            <a:extLst>
              <a:ext uri="{FF2B5EF4-FFF2-40B4-BE49-F238E27FC236}">
                <a16:creationId xmlns:a16="http://schemas.microsoft.com/office/drawing/2014/main" id="{10A06F46-4B99-6682-9D66-F25698E341F2}"/>
              </a:ext>
            </a:extLst>
          </p:cNvPr>
          <p:cNvSpPr txBox="1"/>
          <p:nvPr/>
        </p:nvSpPr>
        <p:spPr>
          <a:xfrm>
            <a:off x="5080702" y="7436604"/>
            <a:ext cx="5971450" cy="98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9C2E83C9-C0BC-365E-7A71-30113D0B825A}"/>
              </a:ext>
            </a:extLst>
          </p:cNvPr>
          <p:cNvSpPr/>
          <p:nvPr/>
        </p:nvSpPr>
        <p:spPr>
          <a:xfrm>
            <a:off x="2253753" y="3596935"/>
            <a:ext cx="4108946" cy="45719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12700">
            <a:solidFill>
              <a:schemeClr val="bg1">
                <a:lumMod val="40000"/>
                <a:lumOff val="60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sz="3200" cap="none" spc="0"/>
            </a:pPr>
            <a:endParaRPr dirty="0">
              <a:solidFill>
                <a:schemeClr val="bg2"/>
              </a:solidFill>
            </a:endParaRPr>
          </a:p>
        </p:txBody>
      </p:sp>
      <p:pic>
        <p:nvPicPr>
          <p:cNvPr id="18" name="Image 2" descr="preencoded.png">
            <a:extLst>
              <a:ext uri="{FF2B5EF4-FFF2-40B4-BE49-F238E27FC236}">
                <a16:creationId xmlns:a16="http://schemas.microsoft.com/office/drawing/2014/main" id="{A1AA2E5F-1021-DC9E-F22D-B30F6B5695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 rot="5400000" flipV="1">
            <a:off x="14245951" y="6236750"/>
            <a:ext cx="3425821" cy="4688965"/>
          </a:xfrm>
          <a:prstGeom prst="rect">
            <a:avLst/>
          </a:prstGeom>
        </p:spPr>
      </p:pic>
      <p:sp>
        <p:nvSpPr>
          <p:cNvPr id="12" name="Text 9">
            <a:extLst>
              <a:ext uri="{FF2B5EF4-FFF2-40B4-BE49-F238E27FC236}">
                <a16:creationId xmlns:a16="http://schemas.microsoft.com/office/drawing/2014/main" id="{098AB309-A173-47C4-DF7D-2EE9FC94E590}"/>
              </a:ext>
            </a:extLst>
          </p:cNvPr>
          <p:cNvSpPr/>
          <p:nvPr/>
        </p:nvSpPr>
        <p:spPr>
          <a:xfrm>
            <a:off x="1066800" y="957008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Arial Bold" panose="020B0704020202020204" pitchFamily="34" charset="0"/>
                <a:cs typeface="Arial Bold" panose="020B0704020202020204" pitchFamily="34" charset="0"/>
              </a:rPr>
              <a:t>JAVA LOGGING BASICS</a:t>
            </a:r>
          </a:p>
          <a:p>
            <a:pPr>
              <a:lnSpc>
                <a:spcPct val="100000"/>
              </a:lnSpc>
            </a:pPr>
            <a:endParaRPr lang="en-US" sz="4000" dirty="0"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4" name="Text 13">
            <a:extLst>
              <a:ext uri="{FF2B5EF4-FFF2-40B4-BE49-F238E27FC236}">
                <a16:creationId xmlns:a16="http://schemas.microsoft.com/office/drawing/2014/main" id="{6F6D79BC-CAE6-D8AA-F0B8-2742EB56CC21}"/>
              </a:ext>
            </a:extLst>
          </p:cNvPr>
          <p:cNvSpPr/>
          <p:nvPr/>
        </p:nvSpPr>
        <p:spPr>
          <a:xfrm>
            <a:off x="16030575" y="457200"/>
            <a:ext cx="171151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654CE553-FDD6-22D1-4241-230FF7B5D7D5}"/>
              </a:ext>
            </a:extLst>
          </p:cNvPr>
          <p:cNvSpPr/>
          <p:nvPr/>
        </p:nvSpPr>
        <p:spPr>
          <a:xfrm>
            <a:off x="1047748" y="9525000"/>
            <a:ext cx="44523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01  —  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Java Logging basics</a:t>
            </a:r>
          </a:p>
          <a:p>
            <a:pPr algn="l">
              <a:lnSpc>
                <a:spcPts val="1800"/>
              </a:lnSpc>
            </a:pPr>
            <a:endParaRPr lang="en-US" sz="1500" dirty="0"/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CC29D96C-6815-E63E-DF9A-1FF1EDA0A441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50000"/>
          </a:blip>
          <a:stretch>
            <a:fillRect/>
          </a:stretch>
        </p:blipFill>
        <p:spPr>
          <a:xfrm>
            <a:off x="97607" y="13300558"/>
            <a:ext cx="428506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ELEMENT 1…">
            <a:extLst>
              <a:ext uri="{FF2B5EF4-FFF2-40B4-BE49-F238E27FC236}">
                <a16:creationId xmlns:a16="http://schemas.microsoft.com/office/drawing/2014/main" id="{E960A9C7-7EBC-080D-00CC-232758DEC876}"/>
              </a:ext>
            </a:extLst>
          </p:cNvPr>
          <p:cNvSpPr txBox="1"/>
          <p:nvPr/>
        </p:nvSpPr>
        <p:spPr>
          <a:xfrm>
            <a:off x="950708" y="5864464"/>
            <a:ext cx="5263882" cy="2716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lnSpc>
                <a:spcPts val="1688"/>
              </a:lnSpc>
              <a:defRPr sz="2800" spc="308">
                <a:solidFill>
                  <a:srgbClr val="000000"/>
                </a:solidFill>
              </a:defRPr>
            </a:pPr>
            <a:r>
              <a:rPr lang="en-US" sz="2800" b="1" kern="0" spc="150" dirty="0">
                <a:solidFill>
                  <a:srgbClr val="0AC3E6"/>
                </a:solidFill>
                <a:latin typeface="Arial Bold" pitchFamily="34" charset="0"/>
                <a:cs typeface="Arial Bold" pitchFamily="34" charset="-120"/>
              </a:rPr>
              <a:t>WHAT IS?</a:t>
            </a:r>
          </a:p>
          <a:p>
            <a:pPr>
              <a:defRPr sz="2800" spc="308">
                <a:solidFill>
                  <a:srgbClr val="000000"/>
                </a:solidFill>
              </a:defRPr>
            </a:pPr>
            <a:endParaRPr lang="en-US" dirty="0"/>
          </a:p>
          <a:p>
            <a:pPr algn="just">
              <a:defRPr sz="2800" spc="308">
                <a:solidFill>
                  <a:srgbClr val="000000"/>
                </a:solidFill>
              </a:defRPr>
            </a:pPr>
            <a:r>
              <a:rPr lang="en-US" sz="2500" b="0" cap="none" spc="0" dirty="0">
                <a:solidFill>
                  <a:srgbClr val="0A0A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clear way, logging is just a fancy word to define a process of keeping a record of all data input, processes, data output, and results in a program.</a:t>
            </a:r>
            <a:endParaRPr sz="2500" b="0" cap="none" spc="0" dirty="0">
              <a:solidFill>
                <a:srgbClr val="0A0A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ELEMENT 2…">
            <a:extLst>
              <a:ext uri="{FF2B5EF4-FFF2-40B4-BE49-F238E27FC236}">
                <a16:creationId xmlns:a16="http://schemas.microsoft.com/office/drawing/2014/main" id="{68E50322-9773-731F-AEF3-3490DB628183}"/>
              </a:ext>
            </a:extLst>
          </p:cNvPr>
          <p:cNvSpPr txBox="1"/>
          <p:nvPr/>
        </p:nvSpPr>
        <p:spPr>
          <a:xfrm>
            <a:off x="6700603" y="5742116"/>
            <a:ext cx="5263882" cy="3055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lnSpc>
                <a:spcPts val="1688"/>
              </a:lnSpc>
              <a:defRPr sz="2800" spc="308">
                <a:solidFill>
                  <a:srgbClr val="000000"/>
                </a:solidFill>
              </a:defRPr>
            </a:pPr>
            <a:r>
              <a:rPr lang="en-US" sz="2800" b="1" kern="0" spc="150" dirty="0">
                <a:solidFill>
                  <a:srgbClr val="0AC3E6"/>
                </a:solidFill>
                <a:latin typeface="Arial Bold" pitchFamily="34" charset="0"/>
                <a:cs typeface="Arial Bold" pitchFamily="34" charset="-120"/>
              </a:rPr>
              <a:t>WHY?</a:t>
            </a:r>
            <a:endParaRPr sz="2800" b="1" kern="0" spc="150" dirty="0">
              <a:solidFill>
                <a:srgbClr val="0AC3E6"/>
              </a:solidFill>
              <a:latin typeface="Arial Bold" pitchFamily="34" charset="0"/>
              <a:cs typeface="Arial Bold" pitchFamily="34" charset="-120"/>
            </a:endParaRPr>
          </a:p>
          <a:p>
            <a:pPr algn="just" defTabSz="821531">
              <a:lnSpc>
                <a:spcPct val="100000"/>
              </a:lnSpc>
              <a:spcBef>
                <a:spcPts val="3000"/>
              </a:spcBef>
              <a:defRPr sz="32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2500" dirty="0">
                <a:solidFill>
                  <a:srgbClr val="0A0A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logs can provide the developer (especially when someone must debug/maintain someone else’s code) with tremendous help when trying to understand what the code does.</a:t>
            </a:r>
          </a:p>
        </p:txBody>
      </p:sp>
      <p:sp>
        <p:nvSpPr>
          <p:cNvPr id="24" name="ELEMENT 3…">
            <a:extLst>
              <a:ext uri="{FF2B5EF4-FFF2-40B4-BE49-F238E27FC236}">
                <a16:creationId xmlns:a16="http://schemas.microsoft.com/office/drawing/2014/main" id="{5C049730-395E-7E54-93C4-A184E0F67ABB}"/>
              </a:ext>
            </a:extLst>
          </p:cNvPr>
          <p:cNvSpPr txBox="1"/>
          <p:nvPr/>
        </p:nvSpPr>
        <p:spPr>
          <a:xfrm>
            <a:off x="12478207" y="5773697"/>
            <a:ext cx="5263883" cy="3055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lnSpc>
                <a:spcPts val="1688"/>
              </a:lnSpc>
              <a:defRPr sz="2800" spc="308">
                <a:solidFill>
                  <a:srgbClr val="000000"/>
                </a:solidFill>
              </a:defRPr>
            </a:pPr>
            <a:r>
              <a:rPr lang="en-US" sz="2800" b="1" kern="0" spc="150" dirty="0">
                <a:solidFill>
                  <a:srgbClr val="0AC3E6"/>
                </a:solidFill>
                <a:latin typeface="Arial Bold" pitchFamily="34" charset="0"/>
                <a:cs typeface="Arial Bold" pitchFamily="34" charset="-120"/>
              </a:rPr>
              <a:t>WHEN?</a:t>
            </a:r>
            <a:endParaRPr sz="2800" b="1" kern="0" spc="150" dirty="0">
              <a:solidFill>
                <a:srgbClr val="0AC3E6"/>
              </a:solidFill>
              <a:latin typeface="Arial Bold" pitchFamily="34" charset="0"/>
              <a:cs typeface="Arial Bold" pitchFamily="34" charset="-120"/>
            </a:endParaRPr>
          </a:p>
          <a:p>
            <a:pPr algn="just" defTabSz="821531">
              <a:lnSpc>
                <a:spcPct val="100000"/>
              </a:lnSpc>
              <a:spcBef>
                <a:spcPts val="3000"/>
              </a:spcBef>
              <a:defRPr sz="32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2500" dirty="0">
                <a:solidFill>
                  <a:srgbClr val="0A0A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may log every operation of an application, log only when errors occur, or log critical operations done by a user, especially if you want to have control of who’s doing what for audit purposes.</a:t>
            </a:r>
            <a:endParaRPr sz="2500" dirty="0">
              <a:solidFill>
                <a:srgbClr val="0A0A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 15">
            <a:extLst>
              <a:ext uri="{FF2B5EF4-FFF2-40B4-BE49-F238E27FC236}">
                <a16:creationId xmlns:a16="http://schemas.microsoft.com/office/drawing/2014/main" id="{D27E11F0-CBC2-2C23-4EF7-E7007E3B6D42}"/>
              </a:ext>
            </a:extLst>
          </p:cNvPr>
          <p:cNvSpPr/>
          <p:nvPr/>
        </p:nvSpPr>
        <p:spPr>
          <a:xfrm>
            <a:off x="15812981" y="9523863"/>
            <a:ext cx="2146702" cy="469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ELENA HAJDEU-CHICAROS </a:t>
            </a: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14FE2E-C687-FCCD-3365-B53172C7DF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2759" y="2190800"/>
            <a:ext cx="8359570" cy="272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2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422DA624-9650-3AE7-309C-274B18AD859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>
            <a:off x="97607" y="13300558"/>
            <a:ext cx="428506" cy="3206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age 2" descr="preencoded.png">
            <a:extLst>
              <a:ext uri="{FF2B5EF4-FFF2-40B4-BE49-F238E27FC236}">
                <a16:creationId xmlns:a16="http://schemas.microsoft.com/office/drawing/2014/main" id="{A1AA2E5F-1021-DC9E-F22D-B30F6B5695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 flipV="1">
            <a:off x="13560266" y="0"/>
            <a:ext cx="4730115" cy="11581691"/>
          </a:xfrm>
          <a:prstGeom prst="rect">
            <a:avLst/>
          </a:prstGeom>
        </p:spPr>
      </p:pic>
      <p:sp>
        <p:nvSpPr>
          <p:cNvPr id="16" name="Text 13">
            <a:extLst>
              <a:ext uri="{FF2B5EF4-FFF2-40B4-BE49-F238E27FC236}">
                <a16:creationId xmlns:a16="http://schemas.microsoft.com/office/drawing/2014/main" id="{85D8ECAD-69A1-FAD2-7E50-35C46D75496D}"/>
              </a:ext>
            </a:extLst>
          </p:cNvPr>
          <p:cNvSpPr/>
          <p:nvPr/>
        </p:nvSpPr>
        <p:spPr>
          <a:xfrm>
            <a:off x="16030575" y="457200"/>
            <a:ext cx="171151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10" name="Text 14">
            <a:extLst>
              <a:ext uri="{FF2B5EF4-FFF2-40B4-BE49-F238E27FC236}">
                <a16:creationId xmlns:a16="http://schemas.microsoft.com/office/drawing/2014/main" id="{B2C3F6EE-0F99-A3DD-C83B-E39C1C49F8C6}"/>
              </a:ext>
            </a:extLst>
          </p:cNvPr>
          <p:cNvSpPr/>
          <p:nvPr/>
        </p:nvSpPr>
        <p:spPr>
          <a:xfrm>
            <a:off x="1047748" y="9525000"/>
            <a:ext cx="44523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01  —  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Java Logging basics</a:t>
            </a:r>
          </a:p>
          <a:p>
            <a:pPr algn="l">
              <a:lnSpc>
                <a:spcPts val="1800"/>
              </a:lnSpc>
            </a:pPr>
            <a:endParaRPr lang="en-US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D454DF-A038-3C28-5C7B-A18C05C1A639}"/>
              </a:ext>
            </a:extLst>
          </p:cNvPr>
          <p:cNvSpPr txBox="1"/>
          <p:nvPr/>
        </p:nvSpPr>
        <p:spPr>
          <a:xfrm>
            <a:off x="2475956" y="1974159"/>
            <a:ext cx="14283495" cy="409342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800" b="1" kern="0" spc="150" dirty="0">
                <a:solidFill>
                  <a:srgbClr val="0AC3E6"/>
                </a:solidFill>
                <a:latin typeface="Arial Bold" pitchFamily="34" charset="0"/>
                <a:cs typeface="Arial Bold" pitchFamily="34" charset="-120"/>
              </a:rPr>
              <a:t>Good logging requires three things:</a:t>
            </a:r>
          </a:p>
          <a:p>
            <a:pPr algn="l"/>
            <a:endParaRPr lang="en-US" sz="2600" i="0" cap="non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600" b="0" i="0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log messages need to </a:t>
            </a:r>
            <a:r>
              <a:rPr lang="en-US" sz="2600" b="1" i="0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 the required information </a:t>
            </a:r>
            <a:r>
              <a:rPr lang="en-US" sz="2600" b="0" i="0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understand </a:t>
            </a:r>
            <a:r>
              <a:rPr lang="en-US" sz="2600" b="1" i="0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the application does internally</a:t>
            </a:r>
            <a:r>
              <a:rPr lang="en-US" sz="2600" b="0" i="0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sz="2600" b="0" i="0" cap="non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600" b="0" i="0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Writing log messages must be </a:t>
            </a:r>
            <a:r>
              <a:rPr lang="en-US" sz="2600" b="1" i="0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efficient as possible </a:t>
            </a:r>
            <a:r>
              <a:rPr lang="en-US" sz="2600" b="0" i="0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 that it doesn’t affect the performance of your application.</a:t>
            </a:r>
          </a:p>
          <a:p>
            <a:pPr algn="l">
              <a:buFont typeface="+mj-lt"/>
              <a:buAutoNum type="arabicPeriod"/>
            </a:pPr>
            <a:endParaRPr lang="en-US" sz="2600" b="0" i="0" cap="non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600" b="0" i="0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need to be able to </a:t>
            </a:r>
            <a:r>
              <a:rPr lang="en-US" sz="2600" b="1" i="0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adapt the logging details to different deployment environments and situations.</a:t>
            </a:r>
          </a:p>
        </p:txBody>
      </p:sp>
      <p:pic>
        <p:nvPicPr>
          <p:cNvPr id="20" name="Picture 19" descr="Not Impressed Chicken">
            <a:extLst>
              <a:ext uri="{FF2B5EF4-FFF2-40B4-BE49-F238E27FC236}">
                <a16:creationId xmlns:a16="http://schemas.microsoft.com/office/drawing/2014/main" id="{995E01C1-9B5F-E223-B0BF-CD4E86B641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0" y="2714766"/>
            <a:ext cx="2390633" cy="239063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708DCFC-1497-B35D-70D0-AFD6C4BD0D42}"/>
              </a:ext>
            </a:extLst>
          </p:cNvPr>
          <p:cNvSpPr txBox="1"/>
          <p:nvPr/>
        </p:nvSpPr>
        <p:spPr>
          <a:xfrm>
            <a:off x="4506112" y="7036788"/>
            <a:ext cx="13345160" cy="209288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While you still need to decide yourself which log messages you should write for each use case, you don’t need to worry about requirement 2 and 3. </a:t>
            </a:r>
          </a:p>
          <a:p>
            <a:pPr algn="just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600" b="1" i="1" dirty="0">
                <a:latin typeface="Arial" panose="020B0604020202020204" pitchFamily="34" charset="0"/>
                <a:cs typeface="Arial" panose="020B0604020202020204" pitchFamily="34" charset="0"/>
              </a:rPr>
              <a:t>Various logging frameworks already solved these technical requirements.</a:t>
            </a:r>
          </a:p>
          <a:p>
            <a:pPr algn="just"/>
            <a:r>
              <a:rPr lang="en-US" sz="2600" b="1" i="1" dirty="0">
                <a:latin typeface="Arial" panose="020B0604020202020204" pitchFamily="34" charset="0"/>
                <a:cs typeface="Arial" panose="020B0604020202020204" pitchFamily="34" charset="0"/>
              </a:rPr>
              <a:t>You only need to choose one of them and use it to write your log messages.</a:t>
            </a:r>
          </a:p>
        </p:txBody>
      </p:sp>
      <p:pic>
        <p:nvPicPr>
          <p:cNvPr id="22" name="Picture 21" descr="Charm Chicken">
            <a:extLst>
              <a:ext uri="{FF2B5EF4-FFF2-40B4-BE49-F238E27FC236}">
                <a16:creationId xmlns:a16="http://schemas.microsoft.com/office/drawing/2014/main" id="{26857B58-BF39-5476-2CC7-E84336D7E6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272" y="6763259"/>
            <a:ext cx="2450910" cy="2450910"/>
          </a:xfrm>
          <a:prstGeom prst="rect">
            <a:avLst/>
          </a:prstGeom>
        </p:spPr>
      </p:pic>
      <p:sp>
        <p:nvSpPr>
          <p:cNvPr id="23" name="Text 9">
            <a:extLst>
              <a:ext uri="{FF2B5EF4-FFF2-40B4-BE49-F238E27FC236}">
                <a16:creationId xmlns:a16="http://schemas.microsoft.com/office/drawing/2014/main" id="{BF1CFF07-D25F-2EFD-FA89-503C23D9A769}"/>
              </a:ext>
            </a:extLst>
          </p:cNvPr>
          <p:cNvSpPr/>
          <p:nvPr/>
        </p:nvSpPr>
        <p:spPr>
          <a:xfrm>
            <a:off x="1066800" y="957008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Arial Bold" panose="020B0704020202020204" pitchFamily="34" charset="0"/>
                <a:cs typeface="Arial Bold" panose="020B0704020202020204" pitchFamily="34" charset="0"/>
              </a:rPr>
              <a:t>JAVA LOGGING BASICS</a:t>
            </a:r>
          </a:p>
          <a:p>
            <a:pPr>
              <a:lnSpc>
                <a:spcPct val="100000"/>
              </a:lnSpc>
            </a:pPr>
            <a:endParaRPr lang="en-US" sz="2800" b="1" kern="0" spc="150" dirty="0">
              <a:solidFill>
                <a:srgbClr val="0AC3E6"/>
              </a:solidFill>
              <a:latin typeface="Arial Bold" pitchFamily="34" charset="0"/>
              <a:cs typeface="Arial Bold" pitchFamily="34" charset="-120"/>
            </a:endParaRPr>
          </a:p>
        </p:txBody>
      </p:sp>
      <p:sp>
        <p:nvSpPr>
          <p:cNvPr id="24" name="Text 15">
            <a:extLst>
              <a:ext uri="{FF2B5EF4-FFF2-40B4-BE49-F238E27FC236}">
                <a16:creationId xmlns:a16="http://schemas.microsoft.com/office/drawing/2014/main" id="{548E5EF6-865B-2CDD-E562-A1EFA30821D7}"/>
              </a:ext>
            </a:extLst>
          </p:cNvPr>
          <p:cNvSpPr/>
          <p:nvPr/>
        </p:nvSpPr>
        <p:spPr>
          <a:xfrm>
            <a:off x="15812981" y="9523863"/>
            <a:ext cx="2146702" cy="469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ELENA HAJDEU-CHICAROS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7501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13" name="Text 13">
            <a:extLst>
              <a:ext uri="{FF2B5EF4-FFF2-40B4-BE49-F238E27FC236}">
                <a16:creationId xmlns:a16="http://schemas.microsoft.com/office/drawing/2014/main" id="{61463028-66A5-430C-D2BE-61BA49F6238D}"/>
              </a:ext>
            </a:extLst>
          </p:cNvPr>
          <p:cNvSpPr/>
          <p:nvPr/>
        </p:nvSpPr>
        <p:spPr>
          <a:xfrm>
            <a:off x="16030575" y="457200"/>
            <a:ext cx="171151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14" name="Text 5">
            <a:extLst>
              <a:ext uri="{FF2B5EF4-FFF2-40B4-BE49-F238E27FC236}">
                <a16:creationId xmlns:a16="http://schemas.microsoft.com/office/drawing/2014/main" id="{A84A9C76-D868-F960-21BD-6D53EB5923D9}"/>
              </a:ext>
            </a:extLst>
          </p:cNvPr>
          <p:cNvSpPr/>
          <p:nvPr/>
        </p:nvSpPr>
        <p:spPr>
          <a:xfrm>
            <a:off x="1047750" y="9525000"/>
            <a:ext cx="29337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02  —  Logging frameworks</a:t>
            </a:r>
            <a:endParaRPr lang="en-US" sz="1500" dirty="0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2C8C7440-DA52-5150-3298-C257770DE4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 rot="5400000" flipV="1">
            <a:off x="14173457" y="6229607"/>
            <a:ext cx="3425821" cy="4688965"/>
          </a:xfrm>
          <a:prstGeom prst="rect">
            <a:avLst/>
          </a:prstGeom>
        </p:spPr>
      </p:pic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4D940BDB-1D33-DDA7-991F-ED1F64BBB5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20" y="4434113"/>
            <a:ext cx="3571575" cy="20900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5341EF-56A9-81F9-7E65-335644EB7802}"/>
              </a:ext>
            </a:extLst>
          </p:cNvPr>
          <p:cNvSpPr txBox="1"/>
          <p:nvPr/>
        </p:nvSpPr>
        <p:spPr>
          <a:xfrm>
            <a:off x="5071067" y="3563220"/>
            <a:ext cx="11677693" cy="383181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sz="2700" b="0" cap="none" spc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provides a built-in framework in the </a:t>
            </a:r>
            <a:r>
              <a:rPr lang="en-US" sz="2700" b="1" kern="0" spc="150" dirty="0">
                <a:solidFill>
                  <a:srgbClr val="0AC3E6"/>
                </a:solidFill>
                <a:latin typeface="Arial Bold" pitchFamily="34" charset="0"/>
                <a:cs typeface="Arial Bold" pitchFamily="34" charset="-120"/>
              </a:rPr>
              <a:t>java.Util.Logging </a:t>
            </a:r>
            <a:r>
              <a:rPr lang="en-US" sz="2700" b="0" cap="none" spc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package. </a:t>
            </a:r>
          </a:p>
          <a:p>
            <a:endParaRPr lang="en-US" sz="2700" b="0" cap="none" spc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700" b="0" cap="none" spc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also many third-party frameworks including </a:t>
            </a:r>
            <a:r>
              <a:rPr lang="en-US" sz="2700" b="1" kern="0" spc="150" dirty="0">
                <a:solidFill>
                  <a:srgbClr val="0AC3E6"/>
                </a:solidFill>
                <a:latin typeface="Arial Bold" pitchFamily="34" charset="0"/>
                <a:cs typeface="Arial Bold" pitchFamily="34" charset="-120"/>
              </a:rPr>
              <a:t>Log4j</a:t>
            </a:r>
            <a:r>
              <a:rPr lang="en-US" sz="2700" b="0" cap="none" spc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700" b="1" kern="0" spc="150" dirty="0">
                <a:solidFill>
                  <a:srgbClr val="0AC3E6"/>
                </a:solidFill>
                <a:latin typeface="Arial Bold" pitchFamily="34" charset="0"/>
                <a:cs typeface="Arial Bold" pitchFamily="34" charset="-120"/>
              </a:rPr>
              <a:t>Logback</a:t>
            </a:r>
            <a:r>
              <a:rPr lang="en-US" sz="2700" b="0" cap="none" spc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700" b="1" kern="0" spc="150" dirty="0">
                <a:solidFill>
                  <a:srgbClr val="0AC3E6"/>
                </a:solidFill>
                <a:latin typeface="Arial Bold" pitchFamily="34" charset="0"/>
                <a:cs typeface="Arial Bold" pitchFamily="34" charset="-120"/>
              </a:rPr>
              <a:t>Tinylog</a:t>
            </a:r>
            <a:r>
              <a:rPr lang="en-US" sz="2700" b="0" cap="none" spc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sz="2700" b="0" cap="none" spc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700" b="0" cap="none" spc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also use an abstraction layer, such as </a:t>
            </a:r>
            <a:r>
              <a:rPr lang="en-US" sz="2700" b="1" kern="0" spc="150" dirty="0">
                <a:solidFill>
                  <a:srgbClr val="0AC3E6"/>
                </a:solidFill>
                <a:latin typeface="Arial Bold" pitchFamily="34" charset="0"/>
                <a:cs typeface="Arial Bold" pitchFamily="34" charset="-120"/>
              </a:rPr>
              <a:t>SL4J (Simple Logging Façade for Java) </a:t>
            </a:r>
            <a:r>
              <a:rPr lang="en-US" sz="2700" b="0" cap="none" spc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 </a:t>
            </a:r>
            <a:r>
              <a:rPr lang="en-US" sz="2700" b="1" kern="0" spc="150" dirty="0">
                <a:solidFill>
                  <a:srgbClr val="0AC3E6"/>
                </a:solidFill>
                <a:latin typeface="Arial Bold" pitchFamily="34" charset="0"/>
                <a:cs typeface="Arial Bold" pitchFamily="34" charset="-120"/>
              </a:rPr>
              <a:t>Apache Commons Logging</a:t>
            </a:r>
            <a:r>
              <a:rPr lang="en-US" sz="2700" b="0" cap="none" spc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which decouples your code from the underlying logging framework so you can switch between logging frameworks on the fly.</a:t>
            </a: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4C51A3C6-70A5-F65C-72C7-B2EC75C68A7D}"/>
              </a:ext>
            </a:extLst>
          </p:cNvPr>
          <p:cNvSpPr/>
          <p:nvPr/>
        </p:nvSpPr>
        <p:spPr>
          <a:xfrm>
            <a:off x="1066800" y="957008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Arial Bold" panose="020B0704020202020204" pitchFamily="34" charset="0"/>
                <a:cs typeface="Arial Bold" panose="020B0704020202020204" pitchFamily="34" charset="0"/>
              </a:rPr>
              <a:t>LOGGING FRAMEWORKS</a:t>
            </a:r>
          </a:p>
          <a:p>
            <a:pPr>
              <a:lnSpc>
                <a:spcPct val="100000"/>
              </a:lnSpc>
            </a:pPr>
            <a:endParaRPr lang="en-US" sz="2800" b="1" kern="0" spc="150" dirty="0">
              <a:solidFill>
                <a:srgbClr val="0AC3E6"/>
              </a:solidFill>
              <a:latin typeface="Arial Bold" pitchFamily="34" charset="0"/>
              <a:cs typeface="Arial Bold" pitchFamily="34" charset="-120"/>
            </a:endParaRPr>
          </a:p>
        </p:txBody>
      </p:sp>
      <p:sp>
        <p:nvSpPr>
          <p:cNvPr id="16" name="Text 15">
            <a:extLst>
              <a:ext uri="{FF2B5EF4-FFF2-40B4-BE49-F238E27FC236}">
                <a16:creationId xmlns:a16="http://schemas.microsoft.com/office/drawing/2014/main" id="{4DA734DA-5947-9584-B6D3-3C1C4EF73BDD}"/>
              </a:ext>
            </a:extLst>
          </p:cNvPr>
          <p:cNvSpPr/>
          <p:nvPr/>
        </p:nvSpPr>
        <p:spPr>
          <a:xfrm>
            <a:off x="15812981" y="9523863"/>
            <a:ext cx="2146702" cy="469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ELENA HAJDEU-CHICAROS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345336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7251" y="-53533"/>
            <a:ext cx="18288000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13" name="Text 13">
            <a:extLst>
              <a:ext uri="{FF2B5EF4-FFF2-40B4-BE49-F238E27FC236}">
                <a16:creationId xmlns:a16="http://schemas.microsoft.com/office/drawing/2014/main" id="{61463028-66A5-430C-D2BE-61BA49F6238D}"/>
              </a:ext>
            </a:extLst>
          </p:cNvPr>
          <p:cNvSpPr/>
          <p:nvPr/>
        </p:nvSpPr>
        <p:spPr>
          <a:xfrm>
            <a:off x="16030575" y="457200"/>
            <a:ext cx="171151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14" name="Text 5">
            <a:extLst>
              <a:ext uri="{FF2B5EF4-FFF2-40B4-BE49-F238E27FC236}">
                <a16:creationId xmlns:a16="http://schemas.microsoft.com/office/drawing/2014/main" id="{A84A9C76-D868-F960-21BD-6D53EB5923D9}"/>
              </a:ext>
            </a:extLst>
          </p:cNvPr>
          <p:cNvSpPr/>
          <p:nvPr/>
        </p:nvSpPr>
        <p:spPr>
          <a:xfrm>
            <a:off x="1047750" y="9525000"/>
            <a:ext cx="29337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02  —  Logging frameworks</a:t>
            </a:r>
            <a:endParaRPr lang="en-US" sz="1500" dirty="0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2C8C7440-DA52-5150-3298-C257770DE4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 rot="5400000" flipV="1">
            <a:off x="14173457" y="6229607"/>
            <a:ext cx="3425821" cy="4688965"/>
          </a:xfrm>
          <a:prstGeom prst="rect">
            <a:avLst/>
          </a:prstGeom>
        </p:spPr>
      </p:pic>
      <p:sp>
        <p:nvSpPr>
          <p:cNvPr id="15" name="Text 9">
            <a:extLst>
              <a:ext uri="{FF2B5EF4-FFF2-40B4-BE49-F238E27FC236}">
                <a16:creationId xmlns:a16="http://schemas.microsoft.com/office/drawing/2014/main" id="{4C51A3C6-70A5-F65C-72C7-B2EC75C68A7D}"/>
              </a:ext>
            </a:extLst>
          </p:cNvPr>
          <p:cNvSpPr/>
          <p:nvPr/>
        </p:nvSpPr>
        <p:spPr>
          <a:xfrm>
            <a:off x="1066800" y="957008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Arial Bold" panose="020B0704020202020204" pitchFamily="34" charset="0"/>
                <a:cs typeface="Arial Bold" panose="020B0704020202020204" pitchFamily="34" charset="0"/>
              </a:rPr>
              <a:t>LOGGING FRAMEWORKS</a:t>
            </a:r>
          </a:p>
          <a:p>
            <a:pPr>
              <a:lnSpc>
                <a:spcPct val="100000"/>
              </a:lnSpc>
            </a:pPr>
            <a:endParaRPr lang="en-US" sz="2800" b="1" kern="0" spc="150" dirty="0">
              <a:solidFill>
                <a:srgbClr val="0AC3E6"/>
              </a:solidFill>
              <a:latin typeface="Arial Bold" pitchFamily="34" charset="0"/>
              <a:cs typeface="Arial Bold" pitchFamily="34" charset="-120"/>
            </a:endParaRPr>
          </a:p>
        </p:txBody>
      </p:sp>
      <p:sp>
        <p:nvSpPr>
          <p:cNvPr id="16" name="Text 15">
            <a:extLst>
              <a:ext uri="{FF2B5EF4-FFF2-40B4-BE49-F238E27FC236}">
                <a16:creationId xmlns:a16="http://schemas.microsoft.com/office/drawing/2014/main" id="{4DA734DA-5947-9584-B6D3-3C1C4EF73BDD}"/>
              </a:ext>
            </a:extLst>
          </p:cNvPr>
          <p:cNvSpPr/>
          <p:nvPr/>
        </p:nvSpPr>
        <p:spPr>
          <a:xfrm>
            <a:off x="15812981" y="9523863"/>
            <a:ext cx="2146702" cy="469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ELENA HAJDEU-CHICAROS </a:t>
            </a:r>
            <a:endParaRPr lang="en-US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26AE8-BF6F-23C8-3925-D1E2F69CC34A}"/>
              </a:ext>
            </a:extLst>
          </p:cNvPr>
          <p:cNvSpPr txBox="1"/>
          <p:nvPr/>
        </p:nvSpPr>
        <p:spPr>
          <a:xfrm>
            <a:off x="1376160" y="5634170"/>
            <a:ext cx="15590182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7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7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follows the same concepts as Log4j but was rewritten to:</a:t>
            </a:r>
          </a:p>
          <a:p>
            <a:pPr algn="just"/>
            <a:endParaRPr lang="en-US" sz="27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the performance,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SLF4J natively,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 several other improvements like advanced filtering options and automatic reloading of logging configurations.</a:t>
            </a:r>
          </a:p>
        </p:txBody>
      </p:sp>
      <p:pic>
        <p:nvPicPr>
          <p:cNvPr id="1026" name="Picture 2" descr="Logback Home">
            <a:extLst>
              <a:ext uri="{FF2B5EF4-FFF2-40B4-BE49-F238E27FC236}">
                <a16:creationId xmlns:a16="http://schemas.microsoft.com/office/drawing/2014/main" id="{7EFBDCD0-6860-1493-D467-150151F33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6976" y="3220909"/>
            <a:ext cx="2580323" cy="50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Watching You Chicken">
            <a:extLst>
              <a:ext uri="{FF2B5EF4-FFF2-40B4-BE49-F238E27FC236}">
                <a16:creationId xmlns:a16="http://schemas.microsoft.com/office/drawing/2014/main" id="{84C0E48D-0E00-6853-F135-E6D6B73F7ED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1726" r="-1"/>
          <a:stretch/>
        </p:blipFill>
        <p:spPr>
          <a:xfrm>
            <a:off x="1934824" y="1913498"/>
            <a:ext cx="1546544" cy="26538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EB4373-1279-436F-CD82-49D7BAEEED01}"/>
              </a:ext>
            </a:extLst>
          </p:cNvPr>
          <p:cNvSpPr txBox="1"/>
          <p:nvPr/>
        </p:nvSpPr>
        <p:spPr>
          <a:xfrm>
            <a:off x="2370964" y="4567370"/>
            <a:ext cx="1293915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Logback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was written by the same developer who implemented Log4j with the goal to become its successor. </a:t>
            </a:r>
          </a:p>
        </p:txBody>
      </p:sp>
    </p:spTree>
    <p:extLst>
      <p:ext uri="{BB962C8B-B14F-4D97-AF65-F5344CB8AC3E}">
        <p14:creationId xmlns:p14="http://schemas.microsoft.com/office/powerpoint/2010/main" val="16597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11" name="Text 5"/>
          <p:cNvSpPr/>
          <p:nvPr/>
        </p:nvSpPr>
        <p:spPr>
          <a:xfrm>
            <a:off x="1047750" y="9525000"/>
            <a:ext cx="251431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03  —  Logging levels</a:t>
            </a:r>
            <a:endParaRPr lang="en-US" sz="1500" dirty="0"/>
          </a:p>
        </p:txBody>
      </p:sp>
      <p:sp>
        <p:nvSpPr>
          <p:cNvPr id="8" name="Text 13">
            <a:extLst>
              <a:ext uri="{FF2B5EF4-FFF2-40B4-BE49-F238E27FC236}">
                <a16:creationId xmlns:a16="http://schemas.microsoft.com/office/drawing/2014/main" id="{3B59491C-47E4-CFF8-AACD-A399F80073BB}"/>
              </a:ext>
            </a:extLst>
          </p:cNvPr>
          <p:cNvSpPr/>
          <p:nvPr/>
        </p:nvSpPr>
        <p:spPr>
          <a:xfrm>
            <a:off x="16030575" y="457200"/>
            <a:ext cx="171151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AFD2AA6F-2D67-2AC5-77B3-B495DB5940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 rot="16200000">
            <a:off x="14705346" y="-126670"/>
            <a:ext cx="3425821" cy="3739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CC70B-8104-1499-30E7-431E18E4A0ED}"/>
              </a:ext>
            </a:extLst>
          </p:cNvPr>
          <p:cNvSpPr txBox="1"/>
          <p:nvPr/>
        </p:nvSpPr>
        <p:spPr>
          <a:xfrm>
            <a:off x="2482899" y="2433493"/>
            <a:ext cx="13131133" cy="147732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b="1" i="1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levels provide a way to categorize logs by their severity, or their impact on the overall health and stability of the application.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000" b="0" cap="none" dirty="0">
              <a:solidFill>
                <a:srgbClr val="000000"/>
              </a:solidFill>
              <a:latin typeface="ForoSans-Ligh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AD66498-60F7-2BD4-E11D-095DDA99D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6316" y="5666737"/>
            <a:ext cx="8510445" cy="1200329"/>
          </a:xfrm>
          <a:prstGeom prst="rect">
            <a:avLst/>
          </a:prstGeom>
          <a:solidFill>
            <a:srgbClr val="28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logger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FBF1C7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8BB26"/>
                </a:solidFill>
                <a:effectLst/>
                <a:latin typeface="var(--bs-font-monospace)"/>
              </a:rPr>
              <a:t>info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FBF1C7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2500" b="0" i="1" u="none" strike="noStrike" cap="none" normalizeH="0" baseline="0" dirty="0">
                <a:ln>
                  <a:noFill/>
                </a:ln>
                <a:solidFill>
                  <a:srgbClr val="B8BB26"/>
                </a:solidFill>
                <a:effectLst/>
                <a:latin typeface="var(--bs-font-monospace)"/>
              </a:rPr>
              <a:t>"Application successfully started on port 8080"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FBF1C7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logger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FBF1C7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8BB26"/>
                </a:solidFill>
                <a:effectLst/>
                <a:latin typeface="var(--bs-font-monospace)"/>
              </a:rPr>
              <a:t>error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FBF1C7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2500" b="0" i="1" u="none" strike="noStrike" cap="none" normalizeH="0" baseline="0" dirty="0">
                <a:ln>
                  <a:noFill/>
                </a:ln>
                <a:solidFill>
                  <a:srgbClr val="B8BB26"/>
                </a:solidFill>
                <a:effectLst/>
                <a:latin typeface="var(--bs-font-monospace)"/>
              </a:rPr>
              <a:t>"Database connection is down"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FBF1C7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FBF1C7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exception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FBF1C7"/>
                </a:solidFill>
                <a:effectLst/>
                <a:latin typeface="Arial" panose="020B0604020202020204" pitchFamily="34" charset="0"/>
              </a:rPr>
              <a:t>);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logger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FBF1C7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B8BB26"/>
                </a:solidFill>
                <a:effectLst/>
                <a:latin typeface="var(--bs-font-monospace)"/>
              </a:rPr>
              <a:t>warn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FBF1C7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2500" b="0" i="1" u="none" strike="noStrike" cap="none" normalizeH="0" baseline="0" dirty="0">
                <a:ln>
                  <a:noFill/>
                </a:ln>
                <a:solidFill>
                  <a:srgbClr val="B8BB26"/>
                </a:solidFill>
                <a:effectLst/>
                <a:latin typeface="var(--bs-font-monospace)"/>
              </a:rPr>
              <a:t>"Invalid bank account number for record=[{}]"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FBF1C7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FBF1C7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D3869B"/>
                </a:solidFill>
                <a:effectLst/>
                <a:latin typeface="var(--bs-font-monospace)"/>
              </a:rPr>
              <a:t>53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FBF1C7"/>
                </a:solidFill>
                <a:effectLst/>
                <a:latin typeface="Arial" panose="020B0604020202020204" pitchFamily="34" charset="0"/>
              </a:rPr>
              <a:t>);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0CE8B4-8C6E-1B0A-59F3-AEFD7FE2E6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2644" y="4367284"/>
            <a:ext cx="5192051" cy="4248042"/>
          </a:xfrm>
          <a:prstGeom prst="rect">
            <a:avLst/>
          </a:prstGeom>
        </p:spPr>
      </p:pic>
      <p:pic>
        <p:nvPicPr>
          <p:cNvPr id="14" name="Picture 13" descr="Taking Notes Chicken">
            <a:extLst>
              <a:ext uri="{FF2B5EF4-FFF2-40B4-BE49-F238E27FC236}">
                <a16:creationId xmlns:a16="http://schemas.microsoft.com/office/drawing/2014/main" id="{97869D00-B5EF-45AF-0A09-8D5DD97180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6" y="1724604"/>
            <a:ext cx="2351334" cy="2351334"/>
          </a:xfrm>
          <a:prstGeom prst="rect">
            <a:avLst/>
          </a:prstGeom>
        </p:spPr>
      </p:pic>
      <p:sp>
        <p:nvSpPr>
          <p:cNvPr id="15" name="Text 9">
            <a:extLst>
              <a:ext uri="{FF2B5EF4-FFF2-40B4-BE49-F238E27FC236}">
                <a16:creationId xmlns:a16="http://schemas.microsoft.com/office/drawing/2014/main" id="{CF5DA921-3AF7-C2F1-168F-DC2E8722CED4}"/>
              </a:ext>
            </a:extLst>
          </p:cNvPr>
          <p:cNvSpPr/>
          <p:nvPr/>
        </p:nvSpPr>
        <p:spPr>
          <a:xfrm>
            <a:off x="1066800" y="957008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Arial Bold" panose="020B0704020202020204" pitchFamily="34" charset="0"/>
                <a:cs typeface="Arial Bold" panose="020B0704020202020204" pitchFamily="34" charset="0"/>
              </a:rPr>
              <a:t>LOGGING LEVELS</a:t>
            </a:r>
          </a:p>
          <a:p>
            <a:pPr>
              <a:lnSpc>
                <a:spcPct val="100000"/>
              </a:lnSpc>
            </a:pPr>
            <a:endParaRPr lang="en-US" sz="2800" b="1" kern="0" spc="150" dirty="0">
              <a:solidFill>
                <a:srgbClr val="0AC3E6"/>
              </a:solidFill>
              <a:latin typeface="Arial Bold" pitchFamily="34" charset="0"/>
              <a:cs typeface="Arial Bold" pitchFamily="34" charset="-120"/>
            </a:endParaRPr>
          </a:p>
        </p:txBody>
      </p:sp>
      <p:sp>
        <p:nvSpPr>
          <p:cNvPr id="16" name="Text 15">
            <a:extLst>
              <a:ext uri="{FF2B5EF4-FFF2-40B4-BE49-F238E27FC236}">
                <a16:creationId xmlns:a16="http://schemas.microsoft.com/office/drawing/2014/main" id="{AC456C2B-2E5B-F3CF-B283-780303A133C4}"/>
              </a:ext>
            </a:extLst>
          </p:cNvPr>
          <p:cNvSpPr/>
          <p:nvPr/>
        </p:nvSpPr>
        <p:spPr>
          <a:xfrm>
            <a:off x="15812981" y="9523863"/>
            <a:ext cx="2146702" cy="469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ELENA HAJDEU-CHICAROS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29109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-27678" y="0"/>
            <a:ext cx="18288000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11" name="Text 5"/>
          <p:cNvSpPr/>
          <p:nvPr/>
        </p:nvSpPr>
        <p:spPr>
          <a:xfrm>
            <a:off x="1047749" y="9525000"/>
            <a:ext cx="4370411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04  —  How to start: Configurations</a:t>
            </a:r>
            <a:endParaRPr lang="en-US" sz="1500" dirty="0"/>
          </a:p>
        </p:txBody>
      </p:sp>
      <p:sp>
        <p:nvSpPr>
          <p:cNvPr id="7" name="Text 13">
            <a:extLst>
              <a:ext uri="{FF2B5EF4-FFF2-40B4-BE49-F238E27FC236}">
                <a16:creationId xmlns:a16="http://schemas.microsoft.com/office/drawing/2014/main" id="{7BEF8439-EFF3-4853-0BFA-ED2BB9082306}"/>
              </a:ext>
            </a:extLst>
          </p:cNvPr>
          <p:cNvSpPr/>
          <p:nvPr/>
        </p:nvSpPr>
        <p:spPr>
          <a:xfrm>
            <a:off x="16030575" y="457200"/>
            <a:ext cx="171151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9E63D778-2239-0C33-B143-5BA1AFE2C6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 rot="10800000" flipV="1">
            <a:off x="-27677" y="5674235"/>
            <a:ext cx="3425821" cy="4688965"/>
          </a:xfrm>
          <a:prstGeom prst="rect">
            <a:avLst/>
          </a:prstGeom>
        </p:spPr>
      </p:pic>
      <p:sp>
        <p:nvSpPr>
          <p:cNvPr id="8" name="Text 9">
            <a:extLst>
              <a:ext uri="{FF2B5EF4-FFF2-40B4-BE49-F238E27FC236}">
                <a16:creationId xmlns:a16="http://schemas.microsoft.com/office/drawing/2014/main" id="{F39FB99B-13A5-5A6F-9C58-B498F57C0AC0}"/>
              </a:ext>
            </a:extLst>
          </p:cNvPr>
          <p:cNvSpPr/>
          <p:nvPr/>
        </p:nvSpPr>
        <p:spPr>
          <a:xfrm>
            <a:off x="1066800" y="957008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Arial Bold" panose="020B0704020202020204" pitchFamily="34" charset="0"/>
                <a:cs typeface="Arial Bold" panose="020B0704020202020204" pitchFamily="34" charset="0"/>
              </a:rPr>
              <a:t>HOW TO START: CONFIGURATION</a:t>
            </a:r>
          </a:p>
          <a:p>
            <a:pPr>
              <a:lnSpc>
                <a:spcPct val="100000"/>
              </a:lnSpc>
            </a:pPr>
            <a:endParaRPr lang="en-US" sz="2800" b="1" kern="0" spc="150" dirty="0">
              <a:solidFill>
                <a:srgbClr val="0AC3E6"/>
              </a:solidFill>
              <a:latin typeface="Arial Bold" pitchFamily="34" charset="0"/>
              <a:cs typeface="Arial Bold" pitchFamily="34" charset="-12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E203B2-4433-F99F-FA49-494C12EF97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2890" y="1633237"/>
            <a:ext cx="14837664" cy="6914277"/>
          </a:xfrm>
          <a:prstGeom prst="rect">
            <a:avLst/>
          </a:prstGeom>
        </p:spPr>
      </p:pic>
      <p:pic>
        <p:nvPicPr>
          <p:cNvPr id="17" name="Picture 16" descr="Taking Notes Chicken">
            <a:extLst>
              <a:ext uri="{FF2B5EF4-FFF2-40B4-BE49-F238E27FC236}">
                <a16:creationId xmlns:a16="http://schemas.microsoft.com/office/drawing/2014/main" id="{764F24FA-17F1-3B95-8D04-AF37EE882D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6993" y="6369571"/>
            <a:ext cx="2863329" cy="2863329"/>
          </a:xfrm>
          <a:prstGeom prst="rect">
            <a:avLst/>
          </a:prstGeom>
        </p:spPr>
      </p:pic>
      <p:sp>
        <p:nvSpPr>
          <p:cNvPr id="18" name="Text 15">
            <a:extLst>
              <a:ext uri="{FF2B5EF4-FFF2-40B4-BE49-F238E27FC236}">
                <a16:creationId xmlns:a16="http://schemas.microsoft.com/office/drawing/2014/main" id="{9B3EC576-C29F-900B-FD65-9E120C90B385}"/>
              </a:ext>
            </a:extLst>
          </p:cNvPr>
          <p:cNvSpPr/>
          <p:nvPr/>
        </p:nvSpPr>
        <p:spPr>
          <a:xfrm>
            <a:off x="15812981" y="9523863"/>
            <a:ext cx="2146702" cy="469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ELENA HAJDEU-CHICAROS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52760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7" name="Text 15">
            <a:extLst>
              <a:ext uri="{FF2B5EF4-FFF2-40B4-BE49-F238E27FC236}">
                <a16:creationId xmlns:a16="http://schemas.microsoft.com/office/drawing/2014/main" id="{6B164176-D68B-C2E2-5DC9-A73E151739AB}"/>
              </a:ext>
            </a:extLst>
          </p:cNvPr>
          <p:cNvSpPr/>
          <p:nvPr/>
        </p:nvSpPr>
        <p:spPr>
          <a:xfrm>
            <a:off x="13520928" y="9525000"/>
            <a:ext cx="4767072" cy="469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ELENA HAJDEU-CHICAROS</a:t>
            </a:r>
            <a:endParaRPr lang="en-US" sz="1500" dirty="0"/>
          </a:p>
        </p:txBody>
      </p:sp>
      <p:sp>
        <p:nvSpPr>
          <p:cNvPr id="8" name="Text 13">
            <a:extLst>
              <a:ext uri="{FF2B5EF4-FFF2-40B4-BE49-F238E27FC236}">
                <a16:creationId xmlns:a16="http://schemas.microsoft.com/office/drawing/2014/main" id="{20135D53-4EB8-6035-797C-D54F2A77F30B}"/>
              </a:ext>
            </a:extLst>
          </p:cNvPr>
          <p:cNvSpPr/>
          <p:nvPr/>
        </p:nvSpPr>
        <p:spPr>
          <a:xfrm>
            <a:off x="16030575" y="457200"/>
            <a:ext cx="171151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22F50A5C-B8DA-F699-4638-354FA4269F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 rot="5400000" flipV="1">
            <a:off x="14317664" y="6205439"/>
            <a:ext cx="3425821" cy="4688965"/>
          </a:xfrm>
          <a:prstGeom prst="rect">
            <a:avLst/>
          </a:prstGeom>
        </p:spPr>
      </p:pic>
      <p:sp>
        <p:nvSpPr>
          <p:cNvPr id="10" name="Text 5">
            <a:extLst>
              <a:ext uri="{FF2B5EF4-FFF2-40B4-BE49-F238E27FC236}">
                <a16:creationId xmlns:a16="http://schemas.microsoft.com/office/drawing/2014/main" id="{BAE3A13B-95C4-7687-B719-D7FA4A86E5EE}"/>
              </a:ext>
            </a:extLst>
          </p:cNvPr>
          <p:cNvSpPr/>
          <p:nvPr/>
        </p:nvSpPr>
        <p:spPr>
          <a:xfrm>
            <a:off x="1047749" y="9525000"/>
            <a:ext cx="4370411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04  —  How to start: Configuration</a:t>
            </a:r>
            <a:endParaRPr 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AC7442-B9CA-2208-EF5E-C4A3BD17DC09}"/>
              </a:ext>
            </a:extLst>
          </p:cNvPr>
          <p:cNvSpPr txBox="1"/>
          <p:nvPr/>
        </p:nvSpPr>
        <p:spPr>
          <a:xfrm>
            <a:off x="705754" y="2817339"/>
            <a:ext cx="7790546" cy="4770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500" cap="non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oSans-Light"/>
              </a:rPr>
              <a:t>Adding dependencies in POM file if necessary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BB5526-2F72-5F01-9EC9-7466453EB158}"/>
              </a:ext>
            </a:extLst>
          </p:cNvPr>
          <p:cNvSpPr txBox="1"/>
          <p:nvPr/>
        </p:nvSpPr>
        <p:spPr>
          <a:xfrm>
            <a:off x="10634833" y="2246334"/>
            <a:ext cx="6826108" cy="4770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5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oSans-Light"/>
              </a:rPr>
              <a:t>Write appender configuration in a logback.xml file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F9D0B9-8CD0-0E5C-A93B-C6F23090869C}"/>
              </a:ext>
            </a:extLst>
          </p:cNvPr>
          <p:cNvSpPr txBox="1"/>
          <p:nvPr/>
        </p:nvSpPr>
        <p:spPr>
          <a:xfrm>
            <a:off x="1667704" y="6852365"/>
            <a:ext cx="5153624" cy="4770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5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oSans-Light"/>
              </a:rPr>
              <a:t>Create a new Logger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8640102-5682-064C-9BFB-607A5AA6EDC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58466" y="2746646"/>
            <a:ext cx="536860" cy="53686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3ABF636-7436-D133-0826-761B59CB31C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83619" y="2181857"/>
            <a:ext cx="536860" cy="53686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D21FF6EC-9A4E-D7FF-C4E2-56F609FB5A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0844" y="6792559"/>
            <a:ext cx="536860" cy="536860"/>
          </a:xfrm>
          <a:prstGeom prst="rect">
            <a:avLst/>
          </a:prstGeom>
        </p:spPr>
      </p:pic>
      <p:sp>
        <p:nvSpPr>
          <p:cNvPr id="22" name="Text 9">
            <a:extLst>
              <a:ext uri="{FF2B5EF4-FFF2-40B4-BE49-F238E27FC236}">
                <a16:creationId xmlns:a16="http://schemas.microsoft.com/office/drawing/2014/main" id="{31469AF6-BDCD-0791-4D96-9650B031D960}"/>
              </a:ext>
            </a:extLst>
          </p:cNvPr>
          <p:cNvSpPr/>
          <p:nvPr/>
        </p:nvSpPr>
        <p:spPr>
          <a:xfrm>
            <a:off x="1066800" y="957008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Arial Bold" panose="020B0704020202020204" pitchFamily="34" charset="0"/>
                <a:cs typeface="Arial Bold" panose="020B0704020202020204" pitchFamily="34" charset="0"/>
              </a:rPr>
              <a:t>HOW TO START: CONFIGURATION</a:t>
            </a:r>
          </a:p>
          <a:p>
            <a:pPr>
              <a:lnSpc>
                <a:spcPct val="100000"/>
              </a:lnSpc>
            </a:pPr>
            <a:endParaRPr lang="en-US" sz="2800" b="1" kern="0" spc="150" dirty="0">
              <a:solidFill>
                <a:srgbClr val="0AC3E6"/>
              </a:solidFill>
              <a:latin typeface="Arial Bold" pitchFamily="34" charset="0"/>
              <a:cs typeface="Arial Bold" pitchFamily="34" charset="-12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85BFABB-0852-1E23-9CA3-9CC39E1CCA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47276" y="2986076"/>
            <a:ext cx="7734970" cy="351312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048F2A2-E228-89A6-966A-9167186298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0844" y="3838137"/>
            <a:ext cx="7712108" cy="14555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22016C-90EB-FD8A-9511-084F8D604D43}"/>
              </a:ext>
            </a:extLst>
          </p:cNvPr>
          <p:cNvSpPr txBox="1"/>
          <p:nvPr/>
        </p:nvSpPr>
        <p:spPr>
          <a:xfrm>
            <a:off x="1130844" y="7514823"/>
            <a:ext cx="13469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B3636"/>
                </a:solidFill>
                <a:effectLst/>
                <a:latin typeface="Source Code Pro" panose="020B0509030403020204" pitchFamily="49" charset="0"/>
              </a:rPr>
              <a:t>private final Logger logger = LoggerFactory.getLogger(this.getClass().getName());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341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1061</Words>
  <Application>Microsoft Office PowerPoint</Application>
  <PresentationFormat>Custom</PresentationFormat>
  <Paragraphs>150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Arial Bold</vt:lpstr>
      <vt:lpstr>Arial Regular</vt:lpstr>
      <vt:lpstr>Calibri</vt:lpstr>
      <vt:lpstr>Consolas</vt:lpstr>
      <vt:lpstr>ForoSans-Light</vt:lpstr>
      <vt:lpstr>Inter Medium</vt:lpstr>
      <vt:lpstr>Source Code Pro</vt:lpstr>
      <vt:lpstr>system-ui</vt:lpstr>
      <vt:lpstr>Times New Roman</vt:lpstr>
      <vt:lpstr>var(--bs-font-monospace)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Elena Hajdeu Chicaros</cp:lastModifiedBy>
  <cp:revision>61</cp:revision>
  <dcterms:created xsi:type="dcterms:W3CDTF">2022-09-21T13:03:18Z</dcterms:created>
  <dcterms:modified xsi:type="dcterms:W3CDTF">2022-10-24T07:50:01Z</dcterms:modified>
</cp:coreProperties>
</file>