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9"/>
  </p:notesMasterIdLst>
  <p:sldIdLst>
    <p:sldId id="256" r:id="rId2"/>
    <p:sldId id="337" r:id="rId3"/>
    <p:sldId id="372" r:id="rId4"/>
    <p:sldId id="373" r:id="rId5"/>
    <p:sldId id="374" r:id="rId6"/>
    <p:sldId id="378" r:id="rId7"/>
    <p:sldId id="375" r:id="rId8"/>
    <p:sldId id="376" r:id="rId9"/>
    <p:sldId id="394" r:id="rId10"/>
    <p:sldId id="380" r:id="rId11"/>
    <p:sldId id="395" r:id="rId12"/>
    <p:sldId id="398" r:id="rId13"/>
    <p:sldId id="397" r:id="rId14"/>
    <p:sldId id="379" r:id="rId15"/>
    <p:sldId id="383" r:id="rId16"/>
    <p:sldId id="385" r:id="rId17"/>
    <p:sldId id="384" r:id="rId18"/>
    <p:sldId id="386" r:id="rId19"/>
    <p:sldId id="387" r:id="rId20"/>
    <p:sldId id="388" r:id="rId21"/>
    <p:sldId id="389" r:id="rId22"/>
    <p:sldId id="390" r:id="rId23"/>
    <p:sldId id="391" r:id="rId24"/>
    <p:sldId id="392" r:id="rId25"/>
    <p:sldId id="393" r:id="rId26"/>
    <p:sldId id="399" r:id="rId27"/>
    <p:sldId id="40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56F7B7D-FBED-3542-B798-A3CC1EF2C732}">
          <p14:sldIdLst>
            <p14:sldId id="256"/>
          </p14:sldIdLst>
        </p14:section>
        <p14:section name="age-curve" id="{4DF021F8-939D-A447-A368-E70476DF88A2}">
          <p14:sldIdLst>
            <p14:sldId id="337"/>
            <p14:sldId id="372"/>
            <p14:sldId id="373"/>
            <p14:sldId id="374"/>
          </p14:sldIdLst>
        </p14:section>
        <p14:section name="Contribution" id="{4DD718B1-A681-5745-A67A-8B490CFAA9EC}">
          <p14:sldIdLst>
            <p14:sldId id="378"/>
          </p14:sldIdLst>
        </p14:section>
        <p14:section name="Causal Inference" id="{6AA0C864-C501-A146-80B4-68633CDC8718}">
          <p14:sldIdLst>
            <p14:sldId id="375"/>
            <p14:sldId id="376"/>
            <p14:sldId id="394"/>
            <p14:sldId id="380"/>
            <p14:sldId id="395"/>
            <p14:sldId id="398"/>
            <p14:sldId id="397"/>
          </p14:sldIdLst>
        </p14:section>
        <p14:section name="ACTE" id="{CA206C61-C1A3-0F4C-B699-FFC44DE14A85}">
          <p14:sldIdLst>
            <p14:sldId id="379"/>
            <p14:sldId id="383"/>
            <p14:sldId id="385"/>
          </p14:sldIdLst>
        </p14:section>
        <p14:section name="Simulations" id="{1EE3B0B6-2A83-1F43-9A09-2AFBB1F2B860}">
          <p14:sldIdLst>
            <p14:sldId id="384"/>
            <p14:sldId id="386"/>
          </p14:sldIdLst>
        </p14:section>
        <p14:section name="ACTE Results" id="{696CC72F-EE97-B14E-81EE-B202144507B6}">
          <p14:sldIdLst>
            <p14:sldId id="387"/>
            <p14:sldId id="388"/>
            <p14:sldId id="389"/>
            <p14:sldId id="390"/>
            <p14:sldId id="391"/>
            <p14:sldId id="392"/>
            <p14:sldId id="393"/>
          </p14:sldIdLst>
        </p14:section>
        <p14:section name="Apendix" id="{E0CE37E6-C57F-484D-9FA6-0686E1A9ABAF}">
          <p14:sldIdLst>
            <p14:sldId id="399"/>
            <p14:sldId id="400"/>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A64AD35-0B8D-595B-2316-82E8784A6D03}" name="Megan Ayers" initials="MA" userId="9a605ede31d63fa1"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9CF4E3"/>
    <a:srgbClr val="00478E"/>
    <a:srgbClr val="FFFFFF"/>
    <a:srgbClr val="D5E9C8"/>
    <a:srgbClr val="DBF0CE"/>
    <a:srgbClr val="C5F3EB"/>
    <a:srgbClr val="D5F0C4"/>
    <a:srgbClr val="E0F3F0"/>
    <a:srgbClr val="9CF3E3"/>
    <a:srgbClr val="66A0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0"/>
    <p:restoredTop sz="92786"/>
  </p:normalViewPr>
  <p:slideViewPr>
    <p:cSldViewPr snapToGrid="0" snapToObjects="1">
      <p:cViewPr varScale="1">
        <p:scale>
          <a:sx n="105" d="100"/>
          <a:sy n="105" d="100"/>
        </p:scale>
        <p:origin x="144" y="12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8B1AD1-DA21-A044-BD05-586323D1BCD9}" type="datetimeFigureOut">
              <a:rPr lang="en-US" smtClean="0"/>
              <a:t>3/27/2025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BFB508-7D0E-D046-A95D-5CAC41A55770}" type="slidenum">
              <a:rPr lang="en-US" smtClean="0"/>
              <a:t>‹Nº›</a:t>
            </a:fld>
            <a:endParaRPr lang="en-US"/>
          </a:p>
        </p:txBody>
      </p:sp>
    </p:spTree>
    <p:extLst>
      <p:ext uri="{BB962C8B-B14F-4D97-AF65-F5344CB8AC3E}">
        <p14:creationId xmlns:p14="http://schemas.microsoft.com/office/powerpoint/2010/main" val="2616750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BFB508-7D0E-D046-A95D-5CAC41A55770}" type="slidenum">
              <a:rPr lang="en-US" smtClean="0"/>
              <a:t>1</a:t>
            </a:fld>
            <a:endParaRPr lang="en-US"/>
          </a:p>
        </p:txBody>
      </p:sp>
    </p:spTree>
    <p:extLst>
      <p:ext uri="{BB962C8B-B14F-4D97-AF65-F5344CB8AC3E}">
        <p14:creationId xmlns:p14="http://schemas.microsoft.com/office/powerpoint/2010/main" val="2331201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Aspitin</a:t>
            </a:r>
            <a:r>
              <a:rPr lang="en-US" dirty="0"/>
              <a:t> to rest</a:t>
            </a:r>
          </a:p>
        </p:txBody>
      </p:sp>
      <p:sp>
        <p:nvSpPr>
          <p:cNvPr id="4" name="Slide Number Placeholder 3"/>
          <p:cNvSpPr>
            <a:spLocks noGrp="1"/>
          </p:cNvSpPr>
          <p:nvPr>
            <p:ph type="sldNum" sz="quarter" idx="5"/>
          </p:nvPr>
        </p:nvSpPr>
        <p:spPr/>
        <p:txBody>
          <a:bodyPr/>
          <a:lstStyle/>
          <a:p>
            <a:fld id="{98BFB508-7D0E-D046-A95D-5CAC41A55770}" type="slidenum">
              <a:rPr lang="en-US" smtClean="0"/>
              <a:t>10</a:t>
            </a:fld>
            <a:endParaRPr lang="en-US"/>
          </a:p>
        </p:txBody>
      </p:sp>
    </p:spTree>
    <p:extLst>
      <p:ext uri="{BB962C8B-B14F-4D97-AF65-F5344CB8AC3E}">
        <p14:creationId xmlns:p14="http://schemas.microsoft.com/office/powerpoint/2010/main" val="2679480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Aspitin</a:t>
            </a:r>
            <a:r>
              <a:rPr lang="en-US" dirty="0"/>
              <a:t> to rest</a:t>
            </a:r>
          </a:p>
        </p:txBody>
      </p:sp>
      <p:sp>
        <p:nvSpPr>
          <p:cNvPr id="4" name="Slide Number Placeholder 3"/>
          <p:cNvSpPr>
            <a:spLocks noGrp="1"/>
          </p:cNvSpPr>
          <p:nvPr>
            <p:ph type="sldNum" sz="quarter" idx="5"/>
          </p:nvPr>
        </p:nvSpPr>
        <p:spPr/>
        <p:txBody>
          <a:bodyPr/>
          <a:lstStyle/>
          <a:p>
            <a:fld id="{98BFB508-7D0E-D046-A95D-5CAC41A55770}" type="slidenum">
              <a:rPr lang="en-US" smtClean="0"/>
              <a:t>11</a:t>
            </a:fld>
            <a:endParaRPr lang="en-US"/>
          </a:p>
        </p:txBody>
      </p:sp>
    </p:spTree>
    <p:extLst>
      <p:ext uri="{BB962C8B-B14F-4D97-AF65-F5344CB8AC3E}">
        <p14:creationId xmlns:p14="http://schemas.microsoft.com/office/powerpoint/2010/main" val="3658467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Aspitin</a:t>
            </a:r>
            <a:r>
              <a:rPr lang="en-US" dirty="0"/>
              <a:t> to rest</a:t>
            </a:r>
          </a:p>
        </p:txBody>
      </p:sp>
      <p:sp>
        <p:nvSpPr>
          <p:cNvPr id="4" name="Slide Number Placeholder 3"/>
          <p:cNvSpPr>
            <a:spLocks noGrp="1"/>
          </p:cNvSpPr>
          <p:nvPr>
            <p:ph type="sldNum" sz="quarter" idx="5"/>
          </p:nvPr>
        </p:nvSpPr>
        <p:spPr/>
        <p:txBody>
          <a:bodyPr/>
          <a:lstStyle/>
          <a:p>
            <a:fld id="{98BFB508-7D0E-D046-A95D-5CAC41A55770}" type="slidenum">
              <a:rPr lang="en-US" smtClean="0"/>
              <a:t>12</a:t>
            </a:fld>
            <a:endParaRPr lang="en-US"/>
          </a:p>
        </p:txBody>
      </p:sp>
    </p:spTree>
    <p:extLst>
      <p:ext uri="{BB962C8B-B14F-4D97-AF65-F5344CB8AC3E}">
        <p14:creationId xmlns:p14="http://schemas.microsoft.com/office/powerpoint/2010/main" val="1170812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Aspitin</a:t>
            </a:r>
            <a:r>
              <a:rPr lang="en-US" dirty="0"/>
              <a:t> to rest</a:t>
            </a:r>
          </a:p>
        </p:txBody>
      </p:sp>
      <p:sp>
        <p:nvSpPr>
          <p:cNvPr id="4" name="Slide Number Placeholder 3"/>
          <p:cNvSpPr>
            <a:spLocks noGrp="1"/>
          </p:cNvSpPr>
          <p:nvPr>
            <p:ph type="sldNum" sz="quarter" idx="5"/>
          </p:nvPr>
        </p:nvSpPr>
        <p:spPr/>
        <p:txBody>
          <a:bodyPr/>
          <a:lstStyle/>
          <a:p>
            <a:fld id="{98BFB508-7D0E-D046-A95D-5CAC41A55770}" type="slidenum">
              <a:rPr lang="en-US" smtClean="0"/>
              <a:t>13</a:t>
            </a:fld>
            <a:endParaRPr lang="en-US"/>
          </a:p>
        </p:txBody>
      </p:sp>
    </p:spTree>
    <p:extLst>
      <p:ext uri="{BB962C8B-B14F-4D97-AF65-F5344CB8AC3E}">
        <p14:creationId xmlns:p14="http://schemas.microsoft.com/office/powerpoint/2010/main" val="2006918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remove the identification.</a:t>
            </a:r>
          </a:p>
        </p:txBody>
      </p:sp>
      <p:sp>
        <p:nvSpPr>
          <p:cNvPr id="4" name="Slide Number Placeholder 3"/>
          <p:cNvSpPr>
            <a:spLocks noGrp="1"/>
          </p:cNvSpPr>
          <p:nvPr>
            <p:ph type="sldNum" sz="quarter" idx="5"/>
          </p:nvPr>
        </p:nvSpPr>
        <p:spPr/>
        <p:txBody>
          <a:bodyPr/>
          <a:lstStyle/>
          <a:p>
            <a:fld id="{98BFB508-7D0E-D046-A95D-5CAC41A55770}" type="slidenum">
              <a:rPr lang="en-US" smtClean="0"/>
              <a:t>14</a:t>
            </a:fld>
            <a:endParaRPr lang="en-US"/>
          </a:p>
        </p:txBody>
      </p:sp>
    </p:spTree>
    <p:extLst>
      <p:ext uri="{BB962C8B-B14F-4D97-AF65-F5344CB8AC3E}">
        <p14:creationId xmlns:p14="http://schemas.microsoft.com/office/powerpoint/2010/main" val="2972368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in appendix the algorithms</a:t>
            </a:r>
          </a:p>
          <a:p>
            <a:r>
              <a:rPr lang="en-US" dirty="0"/>
              <a:t>Give examples of meta-learners</a:t>
            </a:r>
          </a:p>
          <a:p>
            <a:r>
              <a:rPr lang="en-US" dirty="0"/>
              <a:t>Define OLS and RF and stress that OLS is with spline</a:t>
            </a:r>
          </a:p>
        </p:txBody>
      </p:sp>
      <p:sp>
        <p:nvSpPr>
          <p:cNvPr id="4" name="Slide Number Placeholder 3"/>
          <p:cNvSpPr>
            <a:spLocks noGrp="1"/>
          </p:cNvSpPr>
          <p:nvPr>
            <p:ph type="sldNum" sz="quarter" idx="5"/>
          </p:nvPr>
        </p:nvSpPr>
        <p:spPr/>
        <p:txBody>
          <a:bodyPr/>
          <a:lstStyle/>
          <a:p>
            <a:fld id="{98BFB508-7D0E-D046-A95D-5CAC41A55770}" type="slidenum">
              <a:rPr lang="en-US" smtClean="0"/>
              <a:t>15</a:t>
            </a:fld>
            <a:endParaRPr lang="en-US"/>
          </a:p>
        </p:txBody>
      </p:sp>
    </p:spTree>
    <p:extLst>
      <p:ext uri="{BB962C8B-B14F-4D97-AF65-F5344CB8AC3E}">
        <p14:creationId xmlns:p14="http://schemas.microsoft.com/office/powerpoint/2010/main" val="3523345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BFB508-7D0E-D046-A95D-5CAC41A55770}" type="slidenum">
              <a:rPr lang="en-US" smtClean="0"/>
              <a:t>16</a:t>
            </a:fld>
            <a:endParaRPr lang="en-US"/>
          </a:p>
        </p:txBody>
      </p:sp>
    </p:spTree>
    <p:extLst>
      <p:ext uri="{BB962C8B-B14F-4D97-AF65-F5344CB8AC3E}">
        <p14:creationId xmlns:p14="http://schemas.microsoft.com/office/powerpoint/2010/main" val="4050633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Contatn</a:t>
            </a:r>
            <a:r>
              <a:rPr lang="en-US" dirty="0"/>
              <a:t> treatment effect means rest affects equal through ages</a:t>
            </a:r>
          </a:p>
        </p:txBody>
      </p:sp>
      <p:sp>
        <p:nvSpPr>
          <p:cNvPr id="4" name="Slide Number Placeholder 3"/>
          <p:cNvSpPr>
            <a:spLocks noGrp="1"/>
          </p:cNvSpPr>
          <p:nvPr>
            <p:ph type="sldNum" sz="quarter" idx="5"/>
          </p:nvPr>
        </p:nvSpPr>
        <p:spPr/>
        <p:txBody>
          <a:bodyPr/>
          <a:lstStyle/>
          <a:p>
            <a:fld id="{98BFB508-7D0E-D046-A95D-5CAC41A55770}" type="slidenum">
              <a:rPr lang="en-US" smtClean="0"/>
              <a:t>17</a:t>
            </a:fld>
            <a:endParaRPr lang="en-US"/>
          </a:p>
        </p:txBody>
      </p:sp>
    </p:spTree>
    <p:extLst>
      <p:ext uri="{BB962C8B-B14F-4D97-AF65-F5344CB8AC3E}">
        <p14:creationId xmlns:p14="http://schemas.microsoft.com/office/powerpoint/2010/main" val="3697733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BFB508-7D0E-D046-A95D-5CAC41A55770}" type="slidenum">
              <a:rPr lang="en-US" smtClean="0"/>
              <a:t>18</a:t>
            </a:fld>
            <a:endParaRPr lang="en-US"/>
          </a:p>
        </p:txBody>
      </p:sp>
    </p:spTree>
    <p:extLst>
      <p:ext uri="{BB962C8B-B14F-4D97-AF65-F5344CB8AC3E}">
        <p14:creationId xmlns:p14="http://schemas.microsoft.com/office/powerpoint/2010/main" val="2996684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players covariates and seasons.</a:t>
            </a:r>
          </a:p>
        </p:txBody>
      </p:sp>
      <p:sp>
        <p:nvSpPr>
          <p:cNvPr id="4" name="Slide Number Placeholder 3"/>
          <p:cNvSpPr>
            <a:spLocks noGrp="1"/>
          </p:cNvSpPr>
          <p:nvPr>
            <p:ph type="sldNum" sz="quarter" idx="5"/>
          </p:nvPr>
        </p:nvSpPr>
        <p:spPr/>
        <p:txBody>
          <a:bodyPr/>
          <a:lstStyle/>
          <a:p>
            <a:fld id="{98BFB508-7D0E-D046-A95D-5CAC41A55770}" type="slidenum">
              <a:rPr lang="en-US" smtClean="0"/>
              <a:t>19</a:t>
            </a:fld>
            <a:endParaRPr lang="en-US"/>
          </a:p>
        </p:txBody>
      </p:sp>
    </p:spTree>
    <p:extLst>
      <p:ext uri="{BB962C8B-B14F-4D97-AF65-F5344CB8AC3E}">
        <p14:creationId xmlns:p14="http://schemas.microsoft.com/office/powerpoint/2010/main" val="3982548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BFB508-7D0E-D046-A95D-5CAC41A55770}" type="slidenum">
              <a:rPr lang="en-US" smtClean="0"/>
              <a:t>2</a:t>
            </a:fld>
            <a:endParaRPr lang="en-US"/>
          </a:p>
        </p:txBody>
      </p:sp>
    </p:spTree>
    <p:extLst>
      <p:ext uri="{BB962C8B-B14F-4D97-AF65-F5344CB8AC3E}">
        <p14:creationId xmlns:p14="http://schemas.microsoft.com/office/powerpoint/2010/main" val="7119755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should explain why we are showing </a:t>
            </a:r>
          </a:p>
          <a:p>
            <a:r>
              <a:rPr lang="en-US" dirty="0"/>
              <a:t>Add distribution in appendix</a:t>
            </a:r>
          </a:p>
          <a:p>
            <a:r>
              <a:rPr lang="en-US" dirty="0"/>
              <a:t>Red is rest and blue is back-to-back</a:t>
            </a:r>
          </a:p>
        </p:txBody>
      </p:sp>
      <p:sp>
        <p:nvSpPr>
          <p:cNvPr id="4" name="Slide Number Placeholder 3"/>
          <p:cNvSpPr>
            <a:spLocks noGrp="1"/>
          </p:cNvSpPr>
          <p:nvPr>
            <p:ph type="sldNum" sz="quarter" idx="5"/>
          </p:nvPr>
        </p:nvSpPr>
        <p:spPr/>
        <p:txBody>
          <a:bodyPr/>
          <a:lstStyle/>
          <a:p>
            <a:fld id="{98BFB508-7D0E-D046-A95D-5CAC41A55770}" type="slidenum">
              <a:rPr lang="en-US" smtClean="0"/>
              <a:t>20</a:t>
            </a:fld>
            <a:endParaRPr lang="en-US"/>
          </a:p>
        </p:txBody>
      </p:sp>
    </p:spTree>
    <p:extLst>
      <p:ext uri="{BB962C8B-B14F-4D97-AF65-F5344CB8AC3E}">
        <p14:creationId xmlns:p14="http://schemas.microsoft.com/office/powerpoint/2010/main" val="4149293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Vertical axis is the </a:t>
            </a:r>
            <a:r>
              <a:rPr lang="en-US" dirty="0" err="1"/>
              <a:t>metrix</a:t>
            </a:r>
            <a:r>
              <a:rPr lang="en-US" dirty="0"/>
              <a:t> and horizontal axis is always age</a:t>
            </a:r>
          </a:p>
        </p:txBody>
      </p:sp>
      <p:sp>
        <p:nvSpPr>
          <p:cNvPr id="4" name="Slide Number Placeholder 3"/>
          <p:cNvSpPr>
            <a:spLocks noGrp="1"/>
          </p:cNvSpPr>
          <p:nvPr>
            <p:ph type="sldNum" sz="quarter" idx="5"/>
          </p:nvPr>
        </p:nvSpPr>
        <p:spPr/>
        <p:txBody>
          <a:bodyPr/>
          <a:lstStyle/>
          <a:p>
            <a:fld id="{98BFB508-7D0E-D046-A95D-5CAC41A55770}" type="slidenum">
              <a:rPr lang="en-US" smtClean="0"/>
              <a:t>21</a:t>
            </a:fld>
            <a:endParaRPr lang="en-US"/>
          </a:p>
        </p:txBody>
      </p:sp>
    </p:spTree>
    <p:extLst>
      <p:ext uri="{BB962C8B-B14F-4D97-AF65-F5344CB8AC3E}">
        <p14:creationId xmlns:p14="http://schemas.microsoft.com/office/powerpoint/2010/main" val="222815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BFB508-7D0E-D046-A95D-5CAC41A55770}" type="slidenum">
              <a:rPr lang="en-US" smtClean="0"/>
              <a:t>22</a:t>
            </a:fld>
            <a:endParaRPr lang="en-US"/>
          </a:p>
        </p:txBody>
      </p:sp>
    </p:spTree>
    <p:extLst>
      <p:ext uri="{BB962C8B-B14F-4D97-AF65-F5344CB8AC3E}">
        <p14:creationId xmlns:p14="http://schemas.microsoft.com/office/powerpoint/2010/main" val="684084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Y-axis is not the treatment effect</a:t>
            </a:r>
          </a:p>
        </p:txBody>
      </p:sp>
      <p:sp>
        <p:nvSpPr>
          <p:cNvPr id="4" name="Slide Number Placeholder 3"/>
          <p:cNvSpPr>
            <a:spLocks noGrp="1"/>
          </p:cNvSpPr>
          <p:nvPr>
            <p:ph type="sldNum" sz="quarter" idx="5"/>
          </p:nvPr>
        </p:nvSpPr>
        <p:spPr/>
        <p:txBody>
          <a:bodyPr/>
          <a:lstStyle/>
          <a:p>
            <a:fld id="{98BFB508-7D0E-D046-A95D-5CAC41A55770}" type="slidenum">
              <a:rPr lang="en-US" smtClean="0"/>
              <a:t>23</a:t>
            </a:fld>
            <a:endParaRPr lang="en-US"/>
          </a:p>
        </p:txBody>
      </p:sp>
    </p:spTree>
    <p:extLst>
      <p:ext uri="{BB962C8B-B14F-4D97-AF65-F5344CB8AC3E}">
        <p14:creationId xmlns:p14="http://schemas.microsoft.com/office/powerpoint/2010/main" val="563192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BFB508-7D0E-D046-A95D-5CAC41A55770}" type="slidenum">
              <a:rPr lang="en-US" smtClean="0"/>
              <a:t>24</a:t>
            </a:fld>
            <a:endParaRPr lang="en-US"/>
          </a:p>
        </p:txBody>
      </p:sp>
    </p:spTree>
    <p:extLst>
      <p:ext uri="{BB962C8B-B14F-4D97-AF65-F5344CB8AC3E}">
        <p14:creationId xmlns:p14="http://schemas.microsoft.com/office/powerpoint/2010/main" val="228290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limitations</a:t>
            </a:r>
          </a:p>
        </p:txBody>
      </p:sp>
      <p:sp>
        <p:nvSpPr>
          <p:cNvPr id="4" name="Slide Number Placeholder 3"/>
          <p:cNvSpPr>
            <a:spLocks noGrp="1"/>
          </p:cNvSpPr>
          <p:nvPr>
            <p:ph type="sldNum" sz="quarter" idx="5"/>
          </p:nvPr>
        </p:nvSpPr>
        <p:spPr/>
        <p:txBody>
          <a:bodyPr/>
          <a:lstStyle/>
          <a:p>
            <a:fld id="{98BFB508-7D0E-D046-A95D-5CAC41A55770}" type="slidenum">
              <a:rPr lang="en-US" smtClean="0"/>
              <a:t>25</a:t>
            </a:fld>
            <a:endParaRPr lang="en-US"/>
          </a:p>
        </p:txBody>
      </p:sp>
    </p:spTree>
    <p:extLst>
      <p:ext uri="{BB962C8B-B14F-4D97-AF65-F5344CB8AC3E}">
        <p14:creationId xmlns:p14="http://schemas.microsoft.com/office/powerpoint/2010/main" val="2147273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remove the identification.</a:t>
            </a:r>
          </a:p>
        </p:txBody>
      </p:sp>
      <p:sp>
        <p:nvSpPr>
          <p:cNvPr id="4" name="Slide Number Placeholder 3"/>
          <p:cNvSpPr>
            <a:spLocks noGrp="1"/>
          </p:cNvSpPr>
          <p:nvPr>
            <p:ph type="sldNum" sz="quarter" idx="5"/>
          </p:nvPr>
        </p:nvSpPr>
        <p:spPr/>
        <p:txBody>
          <a:bodyPr/>
          <a:lstStyle/>
          <a:p>
            <a:fld id="{98BFB508-7D0E-D046-A95D-5CAC41A55770}" type="slidenum">
              <a:rPr lang="en-US" smtClean="0"/>
              <a:t>26</a:t>
            </a:fld>
            <a:endParaRPr lang="en-US"/>
          </a:p>
        </p:txBody>
      </p:sp>
    </p:spTree>
    <p:extLst>
      <p:ext uri="{BB962C8B-B14F-4D97-AF65-F5344CB8AC3E}">
        <p14:creationId xmlns:p14="http://schemas.microsoft.com/office/powerpoint/2010/main" val="37033599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remove the identification.</a:t>
            </a:r>
          </a:p>
        </p:txBody>
      </p:sp>
      <p:sp>
        <p:nvSpPr>
          <p:cNvPr id="4" name="Slide Number Placeholder 3"/>
          <p:cNvSpPr>
            <a:spLocks noGrp="1"/>
          </p:cNvSpPr>
          <p:nvPr>
            <p:ph type="sldNum" sz="quarter" idx="5"/>
          </p:nvPr>
        </p:nvSpPr>
        <p:spPr/>
        <p:txBody>
          <a:bodyPr/>
          <a:lstStyle/>
          <a:p>
            <a:fld id="{98BFB508-7D0E-D046-A95D-5CAC41A55770}" type="slidenum">
              <a:rPr lang="en-US" smtClean="0"/>
              <a:t>27</a:t>
            </a:fld>
            <a:endParaRPr lang="en-US"/>
          </a:p>
        </p:txBody>
      </p:sp>
    </p:spTree>
    <p:extLst>
      <p:ext uri="{BB962C8B-B14F-4D97-AF65-F5344CB8AC3E}">
        <p14:creationId xmlns:p14="http://schemas.microsoft.com/office/powerpoint/2010/main" val="885459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BFB508-7D0E-D046-A95D-5CAC41A55770}" type="slidenum">
              <a:rPr lang="en-US" smtClean="0"/>
              <a:t>3</a:t>
            </a:fld>
            <a:endParaRPr lang="en-US"/>
          </a:p>
        </p:txBody>
      </p:sp>
    </p:spTree>
    <p:extLst>
      <p:ext uri="{BB962C8B-B14F-4D97-AF65-F5344CB8AC3E}">
        <p14:creationId xmlns:p14="http://schemas.microsoft.com/office/powerpoint/2010/main" val="724345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BFB508-7D0E-D046-A95D-5CAC41A55770}" type="slidenum">
              <a:rPr lang="en-US" smtClean="0"/>
              <a:t>4</a:t>
            </a:fld>
            <a:endParaRPr lang="en-US"/>
          </a:p>
        </p:txBody>
      </p:sp>
    </p:spTree>
    <p:extLst>
      <p:ext uri="{BB962C8B-B14F-4D97-AF65-F5344CB8AC3E}">
        <p14:creationId xmlns:p14="http://schemas.microsoft.com/office/powerpoint/2010/main" val="3170571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BFB508-7D0E-D046-A95D-5CAC41A55770}" type="slidenum">
              <a:rPr lang="en-US" smtClean="0"/>
              <a:t>5</a:t>
            </a:fld>
            <a:endParaRPr lang="en-US"/>
          </a:p>
        </p:txBody>
      </p:sp>
    </p:spTree>
    <p:extLst>
      <p:ext uri="{BB962C8B-B14F-4D97-AF65-F5344CB8AC3E}">
        <p14:creationId xmlns:p14="http://schemas.microsoft.com/office/powerpoint/2010/main" val="330357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inspired to use causal inference</a:t>
            </a:r>
          </a:p>
        </p:txBody>
      </p:sp>
      <p:sp>
        <p:nvSpPr>
          <p:cNvPr id="4" name="Slide Number Placeholder 3"/>
          <p:cNvSpPr>
            <a:spLocks noGrp="1"/>
          </p:cNvSpPr>
          <p:nvPr>
            <p:ph type="sldNum" sz="quarter" idx="5"/>
          </p:nvPr>
        </p:nvSpPr>
        <p:spPr/>
        <p:txBody>
          <a:bodyPr/>
          <a:lstStyle/>
          <a:p>
            <a:fld id="{98BFB508-7D0E-D046-A95D-5CAC41A55770}" type="slidenum">
              <a:rPr lang="en-US" smtClean="0"/>
              <a:t>6</a:t>
            </a:fld>
            <a:endParaRPr lang="en-US"/>
          </a:p>
        </p:txBody>
      </p:sp>
    </p:spTree>
    <p:extLst>
      <p:ext uri="{BB962C8B-B14F-4D97-AF65-F5344CB8AC3E}">
        <p14:creationId xmlns:p14="http://schemas.microsoft.com/office/powerpoint/2010/main" val="8143144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BFB508-7D0E-D046-A95D-5CAC41A55770}" type="slidenum">
              <a:rPr lang="en-US" smtClean="0"/>
              <a:t>7</a:t>
            </a:fld>
            <a:endParaRPr lang="en-US"/>
          </a:p>
        </p:txBody>
      </p:sp>
    </p:spTree>
    <p:extLst>
      <p:ext uri="{BB962C8B-B14F-4D97-AF65-F5344CB8AC3E}">
        <p14:creationId xmlns:p14="http://schemas.microsoft.com/office/powerpoint/2010/main" val="3794649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BFB508-7D0E-D046-A95D-5CAC41A55770}" type="slidenum">
              <a:rPr lang="en-US" smtClean="0"/>
              <a:t>8</a:t>
            </a:fld>
            <a:endParaRPr lang="en-US"/>
          </a:p>
        </p:txBody>
      </p:sp>
    </p:spTree>
    <p:extLst>
      <p:ext uri="{BB962C8B-B14F-4D97-AF65-F5344CB8AC3E}">
        <p14:creationId xmlns:p14="http://schemas.microsoft.com/office/powerpoint/2010/main" val="984878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these are the treatments</a:t>
            </a:r>
          </a:p>
        </p:txBody>
      </p:sp>
      <p:sp>
        <p:nvSpPr>
          <p:cNvPr id="4" name="Slide Number Placeholder 3"/>
          <p:cNvSpPr>
            <a:spLocks noGrp="1"/>
          </p:cNvSpPr>
          <p:nvPr>
            <p:ph type="sldNum" sz="quarter" idx="5"/>
          </p:nvPr>
        </p:nvSpPr>
        <p:spPr/>
        <p:txBody>
          <a:bodyPr/>
          <a:lstStyle/>
          <a:p>
            <a:fld id="{98BFB508-7D0E-D046-A95D-5CAC41A55770}" type="slidenum">
              <a:rPr lang="en-US" smtClean="0"/>
              <a:t>9</a:t>
            </a:fld>
            <a:endParaRPr lang="en-US"/>
          </a:p>
        </p:txBody>
      </p:sp>
    </p:spTree>
    <p:extLst>
      <p:ext uri="{BB962C8B-B14F-4D97-AF65-F5344CB8AC3E}">
        <p14:creationId xmlns:p14="http://schemas.microsoft.com/office/powerpoint/2010/main" val="1185142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A0CDC-DD74-2945-A09F-DB20035EA9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DFBA91-A39F-D342-BEBD-B135A44B2A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74A830-3333-814D-8623-03FDF0098DDB}"/>
              </a:ext>
            </a:extLst>
          </p:cNvPr>
          <p:cNvSpPr>
            <a:spLocks noGrp="1"/>
          </p:cNvSpPr>
          <p:nvPr>
            <p:ph type="dt" sz="half" idx="10"/>
          </p:nvPr>
        </p:nvSpPr>
        <p:spPr/>
        <p:txBody>
          <a:bodyPr/>
          <a:lstStyle/>
          <a:p>
            <a:fld id="{79557232-F729-8843-A817-70BC11E57E9D}" type="datetime1">
              <a:rPr lang="en-US" smtClean="0"/>
              <a:t>3/27/2025</a:t>
            </a:fld>
            <a:endParaRPr lang="en-US"/>
          </a:p>
        </p:txBody>
      </p:sp>
      <p:sp>
        <p:nvSpPr>
          <p:cNvPr id="5" name="Footer Placeholder 4">
            <a:extLst>
              <a:ext uri="{FF2B5EF4-FFF2-40B4-BE49-F238E27FC236}">
                <a16:creationId xmlns:a16="http://schemas.microsoft.com/office/drawing/2014/main" id="{C578B464-D4FC-7E4F-BA74-EFA189E9F1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674262-9977-0C4A-867A-47F24E9AD143}"/>
              </a:ext>
            </a:extLst>
          </p:cNvPr>
          <p:cNvSpPr>
            <a:spLocks noGrp="1"/>
          </p:cNvSpPr>
          <p:nvPr>
            <p:ph type="sldNum" sz="quarter" idx="12"/>
          </p:nvPr>
        </p:nvSpPr>
        <p:spPr/>
        <p:txBody>
          <a:bodyPr/>
          <a:lstStyle/>
          <a:p>
            <a:fld id="{38727DBC-3EF0-2245-9CF0-8A1D8EF6CBF7}" type="slidenum">
              <a:rPr lang="en-US" smtClean="0"/>
              <a:t>‹Nº›</a:t>
            </a:fld>
            <a:endParaRPr lang="en-US"/>
          </a:p>
        </p:txBody>
      </p:sp>
    </p:spTree>
    <p:extLst>
      <p:ext uri="{BB962C8B-B14F-4D97-AF65-F5344CB8AC3E}">
        <p14:creationId xmlns:p14="http://schemas.microsoft.com/office/powerpoint/2010/main" val="3187459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7D3CC-F088-5D4B-A652-C0A262A197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B383DC-B805-F14B-ABF6-81CCF25D6A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B3FD63-2834-2D4D-BF58-C3F23CAFF672}"/>
              </a:ext>
            </a:extLst>
          </p:cNvPr>
          <p:cNvSpPr>
            <a:spLocks noGrp="1"/>
          </p:cNvSpPr>
          <p:nvPr>
            <p:ph type="dt" sz="half" idx="10"/>
          </p:nvPr>
        </p:nvSpPr>
        <p:spPr/>
        <p:txBody>
          <a:bodyPr/>
          <a:lstStyle/>
          <a:p>
            <a:fld id="{0273CDEF-0381-A04E-B6F1-B3D0F3BD8737}" type="datetime1">
              <a:rPr lang="en-US" smtClean="0"/>
              <a:t>3/27/2025</a:t>
            </a:fld>
            <a:endParaRPr lang="en-US"/>
          </a:p>
        </p:txBody>
      </p:sp>
      <p:sp>
        <p:nvSpPr>
          <p:cNvPr id="5" name="Footer Placeholder 4">
            <a:extLst>
              <a:ext uri="{FF2B5EF4-FFF2-40B4-BE49-F238E27FC236}">
                <a16:creationId xmlns:a16="http://schemas.microsoft.com/office/drawing/2014/main" id="{1B6441A3-05A6-F64E-8874-4F32059C71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C3B497-33C0-4747-A9CA-44728D07AE50}"/>
              </a:ext>
            </a:extLst>
          </p:cNvPr>
          <p:cNvSpPr>
            <a:spLocks noGrp="1"/>
          </p:cNvSpPr>
          <p:nvPr>
            <p:ph type="sldNum" sz="quarter" idx="12"/>
          </p:nvPr>
        </p:nvSpPr>
        <p:spPr/>
        <p:txBody>
          <a:bodyPr/>
          <a:lstStyle/>
          <a:p>
            <a:fld id="{38727DBC-3EF0-2245-9CF0-8A1D8EF6CBF7}" type="slidenum">
              <a:rPr lang="en-US" smtClean="0"/>
              <a:t>‹Nº›</a:t>
            </a:fld>
            <a:endParaRPr lang="en-US"/>
          </a:p>
        </p:txBody>
      </p:sp>
    </p:spTree>
    <p:extLst>
      <p:ext uri="{BB962C8B-B14F-4D97-AF65-F5344CB8AC3E}">
        <p14:creationId xmlns:p14="http://schemas.microsoft.com/office/powerpoint/2010/main" val="2013097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BC2BFD-764C-1B47-85F4-46AEC3EDF8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05B979-48B3-354B-8E47-218D33C735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BD4A26-DBE8-0248-A9AA-635D39F3C417}"/>
              </a:ext>
            </a:extLst>
          </p:cNvPr>
          <p:cNvSpPr>
            <a:spLocks noGrp="1"/>
          </p:cNvSpPr>
          <p:nvPr>
            <p:ph type="dt" sz="half" idx="10"/>
          </p:nvPr>
        </p:nvSpPr>
        <p:spPr/>
        <p:txBody>
          <a:bodyPr/>
          <a:lstStyle/>
          <a:p>
            <a:fld id="{8F3E3004-F123-A24E-A032-95A26627C8D0}" type="datetime1">
              <a:rPr lang="en-US" smtClean="0"/>
              <a:t>3/27/2025</a:t>
            </a:fld>
            <a:endParaRPr lang="en-US"/>
          </a:p>
        </p:txBody>
      </p:sp>
      <p:sp>
        <p:nvSpPr>
          <p:cNvPr id="5" name="Footer Placeholder 4">
            <a:extLst>
              <a:ext uri="{FF2B5EF4-FFF2-40B4-BE49-F238E27FC236}">
                <a16:creationId xmlns:a16="http://schemas.microsoft.com/office/drawing/2014/main" id="{1194A6B5-D5EF-5647-881D-46FC31B905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5B776-6906-E64B-8DA2-7132B2168A92}"/>
              </a:ext>
            </a:extLst>
          </p:cNvPr>
          <p:cNvSpPr>
            <a:spLocks noGrp="1"/>
          </p:cNvSpPr>
          <p:nvPr>
            <p:ph type="sldNum" sz="quarter" idx="12"/>
          </p:nvPr>
        </p:nvSpPr>
        <p:spPr/>
        <p:txBody>
          <a:bodyPr/>
          <a:lstStyle/>
          <a:p>
            <a:fld id="{38727DBC-3EF0-2245-9CF0-8A1D8EF6CBF7}" type="slidenum">
              <a:rPr lang="en-US" smtClean="0"/>
              <a:t>‹Nº›</a:t>
            </a:fld>
            <a:endParaRPr lang="en-US"/>
          </a:p>
        </p:txBody>
      </p:sp>
    </p:spTree>
    <p:extLst>
      <p:ext uri="{BB962C8B-B14F-4D97-AF65-F5344CB8AC3E}">
        <p14:creationId xmlns:p14="http://schemas.microsoft.com/office/powerpoint/2010/main" val="2794809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81CE0-38E5-5B4F-BBFE-123F3481DD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ECA40F-762A-604F-A8DC-BBE6DCBD3E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0AB923-685F-5441-8152-62BF6AE901EC}"/>
              </a:ext>
            </a:extLst>
          </p:cNvPr>
          <p:cNvSpPr>
            <a:spLocks noGrp="1"/>
          </p:cNvSpPr>
          <p:nvPr>
            <p:ph type="dt" sz="half" idx="10"/>
          </p:nvPr>
        </p:nvSpPr>
        <p:spPr/>
        <p:txBody>
          <a:bodyPr/>
          <a:lstStyle/>
          <a:p>
            <a:fld id="{81C2E654-9055-0149-BAAA-0C89F956DA71}" type="datetime1">
              <a:rPr lang="en-US" smtClean="0"/>
              <a:t>3/27/2025</a:t>
            </a:fld>
            <a:endParaRPr lang="en-US"/>
          </a:p>
        </p:txBody>
      </p:sp>
      <p:sp>
        <p:nvSpPr>
          <p:cNvPr id="5" name="Footer Placeholder 4">
            <a:extLst>
              <a:ext uri="{FF2B5EF4-FFF2-40B4-BE49-F238E27FC236}">
                <a16:creationId xmlns:a16="http://schemas.microsoft.com/office/drawing/2014/main" id="{9E6DBD5A-E651-5F4C-8961-F2201E53C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13D16-556F-F04A-85C7-E30CA2F8DF29}"/>
              </a:ext>
            </a:extLst>
          </p:cNvPr>
          <p:cNvSpPr>
            <a:spLocks noGrp="1"/>
          </p:cNvSpPr>
          <p:nvPr>
            <p:ph type="sldNum" sz="quarter" idx="12"/>
          </p:nvPr>
        </p:nvSpPr>
        <p:spPr/>
        <p:txBody>
          <a:bodyPr/>
          <a:lstStyle/>
          <a:p>
            <a:fld id="{38727DBC-3EF0-2245-9CF0-8A1D8EF6CBF7}" type="slidenum">
              <a:rPr lang="en-US" smtClean="0"/>
              <a:t>‹Nº›</a:t>
            </a:fld>
            <a:endParaRPr lang="en-US"/>
          </a:p>
        </p:txBody>
      </p:sp>
    </p:spTree>
    <p:extLst>
      <p:ext uri="{BB962C8B-B14F-4D97-AF65-F5344CB8AC3E}">
        <p14:creationId xmlns:p14="http://schemas.microsoft.com/office/powerpoint/2010/main" val="3815105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08902-1B0C-3845-A4B9-BE26979B48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DC871E-A270-4741-8D20-B69E945D9C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CC7EC5-09B7-8E44-92E8-981C0343934E}"/>
              </a:ext>
            </a:extLst>
          </p:cNvPr>
          <p:cNvSpPr>
            <a:spLocks noGrp="1"/>
          </p:cNvSpPr>
          <p:nvPr>
            <p:ph type="dt" sz="half" idx="10"/>
          </p:nvPr>
        </p:nvSpPr>
        <p:spPr/>
        <p:txBody>
          <a:bodyPr/>
          <a:lstStyle/>
          <a:p>
            <a:fld id="{45902B32-714C-784B-A676-42F90241FA75}" type="datetime1">
              <a:rPr lang="en-US" smtClean="0"/>
              <a:t>3/27/2025</a:t>
            </a:fld>
            <a:endParaRPr lang="en-US"/>
          </a:p>
        </p:txBody>
      </p:sp>
      <p:sp>
        <p:nvSpPr>
          <p:cNvPr id="5" name="Footer Placeholder 4">
            <a:extLst>
              <a:ext uri="{FF2B5EF4-FFF2-40B4-BE49-F238E27FC236}">
                <a16:creationId xmlns:a16="http://schemas.microsoft.com/office/drawing/2014/main" id="{205EE52A-A667-1B4D-8E0A-6AF444E294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2C280-7A74-B541-A15F-01FF4F88D00D}"/>
              </a:ext>
            </a:extLst>
          </p:cNvPr>
          <p:cNvSpPr>
            <a:spLocks noGrp="1"/>
          </p:cNvSpPr>
          <p:nvPr>
            <p:ph type="sldNum" sz="quarter" idx="12"/>
          </p:nvPr>
        </p:nvSpPr>
        <p:spPr/>
        <p:txBody>
          <a:bodyPr/>
          <a:lstStyle/>
          <a:p>
            <a:fld id="{38727DBC-3EF0-2245-9CF0-8A1D8EF6CBF7}" type="slidenum">
              <a:rPr lang="en-US" smtClean="0"/>
              <a:t>‹Nº›</a:t>
            </a:fld>
            <a:endParaRPr lang="en-US"/>
          </a:p>
        </p:txBody>
      </p:sp>
    </p:spTree>
    <p:extLst>
      <p:ext uri="{BB962C8B-B14F-4D97-AF65-F5344CB8AC3E}">
        <p14:creationId xmlns:p14="http://schemas.microsoft.com/office/powerpoint/2010/main" val="2587050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AD7E2-B9E0-944A-8E46-2D6CAA7A64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EA74B3-C962-8348-A225-4114922D5D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C21E56-BD1C-6B4F-B75E-9C48923682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5B14EF-48D8-344A-9826-DD19BEE8AC1D}"/>
              </a:ext>
            </a:extLst>
          </p:cNvPr>
          <p:cNvSpPr>
            <a:spLocks noGrp="1"/>
          </p:cNvSpPr>
          <p:nvPr>
            <p:ph type="dt" sz="half" idx="10"/>
          </p:nvPr>
        </p:nvSpPr>
        <p:spPr/>
        <p:txBody>
          <a:bodyPr/>
          <a:lstStyle/>
          <a:p>
            <a:fld id="{F090DC90-D839-4D40-B44D-1B5AD0D06F30}" type="datetime1">
              <a:rPr lang="en-US" smtClean="0"/>
              <a:t>3/27/2025</a:t>
            </a:fld>
            <a:endParaRPr lang="en-US"/>
          </a:p>
        </p:txBody>
      </p:sp>
      <p:sp>
        <p:nvSpPr>
          <p:cNvPr id="6" name="Footer Placeholder 5">
            <a:extLst>
              <a:ext uri="{FF2B5EF4-FFF2-40B4-BE49-F238E27FC236}">
                <a16:creationId xmlns:a16="http://schemas.microsoft.com/office/drawing/2014/main" id="{92E2FC81-3B53-1A47-A1AB-CE65C1D1F2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D9CE6C-5DFF-F148-8FE1-7DB5EEC65F50}"/>
              </a:ext>
            </a:extLst>
          </p:cNvPr>
          <p:cNvSpPr>
            <a:spLocks noGrp="1"/>
          </p:cNvSpPr>
          <p:nvPr>
            <p:ph type="sldNum" sz="quarter" idx="12"/>
          </p:nvPr>
        </p:nvSpPr>
        <p:spPr/>
        <p:txBody>
          <a:bodyPr/>
          <a:lstStyle/>
          <a:p>
            <a:fld id="{38727DBC-3EF0-2245-9CF0-8A1D8EF6CBF7}" type="slidenum">
              <a:rPr lang="en-US" smtClean="0"/>
              <a:t>‹Nº›</a:t>
            </a:fld>
            <a:endParaRPr lang="en-US"/>
          </a:p>
        </p:txBody>
      </p:sp>
    </p:spTree>
    <p:extLst>
      <p:ext uri="{BB962C8B-B14F-4D97-AF65-F5344CB8AC3E}">
        <p14:creationId xmlns:p14="http://schemas.microsoft.com/office/powerpoint/2010/main" val="1263122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52A1-4DFE-3147-8B1F-53973B98C7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30EADF-801F-8B4C-8F61-FD1CF5D918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1E7F1C-7A67-4E40-988A-3BD38622FE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D6AE13-A215-F44E-876F-54CEAE1377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86E295-6CF4-5A4E-AD46-94159285AB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C2B737-7C3C-8D44-858A-A83897EC178C}"/>
              </a:ext>
            </a:extLst>
          </p:cNvPr>
          <p:cNvSpPr>
            <a:spLocks noGrp="1"/>
          </p:cNvSpPr>
          <p:nvPr>
            <p:ph type="dt" sz="half" idx="10"/>
          </p:nvPr>
        </p:nvSpPr>
        <p:spPr/>
        <p:txBody>
          <a:bodyPr/>
          <a:lstStyle/>
          <a:p>
            <a:fld id="{D50D453B-972B-EA4B-85A8-D3E2EB94FD70}" type="datetime1">
              <a:rPr lang="en-US" smtClean="0"/>
              <a:t>3/27/2025</a:t>
            </a:fld>
            <a:endParaRPr lang="en-US"/>
          </a:p>
        </p:txBody>
      </p:sp>
      <p:sp>
        <p:nvSpPr>
          <p:cNvPr id="8" name="Footer Placeholder 7">
            <a:extLst>
              <a:ext uri="{FF2B5EF4-FFF2-40B4-BE49-F238E27FC236}">
                <a16:creationId xmlns:a16="http://schemas.microsoft.com/office/drawing/2014/main" id="{B20DE845-C7C1-6845-BA10-E5F6E20630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087CA-F786-6B43-B4B4-02BA4ADD9F4C}"/>
              </a:ext>
            </a:extLst>
          </p:cNvPr>
          <p:cNvSpPr>
            <a:spLocks noGrp="1"/>
          </p:cNvSpPr>
          <p:nvPr>
            <p:ph type="sldNum" sz="quarter" idx="12"/>
          </p:nvPr>
        </p:nvSpPr>
        <p:spPr/>
        <p:txBody>
          <a:bodyPr/>
          <a:lstStyle/>
          <a:p>
            <a:fld id="{38727DBC-3EF0-2245-9CF0-8A1D8EF6CBF7}" type="slidenum">
              <a:rPr lang="en-US" smtClean="0"/>
              <a:t>‹Nº›</a:t>
            </a:fld>
            <a:endParaRPr lang="en-US"/>
          </a:p>
        </p:txBody>
      </p:sp>
    </p:spTree>
    <p:extLst>
      <p:ext uri="{BB962C8B-B14F-4D97-AF65-F5344CB8AC3E}">
        <p14:creationId xmlns:p14="http://schemas.microsoft.com/office/powerpoint/2010/main" val="3663329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1D09D-C260-EA44-AEE4-28DE5659AD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19C0F1-1D90-B645-B2DC-A86BDDD52905}"/>
              </a:ext>
            </a:extLst>
          </p:cNvPr>
          <p:cNvSpPr>
            <a:spLocks noGrp="1"/>
          </p:cNvSpPr>
          <p:nvPr>
            <p:ph type="dt" sz="half" idx="10"/>
          </p:nvPr>
        </p:nvSpPr>
        <p:spPr/>
        <p:txBody>
          <a:bodyPr/>
          <a:lstStyle/>
          <a:p>
            <a:fld id="{A72099F4-3D4C-1449-B479-8108B6519338}" type="datetime1">
              <a:rPr lang="en-US" smtClean="0"/>
              <a:t>3/27/2025</a:t>
            </a:fld>
            <a:endParaRPr lang="en-US"/>
          </a:p>
        </p:txBody>
      </p:sp>
      <p:sp>
        <p:nvSpPr>
          <p:cNvPr id="4" name="Footer Placeholder 3">
            <a:extLst>
              <a:ext uri="{FF2B5EF4-FFF2-40B4-BE49-F238E27FC236}">
                <a16:creationId xmlns:a16="http://schemas.microsoft.com/office/drawing/2014/main" id="{D9450246-746C-F349-AE11-DDC7002485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7C6762-32CC-E849-9621-F587FC32038E}"/>
              </a:ext>
            </a:extLst>
          </p:cNvPr>
          <p:cNvSpPr>
            <a:spLocks noGrp="1"/>
          </p:cNvSpPr>
          <p:nvPr>
            <p:ph type="sldNum" sz="quarter" idx="12"/>
          </p:nvPr>
        </p:nvSpPr>
        <p:spPr/>
        <p:txBody>
          <a:bodyPr/>
          <a:lstStyle/>
          <a:p>
            <a:fld id="{38727DBC-3EF0-2245-9CF0-8A1D8EF6CBF7}" type="slidenum">
              <a:rPr lang="en-US" smtClean="0"/>
              <a:t>‹Nº›</a:t>
            </a:fld>
            <a:endParaRPr lang="en-US"/>
          </a:p>
        </p:txBody>
      </p:sp>
    </p:spTree>
    <p:extLst>
      <p:ext uri="{BB962C8B-B14F-4D97-AF65-F5344CB8AC3E}">
        <p14:creationId xmlns:p14="http://schemas.microsoft.com/office/powerpoint/2010/main" val="1951688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45E7FA-4B07-A540-9CE8-13D1C3F199C8}"/>
              </a:ext>
            </a:extLst>
          </p:cNvPr>
          <p:cNvSpPr>
            <a:spLocks noGrp="1"/>
          </p:cNvSpPr>
          <p:nvPr>
            <p:ph type="dt" sz="half" idx="10"/>
          </p:nvPr>
        </p:nvSpPr>
        <p:spPr/>
        <p:txBody>
          <a:bodyPr/>
          <a:lstStyle/>
          <a:p>
            <a:fld id="{07B8DFDB-4218-FA4C-9939-955FF79A028A}" type="datetime1">
              <a:rPr lang="en-US" smtClean="0"/>
              <a:t>3/27/2025</a:t>
            </a:fld>
            <a:endParaRPr lang="en-US"/>
          </a:p>
        </p:txBody>
      </p:sp>
      <p:sp>
        <p:nvSpPr>
          <p:cNvPr id="3" name="Footer Placeholder 2">
            <a:extLst>
              <a:ext uri="{FF2B5EF4-FFF2-40B4-BE49-F238E27FC236}">
                <a16:creationId xmlns:a16="http://schemas.microsoft.com/office/drawing/2014/main" id="{6AB2B895-3251-BF4E-8736-976D8D8C68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C78D2A-AEFD-874B-8FF8-63E8BAF1A962}"/>
              </a:ext>
            </a:extLst>
          </p:cNvPr>
          <p:cNvSpPr>
            <a:spLocks noGrp="1"/>
          </p:cNvSpPr>
          <p:nvPr>
            <p:ph type="sldNum" sz="quarter" idx="12"/>
          </p:nvPr>
        </p:nvSpPr>
        <p:spPr/>
        <p:txBody>
          <a:bodyPr/>
          <a:lstStyle/>
          <a:p>
            <a:fld id="{38727DBC-3EF0-2245-9CF0-8A1D8EF6CBF7}" type="slidenum">
              <a:rPr lang="en-US" smtClean="0"/>
              <a:t>‹Nº›</a:t>
            </a:fld>
            <a:endParaRPr lang="en-US"/>
          </a:p>
        </p:txBody>
      </p:sp>
    </p:spTree>
    <p:extLst>
      <p:ext uri="{BB962C8B-B14F-4D97-AF65-F5344CB8AC3E}">
        <p14:creationId xmlns:p14="http://schemas.microsoft.com/office/powerpoint/2010/main" val="2017826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01D0D-F695-3740-9247-00E2AF51D1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188C8E-8D52-8846-B372-8D72695B62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2FF5BD-1260-364C-BC32-B6D4EF64D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740B29-D210-4B48-BD70-5D913552F72C}"/>
              </a:ext>
            </a:extLst>
          </p:cNvPr>
          <p:cNvSpPr>
            <a:spLocks noGrp="1"/>
          </p:cNvSpPr>
          <p:nvPr>
            <p:ph type="dt" sz="half" idx="10"/>
          </p:nvPr>
        </p:nvSpPr>
        <p:spPr/>
        <p:txBody>
          <a:bodyPr/>
          <a:lstStyle/>
          <a:p>
            <a:fld id="{43B856D7-39A0-8D4B-9C0E-30AF7582165B}" type="datetime1">
              <a:rPr lang="en-US" smtClean="0"/>
              <a:t>3/27/2025</a:t>
            </a:fld>
            <a:endParaRPr lang="en-US"/>
          </a:p>
        </p:txBody>
      </p:sp>
      <p:sp>
        <p:nvSpPr>
          <p:cNvPr id="6" name="Footer Placeholder 5">
            <a:extLst>
              <a:ext uri="{FF2B5EF4-FFF2-40B4-BE49-F238E27FC236}">
                <a16:creationId xmlns:a16="http://schemas.microsoft.com/office/drawing/2014/main" id="{C1658A09-BB0C-6C4D-9E61-3A0BE90CC9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1AC764-AB4F-9245-8460-689F25776E80}"/>
              </a:ext>
            </a:extLst>
          </p:cNvPr>
          <p:cNvSpPr>
            <a:spLocks noGrp="1"/>
          </p:cNvSpPr>
          <p:nvPr>
            <p:ph type="sldNum" sz="quarter" idx="12"/>
          </p:nvPr>
        </p:nvSpPr>
        <p:spPr/>
        <p:txBody>
          <a:bodyPr/>
          <a:lstStyle/>
          <a:p>
            <a:fld id="{38727DBC-3EF0-2245-9CF0-8A1D8EF6CBF7}" type="slidenum">
              <a:rPr lang="en-US" smtClean="0"/>
              <a:t>‹Nº›</a:t>
            </a:fld>
            <a:endParaRPr lang="en-US"/>
          </a:p>
        </p:txBody>
      </p:sp>
    </p:spTree>
    <p:extLst>
      <p:ext uri="{BB962C8B-B14F-4D97-AF65-F5344CB8AC3E}">
        <p14:creationId xmlns:p14="http://schemas.microsoft.com/office/powerpoint/2010/main" val="351257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863D5-BBC6-B741-8586-3187FAEE9D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799764-041E-CD4F-BF4A-5EA7C29F72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7DC887-E7D8-8C4E-A40D-2F977A9B1B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B8D600-9D1E-0849-A0ED-27278FCEE1BA}"/>
              </a:ext>
            </a:extLst>
          </p:cNvPr>
          <p:cNvSpPr>
            <a:spLocks noGrp="1"/>
          </p:cNvSpPr>
          <p:nvPr>
            <p:ph type="dt" sz="half" idx="10"/>
          </p:nvPr>
        </p:nvSpPr>
        <p:spPr/>
        <p:txBody>
          <a:bodyPr/>
          <a:lstStyle/>
          <a:p>
            <a:fld id="{03888707-783C-D84C-918A-1DE115F5FE8B}" type="datetime1">
              <a:rPr lang="en-US" smtClean="0"/>
              <a:t>3/27/2025</a:t>
            </a:fld>
            <a:endParaRPr lang="en-US"/>
          </a:p>
        </p:txBody>
      </p:sp>
      <p:sp>
        <p:nvSpPr>
          <p:cNvPr id="6" name="Footer Placeholder 5">
            <a:extLst>
              <a:ext uri="{FF2B5EF4-FFF2-40B4-BE49-F238E27FC236}">
                <a16:creationId xmlns:a16="http://schemas.microsoft.com/office/drawing/2014/main" id="{6D2F4AFF-3E91-CF4F-AB4C-81C81937C2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DA39C-CEBB-CC44-B3F4-931E94FE5EC2}"/>
              </a:ext>
            </a:extLst>
          </p:cNvPr>
          <p:cNvSpPr>
            <a:spLocks noGrp="1"/>
          </p:cNvSpPr>
          <p:nvPr>
            <p:ph type="sldNum" sz="quarter" idx="12"/>
          </p:nvPr>
        </p:nvSpPr>
        <p:spPr/>
        <p:txBody>
          <a:bodyPr/>
          <a:lstStyle/>
          <a:p>
            <a:fld id="{38727DBC-3EF0-2245-9CF0-8A1D8EF6CBF7}" type="slidenum">
              <a:rPr lang="en-US" smtClean="0"/>
              <a:t>‹Nº›</a:t>
            </a:fld>
            <a:endParaRPr lang="en-US"/>
          </a:p>
        </p:txBody>
      </p:sp>
    </p:spTree>
    <p:extLst>
      <p:ext uri="{BB962C8B-B14F-4D97-AF65-F5344CB8AC3E}">
        <p14:creationId xmlns:p14="http://schemas.microsoft.com/office/powerpoint/2010/main" val="755676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96DAC541-7B7A-43D3-8B79-37D633B846F1}">
                <asvg:svgBlip xmlns:asvg="http://schemas.microsoft.com/office/drawing/2016/SVG/main" r:embed="rId14"/>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450DFD-2F56-A843-A806-C893923F41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06EE01-122E-B042-9570-BD1EDC0264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549C66-7092-164C-AFF1-8660BEDA8F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C06A53-251F-1E45-AA12-9BAEDDE2C4A1}" type="datetime1">
              <a:rPr lang="en-US" smtClean="0"/>
              <a:t>3/27/2025</a:t>
            </a:fld>
            <a:endParaRPr lang="en-US"/>
          </a:p>
        </p:txBody>
      </p:sp>
      <p:sp>
        <p:nvSpPr>
          <p:cNvPr id="5" name="Footer Placeholder 4">
            <a:extLst>
              <a:ext uri="{FF2B5EF4-FFF2-40B4-BE49-F238E27FC236}">
                <a16:creationId xmlns:a16="http://schemas.microsoft.com/office/drawing/2014/main" id="{6D7026ED-4E71-2E4B-A5B9-EA266AB810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0A5AD9-CF67-2446-BBDF-5FA1621D1D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727DBC-3EF0-2245-9CF0-8A1D8EF6CBF7}" type="slidenum">
              <a:rPr lang="en-US" smtClean="0"/>
              <a:t>‹Nº›</a:t>
            </a:fld>
            <a:endParaRPr lang="en-US"/>
          </a:p>
        </p:txBody>
      </p:sp>
    </p:spTree>
    <p:extLst>
      <p:ext uri="{BB962C8B-B14F-4D97-AF65-F5344CB8AC3E}">
        <p14:creationId xmlns:p14="http://schemas.microsoft.com/office/powerpoint/2010/main" val="1084674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image" Target="../media/image27.emf"/></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68E952-AA65-CB45-A250-DF2D0FD9872D}"/>
              </a:ext>
            </a:extLst>
          </p:cNvPr>
          <p:cNvSpPr/>
          <p:nvPr/>
        </p:nvSpPr>
        <p:spPr>
          <a:xfrm>
            <a:off x="0" y="0"/>
            <a:ext cx="12192000" cy="3662541"/>
          </a:xfrm>
          <a:prstGeom prst="rect">
            <a:avLst/>
          </a:prstGeom>
          <a:solidFill>
            <a:srgbClr val="0035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8823280-93AC-1C40-984A-C6BBE716FD95}"/>
              </a:ext>
            </a:extLst>
          </p:cNvPr>
          <p:cNvSpPr txBox="1"/>
          <p:nvPr/>
        </p:nvSpPr>
        <p:spPr>
          <a:xfrm>
            <a:off x="414525" y="330813"/>
            <a:ext cx="10989529" cy="3293209"/>
          </a:xfrm>
          <a:prstGeom prst="rect">
            <a:avLst/>
          </a:prstGeom>
          <a:noFill/>
        </p:spPr>
        <p:txBody>
          <a:bodyPr wrap="square" rtlCol="0">
            <a:spAutoFit/>
          </a:bodyPr>
          <a:lstStyle/>
          <a:p>
            <a:r>
              <a:rPr lang="en-US" sz="3200" dirty="0">
                <a:solidFill>
                  <a:srgbClr val="9CF4E3"/>
                </a:solidFill>
                <a:latin typeface="Lato" panose="020F0502020204030203" pitchFamily="34" charset="0"/>
              </a:rPr>
              <a:t>ESTIMATING THE AGE-CONDITIONED AVERAGE TREATMENT EFFECTS CURVES: </a:t>
            </a:r>
          </a:p>
          <a:p>
            <a:r>
              <a:rPr lang="en-US" sz="3200" dirty="0">
                <a:solidFill>
                  <a:srgbClr val="9CF4E3"/>
                </a:solidFill>
                <a:latin typeface="Lato" panose="020F0502020204030203" pitchFamily="34" charset="0"/>
              </a:rPr>
              <a:t>AN APPLICATION FOR ASSESSING LOAD-MANAGEMENT STRATEGIES IN THE NBA</a:t>
            </a:r>
          </a:p>
          <a:p>
            <a:r>
              <a:rPr lang="en-US" sz="2000" dirty="0" err="1">
                <a:solidFill>
                  <a:schemeClr val="bg1"/>
                </a:solidFill>
                <a:latin typeface="YaleNew" panose="02000602050000020003" pitchFamily="2" charset="77"/>
              </a:rPr>
              <a:t>Shinpei</a:t>
            </a:r>
            <a:r>
              <a:rPr lang="en-US" sz="2000" dirty="0">
                <a:solidFill>
                  <a:schemeClr val="bg1"/>
                </a:solidFill>
                <a:latin typeface="YaleNew" panose="02000602050000020003" pitchFamily="2" charset="77"/>
              </a:rPr>
              <a:t> Nakamura-Sakai</a:t>
            </a:r>
            <a:r>
              <a:rPr lang="en-US" sz="2000" baseline="30000" dirty="0">
                <a:solidFill>
                  <a:schemeClr val="bg1"/>
                </a:solidFill>
                <a:latin typeface="YaleNew" panose="02000602050000020003" pitchFamily="2" charset="77"/>
              </a:rPr>
              <a:t>1</a:t>
            </a:r>
            <a:endParaRPr lang="en-US" sz="2000" dirty="0">
              <a:solidFill>
                <a:schemeClr val="bg1"/>
              </a:solidFill>
              <a:latin typeface="YaleNew" panose="02000602050000020003" pitchFamily="2" charset="77"/>
            </a:endParaRPr>
          </a:p>
          <a:p>
            <a:r>
              <a:rPr lang="en-US" sz="2000" dirty="0">
                <a:solidFill>
                  <a:schemeClr val="bg1"/>
                </a:solidFill>
                <a:latin typeface="YaleNew" panose="02000602050000020003" pitchFamily="2" charset="77"/>
              </a:rPr>
              <a:t>Collaborators: Laura Forastiere</a:t>
            </a:r>
            <a:r>
              <a:rPr lang="en-US" sz="2000" baseline="30000" dirty="0">
                <a:solidFill>
                  <a:schemeClr val="bg1"/>
                </a:solidFill>
                <a:latin typeface="YaleNew" panose="02000602050000020003" pitchFamily="2" charset="77"/>
              </a:rPr>
              <a:t>2</a:t>
            </a:r>
            <a:r>
              <a:rPr lang="en-US" sz="2000" dirty="0">
                <a:solidFill>
                  <a:schemeClr val="bg1"/>
                </a:solidFill>
                <a:latin typeface="YaleNew" panose="02000602050000020003" pitchFamily="2" charset="77"/>
              </a:rPr>
              <a:t>, Brian Macdonald</a:t>
            </a:r>
            <a:r>
              <a:rPr lang="en-US" sz="2000" baseline="30000" dirty="0">
                <a:solidFill>
                  <a:schemeClr val="bg1"/>
                </a:solidFill>
                <a:latin typeface="YaleNew" panose="02000602050000020003" pitchFamily="2" charset="77"/>
              </a:rPr>
              <a:t>1</a:t>
            </a:r>
            <a:endParaRPr lang="en-US" sz="2000" dirty="0">
              <a:solidFill>
                <a:schemeClr val="bg1"/>
              </a:solidFill>
              <a:latin typeface="YaleNew" panose="02000602050000020003" pitchFamily="2" charset="77"/>
            </a:endParaRPr>
          </a:p>
          <a:p>
            <a:r>
              <a:rPr lang="en-US" sz="2000" baseline="30000" dirty="0">
                <a:solidFill>
                  <a:schemeClr val="bg1"/>
                </a:solidFill>
                <a:latin typeface="YaleNew" panose="02000602050000020003" pitchFamily="2" charset="77"/>
              </a:rPr>
              <a:t>1</a:t>
            </a:r>
            <a:r>
              <a:rPr lang="en-US" sz="2000" dirty="0">
                <a:solidFill>
                  <a:schemeClr val="bg1"/>
                </a:solidFill>
                <a:latin typeface="YaleNew" panose="02000602050000020003" pitchFamily="2" charset="77"/>
              </a:rPr>
              <a:t> Yale University, Department of Statistics and Data Science </a:t>
            </a:r>
          </a:p>
          <a:p>
            <a:r>
              <a:rPr lang="en-US" sz="2000" baseline="30000" dirty="0">
                <a:solidFill>
                  <a:schemeClr val="bg1"/>
                </a:solidFill>
                <a:latin typeface="YaleNew" panose="02000602050000020003" pitchFamily="2" charset="77"/>
              </a:rPr>
              <a:t>2</a:t>
            </a:r>
            <a:r>
              <a:rPr lang="en-US" sz="2000" dirty="0">
                <a:solidFill>
                  <a:schemeClr val="bg1"/>
                </a:solidFill>
                <a:latin typeface="YaleNew" panose="02000602050000020003" pitchFamily="2" charset="77"/>
              </a:rPr>
              <a:t> Yale University, Department of Biostatistics</a:t>
            </a:r>
            <a:endParaRPr lang="en-US" sz="2000" dirty="0">
              <a:solidFill>
                <a:srgbClr val="9CF3E3"/>
              </a:solidFill>
              <a:latin typeface="YaleNew" panose="02000602050000020003" pitchFamily="2" charset="77"/>
            </a:endParaRPr>
          </a:p>
        </p:txBody>
      </p:sp>
      <p:pic>
        <p:nvPicPr>
          <p:cNvPr id="4" name="Picture 4" descr="Department of Statistics and Data Science&#10;">
            <a:extLst>
              <a:ext uri="{FF2B5EF4-FFF2-40B4-BE49-F238E27FC236}">
                <a16:creationId xmlns:a16="http://schemas.microsoft.com/office/drawing/2014/main" id="{A2B13CBC-7BEA-39D7-6205-DCB107B7E5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011" y="4887004"/>
            <a:ext cx="2768600" cy="9017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mittee Members | LF Events">
            <a:extLst>
              <a:ext uri="{FF2B5EF4-FFF2-40B4-BE49-F238E27FC236}">
                <a16:creationId xmlns:a16="http://schemas.microsoft.com/office/drawing/2014/main" id="{A81009C5-FDFD-846E-9E62-9DFE66F6F3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6329" y="4744149"/>
            <a:ext cx="4770840" cy="1187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174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8B442EC-339E-F54E-BAC2-511C39DCDA08}"/>
              </a:ext>
            </a:extLst>
          </p:cNvPr>
          <p:cNvSpPr txBox="1"/>
          <p:nvPr/>
        </p:nvSpPr>
        <p:spPr>
          <a:xfrm>
            <a:off x="82550" y="375779"/>
            <a:ext cx="12026900" cy="523220"/>
          </a:xfrm>
          <a:prstGeom prst="rect">
            <a:avLst/>
          </a:prstGeom>
          <a:noFill/>
        </p:spPr>
        <p:txBody>
          <a:bodyPr wrap="square" rtlCol="0">
            <a:spAutoFit/>
          </a:bodyPr>
          <a:lstStyle/>
          <a:p>
            <a:r>
              <a:rPr lang="en-US" sz="2800" dirty="0">
                <a:solidFill>
                  <a:srgbClr val="00356B"/>
                </a:solidFill>
                <a:latin typeface="YaleNew" panose="02000602050000020003" pitchFamily="2" charset="77"/>
              </a:rPr>
              <a:t>Causal Inference</a:t>
            </a:r>
          </a:p>
        </p:txBody>
      </p:sp>
      <p:sp>
        <p:nvSpPr>
          <p:cNvPr id="18" name="TextBox 17">
            <a:extLst>
              <a:ext uri="{FF2B5EF4-FFF2-40B4-BE49-F238E27FC236}">
                <a16:creationId xmlns:a16="http://schemas.microsoft.com/office/drawing/2014/main" id="{E6274747-9547-0A4D-BCDB-BBFB4F52EC9F}"/>
              </a:ext>
            </a:extLst>
          </p:cNvPr>
          <p:cNvSpPr txBox="1"/>
          <p:nvPr/>
        </p:nvSpPr>
        <p:spPr>
          <a:xfrm>
            <a:off x="314468" y="1645411"/>
            <a:ext cx="11586380" cy="3170099"/>
          </a:xfrm>
          <a:prstGeom prst="rect">
            <a:avLst/>
          </a:prstGeom>
          <a:noFill/>
        </p:spPr>
        <p:txBody>
          <a:bodyPr wrap="square" rtlCol="0">
            <a:spAutoFit/>
          </a:bodyPr>
          <a:lstStyle/>
          <a:p>
            <a:pPr marL="285750" indent="-285750" algn="l">
              <a:buFont typeface="Arial" panose="020B0604020202020204" pitchFamily="34" charset="0"/>
              <a:buChar char="•"/>
            </a:pPr>
            <a:r>
              <a:rPr lang="en-US" sz="2000" dirty="0">
                <a:solidFill>
                  <a:srgbClr val="9CF4E3"/>
                </a:solidFill>
              </a:rPr>
              <a:t>Example: </a:t>
            </a:r>
            <a:r>
              <a:rPr lang="en-US" altLang="ja-JP" sz="2000" dirty="0">
                <a:solidFill>
                  <a:schemeClr val="bg1"/>
                </a:solidFill>
              </a:rPr>
              <a:t>3</a:t>
            </a:r>
            <a:r>
              <a:rPr lang="en-US" sz="2000" dirty="0">
                <a:solidFill>
                  <a:schemeClr val="bg1"/>
                </a:solidFill>
              </a:rPr>
              <a:t> players, Resting at least one day is the treatment, outcome is Points per game (PPG)</a:t>
            </a:r>
          </a:p>
          <a:p>
            <a:pPr marL="285750" indent="-285750" algn="l">
              <a:buFont typeface="Arial" panose="020B0604020202020204" pitchFamily="34" charset="0"/>
              <a:buChar char="•"/>
            </a:pPr>
            <a:endParaRPr lang="en-US" sz="2000" dirty="0">
              <a:solidFill>
                <a:schemeClr val="bg1"/>
              </a:solidFill>
            </a:endParaRPr>
          </a:p>
          <a:p>
            <a:pPr marL="285750" indent="-285750" algn="l">
              <a:buFont typeface="Arial" panose="020B0604020202020204" pitchFamily="34" charset="0"/>
              <a:buChar char="•"/>
            </a:pPr>
            <a:endParaRPr lang="en-US" sz="2000" dirty="0">
              <a:solidFill>
                <a:schemeClr val="bg1"/>
              </a:solidFill>
            </a:endParaRPr>
          </a:p>
          <a:p>
            <a:pPr marL="285750" indent="-285750" algn="l">
              <a:buFont typeface="Arial" panose="020B0604020202020204" pitchFamily="34" charset="0"/>
              <a:buChar char="•"/>
            </a:pPr>
            <a:endParaRPr lang="en-US" sz="2000" dirty="0">
              <a:solidFill>
                <a:schemeClr val="bg1"/>
              </a:solidFill>
            </a:endParaRPr>
          </a:p>
          <a:p>
            <a:pPr marL="285750" indent="-285750" algn="l">
              <a:buFont typeface="Arial" panose="020B0604020202020204" pitchFamily="34" charset="0"/>
              <a:buChar char="•"/>
            </a:pPr>
            <a:endParaRPr lang="en-US" sz="2000" dirty="0">
              <a:solidFill>
                <a:schemeClr val="bg1"/>
              </a:solidFill>
            </a:endParaRPr>
          </a:p>
          <a:p>
            <a:pPr marL="285750" indent="-285750" algn="l">
              <a:buFont typeface="Arial" panose="020B0604020202020204" pitchFamily="34" charset="0"/>
              <a:buChar char="•"/>
            </a:pPr>
            <a:endParaRPr lang="en-US" sz="2000" dirty="0">
              <a:solidFill>
                <a:schemeClr val="bg1"/>
              </a:solidFill>
            </a:endParaRPr>
          </a:p>
          <a:p>
            <a:pPr marL="285750" indent="-285750" algn="l">
              <a:buFont typeface="Arial" panose="020B0604020202020204" pitchFamily="34" charset="0"/>
              <a:buChar char="•"/>
            </a:pPr>
            <a:endParaRPr lang="en-US" sz="2000" dirty="0">
              <a:solidFill>
                <a:schemeClr val="bg1"/>
              </a:solidFill>
            </a:endParaRPr>
          </a:p>
          <a:p>
            <a:pPr marL="285750" indent="-285750" algn="l">
              <a:buFont typeface="Arial" panose="020B0604020202020204" pitchFamily="34" charset="0"/>
              <a:buChar char="•"/>
            </a:pPr>
            <a:endParaRPr lang="en-US" sz="2000" dirty="0">
              <a:solidFill>
                <a:schemeClr val="bg1"/>
              </a:solidFill>
            </a:endParaRPr>
          </a:p>
          <a:p>
            <a:pPr marL="285750" indent="-285750" algn="l">
              <a:buFont typeface="Arial" panose="020B0604020202020204" pitchFamily="34" charset="0"/>
              <a:buChar char="•"/>
            </a:pPr>
            <a:r>
              <a:rPr lang="en-US" sz="2000" dirty="0">
                <a:solidFill>
                  <a:srgbClr val="9CF4E3"/>
                </a:solidFill>
              </a:rPr>
              <a:t>Question: </a:t>
            </a:r>
            <a:r>
              <a:rPr lang="en-US" sz="2000" dirty="0">
                <a:solidFill>
                  <a:schemeClr val="bg1"/>
                </a:solidFill>
              </a:rPr>
              <a:t>Is resting improve PPG?</a:t>
            </a:r>
          </a:p>
          <a:p>
            <a:pPr marL="742950" lvl="1" indent="-285750">
              <a:buFont typeface="Arial" panose="020B0604020202020204" pitchFamily="34" charset="0"/>
              <a:buChar char="•"/>
            </a:pPr>
            <a:endParaRPr lang="en-US" sz="2000" dirty="0">
              <a:solidFill>
                <a:srgbClr val="9CF4E3"/>
              </a:solidFill>
            </a:endParaRPr>
          </a:p>
        </p:txBody>
      </p:sp>
      <p:pic>
        <p:nvPicPr>
          <p:cNvPr id="2" name="Picture 1">
            <a:extLst>
              <a:ext uri="{FF2B5EF4-FFF2-40B4-BE49-F238E27FC236}">
                <a16:creationId xmlns:a16="http://schemas.microsoft.com/office/drawing/2014/main" id="{88EAB81D-90D9-FC33-5D6C-5CD478ADE02D}"/>
              </a:ext>
            </a:extLst>
          </p:cNvPr>
          <p:cNvPicPr>
            <a:picLocks noChangeAspect="1"/>
          </p:cNvPicPr>
          <p:nvPr/>
        </p:nvPicPr>
        <p:blipFill>
          <a:blip r:embed="rId3"/>
          <a:stretch>
            <a:fillRect/>
          </a:stretch>
        </p:blipFill>
        <p:spPr>
          <a:xfrm>
            <a:off x="2604142" y="2283181"/>
            <a:ext cx="4965700" cy="1697138"/>
          </a:xfrm>
          <a:prstGeom prst="rect">
            <a:avLst/>
          </a:prstGeom>
        </p:spPr>
      </p:pic>
    </p:spTree>
    <p:extLst>
      <p:ext uri="{BB962C8B-B14F-4D97-AF65-F5344CB8AC3E}">
        <p14:creationId xmlns:p14="http://schemas.microsoft.com/office/powerpoint/2010/main" val="454393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8B442EC-339E-F54E-BAC2-511C39DCDA08}"/>
              </a:ext>
            </a:extLst>
          </p:cNvPr>
          <p:cNvSpPr txBox="1"/>
          <p:nvPr/>
        </p:nvSpPr>
        <p:spPr>
          <a:xfrm>
            <a:off x="82550" y="375779"/>
            <a:ext cx="12026900" cy="523220"/>
          </a:xfrm>
          <a:prstGeom prst="rect">
            <a:avLst/>
          </a:prstGeom>
          <a:noFill/>
        </p:spPr>
        <p:txBody>
          <a:bodyPr wrap="square" rtlCol="0">
            <a:spAutoFit/>
          </a:bodyPr>
          <a:lstStyle/>
          <a:p>
            <a:r>
              <a:rPr lang="en-US" sz="2800" dirty="0">
                <a:solidFill>
                  <a:srgbClr val="00356B"/>
                </a:solidFill>
                <a:latin typeface="YaleNew" panose="02000602050000020003" pitchFamily="2" charset="77"/>
              </a:rPr>
              <a:t>Causal Inference</a:t>
            </a:r>
          </a:p>
        </p:txBody>
      </p:sp>
      <p:sp>
        <p:nvSpPr>
          <p:cNvPr id="18" name="TextBox 17">
            <a:extLst>
              <a:ext uri="{FF2B5EF4-FFF2-40B4-BE49-F238E27FC236}">
                <a16:creationId xmlns:a16="http://schemas.microsoft.com/office/drawing/2014/main" id="{E6274747-9547-0A4D-BCDB-BBFB4F52EC9F}"/>
              </a:ext>
            </a:extLst>
          </p:cNvPr>
          <p:cNvSpPr txBox="1"/>
          <p:nvPr/>
        </p:nvSpPr>
        <p:spPr>
          <a:xfrm>
            <a:off x="314468" y="1645411"/>
            <a:ext cx="11586380" cy="3785652"/>
          </a:xfrm>
          <a:prstGeom prst="rect">
            <a:avLst/>
          </a:prstGeom>
          <a:noFill/>
        </p:spPr>
        <p:txBody>
          <a:bodyPr wrap="square" rtlCol="0">
            <a:spAutoFit/>
          </a:bodyPr>
          <a:lstStyle/>
          <a:p>
            <a:pPr marL="285750" indent="-285750" algn="l">
              <a:buFont typeface="Arial" panose="020B0604020202020204" pitchFamily="34" charset="0"/>
              <a:buChar char="•"/>
            </a:pPr>
            <a:r>
              <a:rPr lang="en-US" sz="2000" dirty="0">
                <a:solidFill>
                  <a:srgbClr val="9CF4E3"/>
                </a:solidFill>
              </a:rPr>
              <a:t>Example: </a:t>
            </a:r>
            <a:r>
              <a:rPr lang="en-US" altLang="ja-JP" sz="2000" dirty="0">
                <a:solidFill>
                  <a:schemeClr val="bg1"/>
                </a:solidFill>
              </a:rPr>
              <a:t>3</a:t>
            </a:r>
            <a:r>
              <a:rPr lang="en-US" sz="2000" dirty="0">
                <a:solidFill>
                  <a:schemeClr val="bg1"/>
                </a:solidFill>
              </a:rPr>
              <a:t> players, Resting at least one day is the treatment, outcome is Points per game (PPG)</a:t>
            </a:r>
          </a:p>
          <a:p>
            <a:pPr marL="285750" indent="-285750" algn="l">
              <a:buFont typeface="Arial" panose="020B0604020202020204" pitchFamily="34" charset="0"/>
              <a:buChar char="•"/>
            </a:pPr>
            <a:endParaRPr lang="en-US" sz="2000" dirty="0">
              <a:solidFill>
                <a:schemeClr val="bg1"/>
              </a:solidFill>
            </a:endParaRPr>
          </a:p>
          <a:p>
            <a:pPr marL="285750" indent="-285750" algn="l">
              <a:buFont typeface="Arial" panose="020B0604020202020204" pitchFamily="34" charset="0"/>
              <a:buChar char="•"/>
            </a:pPr>
            <a:endParaRPr lang="en-US" sz="2000" dirty="0">
              <a:solidFill>
                <a:schemeClr val="bg1"/>
              </a:solidFill>
            </a:endParaRPr>
          </a:p>
          <a:p>
            <a:pPr marL="285750" indent="-285750" algn="l">
              <a:buFont typeface="Arial" panose="020B0604020202020204" pitchFamily="34" charset="0"/>
              <a:buChar char="•"/>
            </a:pPr>
            <a:endParaRPr lang="en-US" sz="2000" dirty="0">
              <a:solidFill>
                <a:schemeClr val="bg1"/>
              </a:solidFill>
            </a:endParaRPr>
          </a:p>
          <a:p>
            <a:pPr marL="285750" indent="-285750" algn="l">
              <a:buFont typeface="Arial" panose="020B0604020202020204" pitchFamily="34" charset="0"/>
              <a:buChar char="•"/>
            </a:pPr>
            <a:endParaRPr lang="en-US" sz="2000" dirty="0">
              <a:solidFill>
                <a:schemeClr val="bg1"/>
              </a:solidFill>
            </a:endParaRPr>
          </a:p>
          <a:p>
            <a:pPr marL="285750" indent="-285750" algn="l">
              <a:buFont typeface="Arial" panose="020B0604020202020204" pitchFamily="34" charset="0"/>
              <a:buChar char="•"/>
            </a:pPr>
            <a:endParaRPr lang="en-US" sz="2000" dirty="0">
              <a:solidFill>
                <a:schemeClr val="bg1"/>
              </a:solidFill>
            </a:endParaRPr>
          </a:p>
          <a:p>
            <a:pPr marL="285750" indent="-285750" algn="l">
              <a:buFont typeface="Arial" panose="020B0604020202020204" pitchFamily="34" charset="0"/>
              <a:buChar char="•"/>
            </a:pPr>
            <a:endParaRPr lang="en-US" sz="2000" dirty="0">
              <a:solidFill>
                <a:schemeClr val="bg1"/>
              </a:solidFill>
            </a:endParaRPr>
          </a:p>
          <a:p>
            <a:pPr marL="285750" indent="-285750" algn="l">
              <a:buFont typeface="Arial" panose="020B0604020202020204" pitchFamily="34" charset="0"/>
              <a:buChar char="•"/>
            </a:pPr>
            <a:endParaRPr lang="en-US" sz="2000" dirty="0">
              <a:solidFill>
                <a:schemeClr val="bg1"/>
              </a:solidFill>
            </a:endParaRPr>
          </a:p>
          <a:p>
            <a:pPr marL="285750" indent="-285750" algn="l">
              <a:buFont typeface="Arial" panose="020B0604020202020204" pitchFamily="34" charset="0"/>
              <a:buChar char="•"/>
            </a:pPr>
            <a:r>
              <a:rPr lang="en-US" sz="2000" dirty="0">
                <a:solidFill>
                  <a:srgbClr val="9CF4E3"/>
                </a:solidFill>
              </a:rPr>
              <a:t>Question: </a:t>
            </a:r>
            <a:r>
              <a:rPr lang="en-US" sz="2000" dirty="0">
                <a:solidFill>
                  <a:schemeClr val="bg1"/>
                </a:solidFill>
              </a:rPr>
              <a:t>Does resting improve PPG?</a:t>
            </a:r>
          </a:p>
          <a:p>
            <a:pPr marL="742950" lvl="1" indent="-285750">
              <a:buFont typeface="Arial" panose="020B0604020202020204" pitchFamily="34" charset="0"/>
              <a:buChar char="•"/>
            </a:pPr>
            <a:r>
              <a:rPr lang="en-US" sz="2000" dirty="0">
                <a:solidFill>
                  <a:schemeClr val="bg1"/>
                </a:solidFill>
              </a:rPr>
              <a:t>Maybe but maybe not. Let’s use the potential outcome framework</a:t>
            </a:r>
          </a:p>
          <a:p>
            <a:pPr marL="742950" lvl="1" indent="-285750">
              <a:buFont typeface="Arial" panose="020B0604020202020204" pitchFamily="34" charset="0"/>
              <a:buChar char="•"/>
            </a:pPr>
            <a:endParaRPr lang="en-US" sz="2000" dirty="0">
              <a:solidFill>
                <a:schemeClr val="bg1"/>
              </a:solidFill>
            </a:endParaRPr>
          </a:p>
          <a:p>
            <a:pPr marL="742950" lvl="1" indent="-285750">
              <a:buFont typeface="Arial" panose="020B0604020202020204" pitchFamily="34" charset="0"/>
              <a:buChar char="•"/>
            </a:pPr>
            <a:endParaRPr lang="en-US" sz="2000" dirty="0">
              <a:solidFill>
                <a:srgbClr val="9CF4E3"/>
              </a:solidFill>
            </a:endParaRPr>
          </a:p>
        </p:txBody>
      </p:sp>
      <p:pic>
        <p:nvPicPr>
          <p:cNvPr id="2" name="Picture 1">
            <a:extLst>
              <a:ext uri="{FF2B5EF4-FFF2-40B4-BE49-F238E27FC236}">
                <a16:creationId xmlns:a16="http://schemas.microsoft.com/office/drawing/2014/main" id="{88EAB81D-90D9-FC33-5D6C-5CD478ADE02D}"/>
              </a:ext>
            </a:extLst>
          </p:cNvPr>
          <p:cNvPicPr>
            <a:picLocks noChangeAspect="1"/>
          </p:cNvPicPr>
          <p:nvPr/>
        </p:nvPicPr>
        <p:blipFill>
          <a:blip r:embed="rId3"/>
          <a:stretch>
            <a:fillRect/>
          </a:stretch>
        </p:blipFill>
        <p:spPr>
          <a:xfrm>
            <a:off x="2604142" y="2283181"/>
            <a:ext cx="4965700" cy="1697138"/>
          </a:xfrm>
          <a:prstGeom prst="rect">
            <a:avLst/>
          </a:prstGeom>
        </p:spPr>
      </p:pic>
      <p:pic>
        <p:nvPicPr>
          <p:cNvPr id="4" name="Picture 3">
            <a:extLst>
              <a:ext uri="{FF2B5EF4-FFF2-40B4-BE49-F238E27FC236}">
                <a16:creationId xmlns:a16="http://schemas.microsoft.com/office/drawing/2014/main" id="{E4887625-6363-EC9A-5FDE-5CBB97735B40}"/>
              </a:ext>
            </a:extLst>
          </p:cNvPr>
          <p:cNvPicPr>
            <a:picLocks noChangeAspect="1"/>
          </p:cNvPicPr>
          <p:nvPr/>
        </p:nvPicPr>
        <p:blipFill>
          <a:blip r:embed="rId4"/>
          <a:stretch>
            <a:fillRect/>
          </a:stretch>
        </p:blipFill>
        <p:spPr>
          <a:xfrm>
            <a:off x="1333821" y="4869689"/>
            <a:ext cx="7505753" cy="1199144"/>
          </a:xfrm>
          <a:prstGeom prst="rect">
            <a:avLst/>
          </a:prstGeom>
        </p:spPr>
      </p:pic>
    </p:spTree>
    <p:extLst>
      <p:ext uri="{BB962C8B-B14F-4D97-AF65-F5344CB8AC3E}">
        <p14:creationId xmlns:p14="http://schemas.microsoft.com/office/powerpoint/2010/main" val="1718140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8B442EC-339E-F54E-BAC2-511C39DCDA08}"/>
              </a:ext>
            </a:extLst>
          </p:cNvPr>
          <p:cNvSpPr txBox="1"/>
          <p:nvPr/>
        </p:nvSpPr>
        <p:spPr>
          <a:xfrm>
            <a:off x="82550" y="375779"/>
            <a:ext cx="12026900" cy="523220"/>
          </a:xfrm>
          <a:prstGeom prst="rect">
            <a:avLst/>
          </a:prstGeom>
          <a:noFill/>
        </p:spPr>
        <p:txBody>
          <a:bodyPr wrap="square" rtlCol="0">
            <a:spAutoFit/>
          </a:bodyPr>
          <a:lstStyle/>
          <a:p>
            <a:r>
              <a:rPr lang="en-US" sz="2800" dirty="0">
                <a:solidFill>
                  <a:srgbClr val="00356B"/>
                </a:solidFill>
                <a:latin typeface="YaleNew" panose="02000602050000020003" pitchFamily="2" charset="77"/>
              </a:rPr>
              <a:t>Causal Inference</a:t>
            </a:r>
          </a:p>
        </p:txBody>
      </p:sp>
      <p:sp>
        <p:nvSpPr>
          <p:cNvPr id="18" name="TextBox 17">
            <a:extLst>
              <a:ext uri="{FF2B5EF4-FFF2-40B4-BE49-F238E27FC236}">
                <a16:creationId xmlns:a16="http://schemas.microsoft.com/office/drawing/2014/main" id="{E6274747-9547-0A4D-BCDB-BBFB4F52EC9F}"/>
              </a:ext>
            </a:extLst>
          </p:cNvPr>
          <p:cNvSpPr txBox="1"/>
          <p:nvPr/>
        </p:nvSpPr>
        <p:spPr>
          <a:xfrm>
            <a:off x="314468" y="1645411"/>
            <a:ext cx="11586380" cy="3785652"/>
          </a:xfrm>
          <a:prstGeom prst="rect">
            <a:avLst/>
          </a:prstGeom>
          <a:noFill/>
        </p:spPr>
        <p:txBody>
          <a:bodyPr wrap="square" rtlCol="0">
            <a:spAutoFit/>
          </a:bodyPr>
          <a:lstStyle/>
          <a:p>
            <a:pPr marL="285750" indent="-285750" algn="l">
              <a:buFont typeface="Arial" panose="020B0604020202020204" pitchFamily="34" charset="0"/>
              <a:buChar char="•"/>
            </a:pPr>
            <a:r>
              <a:rPr lang="en-US" sz="2000" dirty="0">
                <a:solidFill>
                  <a:srgbClr val="9CF4E3"/>
                </a:solidFill>
              </a:rPr>
              <a:t>Example: </a:t>
            </a:r>
            <a:r>
              <a:rPr lang="en-US" altLang="ja-JP" sz="2000" dirty="0">
                <a:solidFill>
                  <a:schemeClr val="bg1"/>
                </a:solidFill>
              </a:rPr>
              <a:t>3</a:t>
            </a:r>
            <a:r>
              <a:rPr lang="en-US" sz="2000" dirty="0">
                <a:solidFill>
                  <a:schemeClr val="bg1"/>
                </a:solidFill>
              </a:rPr>
              <a:t> players, Resting at least one day is the treatment, outcome is Points per game (PPG)</a:t>
            </a:r>
          </a:p>
          <a:p>
            <a:pPr marL="285750" indent="-285750" algn="l">
              <a:buFont typeface="Arial" panose="020B0604020202020204" pitchFamily="34" charset="0"/>
              <a:buChar char="•"/>
            </a:pPr>
            <a:endParaRPr lang="en-US" sz="2000" dirty="0">
              <a:solidFill>
                <a:schemeClr val="bg1"/>
              </a:solidFill>
            </a:endParaRPr>
          </a:p>
          <a:p>
            <a:pPr marL="285750" indent="-285750" algn="l">
              <a:buFont typeface="Arial" panose="020B0604020202020204" pitchFamily="34" charset="0"/>
              <a:buChar char="•"/>
            </a:pPr>
            <a:endParaRPr lang="en-US" sz="2000" dirty="0">
              <a:solidFill>
                <a:schemeClr val="bg1"/>
              </a:solidFill>
            </a:endParaRPr>
          </a:p>
          <a:p>
            <a:pPr marL="285750" indent="-285750" algn="l">
              <a:buFont typeface="Arial" panose="020B0604020202020204" pitchFamily="34" charset="0"/>
              <a:buChar char="•"/>
            </a:pPr>
            <a:endParaRPr lang="en-US" sz="2000" dirty="0">
              <a:solidFill>
                <a:schemeClr val="bg1"/>
              </a:solidFill>
            </a:endParaRPr>
          </a:p>
          <a:p>
            <a:pPr marL="285750" indent="-285750" algn="l">
              <a:buFont typeface="Arial" panose="020B0604020202020204" pitchFamily="34" charset="0"/>
              <a:buChar char="•"/>
            </a:pPr>
            <a:endParaRPr lang="en-US" sz="2000" dirty="0">
              <a:solidFill>
                <a:schemeClr val="bg1"/>
              </a:solidFill>
            </a:endParaRPr>
          </a:p>
          <a:p>
            <a:pPr marL="285750" indent="-285750" algn="l">
              <a:buFont typeface="Arial" panose="020B0604020202020204" pitchFamily="34" charset="0"/>
              <a:buChar char="•"/>
            </a:pPr>
            <a:endParaRPr lang="en-US" sz="2000" dirty="0">
              <a:solidFill>
                <a:schemeClr val="bg1"/>
              </a:solidFill>
            </a:endParaRPr>
          </a:p>
          <a:p>
            <a:pPr algn="l"/>
            <a:endParaRPr lang="en-US" sz="2000" dirty="0">
              <a:solidFill>
                <a:schemeClr val="bg1"/>
              </a:solidFill>
            </a:endParaRPr>
          </a:p>
          <a:p>
            <a:pPr marL="285750" indent="-285750" algn="l">
              <a:buFont typeface="Arial" panose="020B0604020202020204" pitchFamily="34" charset="0"/>
              <a:buChar char="•"/>
            </a:pPr>
            <a:r>
              <a:rPr lang="en-US" sz="2000" dirty="0">
                <a:solidFill>
                  <a:srgbClr val="9CF4E3"/>
                </a:solidFill>
              </a:rPr>
              <a:t>Question: </a:t>
            </a:r>
            <a:r>
              <a:rPr lang="en-US" sz="2000" dirty="0">
                <a:solidFill>
                  <a:schemeClr val="bg1"/>
                </a:solidFill>
              </a:rPr>
              <a:t>Does resting improve PPG?</a:t>
            </a:r>
          </a:p>
          <a:p>
            <a:pPr marL="742950" lvl="1" indent="-285750">
              <a:buFont typeface="Arial" panose="020B0604020202020204" pitchFamily="34" charset="0"/>
              <a:buChar char="•"/>
            </a:pPr>
            <a:r>
              <a:rPr lang="en-US" sz="2000" dirty="0">
                <a:solidFill>
                  <a:schemeClr val="bg1"/>
                </a:solidFill>
              </a:rPr>
              <a:t>Maybe but maybe not. Let’s use the potential outcome framework</a:t>
            </a:r>
          </a:p>
          <a:p>
            <a:pPr marL="742950" lvl="1" indent="-285750">
              <a:buFont typeface="Arial" panose="020B0604020202020204" pitchFamily="34" charset="0"/>
              <a:buChar char="•"/>
            </a:pPr>
            <a:endParaRPr lang="en-US" sz="2000" dirty="0">
              <a:solidFill>
                <a:schemeClr val="bg1"/>
              </a:solidFill>
            </a:endParaRPr>
          </a:p>
          <a:p>
            <a:pPr marL="742950" lvl="1" indent="-285750">
              <a:buFont typeface="Arial" panose="020B0604020202020204" pitchFamily="34" charset="0"/>
              <a:buChar char="•"/>
            </a:pPr>
            <a:endParaRPr lang="en-US" sz="2000" dirty="0">
              <a:solidFill>
                <a:schemeClr val="bg1"/>
              </a:solidFill>
            </a:endParaRPr>
          </a:p>
          <a:p>
            <a:pPr marL="742950" lvl="1" indent="-285750">
              <a:buFont typeface="Arial" panose="020B0604020202020204" pitchFamily="34" charset="0"/>
              <a:buChar char="•"/>
            </a:pPr>
            <a:endParaRPr lang="en-US" sz="2000" dirty="0">
              <a:solidFill>
                <a:srgbClr val="9CF4E3"/>
              </a:solidFill>
            </a:endParaRPr>
          </a:p>
        </p:txBody>
      </p:sp>
      <p:pic>
        <p:nvPicPr>
          <p:cNvPr id="2" name="Picture 1">
            <a:extLst>
              <a:ext uri="{FF2B5EF4-FFF2-40B4-BE49-F238E27FC236}">
                <a16:creationId xmlns:a16="http://schemas.microsoft.com/office/drawing/2014/main" id="{88EAB81D-90D9-FC33-5D6C-5CD478ADE02D}"/>
              </a:ext>
            </a:extLst>
          </p:cNvPr>
          <p:cNvPicPr>
            <a:picLocks noChangeAspect="1"/>
          </p:cNvPicPr>
          <p:nvPr/>
        </p:nvPicPr>
        <p:blipFill>
          <a:blip r:embed="rId3"/>
          <a:stretch>
            <a:fillRect/>
          </a:stretch>
        </p:blipFill>
        <p:spPr>
          <a:xfrm>
            <a:off x="3414369" y="2115632"/>
            <a:ext cx="4421691" cy="1511211"/>
          </a:xfrm>
          <a:prstGeom prst="rect">
            <a:avLst/>
          </a:prstGeom>
        </p:spPr>
      </p:pic>
      <p:pic>
        <p:nvPicPr>
          <p:cNvPr id="3" name="Picture 2">
            <a:extLst>
              <a:ext uri="{FF2B5EF4-FFF2-40B4-BE49-F238E27FC236}">
                <a16:creationId xmlns:a16="http://schemas.microsoft.com/office/drawing/2014/main" id="{BA9BCA68-FFAB-391D-F023-561DF8A84098}"/>
              </a:ext>
            </a:extLst>
          </p:cNvPr>
          <p:cNvPicPr>
            <a:picLocks noChangeAspect="1"/>
          </p:cNvPicPr>
          <p:nvPr/>
        </p:nvPicPr>
        <p:blipFill>
          <a:blip r:embed="rId4"/>
          <a:stretch>
            <a:fillRect/>
          </a:stretch>
        </p:blipFill>
        <p:spPr>
          <a:xfrm>
            <a:off x="615829" y="4666264"/>
            <a:ext cx="10018769" cy="1511211"/>
          </a:xfrm>
          <a:prstGeom prst="rect">
            <a:avLst/>
          </a:prstGeom>
        </p:spPr>
      </p:pic>
    </p:spTree>
    <p:extLst>
      <p:ext uri="{BB962C8B-B14F-4D97-AF65-F5344CB8AC3E}">
        <p14:creationId xmlns:p14="http://schemas.microsoft.com/office/powerpoint/2010/main" val="4195017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8B442EC-339E-F54E-BAC2-511C39DCDA08}"/>
              </a:ext>
            </a:extLst>
          </p:cNvPr>
          <p:cNvSpPr txBox="1"/>
          <p:nvPr/>
        </p:nvSpPr>
        <p:spPr>
          <a:xfrm>
            <a:off x="82550" y="375779"/>
            <a:ext cx="12026900" cy="523220"/>
          </a:xfrm>
          <a:prstGeom prst="rect">
            <a:avLst/>
          </a:prstGeom>
          <a:noFill/>
        </p:spPr>
        <p:txBody>
          <a:bodyPr wrap="square" rtlCol="0">
            <a:spAutoFit/>
          </a:bodyPr>
          <a:lstStyle/>
          <a:p>
            <a:r>
              <a:rPr lang="en-US" sz="2800" dirty="0">
                <a:solidFill>
                  <a:srgbClr val="00356B"/>
                </a:solidFill>
                <a:latin typeface="YaleNew" panose="02000602050000020003" pitchFamily="2" charset="77"/>
              </a:rPr>
              <a:t>Causal Inference</a:t>
            </a:r>
          </a:p>
        </p:txBody>
      </p:sp>
      <p:sp>
        <p:nvSpPr>
          <p:cNvPr id="18" name="TextBox 17">
            <a:extLst>
              <a:ext uri="{FF2B5EF4-FFF2-40B4-BE49-F238E27FC236}">
                <a16:creationId xmlns:a16="http://schemas.microsoft.com/office/drawing/2014/main" id="{E6274747-9547-0A4D-BCDB-BBFB4F52EC9F}"/>
              </a:ext>
            </a:extLst>
          </p:cNvPr>
          <p:cNvSpPr txBox="1"/>
          <p:nvPr/>
        </p:nvSpPr>
        <p:spPr>
          <a:xfrm>
            <a:off x="314468" y="1645411"/>
            <a:ext cx="11586380" cy="4093428"/>
          </a:xfrm>
          <a:prstGeom prst="rect">
            <a:avLst/>
          </a:prstGeom>
          <a:noFill/>
        </p:spPr>
        <p:txBody>
          <a:bodyPr wrap="square" rtlCol="0">
            <a:spAutoFit/>
          </a:bodyPr>
          <a:lstStyle/>
          <a:p>
            <a:pPr marL="285750" indent="-285750" algn="l">
              <a:buFont typeface="Arial" panose="020B0604020202020204" pitchFamily="34" charset="0"/>
              <a:buChar char="•"/>
            </a:pPr>
            <a:r>
              <a:rPr lang="en-US" sz="2000" dirty="0">
                <a:solidFill>
                  <a:srgbClr val="9CF4E3"/>
                </a:solidFill>
              </a:rPr>
              <a:t>Example: </a:t>
            </a:r>
            <a:r>
              <a:rPr lang="en-US" altLang="ja-JP" sz="2000" dirty="0">
                <a:solidFill>
                  <a:schemeClr val="bg1"/>
                </a:solidFill>
              </a:rPr>
              <a:t>3</a:t>
            </a:r>
            <a:r>
              <a:rPr lang="en-US" sz="2000" dirty="0">
                <a:solidFill>
                  <a:schemeClr val="bg1"/>
                </a:solidFill>
              </a:rPr>
              <a:t> players, Resting at least one day is the treatment, outcome is Points per game (PPG)</a:t>
            </a:r>
          </a:p>
          <a:p>
            <a:pPr marL="285750" indent="-285750" algn="l">
              <a:buFont typeface="Arial" panose="020B0604020202020204" pitchFamily="34" charset="0"/>
              <a:buChar char="•"/>
            </a:pPr>
            <a:endParaRPr lang="en-US" sz="2000" dirty="0">
              <a:solidFill>
                <a:schemeClr val="bg1"/>
              </a:solidFill>
            </a:endParaRPr>
          </a:p>
          <a:p>
            <a:pPr marL="285750" indent="-285750" algn="l">
              <a:buFont typeface="Arial" panose="020B0604020202020204" pitchFamily="34" charset="0"/>
              <a:buChar char="•"/>
            </a:pPr>
            <a:endParaRPr lang="en-US" sz="2000" dirty="0">
              <a:solidFill>
                <a:schemeClr val="bg1"/>
              </a:solidFill>
            </a:endParaRPr>
          </a:p>
          <a:p>
            <a:pPr marL="285750" indent="-285750" algn="l">
              <a:buFont typeface="Arial" panose="020B0604020202020204" pitchFamily="34" charset="0"/>
              <a:buChar char="•"/>
            </a:pPr>
            <a:endParaRPr lang="en-US" sz="2000" dirty="0">
              <a:solidFill>
                <a:schemeClr val="bg1"/>
              </a:solidFill>
            </a:endParaRPr>
          </a:p>
          <a:p>
            <a:pPr marL="285750" indent="-285750" algn="l">
              <a:buFont typeface="Arial" panose="020B0604020202020204" pitchFamily="34" charset="0"/>
              <a:buChar char="•"/>
            </a:pPr>
            <a:endParaRPr lang="en-US" sz="2000" dirty="0">
              <a:solidFill>
                <a:schemeClr val="bg1"/>
              </a:solidFill>
            </a:endParaRPr>
          </a:p>
          <a:p>
            <a:pPr marL="285750" indent="-285750" algn="l">
              <a:buFont typeface="Arial" panose="020B0604020202020204" pitchFamily="34" charset="0"/>
              <a:buChar char="•"/>
            </a:pPr>
            <a:endParaRPr lang="en-US" sz="2000" dirty="0">
              <a:solidFill>
                <a:schemeClr val="bg1"/>
              </a:solidFill>
            </a:endParaRPr>
          </a:p>
          <a:p>
            <a:pPr algn="l"/>
            <a:endParaRPr lang="en-US" sz="2000" dirty="0">
              <a:solidFill>
                <a:schemeClr val="bg1"/>
              </a:solidFill>
            </a:endParaRPr>
          </a:p>
          <a:p>
            <a:pPr marL="285750" indent="-285750" algn="l">
              <a:buFont typeface="Arial" panose="020B0604020202020204" pitchFamily="34" charset="0"/>
              <a:buChar char="•"/>
            </a:pPr>
            <a:r>
              <a:rPr lang="en-US" sz="2000" dirty="0">
                <a:solidFill>
                  <a:srgbClr val="9CF4E3"/>
                </a:solidFill>
              </a:rPr>
              <a:t>Question: </a:t>
            </a:r>
            <a:r>
              <a:rPr lang="en-US" sz="2000" dirty="0">
                <a:solidFill>
                  <a:schemeClr val="bg1"/>
                </a:solidFill>
              </a:rPr>
              <a:t>Does resting improve PPG?</a:t>
            </a:r>
          </a:p>
          <a:p>
            <a:pPr marL="742950" lvl="1" indent="-285750">
              <a:buFont typeface="Arial" panose="020B0604020202020204" pitchFamily="34" charset="0"/>
              <a:buChar char="•"/>
            </a:pPr>
            <a:r>
              <a:rPr lang="en-US" sz="2000" dirty="0">
                <a:solidFill>
                  <a:schemeClr val="bg1"/>
                </a:solidFill>
              </a:rPr>
              <a:t>Maybe but maybe not. Let’s use the potential outcome framework</a:t>
            </a:r>
          </a:p>
          <a:p>
            <a:pPr marL="742950" lvl="1" indent="-285750">
              <a:buFont typeface="Arial" panose="020B0604020202020204" pitchFamily="34" charset="0"/>
              <a:buChar char="•"/>
            </a:pPr>
            <a:r>
              <a:rPr lang="en-US" sz="2000" dirty="0">
                <a:solidFill>
                  <a:schemeClr val="bg1"/>
                </a:solidFill>
              </a:rPr>
              <a:t>For example, in this case, treatment effect is zero</a:t>
            </a:r>
          </a:p>
          <a:p>
            <a:pPr marL="742950" lvl="1" indent="-285750">
              <a:buFont typeface="Arial" panose="020B0604020202020204" pitchFamily="34" charset="0"/>
              <a:buChar char="•"/>
            </a:pPr>
            <a:endParaRPr lang="en-US" sz="2000" dirty="0">
              <a:solidFill>
                <a:schemeClr val="bg1"/>
              </a:solidFill>
            </a:endParaRPr>
          </a:p>
          <a:p>
            <a:pPr marL="742950" lvl="1" indent="-285750">
              <a:buFont typeface="Arial" panose="020B0604020202020204" pitchFamily="34" charset="0"/>
              <a:buChar char="•"/>
            </a:pPr>
            <a:endParaRPr lang="en-US" sz="2000" dirty="0">
              <a:solidFill>
                <a:schemeClr val="bg1"/>
              </a:solidFill>
            </a:endParaRPr>
          </a:p>
          <a:p>
            <a:pPr marL="742950" lvl="1" indent="-285750">
              <a:buFont typeface="Arial" panose="020B0604020202020204" pitchFamily="34" charset="0"/>
              <a:buChar char="•"/>
            </a:pPr>
            <a:endParaRPr lang="en-US" sz="2000" dirty="0">
              <a:solidFill>
                <a:srgbClr val="9CF4E3"/>
              </a:solidFill>
            </a:endParaRPr>
          </a:p>
        </p:txBody>
      </p:sp>
      <p:pic>
        <p:nvPicPr>
          <p:cNvPr id="2" name="Picture 1">
            <a:extLst>
              <a:ext uri="{FF2B5EF4-FFF2-40B4-BE49-F238E27FC236}">
                <a16:creationId xmlns:a16="http://schemas.microsoft.com/office/drawing/2014/main" id="{88EAB81D-90D9-FC33-5D6C-5CD478ADE02D}"/>
              </a:ext>
            </a:extLst>
          </p:cNvPr>
          <p:cNvPicPr>
            <a:picLocks noChangeAspect="1"/>
          </p:cNvPicPr>
          <p:nvPr/>
        </p:nvPicPr>
        <p:blipFill>
          <a:blip r:embed="rId3"/>
          <a:stretch>
            <a:fillRect/>
          </a:stretch>
        </p:blipFill>
        <p:spPr>
          <a:xfrm>
            <a:off x="3414369" y="2115632"/>
            <a:ext cx="4421691" cy="1511211"/>
          </a:xfrm>
          <a:prstGeom prst="rect">
            <a:avLst/>
          </a:prstGeom>
        </p:spPr>
      </p:pic>
      <p:pic>
        <p:nvPicPr>
          <p:cNvPr id="5" name="Picture 4">
            <a:extLst>
              <a:ext uri="{FF2B5EF4-FFF2-40B4-BE49-F238E27FC236}">
                <a16:creationId xmlns:a16="http://schemas.microsoft.com/office/drawing/2014/main" id="{F4B176AA-D5C1-B56B-EBDA-9C8D45A7C385}"/>
              </a:ext>
            </a:extLst>
          </p:cNvPr>
          <p:cNvPicPr>
            <a:picLocks noChangeAspect="1"/>
          </p:cNvPicPr>
          <p:nvPr/>
        </p:nvPicPr>
        <p:blipFill>
          <a:blip r:embed="rId4"/>
          <a:stretch>
            <a:fillRect/>
          </a:stretch>
        </p:blipFill>
        <p:spPr>
          <a:xfrm>
            <a:off x="1094740" y="4745270"/>
            <a:ext cx="10002520" cy="1508760"/>
          </a:xfrm>
          <a:prstGeom prst="rect">
            <a:avLst/>
          </a:prstGeom>
        </p:spPr>
      </p:pic>
    </p:spTree>
    <p:extLst>
      <p:ext uri="{BB962C8B-B14F-4D97-AF65-F5344CB8AC3E}">
        <p14:creationId xmlns:p14="http://schemas.microsoft.com/office/powerpoint/2010/main" val="3522993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8B442EC-339E-F54E-BAC2-511C39DCDA08}"/>
              </a:ext>
            </a:extLst>
          </p:cNvPr>
          <p:cNvSpPr txBox="1"/>
          <p:nvPr/>
        </p:nvSpPr>
        <p:spPr>
          <a:xfrm>
            <a:off x="82550" y="375779"/>
            <a:ext cx="12026900" cy="523220"/>
          </a:xfrm>
          <a:prstGeom prst="rect">
            <a:avLst/>
          </a:prstGeom>
          <a:noFill/>
        </p:spPr>
        <p:txBody>
          <a:bodyPr wrap="square" rtlCol="0">
            <a:spAutoFit/>
          </a:bodyPr>
          <a:lstStyle/>
          <a:p>
            <a:r>
              <a:rPr lang="en-US" sz="2800" dirty="0">
                <a:solidFill>
                  <a:srgbClr val="00356B"/>
                </a:solidFill>
                <a:latin typeface="YaleNew" panose="02000602050000020003" pitchFamily="2" charset="77"/>
              </a:rPr>
              <a:t>Framework</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6274747-9547-0A4D-BCDB-BBFB4F52EC9F}"/>
                  </a:ext>
                </a:extLst>
              </p:cNvPr>
              <p:cNvSpPr txBox="1"/>
              <p:nvPr/>
            </p:nvSpPr>
            <p:spPr>
              <a:xfrm>
                <a:off x="314468" y="1645411"/>
                <a:ext cx="11586380" cy="4093428"/>
              </a:xfrm>
              <a:prstGeom prst="rect">
                <a:avLst/>
              </a:prstGeom>
              <a:noFill/>
            </p:spPr>
            <p:txBody>
              <a:bodyPr wrap="square" rtlCol="0">
                <a:spAutoFit/>
              </a:bodyPr>
              <a:lstStyle/>
              <a:p>
                <a:pPr marL="285750" indent="-285750" algn="l">
                  <a:buFont typeface="Arial" panose="020B0604020202020204" pitchFamily="34" charset="0"/>
                  <a:buChar char="•"/>
                </a:pPr>
                <a:r>
                  <a:rPr lang="en-US" sz="2000" dirty="0">
                    <a:solidFill>
                      <a:srgbClr val="9CF4E3"/>
                    </a:solidFill>
                  </a:rPr>
                  <a:t>Conditional Expectation Function (CEF)</a:t>
                </a:r>
              </a:p>
              <a:p>
                <a:pPr marL="285750" indent="-285750" algn="l">
                  <a:buFont typeface="Arial" panose="020B0604020202020204" pitchFamily="34" charset="0"/>
                  <a:buChar char="•"/>
                </a:pPr>
                <a:endParaRPr lang="en-US" sz="2000" dirty="0">
                  <a:solidFill>
                    <a:srgbClr val="9CF4E3"/>
                  </a:solidFill>
                </a:endParaRPr>
              </a:p>
              <a:p>
                <a:pPr marL="742950" lvl="1" indent="-285750">
                  <a:buFont typeface="Arial" panose="020B0604020202020204" pitchFamily="34" charset="0"/>
                  <a:buChar char="•"/>
                </a:pPr>
                <a:r>
                  <a:rPr lang="en-US" sz="2000" dirty="0">
                    <a:solidFill>
                      <a:schemeClr val="bg1"/>
                    </a:solidFill>
                  </a:rPr>
                  <a:t>Consider </a:t>
                </a:r>
                <a14:m>
                  <m:oMath xmlns:m="http://schemas.openxmlformats.org/officeDocument/2006/math">
                    <m:r>
                      <a:rPr lang="en-US" sz="2000" b="0" i="1" smtClean="0">
                        <a:solidFill>
                          <a:schemeClr val="bg1"/>
                        </a:solidFill>
                        <a:latin typeface="Cambria Math" panose="02040503050406030204" pitchFamily="18" charset="0"/>
                      </a:rPr>
                      <m:t>𝑁</m:t>
                    </m:r>
                  </m:oMath>
                </a14:m>
                <a:r>
                  <a:rPr lang="en-US" sz="2000" dirty="0">
                    <a:solidFill>
                      <a:schemeClr val="bg1"/>
                    </a:solidFill>
                  </a:rPr>
                  <a:t> units, age </a:t>
                </a:r>
                <a14:m>
                  <m:oMath xmlns:m="http://schemas.openxmlformats.org/officeDocument/2006/math">
                    <m:r>
                      <a:rPr lang="en-US" sz="2000" b="0" i="1" smtClean="0">
                        <a:solidFill>
                          <a:schemeClr val="bg1"/>
                        </a:solidFill>
                        <a:latin typeface="Cambria Math" panose="02040503050406030204" pitchFamily="18" charset="0"/>
                      </a:rPr>
                      <m:t>𝐴</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ℤ</m:t>
                    </m:r>
                  </m:oMath>
                </a14:m>
                <a:r>
                  <a:rPr lang="en-US" sz="2000" dirty="0">
                    <a:solidFill>
                      <a:schemeClr val="bg1"/>
                    </a:solidFill>
                  </a:rPr>
                  <a:t> , treatment </a:t>
                </a:r>
                <a14:m>
                  <m:oMath xmlns:m="http://schemas.openxmlformats.org/officeDocument/2006/math">
                    <m:r>
                      <a:rPr lang="en-US" sz="2000" b="0" i="1" smtClean="0">
                        <a:solidFill>
                          <a:schemeClr val="bg1"/>
                        </a:solidFill>
                        <a:latin typeface="Cambria Math" panose="02040503050406030204" pitchFamily="18" charset="0"/>
                      </a:rPr>
                      <m:t>𝑊</m:t>
                    </m:r>
                    <m:r>
                      <a:rPr lang="en-US" sz="2000" b="0" i="1" smtClean="0">
                        <a:solidFill>
                          <a:schemeClr val="bg1"/>
                        </a:solidFill>
                        <a:latin typeface="Cambria Math" panose="02040503050406030204" pitchFamily="18" charset="0"/>
                      </a:rPr>
                      <m:t>∈{0,1}</m:t>
                    </m:r>
                  </m:oMath>
                </a14:m>
                <a:r>
                  <a:rPr lang="en-US" sz="2000" dirty="0">
                    <a:solidFill>
                      <a:schemeClr val="bg1"/>
                    </a:solidFill>
                  </a:rPr>
                  <a:t>, </a:t>
                </a:r>
                <a14:m>
                  <m:oMath xmlns:m="http://schemas.openxmlformats.org/officeDocument/2006/math">
                    <m:r>
                      <a:rPr lang="en-US" sz="2000" b="0" i="1" dirty="0" smtClean="0">
                        <a:solidFill>
                          <a:schemeClr val="bg1"/>
                        </a:solidFill>
                        <a:latin typeface="Cambria Math" panose="02040503050406030204" pitchFamily="18" charset="0"/>
                      </a:rPr>
                      <m:t>𝑌</m:t>
                    </m:r>
                    <m:r>
                      <a:rPr lang="en-US" sz="2000" b="0" i="1" dirty="0" smtClean="0">
                        <a:solidFill>
                          <a:schemeClr val="bg1"/>
                        </a:solidFill>
                        <a:latin typeface="Cambria Math" panose="02040503050406030204" pitchFamily="18" charset="0"/>
                      </a:rPr>
                      <m:t>(</m:t>
                    </m:r>
                    <m:r>
                      <a:rPr lang="en-US" sz="2000" b="0" i="1" dirty="0" smtClean="0">
                        <a:solidFill>
                          <a:schemeClr val="bg1"/>
                        </a:solidFill>
                        <a:latin typeface="Cambria Math" panose="02040503050406030204" pitchFamily="18" charset="0"/>
                      </a:rPr>
                      <m:t>𝑤</m:t>
                    </m:r>
                    <m:r>
                      <a:rPr lang="en-US" sz="2000" b="0" i="1" dirty="0" smtClean="0">
                        <a:solidFill>
                          <a:schemeClr val="bg1"/>
                        </a:solidFill>
                        <a:latin typeface="Cambria Math" panose="02040503050406030204" pitchFamily="18" charset="0"/>
                      </a:rPr>
                      <m:t>)</m:t>
                    </m:r>
                  </m:oMath>
                </a14:m>
                <a:r>
                  <a:rPr lang="en-US" sz="2000" dirty="0">
                    <a:solidFill>
                      <a:schemeClr val="bg1"/>
                    </a:solidFill>
                  </a:rPr>
                  <a:t> potential outcome of unit </a:t>
                </a:r>
                <a14:m>
                  <m:oMath xmlns:m="http://schemas.openxmlformats.org/officeDocument/2006/math">
                    <m:r>
                      <a:rPr lang="en-US" sz="2000" b="0" i="1" smtClean="0">
                        <a:solidFill>
                          <a:schemeClr val="bg1"/>
                        </a:solidFill>
                        <a:latin typeface="Cambria Math" panose="02040503050406030204" pitchFamily="18" charset="0"/>
                      </a:rPr>
                      <m:t>𝑖</m:t>
                    </m:r>
                  </m:oMath>
                </a14:m>
                <a:r>
                  <a:rPr lang="en-US" sz="2000" dirty="0">
                    <a:solidFill>
                      <a:schemeClr val="bg1"/>
                    </a:solidFill>
                  </a:rPr>
                  <a:t> for treatment </a:t>
                </a:r>
                <a14:m>
                  <m:oMath xmlns:m="http://schemas.openxmlformats.org/officeDocument/2006/math">
                    <m:r>
                      <a:rPr lang="en-US" sz="2000" b="0" i="1" smtClean="0">
                        <a:solidFill>
                          <a:schemeClr val="bg1"/>
                        </a:solidFill>
                        <a:latin typeface="Cambria Math" panose="02040503050406030204" pitchFamily="18" charset="0"/>
                      </a:rPr>
                      <m:t>𝑤</m:t>
                    </m:r>
                  </m:oMath>
                </a14:m>
                <a:r>
                  <a:rPr lang="en-US" sz="2000" dirty="0">
                    <a:solidFill>
                      <a:schemeClr val="bg1"/>
                    </a:solidFill>
                  </a:rPr>
                  <a:t> Then the CEF is defined as:</a:t>
                </a:r>
              </a:p>
              <a:p>
                <a:pPr lvl="1"/>
                <a:r>
                  <a:rPr lang="en-US" sz="2000" b="0" dirty="0">
                    <a:solidFill>
                      <a:schemeClr val="bg1"/>
                    </a:solidFill>
                  </a:rPr>
                  <a:t>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𝜇</m:t>
                        </m:r>
                      </m:e>
                      <m:sub>
                        <m:r>
                          <a:rPr lang="en-US" sz="2000" b="0" i="1" smtClean="0">
                            <a:solidFill>
                              <a:schemeClr val="bg1"/>
                            </a:solidFill>
                            <a:latin typeface="Cambria Math" panose="02040503050406030204" pitchFamily="18" charset="0"/>
                          </a:rPr>
                          <m:t>0</m:t>
                        </m:r>
                      </m:sub>
                    </m:sSub>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𝑎</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e>
                    </m:d>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𝔼</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𝑌</m:t>
                        </m:r>
                      </m:e>
                      <m:sub>
                        <m:r>
                          <a:rPr lang="en-US" sz="2000" b="0" i="1" smtClean="0">
                            <a:solidFill>
                              <a:schemeClr val="bg1"/>
                            </a:solidFill>
                            <a:latin typeface="Cambria Math" panose="02040503050406030204" pitchFamily="18" charset="0"/>
                          </a:rPr>
                          <m:t>𝑖</m:t>
                        </m:r>
                      </m:sub>
                    </m:sSub>
                    <m:r>
                      <a:rPr lang="en-US" sz="2000" b="0" i="1" smtClean="0">
                        <a:solidFill>
                          <a:schemeClr val="bg1"/>
                        </a:solidFill>
                        <a:latin typeface="Cambria Math" panose="02040503050406030204" pitchFamily="18" charset="0"/>
                      </a:rPr>
                      <m:t>(0)|</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𝐴</m:t>
                        </m:r>
                      </m:e>
                      <m:sub>
                        <m:r>
                          <a:rPr lang="en-US" sz="2000" b="0" i="1" smtClean="0">
                            <a:solidFill>
                              <a:schemeClr val="bg1"/>
                            </a:solidFill>
                            <a:latin typeface="Cambria Math" panose="02040503050406030204" pitchFamily="18" charset="0"/>
                          </a:rPr>
                          <m:t>𝑖</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𝑎</m:t>
                    </m:r>
                    <m:r>
                      <a:rPr lang="en-US" sz="2000" b="0" i="1" smtClean="0">
                        <a:solidFill>
                          <a:schemeClr val="bg1"/>
                        </a:solidFill>
                        <a:latin typeface="Cambria Math" panose="02040503050406030204" pitchFamily="18" charset="0"/>
                      </a:rPr>
                      <m:t>, </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𝑋</m:t>
                        </m:r>
                      </m:e>
                      <m:sub>
                        <m:r>
                          <a:rPr lang="en-US" sz="2000" b="0" i="1" smtClean="0">
                            <a:solidFill>
                              <a:schemeClr val="bg1"/>
                            </a:solidFill>
                            <a:latin typeface="Cambria Math" panose="02040503050406030204" pitchFamily="18" charset="0"/>
                          </a:rPr>
                          <m:t>𝑖</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r>
                      <a:rPr lang="en-US" sz="2000" b="0" i="1" smtClean="0">
                        <a:solidFill>
                          <a:schemeClr val="bg1"/>
                        </a:solidFill>
                        <a:latin typeface="Cambria Math" panose="02040503050406030204" pitchFamily="18" charset="0"/>
                      </a:rPr>
                      <m:t>]</m:t>
                    </m:r>
                  </m:oMath>
                </a14:m>
                <a:r>
                  <a:rPr lang="en-US" sz="2000" dirty="0">
                    <a:solidFill>
                      <a:schemeClr val="bg1"/>
                    </a:solidFill>
                  </a:rPr>
                  <a:t> and </a:t>
                </a:r>
                <a14:m>
                  <m:oMath xmlns:m="http://schemas.openxmlformats.org/officeDocument/2006/math">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𝜇</m:t>
                        </m:r>
                      </m:e>
                      <m:sub>
                        <m:r>
                          <a:rPr lang="en-US" sz="2000" b="0" i="1" smtClean="0">
                            <a:solidFill>
                              <a:schemeClr val="bg1"/>
                            </a:solidFill>
                            <a:latin typeface="Cambria Math" panose="02040503050406030204" pitchFamily="18" charset="0"/>
                          </a:rPr>
                          <m:t>1</m:t>
                        </m:r>
                      </m:sub>
                    </m:sSub>
                    <m:d>
                      <m:dPr>
                        <m:ctrlPr>
                          <a:rPr lang="en-US" sz="2000" i="1">
                            <a:solidFill>
                              <a:schemeClr val="bg1"/>
                            </a:solidFill>
                            <a:latin typeface="Cambria Math" panose="02040503050406030204" pitchFamily="18" charset="0"/>
                          </a:rPr>
                        </m:ctrlPr>
                      </m:dPr>
                      <m:e>
                        <m:r>
                          <a:rPr lang="en-US" sz="2000" i="1">
                            <a:solidFill>
                              <a:schemeClr val="bg1"/>
                            </a:solidFill>
                            <a:latin typeface="Cambria Math" panose="02040503050406030204" pitchFamily="18" charset="0"/>
                          </a:rPr>
                          <m:t>𝑎</m:t>
                        </m:r>
                        <m:r>
                          <a:rPr lang="en-US" sz="2000" i="1">
                            <a:solidFill>
                              <a:schemeClr val="bg1"/>
                            </a:solidFill>
                            <a:latin typeface="Cambria Math" panose="02040503050406030204" pitchFamily="18" charset="0"/>
                          </a:rPr>
                          <m:t>,</m:t>
                        </m:r>
                        <m:r>
                          <a:rPr lang="en-US" sz="2000" i="1">
                            <a:solidFill>
                              <a:schemeClr val="bg1"/>
                            </a:solidFill>
                            <a:latin typeface="Cambria Math" panose="02040503050406030204" pitchFamily="18" charset="0"/>
                          </a:rPr>
                          <m:t>𝑥</m:t>
                        </m:r>
                      </m:e>
                    </m:d>
                    <m:r>
                      <a:rPr lang="en-US" sz="2000" i="1">
                        <a:solidFill>
                          <a:schemeClr val="bg1"/>
                        </a:solidFill>
                        <a:latin typeface="Cambria Math" panose="02040503050406030204" pitchFamily="18" charset="0"/>
                      </a:rPr>
                      <m:t>≔</m:t>
                    </m:r>
                    <m:r>
                      <a:rPr lang="en-US" sz="2000" i="1">
                        <a:solidFill>
                          <a:schemeClr val="bg1"/>
                        </a:solidFill>
                        <a:latin typeface="Cambria Math" panose="02040503050406030204" pitchFamily="18" charset="0"/>
                      </a:rPr>
                      <m:t>𝔼</m:t>
                    </m:r>
                    <m:r>
                      <a:rPr lang="en-US" sz="2000" i="1">
                        <a:solidFill>
                          <a:schemeClr val="bg1"/>
                        </a:solidFill>
                        <a:latin typeface="Cambria Math" panose="02040503050406030204" pitchFamily="18" charset="0"/>
                      </a:rPr>
                      <m:t>[</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𝑌</m:t>
                        </m:r>
                      </m:e>
                      <m:sub>
                        <m:r>
                          <a:rPr lang="en-US" sz="2000" i="1">
                            <a:solidFill>
                              <a:schemeClr val="bg1"/>
                            </a:solidFill>
                            <a:latin typeface="Cambria Math" panose="02040503050406030204" pitchFamily="18" charset="0"/>
                          </a:rPr>
                          <m:t>𝑖</m:t>
                        </m:r>
                      </m:sub>
                    </m:sSub>
                    <m:r>
                      <a:rPr lang="en-US" sz="2000" i="1">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1</m:t>
                    </m:r>
                    <m:r>
                      <a:rPr lang="en-US" sz="2000" i="1">
                        <a:solidFill>
                          <a:schemeClr val="bg1"/>
                        </a:solidFill>
                        <a:latin typeface="Cambria Math" panose="02040503050406030204" pitchFamily="18" charset="0"/>
                      </a:rPr>
                      <m:t>)|</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𝐴</m:t>
                        </m:r>
                      </m:e>
                      <m:sub>
                        <m:r>
                          <a:rPr lang="en-US" sz="2000" i="1">
                            <a:solidFill>
                              <a:schemeClr val="bg1"/>
                            </a:solidFill>
                            <a:latin typeface="Cambria Math" panose="02040503050406030204" pitchFamily="18" charset="0"/>
                          </a:rPr>
                          <m:t>𝑖</m:t>
                        </m:r>
                      </m:sub>
                    </m:sSub>
                    <m:r>
                      <a:rPr lang="en-US" sz="2000" i="1">
                        <a:solidFill>
                          <a:schemeClr val="bg1"/>
                        </a:solidFill>
                        <a:latin typeface="Cambria Math" panose="02040503050406030204" pitchFamily="18" charset="0"/>
                      </a:rPr>
                      <m:t>=</m:t>
                    </m:r>
                    <m:r>
                      <a:rPr lang="en-US" sz="2000" i="1">
                        <a:solidFill>
                          <a:schemeClr val="bg1"/>
                        </a:solidFill>
                        <a:latin typeface="Cambria Math" panose="02040503050406030204" pitchFamily="18" charset="0"/>
                      </a:rPr>
                      <m:t>𝑎</m:t>
                    </m:r>
                    <m:r>
                      <a:rPr lang="en-US" sz="2000" i="1">
                        <a:solidFill>
                          <a:schemeClr val="bg1"/>
                        </a:solidFill>
                        <a:latin typeface="Cambria Math" panose="02040503050406030204" pitchFamily="18" charset="0"/>
                      </a:rPr>
                      <m:t>, </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𝑋</m:t>
                        </m:r>
                      </m:e>
                      <m:sub>
                        <m:r>
                          <a:rPr lang="en-US" sz="2000" i="1">
                            <a:solidFill>
                              <a:schemeClr val="bg1"/>
                            </a:solidFill>
                            <a:latin typeface="Cambria Math" panose="02040503050406030204" pitchFamily="18" charset="0"/>
                          </a:rPr>
                          <m:t>𝑖</m:t>
                        </m:r>
                      </m:sub>
                    </m:sSub>
                    <m:r>
                      <a:rPr lang="en-US" sz="2000" i="1">
                        <a:solidFill>
                          <a:schemeClr val="bg1"/>
                        </a:solidFill>
                        <a:latin typeface="Cambria Math" panose="02040503050406030204" pitchFamily="18" charset="0"/>
                      </a:rPr>
                      <m:t>=</m:t>
                    </m:r>
                    <m:r>
                      <a:rPr lang="en-US" sz="2000" i="1">
                        <a:solidFill>
                          <a:schemeClr val="bg1"/>
                        </a:solidFill>
                        <a:latin typeface="Cambria Math" panose="02040503050406030204" pitchFamily="18" charset="0"/>
                      </a:rPr>
                      <m:t>𝑥</m:t>
                    </m:r>
                    <m:r>
                      <a:rPr lang="en-US" sz="2000" i="1">
                        <a:solidFill>
                          <a:schemeClr val="bg1"/>
                        </a:solidFill>
                        <a:latin typeface="Cambria Math" panose="02040503050406030204" pitchFamily="18" charset="0"/>
                      </a:rPr>
                      <m:t>]</m:t>
                    </m:r>
                  </m:oMath>
                </a14:m>
                <a:r>
                  <a:rPr lang="en-US" sz="2000" dirty="0">
                    <a:solidFill>
                      <a:schemeClr val="bg1"/>
                    </a:solidFill>
                  </a:rPr>
                  <a:t> </a:t>
                </a:r>
              </a:p>
              <a:p>
                <a:pPr lvl="1"/>
                <a:endParaRPr lang="en-US" sz="2000" dirty="0">
                  <a:solidFill>
                    <a:schemeClr val="bg1"/>
                  </a:solidFill>
                </a:endParaRPr>
              </a:p>
              <a:p>
                <a:pPr marL="742950" lvl="1" indent="-285750">
                  <a:buFont typeface="Arial" panose="020B0604020202020204" pitchFamily="34" charset="0"/>
                  <a:buChar char="•"/>
                </a:pPr>
                <a:r>
                  <a:rPr lang="en-US" sz="2000" dirty="0">
                    <a:solidFill>
                      <a:schemeClr val="bg1"/>
                    </a:solidFill>
                  </a:rPr>
                  <a:t>Under this framework, our main causal </a:t>
                </a:r>
                <a:r>
                  <a:rPr lang="en-US" sz="2000" dirty="0" err="1">
                    <a:solidFill>
                      <a:schemeClr val="bg1"/>
                    </a:solidFill>
                  </a:rPr>
                  <a:t>estimand</a:t>
                </a:r>
                <a:r>
                  <a:rPr lang="en-US" sz="2000" dirty="0">
                    <a:solidFill>
                      <a:schemeClr val="bg1"/>
                    </a:solidFill>
                  </a:rPr>
                  <a:t> of interest is the ACTE, that is:</a:t>
                </a:r>
              </a:p>
              <a:p>
                <a:pPr lvl="1"/>
                <a:r>
                  <a:rPr lang="en-US" sz="2000" dirty="0">
                    <a:solidFill>
                      <a:schemeClr val="bg1"/>
                    </a:solidFill>
                  </a:rPr>
                  <a:t>	</a:t>
                </a:r>
                <a14:m>
                  <m:oMath xmlns:m="http://schemas.openxmlformats.org/officeDocument/2006/math">
                    <m:r>
                      <a:rPr lang="en-US" sz="2000" b="0" i="1" smtClean="0">
                        <a:solidFill>
                          <a:schemeClr val="bg1"/>
                        </a:solidFill>
                        <a:latin typeface="Cambria Math" panose="02040503050406030204" pitchFamily="18" charset="0"/>
                      </a:rPr>
                      <m:t>𝜏</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𝑎</m:t>
                        </m:r>
                      </m:e>
                    </m:d>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𝔼</m:t>
                    </m:r>
                    <m:d>
                      <m:dPr>
                        <m:begChr m:val="["/>
                        <m:endChr m:val="]"/>
                        <m:ctrlPr>
                          <a:rPr lang="en-US" sz="2000" b="0" i="1" smtClean="0">
                            <a:solidFill>
                              <a:schemeClr val="bg1"/>
                            </a:solidFill>
                            <a:latin typeface="Cambria Math" panose="02040503050406030204" pitchFamily="18" charset="0"/>
                          </a:rPr>
                        </m:ctrlPr>
                      </m:d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𝑌</m:t>
                            </m:r>
                          </m:e>
                          <m:sub>
                            <m:r>
                              <a:rPr lang="en-US" sz="2000" b="0" i="1" smtClean="0">
                                <a:solidFill>
                                  <a:schemeClr val="bg1"/>
                                </a:solidFill>
                                <a:latin typeface="Cambria Math" panose="02040503050406030204" pitchFamily="18" charset="0"/>
                              </a:rPr>
                              <m:t>𝑖</m:t>
                            </m:r>
                          </m:sub>
                        </m:sSub>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1</m:t>
                            </m:r>
                          </m:e>
                        </m:d>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𝑌</m:t>
                            </m:r>
                          </m:e>
                          <m:sub>
                            <m:r>
                              <a:rPr lang="en-US" sz="2000" b="0" i="1" smtClean="0">
                                <a:solidFill>
                                  <a:schemeClr val="bg1"/>
                                </a:solidFill>
                                <a:latin typeface="Cambria Math" panose="02040503050406030204" pitchFamily="18" charset="0"/>
                              </a:rPr>
                              <m:t>𝑖</m:t>
                            </m:r>
                          </m:sub>
                        </m:sSub>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e>
                      <m:e>
                        <m:r>
                          <a:rPr lang="en-US" sz="2000" b="0" i="1" smtClean="0">
                            <a:solidFill>
                              <a:schemeClr val="bg1"/>
                            </a:solidFill>
                            <a:latin typeface="Cambria Math" panose="02040503050406030204" pitchFamily="18" charset="0"/>
                          </a:rPr>
                          <m:t>𝐴</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𝑎</m:t>
                        </m:r>
                      </m:e>
                    </m:d>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𝔼</m:t>
                        </m:r>
                      </m:e>
                      <m:sub>
                        <m:r>
                          <a:rPr lang="en-US" sz="2000" b="0" i="1" smtClean="0">
                            <a:solidFill>
                              <a:schemeClr val="bg1"/>
                            </a:solidFill>
                            <a:latin typeface="Cambria Math" panose="02040503050406030204" pitchFamily="18" charset="0"/>
                          </a:rPr>
                          <m:t>𝒳</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𝜇</m:t>
                        </m:r>
                      </m:e>
                      <m:sub>
                        <m:r>
                          <a:rPr lang="en-US" sz="2000" b="0" i="1" smtClean="0">
                            <a:solidFill>
                              <a:schemeClr val="bg1"/>
                            </a:solidFill>
                            <a:latin typeface="Cambria Math" panose="02040503050406030204" pitchFamily="18" charset="0"/>
                          </a:rPr>
                          <m:t>1</m:t>
                        </m:r>
                      </m:sub>
                    </m:sSub>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𝑎</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e>
                    </m:d>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𝜇</m:t>
                        </m:r>
                      </m:e>
                      <m:sub>
                        <m:r>
                          <a:rPr lang="en-US" sz="2000" b="0" i="1" smtClean="0">
                            <a:solidFill>
                              <a:schemeClr val="bg1"/>
                            </a:solidFill>
                            <a:latin typeface="Cambria Math" panose="02040503050406030204" pitchFamily="18" charset="0"/>
                          </a:rPr>
                          <m:t>0</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𝑎</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r>
                      <a:rPr lang="en-US" sz="2000" b="0" i="1" smtClean="0">
                        <a:solidFill>
                          <a:schemeClr val="bg1"/>
                        </a:solidFill>
                        <a:latin typeface="Cambria Math" panose="02040503050406030204" pitchFamily="18" charset="0"/>
                      </a:rPr>
                      <m:t>)]</m:t>
                    </m:r>
                  </m:oMath>
                </a14:m>
                <a:endParaRPr lang="en-US" sz="2000" dirty="0">
                  <a:solidFill>
                    <a:schemeClr val="bg1"/>
                  </a:solidFill>
                </a:endParaRPr>
              </a:p>
              <a:p>
                <a:pPr lvl="1"/>
                <a:endParaRPr lang="en-US" sz="2000" dirty="0">
                  <a:solidFill>
                    <a:schemeClr val="bg1"/>
                  </a:solidFill>
                </a:endParaRPr>
              </a:p>
              <a:p>
                <a:pPr marL="800100" lvl="1" indent="-342900">
                  <a:buFont typeface="Arial" panose="020B0604020202020204" pitchFamily="34" charset="0"/>
                  <a:buChar char="•"/>
                </a:pPr>
                <a:r>
                  <a:rPr lang="en-US" sz="2000" dirty="0">
                    <a:solidFill>
                      <a:srgbClr val="9CF4E3"/>
                    </a:solidFill>
                  </a:rPr>
                  <a:t>Takeaway: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𝜇</m:t>
                        </m:r>
                      </m:e>
                      <m:sub>
                        <m:r>
                          <a:rPr lang="en-US" sz="2000" b="0" i="1" smtClean="0">
                            <a:solidFill>
                              <a:schemeClr val="bg1"/>
                            </a:solidFill>
                            <a:latin typeface="Cambria Math" panose="02040503050406030204" pitchFamily="18" charset="0"/>
                          </a:rPr>
                          <m:t>0</m:t>
                        </m:r>
                      </m:sub>
                    </m:sSub>
                  </m:oMath>
                </a14:m>
                <a:r>
                  <a:rPr lang="en-US" sz="2000" dirty="0">
                    <a:solidFill>
                      <a:schemeClr val="bg1"/>
                    </a:solidFill>
                  </a:rPr>
                  <a:t> is the expectation for the control group and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𝜇</m:t>
                        </m:r>
                      </m:e>
                      <m:sub>
                        <m:r>
                          <a:rPr lang="en-US" sz="2000" b="0" i="1" smtClean="0">
                            <a:solidFill>
                              <a:schemeClr val="bg1"/>
                            </a:solidFill>
                            <a:latin typeface="Cambria Math" panose="02040503050406030204" pitchFamily="18" charset="0"/>
                          </a:rPr>
                          <m:t>1</m:t>
                        </m:r>
                      </m:sub>
                    </m:sSub>
                  </m:oMath>
                </a14:m>
                <a:r>
                  <a:rPr lang="en-US" sz="2000" dirty="0">
                    <a:solidFill>
                      <a:schemeClr val="bg1"/>
                    </a:solidFill>
                  </a:rPr>
                  <a:t> is for treatment group and </a:t>
                </a:r>
                <a14:m>
                  <m:oMath xmlns:m="http://schemas.openxmlformats.org/officeDocument/2006/math">
                    <m:r>
                      <a:rPr lang="en-US" sz="2000" b="0" i="1" smtClean="0">
                        <a:solidFill>
                          <a:schemeClr val="bg1"/>
                        </a:solidFill>
                        <a:latin typeface="Cambria Math" panose="02040503050406030204" pitchFamily="18" charset="0"/>
                      </a:rPr>
                      <m:t>𝜏</m:t>
                    </m:r>
                    <m:d>
                      <m:dPr>
                        <m:ctrlPr>
                          <a:rPr lang="en-US" sz="2000" b="0" i="1" smtClean="0">
                            <a:solidFill>
                              <a:schemeClr val="bg1"/>
                            </a:solidFill>
                            <a:latin typeface="Cambria Math" panose="02040503050406030204" pitchFamily="18" charset="0"/>
                          </a:rPr>
                        </m:ctrlPr>
                      </m:dPr>
                      <m:e>
                        <m:r>
                          <m:rPr>
                            <m:sty m:val="p"/>
                          </m:rPr>
                          <a:rPr lang="en-US" sz="2000" b="0" i="0" smtClean="0">
                            <a:solidFill>
                              <a:schemeClr val="bg1"/>
                            </a:solidFill>
                            <a:latin typeface="Cambria Math" panose="02040503050406030204" pitchFamily="18" charset="0"/>
                          </a:rPr>
                          <m:t>a</m:t>
                        </m:r>
                      </m:e>
                    </m:d>
                  </m:oMath>
                </a14:m>
                <a:r>
                  <a:rPr lang="en-US" sz="2000" dirty="0">
                    <a:solidFill>
                      <a:schemeClr val="bg1"/>
                    </a:solidFill>
                  </a:rPr>
                  <a:t> is the difference at age </a:t>
                </a:r>
                <a14:m>
                  <m:oMath xmlns:m="http://schemas.openxmlformats.org/officeDocument/2006/math">
                    <m:r>
                      <a:rPr lang="en-US" sz="2000" b="0" i="1" smtClean="0">
                        <a:solidFill>
                          <a:schemeClr val="bg1"/>
                        </a:solidFill>
                        <a:latin typeface="Cambria Math" panose="02040503050406030204" pitchFamily="18" charset="0"/>
                      </a:rPr>
                      <m:t>𝑎</m:t>
                    </m:r>
                  </m:oMath>
                </a14:m>
                <a:endParaRPr lang="en-US" sz="2000" dirty="0">
                  <a:solidFill>
                    <a:schemeClr val="bg1"/>
                  </a:solidFill>
                </a:endParaRPr>
              </a:p>
              <a:p>
                <a:pPr lvl="1"/>
                <a:endParaRPr lang="en-US" sz="2000" dirty="0">
                  <a:solidFill>
                    <a:schemeClr val="bg1"/>
                  </a:solidFill>
                </a:endParaRPr>
              </a:p>
              <a:p>
                <a:pPr lvl="1"/>
                <a:endParaRPr lang="en-US" sz="2000" dirty="0">
                  <a:solidFill>
                    <a:schemeClr val="bg1"/>
                  </a:solidFill>
                </a:endParaRPr>
              </a:p>
            </p:txBody>
          </p:sp>
        </mc:Choice>
        <mc:Fallback xmlns="">
          <p:sp>
            <p:nvSpPr>
              <p:cNvPr id="18" name="TextBox 17">
                <a:extLst>
                  <a:ext uri="{FF2B5EF4-FFF2-40B4-BE49-F238E27FC236}">
                    <a16:creationId xmlns:a16="http://schemas.microsoft.com/office/drawing/2014/main" id="{E6274747-9547-0A4D-BCDB-BBFB4F52EC9F}"/>
                  </a:ext>
                </a:extLst>
              </p:cNvPr>
              <p:cNvSpPr txBox="1">
                <a:spLocks noRot="1" noChangeAspect="1" noMove="1" noResize="1" noEditPoints="1" noAdjustHandles="1" noChangeArrowheads="1" noChangeShapeType="1" noTextEdit="1"/>
              </p:cNvSpPr>
              <p:nvPr/>
            </p:nvSpPr>
            <p:spPr>
              <a:xfrm>
                <a:off x="314468" y="1645411"/>
                <a:ext cx="11586380" cy="4093428"/>
              </a:xfrm>
              <a:prstGeom prst="rect">
                <a:avLst/>
              </a:prstGeom>
              <a:blipFill>
                <a:blip r:embed="rId3"/>
                <a:stretch>
                  <a:fillRect l="-438" t="-929"/>
                </a:stretch>
              </a:blipFill>
            </p:spPr>
            <p:txBody>
              <a:bodyPr/>
              <a:lstStyle/>
              <a:p>
                <a:r>
                  <a:rPr lang="en-US">
                    <a:noFill/>
                  </a:rPr>
                  <a:t> </a:t>
                </a:r>
              </a:p>
            </p:txBody>
          </p:sp>
        </mc:Fallback>
      </mc:AlternateContent>
    </p:spTree>
    <p:extLst>
      <p:ext uri="{BB962C8B-B14F-4D97-AF65-F5344CB8AC3E}">
        <p14:creationId xmlns:p14="http://schemas.microsoft.com/office/powerpoint/2010/main" val="240765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8B442EC-339E-F54E-BAC2-511C39DCDA08}"/>
              </a:ext>
            </a:extLst>
          </p:cNvPr>
          <p:cNvSpPr txBox="1"/>
          <p:nvPr/>
        </p:nvSpPr>
        <p:spPr>
          <a:xfrm>
            <a:off x="82550" y="375779"/>
            <a:ext cx="12026900" cy="523220"/>
          </a:xfrm>
          <a:prstGeom prst="rect">
            <a:avLst/>
          </a:prstGeom>
          <a:noFill/>
        </p:spPr>
        <p:txBody>
          <a:bodyPr wrap="square" rtlCol="0">
            <a:spAutoFit/>
          </a:bodyPr>
          <a:lstStyle/>
          <a:p>
            <a:r>
              <a:rPr lang="en-US" sz="2800" dirty="0">
                <a:solidFill>
                  <a:srgbClr val="00356B"/>
                </a:solidFill>
                <a:latin typeface="YaleNew" panose="02000602050000020003" pitchFamily="2" charset="77"/>
              </a:rPr>
              <a:t>Estimation of ACTE</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6274747-9547-0A4D-BCDB-BBFB4F52EC9F}"/>
                  </a:ext>
                </a:extLst>
              </p:cNvPr>
              <p:cNvSpPr txBox="1"/>
              <p:nvPr/>
            </p:nvSpPr>
            <p:spPr>
              <a:xfrm>
                <a:off x="314468" y="1645411"/>
                <a:ext cx="6300645"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To estimate the </a:t>
                </a:r>
                <a:r>
                  <a:rPr lang="en-US" sz="2000" dirty="0">
                    <a:solidFill>
                      <a:srgbClr val="9CF4E3"/>
                    </a:solidFill>
                  </a:rPr>
                  <a:t>ACTE/</a:t>
                </a:r>
                <a14:m>
                  <m:oMath xmlns:m="http://schemas.openxmlformats.org/officeDocument/2006/math">
                    <m:r>
                      <a:rPr lang="en-US" sz="2000" b="0" i="1" smtClean="0">
                        <a:solidFill>
                          <a:srgbClr val="9CF4E3"/>
                        </a:solidFill>
                        <a:latin typeface="Cambria Math" panose="02040503050406030204" pitchFamily="18" charset="0"/>
                      </a:rPr>
                      <m:t>𝜏</m:t>
                    </m:r>
                    <m:d>
                      <m:dPr>
                        <m:ctrlPr>
                          <a:rPr lang="en-US" sz="2000" b="0" i="1" smtClean="0">
                            <a:solidFill>
                              <a:srgbClr val="9CF4E3"/>
                            </a:solidFill>
                            <a:latin typeface="Cambria Math" panose="02040503050406030204" pitchFamily="18" charset="0"/>
                          </a:rPr>
                        </m:ctrlPr>
                      </m:dPr>
                      <m:e>
                        <m:r>
                          <a:rPr lang="en-US" sz="2000" b="0" i="1" smtClean="0">
                            <a:solidFill>
                              <a:srgbClr val="9CF4E3"/>
                            </a:solidFill>
                            <a:latin typeface="Cambria Math" panose="02040503050406030204" pitchFamily="18" charset="0"/>
                          </a:rPr>
                          <m:t>𝑎</m:t>
                        </m:r>
                      </m:e>
                    </m:d>
                  </m:oMath>
                </a14:m>
                <a:r>
                  <a:rPr lang="en-US" sz="2000" dirty="0">
                    <a:solidFill>
                      <a:schemeClr val="bg1"/>
                    </a:solidFill>
                  </a:rPr>
                  <a:t> we use three meta-learning framework by </a:t>
                </a:r>
                <a:r>
                  <a:rPr lang="en-US" sz="2000" dirty="0" err="1">
                    <a:solidFill>
                      <a:schemeClr val="bg1"/>
                    </a:solidFill>
                  </a:rPr>
                  <a:t>Künzel</a:t>
                </a:r>
                <a:r>
                  <a:rPr lang="en-US" sz="2000" dirty="0">
                    <a:solidFill>
                      <a:schemeClr val="bg1"/>
                    </a:solidFill>
                  </a:rPr>
                  <a:t> et. al (2019) where it allows us to use </a:t>
                </a:r>
                <a:r>
                  <a:rPr lang="en-US" sz="2000" dirty="0">
                    <a:solidFill>
                      <a:srgbClr val="9CF4E3"/>
                    </a:solidFill>
                  </a:rPr>
                  <a:t>ANY</a:t>
                </a:r>
                <a:r>
                  <a:rPr lang="en-US" sz="2000" dirty="0">
                    <a:solidFill>
                      <a:schemeClr val="bg1"/>
                    </a:solidFill>
                  </a:rPr>
                  <a:t> predictive model (or any supervised ML model)</a:t>
                </a:r>
              </a:p>
              <a:p>
                <a:pPr marL="285750" indent="-285750">
                  <a:buFont typeface="Arial" panose="020B0604020202020204" pitchFamily="34" charset="0"/>
                  <a:buChar char="•"/>
                </a:pPr>
                <a:endParaRPr lang="en-US" sz="2000" dirty="0">
                  <a:solidFill>
                    <a:schemeClr val="bg1"/>
                  </a:solidFill>
                </a:endParaRPr>
              </a:p>
              <a:p>
                <a:pPr marL="285750" indent="-285750" algn="l">
                  <a:buFont typeface="Arial" panose="020B0604020202020204" pitchFamily="34" charset="0"/>
                  <a:buChar char="•"/>
                </a:pPr>
                <a:r>
                  <a:rPr lang="en-US" sz="2000" dirty="0">
                    <a:solidFill>
                      <a:srgbClr val="9CF4E3"/>
                    </a:solidFill>
                  </a:rPr>
                  <a:t>S-learner: </a:t>
                </a:r>
                <a:r>
                  <a:rPr lang="en-US" sz="2000" dirty="0">
                    <a:solidFill>
                      <a:schemeClr val="bg1"/>
                    </a:solidFill>
                  </a:rPr>
                  <a:t>S-learner uses a `single’ model</a:t>
                </a:r>
              </a:p>
              <a:p>
                <a:pPr algn="l"/>
                <a:endParaRPr lang="en-US" sz="2000" dirty="0">
                  <a:solidFill>
                    <a:schemeClr val="bg1"/>
                  </a:solidFill>
                </a:endParaRPr>
              </a:p>
              <a:p>
                <a:pPr marL="285750" indent="-285750">
                  <a:buFont typeface="Arial" panose="020B0604020202020204" pitchFamily="34" charset="0"/>
                  <a:buChar char="•"/>
                </a:pPr>
                <a:r>
                  <a:rPr lang="en-US" sz="2000" dirty="0">
                    <a:solidFill>
                      <a:srgbClr val="9CF4E3"/>
                    </a:solidFill>
                  </a:rPr>
                  <a:t>T-learner: </a:t>
                </a:r>
                <a:r>
                  <a:rPr lang="en-US" sz="2000" dirty="0">
                    <a:solidFill>
                      <a:schemeClr val="bg1"/>
                    </a:solidFill>
                  </a:rPr>
                  <a:t>T-learner uses `two’ models, one for treatment and one for control group</a:t>
                </a:r>
              </a:p>
              <a:p>
                <a:pPr marL="285750" indent="-285750">
                  <a:buFont typeface="Arial" panose="020B0604020202020204" pitchFamily="34" charset="0"/>
                  <a:buChar char="•"/>
                </a:pPr>
                <a:endParaRPr lang="en-US" sz="2000" dirty="0">
                  <a:solidFill>
                    <a:schemeClr val="bg1"/>
                  </a:solidFill>
                </a:endParaRPr>
              </a:p>
              <a:p>
                <a:pPr marL="285750" indent="-285750">
                  <a:buFont typeface="Arial" panose="020B0604020202020204" pitchFamily="34" charset="0"/>
                  <a:buChar char="•"/>
                </a:pPr>
                <a:r>
                  <a:rPr lang="en-US" sz="2000" dirty="0">
                    <a:solidFill>
                      <a:srgbClr val="9CF4E3"/>
                    </a:solidFill>
                  </a:rPr>
                  <a:t>X-learner: </a:t>
                </a:r>
                <a:r>
                  <a:rPr lang="en-US" sz="2000" dirty="0">
                    <a:solidFill>
                      <a:schemeClr val="bg1"/>
                    </a:solidFill>
                  </a:rPr>
                  <a:t>X-learner `crosses’ the information of treatment and control groups. Using total of `four’ models</a:t>
                </a:r>
              </a:p>
              <a:p>
                <a:pPr marL="285750" indent="-285750" algn="l">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endParaRPr lang="en-US" sz="2000" dirty="0">
                  <a:solidFill>
                    <a:schemeClr val="bg1"/>
                  </a:solidFill>
                </a:endParaRPr>
              </a:p>
            </p:txBody>
          </p:sp>
        </mc:Choice>
        <mc:Fallback xmlns="">
          <p:sp>
            <p:nvSpPr>
              <p:cNvPr id="18" name="TextBox 17">
                <a:extLst>
                  <a:ext uri="{FF2B5EF4-FFF2-40B4-BE49-F238E27FC236}">
                    <a16:creationId xmlns:a16="http://schemas.microsoft.com/office/drawing/2014/main" id="{E6274747-9547-0A4D-BCDB-BBFB4F52EC9F}"/>
                  </a:ext>
                </a:extLst>
              </p:cNvPr>
              <p:cNvSpPr txBox="1">
                <a:spLocks noRot="1" noChangeAspect="1" noMove="1" noResize="1" noEditPoints="1" noAdjustHandles="1" noChangeArrowheads="1" noChangeShapeType="1" noTextEdit="1"/>
              </p:cNvSpPr>
              <p:nvPr/>
            </p:nvSpPr>
            <p:spPr>
              <a:xfrm>
                <a:off x="314468" y="1645411"/>
                <a:ext cx="6300645" cy="4401205"/>
              </a:xfrm>
              <a:prstGeom prst="rect">
                <a:avLst/>
              </a:prstGeom>
              <a:blipFill>
                <a:blip r:embed="rId3"/>
                <a:stretch>
                  <a:fillRect l="-805" t="-862" r="-201"/>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ACFF9695-6A95-355B-4D29-5144F426D386}"/>
              </a:ext>
            </a:extLst>
          </p:cNvPr>
          <p:cNvPicPr>
            <a:picLocks noChangeAspect="1"/>
          </p:cNvPicPr>
          <p:nvPr/>
        </p:nvPicPr>
        <p:blipFill>
          <a:blip r:embed="rId4"/>
          <a:stretch>
            <a:fillRect/>
          </a:stretch>
        </p:blipFill>
        <p:spPr>
          <a:xfrm>
            <a:off x="7286961" y="1282634"/>
            <a:ext cx="4447500" cy="1248602"/>
          </a:xfrm>
          <a:prstGeom prst="rect">
            <a:avLst/>
          </a:prstGeom>
        </p:spPr>
      </p:pic>
      <p:pic>
        <p:nvPicPr>
          <p:cNvPr id="7" name="Picture 6">
            <a:extLst>
              <a:ext uri="{FF2B5EF4-FFF2-40B4-BE49-F238E27FC236}">
                <a16:creationId xmlns:a16="http://schemas.microsoft.com/office/drawing/2014/main" id="{DC5B3F77-6B27-7FFD-274F-A3790CBC0069}"/>
              </a:ext>
            </a:extLst>
          </p:cNvPr>
          <p:cNvPicPr>
            <a:picLocks noChangeAspect="1"/>
          </p:cNvPicPr>
          <p:nvPr/>
        </p:nvPicPr>
        <p:blipFill>
          <a:blip r:embed="rId5"/>
          <a:stretch>
            <a:fillRect/>
          </a:stretch>
        </p:blipFill>
        <p:spPr>
          <a:xfrm>
            <a:off x="7286961" y="2531236"/>
            <a:ext cx="4051202" cy="1497839"/>
          </a:xfrm>
          <a:prstGeom prst="rect">
            <a:avLst/>
          </a:prstGeom>
        </p:spPr>
      </p:pic>
      <p:pic>
        <p:nvPicPr>
          <p:cNvPr id="8" name="Picture 7">
            <a:extLst>
              <a:ext uri="{FF2B5EF4-FFF2-40B4-BE49-F238E27FC236}">
                <a16:creationId xmlns:a16="http://schemas.microsoft.com/office/drawing/2014/main" id="{54650AD0-46A6-5A48-0DA8-9335FD4D9249}"/>
              </a:ext>
            </a:extLst>
          </p:cNvPr>
          <p:cNvPicPr>
            <a:picLocks noChangeAspect="1"/>
          </p:cNvPicPr>
          <p:nvPr/>
        </p:nvPicPr>
        <p:blipFill>
          <a:blip r:embed="rId6"/>
          <a:stretch>
            <a:fillRect/>
          </a:stretch>
        </p:blipFill>
        <p:spPr>
          <a:xfrm>
            <a:off x="7286961" y="4029075"/>
            <a:ext cx="4793107" cy="2246769"/>
          </a:xfrm>
          <a:prstGeom prst="rect">
            <a:avLst/>
          </a:prstGeom>
        </p:spPr>
      </p:pic>
    </p:spTree>
    <p:extLst>
      <p:ext uri="{BB962C8B-B14F-4D97-AF65-F5344CB8AC3E}">
        <p14:creationId xmlns:p14="http://schemas.microsoft.com/office/powerpoint/2010/main" val="626512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8B442EC-339E-F54E-BAC2-511C39DCDA08}"/>
              </a:ext>
            </a:extLst>
          </p:cNvPr>
          <p:cNvSpPr txBox="1"/>
          <p:nvPr/>
        </p:nvSpPr>
        <p:spPr>
          <a:xfrm>
            <a:off x="82550" y="375779"/>
            <a:ext cx="12026900" cy="523220"/>
          </a:xfrm>
          <a:prstGeom prst="rect">
            <a:avLst/>
          </a:prstGeom>
          <a:noFill/>
        </p:spPr>
        <p:txBody>
          <a:bodyPr wrap="square" rtlCol="0">
            <a:spAutoFit/>
          </a:bodyPr>
          <a:lstStyle/>
          <a:p>
            <a:r>
              <a:rPr lang="en-US" sz="2800" dirty="0">
                <a:solidFill>
                  <a:srgbClr val="00356B"/>
                </a:solidFill>
                <a:latin typeface="YaleNew" panose="02000602050000020003" pitchFamily="2" charset="77"/>
              </a:rPr>
              <a:t>How to pick the right estimator and learner?</a:t>
            </a:r>
          </a:p>
        </p:txBody>
      </p:sp>
      <p:sp>
        <p:nvSpPr>
          <p:cNvPr id="18" name="TextBox 17">
            <a:extLst>
              <a:ext uri="{FF2B5EF4-FFF2-40B4-BE49-F238E27FC236}">
                <a16:creationId xmlns:a16="http://schemas.microsoft.com/office/drawing/2014/main" id="{E6274747-9547-0A4D-BCDB-BBFB4F52EC9F}"/>
              </a:ext>
            </a:extLst>
          </p:cNvPr>
          <p:cNvSpPr txBox="1">
            <a:spLocks noGrp="1" noRot="1" noMove="1" noResize="1" noEditPoints="1" noAdjustHandles="1" noChangeArrowheads="1" noChangeShapeType="1"/>
          </p:cNvSpPr>
          <p:nvPr/>
        </p:nvSpPr>
        <p:spPr>
          <a:xfrm>
            <a:off x="314468" y="1645411"/>
            <a:ext cx="11515582"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9CF4E3"/>
                </a:solidFill>
              </a:rPr>
              <a:t>Flexibility is good but which learner and estimator should we choose?</a:t>
            </a:r>
          </a:p>
          <a:p>
            <a:pPr marL="742950" lvl="1" indent="-285750">
              <a:buFont typeface="Arial" panose="020B0604020202020204" pitchFamily="34" charset="0"/>
              <a:buChar char="•"/>
            </a:pPr>
            <a:r>
              <a:rPr lang="en-US" sz="2000" dirty="0">
                <a:solidFill>
                  <a:schemeClr val="bg1"/>
                </a:solidFill>
              </a:rPr>
              <a:t>As always, the answer depends on the concrete application, effect size, and complexity of the hypothesis</a:t>
            </a:r>
          </a:p>
          <a:p>
            <a:pPr marL="742950" lvl="1" indent="-285750">
              <a:buFont typeface="Arial" panose="020B0604020202020204" pitchFamily="34" charset="0"/>
              <a:buChar char="•"/>
            </a:pPr>
            <a:r>
              <a:rPr lang="en-US" sz="2000" dirty="0">
                <a:solidFill>
                  <a:srgbClr val="9CF4E3"/>
                </a:solidFill>
              </a:rPr>
              <a:t>S-learner</a:t>
            </a:r>
            <a:r>
              <a:rPr lang="en-US" sz="2000" dirty="0">
                <a:solidFill>
                  <a:schemeClr val="bg1"/>
                </a:solidFill>
              </a:rPr>
              <a:t> is effective when the dataset is relatively small, or treatment effect is uniform across the observations</a:t>
            </a:r>
          </a:p>
          <a:p>
            <a:pPr marL="742950" lvl="1" indent="-285750">
              <a:buFont typeface="Arial" panose="020B0604020202020204" pitchFamily="34" charset="0"/>
              <a:buChar char="•"/>
            </a:pPr>
            <a:r>
              <a:rPr lang="en-US" sz="2000" dirty="0">
                <a:solidFill>
                  <a:srgbClr val="9CF4E3"/>
                </a:solidFill>
              </a:rPr>
              <a:t>T-learner</a:t>
            </a:r>
            <a:r>
              <a:rPr lang="en-US" sz="2000" dirty="0">
                <a:solidFill>
                  <a:schemeClr val="bg1"/>
                </a:solidFill>
              </a:rPr>
              <a:t> excels with larger datasets that can support separate models for treated and control groups</a:t>
            </a:r>
          </a:p>
          <a:p>
            <a:pPr marL="742950" lvl="1" indent="-285750">
              <a:buFont typeface="Arial" panose="020B0604020202020204" pitchFamily="34" charset="0"/>
              <a:buChar char="•"/>
            </a:pPr>
            <a:r>
              <a:rPr lang="en-US" sz="2000" dirty="0">
                <a:solidFill>
                  <a:srgbClr val="9CF4E3"/>
                </a:solidFill>
              </a:rPr>
              <a:t>X-learner</a:t>
            </a:r>
            <a:r>
              <a:rPr lang="en-US" sz="2000" dirty="0">
                <a:solidFill>
                  <a:schemeClr val="bg1"/>
                </a:solidFill>
              </a:rPr>
              <a:t> stands out in scenarios where treatment effects are expected to be highly heterogeneous or when there is an imbalance between treated and control group</a:t>
            </a:r>
          </a:p>
          <a:p>
            <a:pPr marL="285750" indent="-285750">
              <a:buFont typeface="Arial" panose="020B0604020202020204" pitchFamily="34" charset="0"/>
              <a:buChar char="•"/>
            </a:pPr>
            <a:endParaRPr lang="en-US" sz="2000" dirty="0">
              <a:solidFill>
                <a:schemeClr val="bg1"/>
              </a:solidFill>
            </a:endParaRPr>
          </a:p>
          <a:p>
            <a:pPr marL="285750" indent="-285750" algn="l">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endParaRPr lang="en-US" sz="2000" dirty="0">
              <a:solidFill>
                <a:schemeClr val="bg1"/>
              </a:solidFill>
            </a:endParaRPr>
          </a:p>
        </p:txBody>
      </p:sp>
      <p:pic>
        <p:nvPicPr>
          <p:cNvPr id="3" name="Picture 2">
            <a:extLst>
              <a:ext uri="{FF2B5EF4-FFF2-40B4-BE49-F238E27FC236}">
                <a16:creationId xmlns:a16="http://schemas.microsoft.com/office/drawing/2014/main" id="{D8B9F280-B1C9-2497-9274-4255C9807081}"/>
              </a:ext>
            </a:extLst>
          </p:cNvPr>
          <p:cNvPicPr>
            <a:picLocks noChangeAspect="1"/>
          </p:cNvPicPr>
          <p:nvPr/>
        </p:nvPicPr>
        <p:blipFill>
          <a:blip r:embed="rId3"/>
          <a:stretch>
            <a:fillRect/>
          </a:stretch>
        </p:blipFill>
        <p:spPr>
          <a:xfrm>
            <a:off x="3600485" y="4403032"/>
            <a:ext cx="4991029" cy="1619114"/>
          </a:xfrm>
          <a:prstGeom prst="rect">
            <a:avLst/>
          </a:prstGeom>
        </p:spPr>
      </p:pic>
    </p:spTree>
    <p:extLst>
      <p:ext uri="{BB962C8B-B14F-4D97-AF65-F5344CB8AC3E}">
        <p14:creationId xmlns:p14="http://schemas.microsoft.com/office/powerpoint/2010/main" val="287720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8B442EC-339E-F54E-BAC2-511C39DCDA08}"/>
              </a:ext>
            </a:extLst>
          </p:cNvPr>
          <p:cNvSpPr txBox="1"/>
          <p:nvPr/>
        </p:nvSpPr>
        <p:spPr>
          <a:xfrm>
            <a:off x="82550" y="375779"/>
            <a:ext cx="12026900" cy="523220"/>
          </a:xfrm>
          <a:prstGeom prst="rect">
            <a:avLst/>
          </a:prstGeom>
          <a:noFill/>
        </p:spPr>
        <p:txBody>
          <a:bodyPr wrap="square" rtlCol="0">
            <a:spAutoFit/>
          </a:bodyPr>
          <a:lstStyle/>
          <a:p>
            <a:r>
              <a:rPr lang="en-US" sz="2800" dirty="0">
                <a:solidFill>
                  <a:srgbClr val="00356B"/>
                </a:solidFill>
                <a:latin typeface="YaleNew" panose="02000602050000020003" pitchFamily="2" charset="77"/>
              </a:rPr>
              <a:t>Simulations Scenarios</a:t>
            </a:r>
          </a:p>
        </p:txBody>
      </p:sp>
      <p:sp>
        <p:nvSpPr>
          <p:cNvPr id="18" name="TextBox 17">
            <a:extLst>
              <a:ext uri="{FF2B5EF4-FFF2-40B4-BE49-F238E27FC236}">
                <a16:creationId xmlns:a16="http://schemas.microsoft.com/office/drawing/2014/main" id="{E6274747-9547-0A4D-BCDB-BBFB4F52EC9F}"/>
              </a:ext>
            </a:extLst>
          </p:cNvPr>
          <p:cNvSpPr txBox="1">
            <a:spLocks noGrp="1" noRot="1" noMove="1" noResize="1" noEditPoints="1" noAdjustHandles="1" noChangeArrowheads="1" noChangeShapeType="1"/>
          </p:cNvSpPr>
          <p:nvPr/>
        </p:nvSpPr>
        <p:spPr>
          <a:xfrm>
            <a:off x="314468" y="1645411"/>
            <a:ext cx="11515582" cy="707886"/>
          </a:xfrm>
          <a:prstGeom prst="rect">
            <a:avLst/>
          </a:prstGeom>
          <a:noFill/>
        </p:spPr>
        <p:txBody>
          <a:bodyPr wrap="square" rtlCol="0">
            <a:spAutoFit/>
          </a:bodyPr>
          <a:lstStyle/>
          <a:p>
            <a:pPr marL="285750" indent="-285750" algn="l">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endParaRPr lang="en-US" sz="2000" dirty="0">
              <a:solidFill>
                <a:schemeClr val="bg1"/>
              </a:solidFill>
            </a:endParaRPr>
          </a:p>
        </p:txBody>
      </p:sp>
      <p:pic>
        <p:nvPicPr>
          <p:cNvPr id="6" name="Picture 5">
            <a:extLst>
              <a:ext uri="{FF2B5EF4-FFF2-40B4-BE49-F238E27FC236}">
                <a16:creationId xmlns:a16="http://schemas.microsoft.com/office/drawing/2014/main" id="{3E936D07-E9F2-613E-9563-6C29DC2861A5}"/>
              </a:ext>
            </a:extLst>
          </p:cNvPr>
          <p:cNvPicPr>
            <a:picLocks noChangeAspect="1"/>
          </p:cNvPicPr>
          <p:nvPr/>
        </p:nvPicPr>
        <p:blipFill>
          <a:blip r:embed="rId3"/>
          <a:stretch>
            <a:fillRect/>
          </a:stretch>
        </p:blipFill>
        <p:spPr>
          <a:xfrm>
            <a:off x="82550" y="2461313"/>
            <a:ext cx="3668364" cy="2751272"/>
          </a:xfrm>
          <a:prstGeom prst="rect">
            <a:avLst/>
          </a:prstGeom>
        </p:spPr>
      </p:pic>
      <p:pic>
        <p:nvPicPr>
          <p:cNvPr id="10" name="Picture 9">
            <a:extLst>
              <a:ext uri="{FF2B5EF4-FFF2-40B4-BE49-F238E27FC236}">
                <a16:creationId xmlns:a16="http://schemas.microsoft.com/office/drawing/2014/main" id="{F63DED6B-8EB1-A794-8B7D-0369DD0E574E}"/>
              </a:ext>
            </a:extLst>
          </p:cNvPr>
          <p:cNvPicPr>
            <a:picLocks noChangeAspect="1"/>
          </p:cNvPicPr>
          <p:nvPr/>
        </p:nvPicPr>
        <p:blipFill>
          <a:blip r:embed="rId4"/>
          <a:stretch>
            <a:fillRect/>
          </a:stretch>
        </p:blipFill>
        <p:spPr>
          <a:xfrm>
            <a:off x="4261817" y="2461313"/>
            <a:ext cx="3668365" cy="2751274"/>
          </a:xfrm>
          <a:prstGeom prst="rect">
            <a:avLst/>
          </a:prstGeom>
        </p:spPr>
      </p:pic>
      <p:pic>
        <p:nvPicPr>
          <p:cNvPr id="12" name="Picture 11">
            <a:extLst>
              <a:ext uri="{FF2B5EF4-FFF2-40B4-BE49-F238E27FC236}">
                <a16:creationId xmlns:a16="http://schemas.microsoft.com/office/drawing/2014/main" id="{A782C648-2267-AF4C-D301-D3B0223A6443}"/>
              </a:ext>
            </a:extLst>
          </p:cNvPr>
          <p:cNvPicPr>
            <a:picLocks noChangeAspect="1"/>
          </p:cNvPicPr>
          <p:nvPr/>
        </p:nvPicPr>
        <p:blipFill>
          <a:blip r:embed="rId5"/>
          <a:stretch>
            <a:fillRect/>
          </a:stretch>
        </p:blipFill>
        <p:spPr>
          <a:xfrm>
            <a:off x="8441085" y="2461315"/>
            <a:ext cx="3668365" cy="2751274"/>
          </a:xfrm>
          <a:prstGeom prst="rect">
            <a:avLst/>
          </a:prstGeom>
        </p:spPr>
      </p:pic>
      <p:sp>
        <p:nvSpPr>
          <p:cNvPr id="13" name="TextBox 12">
            <a:extLst>
              <a:ext uri="{FF2B5EF4-FFF2-40B4-BE49-F238E27FC236}">
                <a16:creationId xmlns:a16="http://schemas.microsoft.com/office/drawing/2014/main" id="{949E42B1-3CCC-59D8-2C7A-176143E2AE1F}"/>
              </a:ext>
            </a:extLst>
          </p:cNvPr>
          <p:cNvSpPr txBox="1"/>
          <p:nvPr/>
        </p:nvSpPr>
        <p:spPr>
          <a:xfrm>
            <a:off x="45220" y="2037973"/>
            <a:ext cx="3705694" cy="369332"/>
          </a:xfrm>
          <a:prstGeom prst="rect">
            <a:avLst/>
          </a:prstGeom>
          <a:noFill/>
        </p:spPr>
        <p:txBody>
          <a:bodyPr wrap="none" rtlCol="0">
            <a:spAutoFit/>
          </a:bodyPr>
          <a:lstStyle/>
          <a:p>
            <a:r>
              <a:rPr lang="en-US" dirty="0">
                <a:solidFill>
                  <a:schemeClr val="bg1"/>
                </a:solidFill>
              </a:rPr>
              <a:t>Scenario 1: Constant treatment effect</a:t>
            </a:r>
          </a:p>
        </p:txBody>
      </p:sp>
      <p:sp>
        <p:nvSpPr>
          <p:cNvPr id="14" name="TextBox 13">
            <a:extLst>
              <a:ext uri="{FF2B5EF4-FFF2-40B4-BE49-F238E27FC236}">
                <a16:creationId xmlns:a16="http://schemas.microsoft.com/office/drawing/2014/main" id="{3053E202-7DAB-0C12-71D1-29235D9877B3}"/>
              </a:ext>
            </a:extLst>
          </p:cNvPr>
          <p:cNvSpPr txBox="1"/>
          <p:nvPr/>
        </p:nvSpPr>
        <p:spPr>
          <a:xfrm>
            <a:off x="4261817" y="2037973"/>
            <a:ext cx="3448701" cy="369332"/>
          </a:xfrm>
          <a:prstGeom prst="rect">
            <a:avLst/>
          </a:prstGeom>
          <a:noFill/>
        </p:spPr>
        <p:txBody>
          <a:bodyPr wrap="none" rtlCol="0">
            <a:spAutoFit/>
          </a:bodyPr>
          <a:lstStyle/>
          <a:p>
            <a:r>
              <a:rPr lang="en-US" dirty="0">
                <a:solidFill>
                  <a:schemeClr val="bg1"/>
                </a:solidFill>
              </a:rPr>
              <a:t>Scenario 2: Linear treatment effect</a:t>
            </a:r>
          </a:p>
        </p:txBody>
      </p:sp>
      <p:sp>
        <p:nvSpPr>
          <p:cNvPr id="15" name="TextBox 14">
            <a:extLst>
              <a:ext uri="{FF2B5EF4-FFF2-40B4-BE49-F238E27FC236}">
                <a16:creationId xmlns:a16="http://schemas.microsoft.com/office/drawing/2014/main" id="{D7D60E21-6D7A-6E82-AF0F-AEA8B4639C93}"/>
              </a:ext>
            </a:extLst>
          </p:cNvPr>
          <p:cNvSpPr txBox="1"/>
          <p:nvPr/>
        </p:nvSpPr>
        <p:spPr>
          <a:xfrm>
            <a:off x="8341725" y="2037973"/>
            <a:ext cx="3867084" cy="369332"/>
          </a:xfrm>
          <a:prstGeom prst="rect">
            <a:avLst/>
          </a:prstGeom>
          <a:noFill/>
        </p:spPr>
        <p:txBody>
          <a:bodyPr wrap="none" rtlCol="0">
            <a:spAutoFit/>
          </a:bodyPr>
          <a:lstStyle/>
          <a:p>
            <a:r>
              <a:rPr lang="en-US" dirty="0">
                <a:solidFill>
                  <a:schemeClr val="bg1"/>
                </a:solidFill>
              </a:rPr>
              <a:t>Scenario 3: Non-linear treatment effect</a:t>
            </a:r>
          </a:p>
        </p:txBody>
      </p:sp>
    </p:spTree>
    <p:extLst>
      <p:ext uri="{BB962C8B-B14F-4D97-AF65-F5344CB8AC3E}">
        <p14:creationId xmlns:p14="http://schemas.microsoft.com/office/powerpoint/2010/main" val="3716287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8B442EC-339E-F54E-BAC2-511C39DCDA08}"/>
              </a:ext>
            </a:extLst>
          </p:cNvPr>
          <p:cNvSpPr txBox="1"/>
          <p:nvPr/>
        </p:nvSpPr>
        <p:spPr>
          <a:xfrm>
            <a:off x="82550" y="375779"/>
            <a:ext cx="12026900" cy="523220"/>
          </a:xfrm>
          <a:prstGeom prst="rect">
            <a:avLst/>
          </a:prstGeom>
          <a:noFill/>
        </p:spPr>
        <p:txBody>
          <a:bodyPr wrap="square" rtlCol="0">
            <a:spAutoFit/>
          </a:bodyPr>
          <a:lstStyle/>
          <a:p>
            <a:r>
              <a:rPr lang="en-US" sz="2800" dirty="0">
                <a:solidFill>
                  <a:srgbClr val="00356B"/>
                </a:solidFill>
                <a:latin typeface="YaleNew" panose="02000602050000020003" pitchFamily="2" charset="77"/>
              </a:rPr>
              <a:t>Simulations Results</a:t>
            </a:r>
          </a:p>
        </p:txBody>
      </p:sp>
      <p:sp>
        <p:nvSpPr>
          <p:cNvPr id="18" name="TextBox 17">
            <a:extLst>
              <a:ext uri="{FF2B5EF4-FFF2-40B4-BE49-F238E27FC236}">
                <a16:creationId xmlns:a16="http://schemas.microsoft.com/office/drawing/2014/main" id="{E6274747-9547-0A4D-BCDB-BBFB4F52EC9F}"/>
              </a:ext>
            </a:extLst>
          </p:cNvPr>
          <p:cNvSpPr txBox="1">
            <a:spLocks noGrp="1" noRot="1" noMove="1" noResize="1" noEditPoints="1" noAdjustHandles="1" noChangeArrowheads="1" noChangeShapeType="1"/>
          </p:cNvSpPr>
          <p:nvPr/>
        </p:nvSpPr>
        <p:spPr>
          <a:xfrm>
            <a:off x="314468" y="1645411"/>
            <a:ext cx="11515582" cy="707886"/>
          </a:xfrm>
          <a:prstGeom prst="rect">
            <a:avLst/>
          </a:prstGeom>
          <a:noFill/>
        </p:spPr>
        <p:txBody>
          <a:bodyPr wrap="square" rtlCol="0">
            <a:spAutoFit/>
          </a:bodyPr>
          <a:lstStyle/>
          <a:p>
            <a:pPr marL="285750" indent="-285750" algn="l">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endParaRPr lang="en-US" sz="2000" dirty="0">
              <a:solidFill>
                <a:schemeClr val="bg1"/>
              </a:solidFill>
            </a:endParaRPr>
          </a:p>
        </p:txBody>
      </p:sp>
      <p:pic>
        <p:nvPicPr>
          <p:cNvPr id="2" name="Picture 1">
            <a:extLst>
              <a:ext uri="{FF2B5EF4-FFF2-40B4-BE49-F238E27FC236}">
                <a16:creationId xmlns:a16="http://schemas.microsoft.com/office/drawing/2014/main" id="{603CFF87-A1A7-3424-776B-7746AB3F4F83}"/>
              </a:ext>
            </a:extLst>
          </p:cNvPr>
          <p:cNvPicPr>
            <a:picLocks noChangeAspect="1"/>
          </p:cNvPicPr>
          <p:nvPr/>
        </p:nvPicPr>
        <p:blipFill>
          <a:blip r:embed="rId3"/>
          <a:stretch>
            <a:fillRect/>
          </a:stretch>
        </p:blipFill>
        <p:spPr>
          <a:xfrm>
            <a:off x="2352675" y="2407305"/>
            <a:ext cx="7772400" cy="3701728"/>
          </a:xfrm>
          <a:prstGeom prst="rect">
            <a:avLst/>
          </a:prstGeom>
        </p:spPr>
      </p:pic>
      <p:sp>
        <p:nvSpPr>
          <p:cNvPr id="3" name="TextBox 2">
            <a:extLst>
              <a:ext uri="{FF2B5EF4-FFF2-40B4-BE49-F238E27FC236}">
                <a16:creationId xmlns:a16="http://schemas.microsoft.com/office/drawing/2014/main" id="{9F1FB899-9A1C-243E-F00A-C3B056A6F300}"/>
              </a:ext>
            </a:extLst>
          </p:cNvPr>
          <p:cNvSpPr txBox="1"/>
          <p:nvPr/>
        </p:nvSpPr>
        <p:spPr>
          <a:xfrm>
            <a:off x="314468" y="1645411"/>
            <a:ext cx="11515582"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rgbClr val="9CF4E3"/>
                </a:solidFill>
              </a:rPr>
              <a:t>Flexibility is good but which learner and estimator should we choose?</a:t>
            </a:r>
          </a:p>
          <a:p>
            <a:pPr marL="285750" indent="-285750">
              <a:buFont typeface="Arial" panose="020B0604020202020204" pitchFamily="34" charset="0"/>
              <a:buChar char="•"/>
            </a:pPr>
            <a:endParaRPr lang="en-US" sz="2000" dirty="0">
              <a:solidFill>
                <a:schemeClr val="bg1"/>
              </a:solidFill>
            </a:endParaRPr>
          </a:p>
          <a:p>
            <a:pPr marL="285750" indent="-285750" algn="l">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2273925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8B442EC-339E-F54E-BAC2-511C39DCDA08}"/>
              </a:ext>
            </a:extLst>
          </p:cNvPr>
          <p:cNvSpPr txBox="1"/>
          <p:nvPr/>
        </p:nvSpPr>
        <p:spPr>
          <a:xfrm>
            <a:off x="82550" y="375779"/>
            <a:ext cx="12026900" cy="523220"/>
          </a:xfrm>
          <a:prstGeom prst="rect">
            <a:avLst/>
          </a:prstGeom>
          <a:noFill/>
        </p:spPr>
        <p:txBody>
          <a:bodyPr wrap="square" rtlCol="0">
            <a:spAutoFit/>
          </a:bodyPr>
          <a:lstStyle/>
          <a:p>
            <a:r>
              <a:rPr lang="en-US" sz="2800" dirty="0">
                <a:solidFill>
                  <a:srgbClr val="00356B"/>
                </a:solidFill>
                <a:latin typeface="YaleNew" panose="02000602050000020003" pitchFamily="2" charset="77"/>
              </a:rPr>
              <a:t>Application to NBA data to assess effect of load-management</a:t>
            </a:r>
          </a:p>
        </p:txBody>
      </p:sp>
      <p:sp>
        <p:nvSpPr>
          <p:cNvPr id="18" name="TextBox 17">
            <a:extLst>
              <a:ext uri="{FF2B5EF4-FFF2-40B4-BE49-F238E27FC236}">
                <a16:creationId xmlns:a16="http://schemas.microsoft.com/office/drawing/2014/main" id="{E6274747-9547-0A4D-BCDB-BBFB4F52EC9F}"/>
              </a:ext>
            </a:extLst>
          </p:cNvPr>
          <p:cNvSpPr txBox="1">
            <a:spLocks noGrp="1" noRot="1" noMove="1" noResize="1" noEditPoints="1" noAdjustHandles="1" noChangeArrowheads="1" noChangeShapeType="1"/>
          </p:cNvSpPr>
          <p:nvPr/>
        </p:nvSpPr>
        <p:spPr>
          <a:xfrm>
            <a:off x="314468" y="1645411"/>
            <a:ext cx="11515582" cy="4093428"/>
          </a:xfrm>
          <a:prstGeom prst="rect">
            <a:avLst/>
          </a:prstGeom>
          <a:noFill/>
        </p:spPr>
        <p:txBody>
          <a:bodyPr wrap="square" rtlCol="0">
            <a:spAutoFit/>
          </a:bodyPr>
          <a:lstStyle/>
          <a:p>
            <a:pPr marL="285750" indent="-285750" algn="l">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r>
              <a:rPr lang="en-US" sz="2000" dirty="0">
                <a:solidFill>
                  <a:srgbClr val="9CF4E3"/>
                </a:solidFill>
              </a:rPr>
              <a:t>Success: </a:t>
            </a:r>
            <a:r>
              <a:rPr lang="en-US" sz="2000" dirty="0">
                <a:solidFill>
                  <a:schemeClr val="bg1"/>
                </a:solidFill>
              </a:rPr>
              <a:t>Kawhi Leonard 2018-2019 season. Played only 60/82 regular season games, he was in top form for the playoffs, leading the Raptors to their championship</a:t>
            </a:r>
          </a:p>
          <a:p>
            <a:pPr marL="342900" indent="-342900">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r>
              <a:rPr lang="en-US" sz="2000" dirty="0">
                <a:solidFill>
                  <a:srgbClr val="9CF4E3"/>
                </a:solidFill>
              </a:rPr>
              <a:t>Critiques:</a:t>
            </a:r>
            <a:r>
              <a:rPr lang="en-US" sz="2000" dirty="0">
                <a:solidFill>
                  <a:schemeClr val="bg1"/>
                </a:solidFill>
              </a:rPr>
              <a:t> Impact on regular season’s significance, diminishing fan engagement. Leading to Player Participation Policy for the 2023-2024 season, requiring star players to participate more frequently.</a:t>
            </a:r>
          </a:p>
          <a:p>
            <a:pPr marL="342900" indent="-342900">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r>
              <a:rPr lang="en-US" sz="2000" dirty="0">
                <a:solidFill>
                  <a:srgbClr val="9CF4E3"/>
                </a:solidFill>
              </a:rPr>
              <a:t>Contribution:</a:t>
            </a:r>
            <a:r>
              <a:rPr lang="en-US" sz="2000" dirty="0">
                <a:solidFill>
                  <a:schemeClr val="bg1"/>
                </a:solidFill>
              </a:rPr>
              <a:t> Quantitative analysis of load management’s precise impact remains scarce, particularly in comparison to the effects of playing in back-to-back games. In this study, we apply the ACTE framework to measure the impact of rest on players, segmented by age.</a:t>
            </a:r>
          </a:p>
          <a:p>
            <a:pPr marL="342900" indent="-342900">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r>
              <a:rPr lang="en-US" sz="2000" dirty="0">
                <a:solidFill>
                  <a:srgbClr val="9CF4E3"/>
                </a:solidFill>
              </a:rPr>
              <a:t>Note: </a:t>
            </a:r>
            <a:r>
              <a:rPr lang="en-US" sz="2000" dirty="0">
                <a:solidFill>
                  <a:schemeClr val="bg1"/>
                </a:solidFill>
              </a:rPr>
              <a:t>While randomized controlled trial would be ideal it is infeasible for practical challenge in the NBA. Hence, we do observational.</a:t>
            </a:r>
            <a:endParaRPr lang="en-US" sz="2000" dirty="0">
              <a:solidFill>
                <a:srgbClr val="9CF4E3"/>
              </a:solidFill>
            </a:endParaRPr>
          </a:p>
        </p:txBody>
      </p:sp>
    </p:spTree>
    <p:extLst>
      <p:ext uri="{BB962C8B-B14F-4D97-AF65-F5344CB8AC3E}">
        <p14:creationId xmlns:p14="http://schemas.microsoft.com/office/powerpoint/2010/main" val="2040854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8B442EC-339E-F54E-BAC2-511C39DCDA08}"/>
              </a:ext>
            </a:extLst>
          </p:cNvPr>
          <p:cNvSpPr txBox="1"/>
          <p:nvPr/>
        </p:nvSpPr>
        <p:spPr>
          <a:xfrm>
            <a:off x="82550" y="332223"/>
            <a:ext cx="12026900" cy="523220"/>
          </a:xfrm>
          <a:prstGeom prst="rect">
            <a:avLst/>
          </a:prstGeom>
          <a:noFill/>
        </p:spPr>
        <p:txBody>
          <a:bodyPr wrap="square" rtlCol="0">
            <a:spAutoFit/>
          </a:bodyPr>
          <a:lstStyle/>
          <a:p>
            <a:r>
              <a:rPr lang="en-US" sz="2800" dirty="0">
                <a:solidFill>
                  <a:srgbClr val="00356B"/>
                </a:solidFill>
                <a:latin typeface="YaleNew" panose="02000602050000020003" pitchFamily="2" charset="77"/>
              </a:rPr>
              <a:t>What is an age-curve?</a:t>
            </a:r>
          </a:p>
        </p:txBody>
      </p:sp>
      <p:sp>
        <p:nvSpPr>
          <p:cNvPr id="2" name="Rectangle 1">
            <a:extLst>
              <a:ext uri="{FF2B5EF4-FFF2-40B4-BE49-F238E27FC236}">
                <a16:creationId xmlns:a16="http://schemas.microsoft.com/office/drawing/2014/main" id="{2E0C7AF7-5A59-4F0A-C32E-30E1324777BA}"/>
              </a:ext>
            </a:extLst>
          </p:cNvPr>
          <p:cNvSpPr/>
          <p:nvPr/>
        </p:nvSpPr>
        <p:spPr>
          <a:xfrm>
            <a:off x="0" y="6319484"/>
            <a:ext cx="4585252" cy="53671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30AD8803-A9D0-18A1-C096-B3164E9685C1}"/>
              </a:ext>
            </a:extLst>
          </p:cNvPr>
          <p:cNvPicPr>
            <a:picLocks noChangeAspect="1"/>
          </p:cNvPicPr>
          <p:nvPr/>
        </p:nvPicPr>
        <p:blipFill>
          <a:blip r:embed="rId3"/>
          <a:stretch>
            <a:fillRect/>
          </a:stretch>
        </p:blipFill>
        <p:spPr>
          <a:xfrm>
            <a:off x="2209800" y="1716548"/>
            <a:ext cx="7772400" cy="4271065"/>
          </a:xfrm>
          <a:prstGeom prst="rect">
            <a:avLst/>
          </a:prstGeom>
        </p:spPr>
      </p:pic>
    </p:spTree>
    <p:extLst>
      <p:ext uri="{BB962C8B-B14F-4D97-AF65-F5344CB8AC3E}">
        <p14:creationId xmlns:p14="http://schemas.microsoft.com/office/powerpoint/2010/main" val="2561915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8B442EC-339E-F54E-BAC2-511C39DCDA08}"/>
              </a:ext>
            </a:extLst>
          </p:cNvPr>
          <p:cNvSpPr txBox="1"/>
          <p:nvPr/>
        </p:nvSpPr>
        <p:spPr>
          <a:xfrm>
            <a:off x="82550" y="375779"/>
            <a:ext cx="12026900" cy="523220"/>
          </a:xfrm>
          <a:prstGeom prst="rect">
            <a:avLst/>
          </a:prstGeom>
          <a:noFill/>
        </p:spPr>
        <p:txBody>
          <a:bodyPr wrap="square" rtlCol="0">
            <a:spAutoFit/>
          </a:bodyPr>
          <a:lstStyle/>
          <a:p>
            <a:r>
              <a:rPr lang="en-US" sz="2800" dirty="0">
                <a:solidFill>
                  <a:srgbClr val="00356B"/>
                </a:solidFill>
                <a:latin typeface="YaleNew" panose="02000602050000020003" pitchFamily="2" charset="77"/>
              </a:rPr>
              <a:t>Conditional Expectation Function (CEF) for T-learner with Random Forest</a:t>
            </a:r>
          </a:p>
        </p:txBody>
      </p:sp>
      <p:sp>
        <p:nvSpPr>
          <p:cNvPr id="4" name="TextBox 3">
            <a:extLst>
              <a:ext uri="{FF2B5EF4-FFF2-40B4-BE49-F238E27FC236}">
                <a16:creationId xmlns:a16="http://schemas.microsoft.com/office/drawing/2014/main" id="{0DED3728-FED9-8216-10A3-885E4AB0AAA8}"/>
              </a:ext>
            </a:extLst>
          </p:cNvPr>
          <p:cNvSpPr txBox="1"/>
          <p:nvPr/>
        </p:nvSpPr>
        <p:spPr>
          <a:xfrm>
            <a:off x="338209" y="1317638"/>
            <a:ext cx="11515582" cy="1323439"/>
          </a:xfrm>
          <a:prstGeom prst="rect">
            <a:avLst/>
          </a:prstGeom>
          <a:noFill/>
        </p:spPr>
        <p:txBody>
          <a:bodyPr wrap="square" rtlCol="0">
            <a:spAutoFit/>
          </a:bodyPr>
          <a:lstStyle/>
          <a:p>
            <a:pPr marL="285750" indent="-285750" algn="l">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r>
              <a:rPr lang="en-US" sz="2000" dirty="0">
                <a:solidFill>
                  <a:srgbClr val="9CF4E3"/>
                </a:solidFill>
              </a:rPr>
              <a:t>Net, offensive, and defensive ratings</a:t>
            </a:r>
          </a:p>
          <a:p>
            <a:pPr marL="800100" lvl="1" indent="-342900">
              <a:buFont typeface="Arial" panose="020B0604020202020204" pitchFamily="34" charset="0"/>
              <a:buChar char="•"/>
            </a:pPr>
            <a:r>
              <a:rPr lang="en-US" sz="2000" dirty="0">
                <a:solidFill>
                  <a:schemeClr val="bg1"/>
                </a:solidFill>
              </a:rPr>
              <a:t>Not significant for young and old players due to lack of sample size</a:t>
            </a:r>
          </a:p>
          <a:p>
            <a:pPr marL="800100" lvl="1" indent="-342900">
              <a:buFont typeface="Arial" panose="020B0604020202020204" pitchFamily="34" charset="0"/>
              <a:buChar char="•"/>
            </a:pPr>
            <a:r>
              <a:rPr lang="en-US" sz="2000" dirty="0">
                <a:solidFill>
                  <a:schemeClr val="bg1"/>
                </a:solidFill>
              </a:rPr>
              <a:t>Non rested players tend to be more defensive liability compared to effect on offence</a:t>
            </a:r>
          </a:p>
        </p:txBody>
      </p:sp>
      <p:pic>
        <p:nvPicPr>
          <p:cNvPr id="5" name="Picture 4">
            <a:extLst>
              <a:ext uri="{FF2B5EF4-FFF2-40B4-BE49-F238E27FC236}">
                <a16:creationId xmlns:a16="http://schemas.microsoft.com/office/drawing/2014/main" id="{CD6C93C4-BDD6-02D7-74B3-238CD3347C93}"/>
              </a:ext>
            </a:extLst>
          </p:cNvPr>
          <p:cNvPicPr>
            <a:picLocks noChangeAspect="1"/>
          </p:cNvPicPr>
          <p:nvPr/>
        </p:nvPicPr>
        <p:blipFill>
          <a:blip r:embed="rId3"/>
          <a:stretch>
            <a:fillRect/>
          </a:stretch>
        </p:blipFill>
        <p:spPr>
          <a:xfrm>
            <a:off x="85939" y="3429000"/>
            <a:ext cx="12023511" cy="2343310"/>
          </a:xfrm>
          <a:prstGeom prst="rect">
            <a:avLst/>
          </a:prstGeom>
        </p:spPr>
      </p:pic>
    </p:spTree>
    <p:extLst>
      <p:ext uri="{BB962C8B-B14F-4D97-AF65-F5344CB8AC3E}">
        <p14:creationId xmlns:p14="http://schemas.microsoft.com/office/powerpoint/2010/main" val="1653211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8B442EC-339E-F54E-BAC2-511C39DCDA08}"/>
              </a:ext>
            </a:extLst>
          </p:cNvPr>
          <p:cNvSpPr txBox="1"/>
          <p:nvPr/>
        </p:nvSpPr>
        <p:spPr>
          <a:xfrm>
            <a:off x="82550" y="375779"/>
            <a:ext cx="12026900" cy="523220"/>
          </a:xfrm>
          <a:prstGeom prst="rect">
            <a:avLst/>
          </a:prstGeom>
          <a:noFill/>
        </p:spPr>
        <p:txBody>
          <a:bodyPr wrap="square" rtlCol="0">
            <a:spAutoFit/>
          </a:bodyPr>
          <a:lstStyle/>
          <a:p>
            <a:r>
              <a:rPr lang="en-US" sz="2800" dirty="0">
                <a:solidFill>
                  <a:srgbClr val="00356B"/>
                </a:solidFill>
                <a:latin typeface="YaleNew" panose="02000602050000020003" pitchFamily="2" charset="77"/>
              </a:rPr>
              <a:t>Conditional Expectation Function (CEF) for T-learner with Random Forest</a:t>
            </a:r>
          </a:p>
        </p:txBody>
      </p:sp>
      <p:sp>
        <p:nvSpPr>
          <p:cNvPr id="4" name="TextBox 3">
            <a:extLst>
              <a:ext uri="{FF2B5EF4-FFF2-40B4-BE49-F238E27FC236}">
                <a16:creationId xmlns:a16="http://schemas.microsoft.com/office/drawing/2014/main" id="{0DED3728-FED9-8216-10A3-885E4AB0AAA8}"/>
              </a:ext>
            </a:extLst>
          </p:cNvPr>
          <p:cNvSpPr txBox="1"/>
          <p:nvPr/>
        </p:nvSpPr>
        <p:spPr>
          <a:xfrm>
            <a:off x="338209" y="1102486"/>
            <a:ext cx="11515582" cy="707886"/>
          </a:xfrm>
          <a:prstGeom prst="rect">
            <a:avLst/>
          </a:prstGeom>
          <a:noFill/>
        </p:spPr>
        <p:txBody>
          <a:bodyPr wrap="square" rtlCol="0">
            <a:spAutoFit/>
          </a:bodyPr>
          <a:lstStyle/>
          <a:p>
            <a:pPr marL="285750" indent="-285750" algn="l">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r>
              <a:rPr lang="en-US" sz="2000" dirty="0">
                <a:solidFill>
                  <a:srgbClr val="9CF4E3"/>
                </a:solidFill>
              </a:rPr>
              <a:t>Normalized box score statistics</a:t>
            </a:r>
          </a:p>
        </p:txBody>
      </p:sp>
      <p:pic>
        <p:nvPicPr>
          <p:cNvPr id="2" name="Picture 1">
            <a:extLst>
              <a:ext uri="{FF2B5EF4-FFF2-40B4-BE49-F238E27FC236}">
                <a16:creationId xmlns:a16="http://schemas.microsoft.com/office/drawing/2014/main" id="{F2ABA4A4-87AE-D279-7F20-439515524FE4}"/>
              </a:ext>
            </a:extLst>
          </p:cNvPr>
          <p:cNvPicPr>
            <a:picLocks noChangeAspect="1"/>
          </p:cNvPicPr>
          <p:nvPr/>
        </p:nvPicPr>
        <p:blipFill>
          <a:blip r:embed="rId3"/>
          <a:stretch>
            <a:fillRect/>
          </a:stretch>
        </p:blipFill>
        <p:spPr>
          <a:xfrm>
            <a:off x="261143" y="1766001"/>
            <a:ext cx="11669713" cy="4497777"/>
          </a:xfrm>
          <a:prstGeom prst="rect">
            <a:avLst/>
          </a:prstGeom>
        </p:spPr>
      </p:pic>
    </p:spTree>
    <p:extLst>
      <p:ext uri="{BB962C8B-B14F-4D97-AF65-F5344CB8AC3E}">
        <p14:creationId xmlns:p14="http://schemas.microsoft.com/office/powerpoint/2010/main" val="236071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8B442EC-339E-F54E-BAC2-511C39DCDA08}"/>
              </a:ext>
            </a:extLst>
          </p:cNvPr>
          <p:cNvSpPr txBox="1"/>
          <p:nvPr/>
        </p:nvSpPr>
        <p:spPr>
          <a:xfrm>
            <a:off x="82550" y="375779"/>
            <a:ext cx="12026900" cy="523220"/>
          </a:xfrm>
          <a:prstGeom prst="rect">
            <a:avLst/>
          </a:prstGeom>
          <a:noFill/>
        </p:spPr>
        <p:txBody>
          <a:bodyPr wrap="square" rtlCol="0">
            <a:spAutoFit/>
          </a:bodyPr>
          <a:lstStyle/>
          <a:p>
            <a:r>
              <a:rPr lang="en-US" sz="2800" dirty="0">
                <a:solidFill>
                  <a:srgbClr val="00356B"/>
                </a:solidFill>
                <a:latin typeface="YaleNew" panose="02000602050000020003" pitchFamily="2" charset="77"/>
              </a:rPr>
              <a:t>Conditional Expectation Function (CEF) for T-learner with Random Forest</a:t>
            </a:r>
          </a:p>
        </p:txBody>
      </p:sp>
      <p:sp>
        <p:nvSpPr>
          <p:cNvPr id="4" name="TextBox 3">
            <a:extLst>
              <a:ext uri="{FF2B5EF4-FFF2-40B4-BE49-F238E27FC236}">
                <a16:creationId xmlns:a16="http://schemas.microsoft.com/office/drawing/2014/main" id="{0DED3728-FED9-8216-10A3-885E4AB0AAA8}"/>
              </a:ext>
            </a:extLst>
          </p:cNvPr>
          <p:cNvSpPr txBox="1"/>
          <p:nvPr/>
        </p:nvSpPr>
        <p:spPr>
          <a:xfrm>
            <a:off x="338209" y="1102486"/>
            <a:ext cx="11515582" cy="1938992"/>
          </a:xfrm>
          <a:prstGeom prst="rect">
            <a:avLst/>
          </a:prstGeom>
          <a:noFill/>
        </p:spPr>
        <p:txBody>
          <a:bodyPr wrap="square" rtlCol="0">
            <a:spAutoFit/>
          </a:bodyPr>
          <a:lstStyle/>
          <a:p>
            <a:pPr marL="285750" indent="-285750" algn="l">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r>
              <a:rPr lang="en-US" sz="2000" dirty="0">
                <a:solidFill>
                  <a:srgbClr val="9CF4E3"/>
                </a:solidFill>
              </a:rPr>
              <a:t>Shooting percentage</a:t>
            </a:r>
          </a:p>
          <a:p>
            <a:pPr marL="800100" lvl="1" indent="-342900">
              <a:buFont typeface="Arial" panose="020B0604020202020204" pitchFamily="34" charset="0"/>
              <a:buChar char="•"/>
            </a:pPr>
            <a:r>
              <a:rPr lang="en-US" sz="2000" dirty="0">
                <a:solidFill>
                  <a:schemeClr val="bg1"/>
                </a:solidFill>
              </a:rPr>
              <a:t>The effect is more pronounced for field goal percentage than for three-point field goal percentage. This is likely because the play becomes more physical as players get closer to the rim</a:t>
            </a:r>
          </a:p>
          <a:p>
            <a:pPr marL="800100" lvl="1" indent="-342900">
              <a:buFont typeface="Arial" panose="020B0604020202020204" pitchFamily="34" charset="0"/>
              <a:buChar char="•"/>
            </a:pPr>
            <a:r>
              <a:rPr lang="en-US" sz="2000" dirty="0">
                <a:solidFill>
                  <a:schemeClr val="bg1"/>
                </a:solidFill>
              </a:rPr>
              <a:t>Young and old player effects not significant due to sample size</a:t>
            </a:r>
          </a:p>
          <a:p>
            <a:pPr marL="800100" lvl="1" indent="-342900">
              <a:buFont typeface="Arial" panose="020B0604020202020204" pitchFamily="34" charset="0"/>
              <a:buChar char="•"/>
            </a:pPr>
            <a:endParaRPr lang="en-US" sz="2000" dirty="0">
              <a:solidFill>
                <a:schemeClr val="bg1"/>
              </a:solidFill>
            </a:endParaRPr>
          </a:p>
        </p:txBody>
      </p:sp>
      <p:pic>
        <p:nvPicPr>
          <p:cNvPr id="5" name="Picture 4">
            <a:extLst>
              <a:ext uri="{FF2B5EF4-FFF2-40B4-BE49-F238E27FC236}">
                <a16:creationId xmlns:a16="http://schemas.microsoft.com/office/drawing/2014/main" id="{A3209E4D-7538-AE72-A5AF-DA9CF9A5C646}"/>
              </a:ext>
            </a:extLst>
          </p:cNvPr>
          <p:cNvPicPr>
            <a:picLocks noChangeAspect="1"/>
          </p:cNvPicPr>
          <p:nvPr/>
        </p:nvPicPr>
        <p:blipFill>
          <a:blip r:embed="rId3"/>
          <a:stretch>
            <a:fillRect/>
          </a:stretch>
        </p:blipFill>
        <p:spPr>
          <a:xfrm>
            <a:off x="145241" y="3607009"/>
            <a:ext cx="11901517" cy="2306670"/>
          </a:xfrm>
          <a:prstGeom prst="rect">
            <a:avLst/>
          </a:prstGeom>
        </p:spPr>
      </p:pic>
    </p:spTree>
    <p:extLst>
      <p:ext uri="{BB962C8B-B14F-4D97-AF65-F5344CB8AC3E}">
        <p14:creationId xmlns:p14="http://schemas.microsoft.com/office/powerpoint/2010/main" val="411587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8B442EC-339E-F54E-BAC2-511C39DCDA08}"/>
              </a:ext>
            </a:extLst>
          </p:cNvPr>
          <p:cNvSpPr txBox="1"/>
          <p:nvPr/>
        </p:nvSpPr>
        <p:spPr>
          <a:xfrm>
            <a:off x="82550" y="375779"/>
            <a:ext cx="12026900" cy="523220"/>
          </a:xfrm>
          <a:prstGeom prst="rect">
            <a:avLst/>
          </a:prstGeom>
          <a:noFill/>
        </p:spPr>
        <p:txBody>
          <a:bodyPr wrap="square" rtlCol="0">
            <a:spAutoFit/>
          </a:bodyPr>
          <a:lstStyle/>
          <a:p>
            <a:r>
              <a:rPr lang="en-US" sz="2800" dirty="0">
                <a:solidFill>
                  <a:srgbClr val="00356B"/>
                </a:solidFill>
                <a:latin typeface="YaleNew" panose="02000602050000020003" pitchFamily="2" charset="77"/>
              </a:rPr>
              <a:t>ACTE for X-learner with Random Forest</a:t>
            </a:r>
          </a:p>
        </p:txBody>
      </p:sp>
      <p:sp>
        <p:nvSpPr>
          <p:cNvPr id="4" name="TextBox 3">
            <a:extLst>
              <a:ext uri="{FF2B5EF4-FFF2-40B4-BE49-F238E27FC236}">
                <a16:creationId xmlns:a16="http://schemas.microsoft.com/office/drawing/2014/main" id="{0DED3728-FED9-8216-10A3-885E4AB0AAA8}"/>
              </a:ext>
            </a:extLst>
          </p:cNvPr>
          <p:cNvSpPr txBox="1"/>
          <p:nvPr/>
        </p:nvSpPr>
        <p:spPr>
          <a:xfrm>
            <a:off x="338209" y="1102486"/>
            <a:ext cx="11515582" cy="1015663"/>
          </a:xfrm>
          <a:prstGeom prst="rect">
            <a:avLst/>
          </a:prstGeom>
          <a:noFill/>
        </p:spPr>
        <p:txBody>
          <a:bodyPr wrap="square" rtlCol="0">
            <a:spAutoFit/>
          </a:bodyPr>
          <a:lstStyle/>
          <a:p>
            <a:pPr marL="285750" indent="-285750" algn="l">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r>
              <a:rPr lang="en-US" sz="2000" dirty="0">
                <a:solidFill>
                  <a:srgbClr val="9CF4E3"/>
                </a:solidFill>
              </a:rPr>
              <a:t>Net, offensive, and defensive ratings</a:t>
            </a:r>
            <a:endParaRPr lang="en-US" sz="2000" dirty="0">
              <a:solidFill>
                <a:schemeClr val="bg1"/>
              </a:solidFill>
            </a:endParaRPr>
          </a:p>
          <a:p>
            <a:pPr marL="800100" lvl="1" indent="-342900">
              <a:buFont typeface="Arial" panose="020B0604020202020204" pitchFamily="34" charset="0"/>
              <a:buChar char="•"/>
            </a:pPr>
            <a:endParaRPr lang="en-US" sz="2000" dirty="0">
              <a:solidFill>
                <a:schemeClr val="bg1"/>
              </a:solidFill>
            </a:endParaRPr>
          </a:p>
        </p:txBody>
      </p:sp>
      <p:pic>
        <p:nvPicPr>
          <p:cNvPr id="2" name="Picture 1">
            <a:extLst>
              <a:ext uri="{FF2B5EF4-FFF2-40B4-BE49-F238E27FC236}">
                <a16:creationId xmlns:a16="http://schemas.microsoft.com/office/drawing/2014/main" id="{14C72554-106D-4F0D-A319-F17DD9DA3AA3}"/>
              </a:ext>
            </a:extLst>
          </p:cNvPr>
          <p:cNvPicPr>
            <a:picLocks noChangeAspect="1"/>
          </p:cNvPicPr>
          <p:nvPr/>
        </p:nvPicPr>
        <p:blipFill>
          <a:blip r:embed="rId3"/>
          <a:stretch>
            <a:fillRect/>
          </a:stretch>
        </p:blipFill>
        <p:spPr>
          <a:xfrm>
            <a:off x="1961386" y="2118149"/>
            <a:ext cx="8269227" cy="3843932"/>
          </a:xfrm>
          <a:prstGeom prst="rect">
            <a:avLst/>
          </a:prstGeom>
        </p:spPr>
      </p:pic>
    </p:spTree>
    <p:extLst>
      <p:ext uri="{BB962C8B-B14F-4D97-AF65-F5344CB8AC3E}">
        <p14:creationId xmlns:p14="http://schemas.microsoft.com/office/powerpoint/2010/main" val="802568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8B442EC-339E-F54E-BAC2-511C39DCDA08}"/>
              </a:ext>
            </a:extLst>
          </p:cNvPr>
          <p:cNvSpPr txBox="1"/>
          <p:nvPr/>
        </p:nvSpPr>
        <p:spPr>
          <a:xfrm>
            <a:off x="82550" y="375779"/>
            <a:ext cx="12026900" cy="523220"/>
          </a:xfrm>
          <a:prstGeom prst="rect">
            <a:avLst/>
          </a:prstGeom>
          <a:noFill/>
        </p:spPr>
        <p:txBody>
          <a:bodyPr wrap="square" rtlCol="0">
            <a:spAutoFit/>
          </a:bodyPr>
          <a:lstStyle/>
          <a:p>
            <a:r>
              <a:rPr lang="en-US" sz="2800" dirty="0">
                <a:solidFill>
                  <a:srgbClr val="00356B"/>
                </a:solidFill>
                <a:latin typeface="YaleNew" panose="02000602050000020003" pitchFamily="2" charset="77"/>
              </a:rPr>
              <a:t>ACTE for X-learner with Random Forest</a:t>
            </a:r>
          </a:p>
        </p:txBody>
      </p:sp>
      <p:sp>
        <p:nvSpPr>
          <p:cNvPr id="4" name="TextBox 3">
            <a:extLst>
              <a:ext uri="{FF2B5EF4-FFF2-40B4-BE49-F238E27FC236}">
                <a16:creationId xmlns:a16="http://schemas.microsoft.com/office/drawing/2014/main" id="{0DED3728-FED9-8216-10A3-885E4AB0AAA8}"/>
              </a:ext>
            </a:extLst>
          </p:cNvPr>
          <p:cNvSpPr txBox="1"/>
          <p:nvPr/>
        </p:nvSpPr>
        <p:spPr>
          <a:xfrm>
            <a:off x="338209" y="1102486"/>
            <a:ext cx="11515582" cy="1015663"/>
          </a:xfrm>
          <a:prstGeom prst="rect">
            <a:avLst/>
          </a:prstGeom>
          <a:noFill/>
        </p:spPr>
        <p:txBody>
          <a:bodyPr wrap="square" rtlCol="0">
            <a:spAutoFit/>
          </a:bodyPr>
          <a:lstStyle/>
          <a:p>
            <a:pPr marL="285750" indent="-285750" algn="l">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r>
              <a:rPr lang="en-US" sz="2000" dirty="0">
                <a:solidFill>
                  <a:srgbClr val="9CF4E3"/>
                </a:solidFill>
              </a:rPr>
              <a:t>Shooting percentage</a:t>
            </a:r>
          </a:p>
          <a:p>
            <a:pPr marL="800100" lvl="1" indent="-342900">
              <a:buFont typeface="Arial" panose="020B0604020202020204" pitchFamily="34" charset="0"/>
              <a:buChar char="•"/>
            </a:pPr>
            <a:endParaRPr lang="en-US" sz="2000" dirty="0">
              <a:solidFill>
                <a:schemeClr val="bg1"/>
              </a:solidFill>
            </a:endParaRPr>
          </a:p>
        </p:txBody>
      </p:sp>
      <p:pic>
        <p:nvPicPr>
          <p:cNvPr id="3" name="Picture 2">
            <a:extLst>
              <a:ext uri="{FF2B5EF4-FFF2-40B4-BE49-F238E27FC236}">
                <a16:creationId xmlns:a16="http://schemas.microsoft.com/office/drawing/2014/main" id="{D23884C1-B568-4DC5-93E6-D7F6987DACC4}"/>
              </a:ext>
            </a:extLst>
          </p:cNvPr>
          <p:cNvPicPr>
            <a:picLocks noChangeAspect="1"/>
          </p:cNvPicPr>
          <p:nvPr/>
        </p:nvPicPr>
        <p:blipFill>
          <a:blip r:embed="rId3"/>
          <a:stretch>
            <a:fillRect/>
          </a:stretch>
        </p:blipFill>
        <p:spPr>
          <a:xfrm>
            <a:off x="1937816" y="2004480"/>
            <a:ext cx="8316367" cy="3967696"/>
          </a:xfrm>
          <a:prstGeom prst="rect">
            <a:avLst/>
          </a:prstGeom>
        </p:spPr>
      </p:pic>
    </p:spTree>
    <p:extLst>
      <p:ext uri="{BB962C8B-B14F-4D97-AF65-F5344CB8AC3E}">
        <p14:creationId xmlns:p14="http://schemas.microsoft.com/office/powerpoint/2010/main" val="2802335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8B442EC-339E-F54E-BAC2-511C39DCDA08}"/>
              </a:ext>
            </a:extLst>
          </p:cNvPr>
          <p:cNvSpPr txBox="1"/>
          <p:nvPr/>
        </p:nvSpPr>
        <p:spPr>
          <a:xfrm>
            <a:off x="82550" y="375779"/>
            <a:ext cx="12026900" cy="523220"/>
          </a:xfrm>
          <a:prstGeom prst="rect">
            <a:avLst/>
          </a:prstGeom>
          <a:noFill/>
        </p:spPr>
        <p:txBody>
          <a:bodyPr wrap="square" rtlCol="0">
            <a:spAutoFit/>
          </a:bodyPr>
          <a:lstStyle/>
          <a:p>
            <a:r>
              <a:rPr lang="en-US" sz="2800" dirty="0">
                <a:solidFill>
                  <a:srgbClr val="00356B"/>
                </a:solidFill>
                <a:latin typeface="YaleNew" panose="02000602050000020003" pitchFamily="2" charset="77"/>
              </a:rPr>
              <a:t>Discussion and future work</a:t>
            </a:r>
          </a:p>
        </p:txBody>
      </p:sp>
      <p:sp>
        <p:nvSpPr>
          <p:cNvPr id="4" name="TextBox 3">
            <a:extLst>
              <a:ext uri="{FF2B5EF4-FFF2-40B4-BE49-F238E27FC236}">
                <a16:creationId xmlns:a16="http://schemas.microsoft.com/office/drawing/2014/main" id="{0DED3728-FED9-8216-10A3-885E4AB0AAA8}"/>
              </a:ext>
            </a:extLst>
          </p:cNvPr>
          <p:cNvSpPr txBox="1"/>
          <p:nvPr/>
        </p:nvSpPr>
        <p:spPr>
          <a:xfrm>
            <a:off x="338209" y="1102486"/>
            <a:ext cx="11515582" cy="5016758"/>
          </a:xfrm>
          <a:prstGeom prst="rect">
            <a:avLst/>
          </a:prstGeom>
          <a:noFill/>
        </p:spPr>
        <p:txBody>
          <a:bodyPr wrap="square" rtlCol="0">
            <a:spAutoFit/>
          </a:bodyPr>
          <a:lstStyle/>
          <a:p>
            <a:pPr marL="285750" indent="-285750" algn="l">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r>
              <a:rPr lang="en-US" sz="2000" dirty="0">
                <a:solidFill>
                  <a:srgbClr val="9CF4E3"/>
                </a:solidFill>
              </a:rPr>
              <a:t>Rest matters: </a:t>
            </a:r>
            <a:r>
              <a:rPr lang="en-US" sz="2000" dirty="0">
                <a:solidFill>
                  <a:schemeClr val="bg1"/>
                </a:solidFill>
              </a:rPr>
              <a:t>More on defensive end than in offensive end</a:t>
            </a:r>
          </a:p>
          <a:p>
            <a:pPr marL="342900" indent="-342900">
              <a:buFont typeface="Arial" panose="020B0604020202020204" pitchFamily="34" charset="0"/>
              <a:buChar char="•"/>
            </a:pPr>
            <a:endParaRPr lang="en-US" sz="2000" dirty="0">
              <a:solidFill>
                <a:srgbClr val="9CF4E3"/>
              </a:solidFill>
            </a:endParaRPr>
          </a:p>
          <a:p>
            <a:pPr marL="342900" indent="-342900">
              <a:buFont typeface="Arial" panose="020B0604020202020204" pitchFamily="34" charset="0"/>
              <a:buChar char="•"/>
            </a:pPr>
            <a:r>
              <a:rPr lang="en-US" sz="2000" dirty="0">
                <a:solidFill>
                  <a:srgbClr val="9CF4E3"/>
                </a:solidFill>
              </a:rPr>
              <a:t>Advances the age-curve literature by </a:t>
            </a:r>
          </a:p>
          <a:p>
            <a:pPr marL="800100" lvl="1" indent="-342900">
              <a:buFont typeface="Arial" panose="020B0604020202020204" pitchFamily="34" charset="0"/>
              <a:buChar char="•"/>
            </a:pPr>
            <a:r>
              <a:rPr lang="en-US" sz="2000" dirty="0">
                <a:solidFill>
                  <a:schemeClr val="bg1"/>
                </a:solidFill>
              </a:rPr>
              <a:t>incorporating rich game-level data</a:t>
            </a:r>
          </a:p>
          <a:p>
            <a:pPr marL="800100" lvl="1" indent="-342900">
              <a:buFont typeface="Arial" panose="020B0604020202020204" pitchFamily="34" charset="0"/>
              <a:buChar char="•"/>
            </a:pPr>
            <a:r>
              <a:rPr lang="en-US" sz="2000" dirty="0">
                <a:solidFill>
                  <a:schemeClr val="bg1"/>
                </a:solidFill>
              </a:rPr>
              <a:t>Devising framework for causal effect estimation</a:t>
            </a:r>
          </a:p>
          <a:p>
            <a:pPr marL="800100" lvl="1" indent="-342900">
              <a:buFont typeface="Arial" panose="020B0604020202020204" pitchFamily="34" charset="0"/>
              <a:buChar char="•"/>
            </a:pPr>
            <a:r>
              <a:rPr lang="en-US" sz="2000" dirty="0">
                <a:solidFill>
                  <a:schemeClr val="bg1"/>
                </a:solidFill>
              </a:rPr>
              <a:t>Allowing to capture non-linear trends using flexible machine learning models</a:t>
            </a:r>
          </a:p>
          <a:p>
            <a:pPr marL="342900" indent="-342900">
              <a:buFont typeface="Arial" panose="020B0604020202020204" pitchFamily="34" charset="0"/>
              <a:buChar char="•"/>
            </a:pPr>
            <a:endParaRPr lang="en-US" sz="2000" dirty="0">
              <a:solidFill>
                <a:srgbClr val="9CF4E3"/>
              </a:solidFill>
            </a:endParaRPr>
          </a:p>
          <a:p>
            <a:pPr marL="342900" indent="-342900">
              <a:buFont typeface="Arial" panose="020B0604020202020204" pitchFamily="34" charset="0"/>
              <a:buChar char="•"/>
            </a:pPr>
            <a:r>
              <a:rPr lang="en-US" sz="2000" dirty="0">
                <a:solidFill>
                  <a:srgbClr val="9CF4E3"/>
                </a:solidFill>
              </a:rPr>
              <a:t>Meta-learning framework for multiple treatment problem: </a:t>
            </a:r>
            <a:r>
              <a:rPr lang="en-US" sz="2000" dirty="0">
                <a:solidFill>
                  <a:schemeClr val="bg1"/>
                </a:solidFill>
              </a:rPr>
              <a:t>Allows to differentiate between one day vs two days rest</a:t>
            </a:r>
          </a:p>
          <a:p>
            <a:pPr marL="342900" indent="-342900">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r>
              <a:rPr lang="en-US" sz="2000" dirty="0">
                <a:solidFill>
                  <a:srgbClr val="9CF4E3"/>
                </a:solidFill>
              </a:rPr>
              <a:t>Rest and fatigue:</a:t>
            </a:r>
            <a:r>
              <a:rPr lang="en-US" sz="2000" dirty="0">
                <a:solidFill>
                  <a:schemeClr val="bg1"/>
                </a:solidFill>
              </a:rPr>
              <a:t> Potentially relate with the fatigue index</a:t>
            </a:r>
          </a:p>
          <a:p>
            <a:pPr marL="342900" indent="-342900">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endParaRPr lang="en-US" sz="2000" dirty="0">
              <a:solidFill>
                <a:schemeClr val="bg1"/>
              </a:solidFill>
            </a:endParaRPr>
          </a:p>
          <a:p>
            <a:pPr marL="800100" lvl="1" indent="-342900">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1721572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8B442EC-339E-F54E-BAC2-511C39DCDA08}"/>
              </a:ext>
            </a:extLst>
          </p:cNvPr>
          <p:cNvSpPr txBox="1"/>
          <p:nvPr/>
        </p:nvSpPr>
        <p:spPr>
          <a:xfrm>
            <a:off x="82550" y="375779"/>
            <a:ext cx="12026900" cy="523220"/>
          </a:xfrm>
          <a:prstGeom prst="rect">
            <a:avLst/>
          </a:prstGeom>
          <a:noFill/>
        </p:spPr>
        <p:txBody>
          <a:bodyPr wrap="square" rtlCol="0">
            <a:spAutoFit/>
          </a:bodyPr>
          <a:lstStyle/>
          <a:p>
            <a:r>
              <a:rPr lang="en-US" sz="2800" dirty="0">
                <a:solidFill>
                  <a:srgbClr val="00356B"/>
                </a:solidFill>
                <a:latin typeface="YaleNew" panose="02000602050000020003" pitchFamily="2" charset="77"/>
              </a:rPr>
              <a:t>Framework</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6274747-9547-0A4D-BCDB-BBFB4F52EC9F}"/>
                  </a:ext>
                </a:extLst>
              </p:cNvPr>
              <p:cNvSpPr txBox="1"/>
              <p:nvPr/>
            </p:nvSpPr>
            <p:spPr>
              <a:xfrm>
                <a:off x="314468" y="1645411"/>
                <a:ext cx="11586380" cy="3170099"/>
              </a:xfrm>
              <a:prstGeom prst="rect">
                <a:avLst/>
              </a:prstGeom>
              <a:noFill/>
            </p:spPr>
            <p:txBody>
              <a:bodyPr wrap="square" rtlCol="0">
                <a:spAutoFit/>
              </a:bodyPr>
              <a:lstStyle/>
              <a:p>
                <a:pPr marL="285750" indent="-285750" algn="l">
                  <a:buFont typeface="Arial" panose="020B0604020202020204" pitchFamily="34" charset="0"/>
                  <a:buChar char="•"/>
                </a:pPr>
                <a:r>
                  <a:rPr lang="en-US" sz="2000" dirty="0">
                    <a:solidFill>
                      <a:srgbClr val="9CF4E3"/>
                    </a:solidFill>
                  </a:rPr>
                  <a:t>Conditional Expectation Function (CEF)</a:t>
                </a:r>
              </a:p>
              <a:p>
                <a:pPr marL="742950" lvl="1" indent="-285750">
                  <a:buFont typeface="Arial" panose="020B0604020202020204" pitchFamily="34" charset="0"/>
                  <a:buChar char="•"/>
                </a:pPr>
                <a:r>
                  <a:rPr lang="en-US" sz="2000" dirty="0">
                    <a:solidFill>
                      <a:schemeClr val="bg1"/>
                    </a:solidFill>
                  </a:rPr>
                  <a:t>Consider </a:t>
                </a:r>
                <a14:m>
                  <m:oMath xmlns:m="http://schemas.openxmlformats.org/officeDocument/2006/math">
                    <m:r>
                      <a:rPr lang="en-US" sz="2000" b="0" i="1" smtClean="0">
                        <a:solidFill>
                          <a:schemeClr val="bg1"/>
                        </a:solidFill>
                        <a:latin typeface="Cambria Math" panose="02040503050406030204" pitchFamily="18" charset="0"/>
                      </a:rPr>
                      <m:t>𝑁</m:t>
                    </m:r>
                  </m:oMath>
                </a14:m>
                <a:r>
                  <a:rPr lang="en-US" sz="2000" dirty="0">
                    <a:solidFill>
                      <a:schemeClr val="bg1"/>
                    </a:solidFill>
                  </a:rPr>
                  <a:t> units, age </a:t>
                </a:r>
                <a14:m>
                  <m:oMath xmlns:m="http://schemas.openxmlformats.org/officeDocument/2006/math">
                    <m:r>
                      <a:rPr lang="en-US" sz="2000" b="0" i="1" smtClean="0">
                        <a:solidFill>
                          <a:schemeClr val="bg1"/>
                        </a:solidFill>
                        <a:latin typeface="Cambria Math" panose="02040503050406030204" pitchFamily="18" charset="0"/>
                      </a:rPr>
                      <m:t>𝐴</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ℤ</m:t>
                    </m:r>
                  </m:oMath>
                </a14:m>
                <a:r>
                  <a:rPr lang="en-US" sz="2000" dirty="0">
                    <a:solidFill>
                      <a:schemeClr val="bg1"/>
                    </a:solidFill>
                  </a:rPr>
                  <a:t> , treatment </a:t>
                </a:r>
                <a14:m>
                  <m:oMath xmlns:m="http://schemas.openxmlformats.org/officeDocument/2006/math">
                    <m:r>
                      <a:rPr lang="en-US" sz="2000" b="0" i="1" smtClean="0">
                        <a:solidFill>
                          <a:schemeClr val="bg1"/>
                        </a:solidFill>
                        <a:latin typeface="Cambria Math" panose="02040503050406030204" pitchFamily="18" charset="0"/>
                      </a:rPr>
                      <m:t>𝑊</m:t>
                    </m:r>
                    <m:r>
                      <a:rPr lang="en-US" sz="2000" b="0" i="1" smtClean="0">
                        <a:solidFill>
                          <a:schemeClr val="bg1"/>
                        </a:solidFill>
                        <a:latin typeface="Cambria Math" panose="02040503050406030204" pitchFamily="18" charset="0"/>
                      </a:rPr>
                      <m:t>∈{0,1}</m:t>
                    </m:r>
                  </m:oMath>
                </a14:m>
                <a:r>
                  <a:rPr lang="en-US" sz="2000" dirty="0">
                    <a:solidFill>
                      <a:schemeClr val="bg1"/>
                    </a:solidFill>
                  </a:rPr>
                  <a:t>, </a:t>
                </a:r>
                <a14:m>
                  <m:oMath xmlns:m="http://schemas.openxmlformats.org/officeDocument/2006/math">
                    <m:r>
                      <a:rPr lang="en-US" sz="2000" b="0" i="1" dirty="0" smtClean="0">
                        <a:solidFill>
                          <a:schemeClr val="bg1"/>
                        </a:solidFill>
                        <a:latin typeface="Cambria Math" panose="02040503050406030204" pitchFamily="18" charset="0"/>
                      </a:rPr>
                      <m:t>𝑌</m:t>
                    </m:r>
                    <m:r>
                      <a:rPr lang="en-US" sz="2000" b="0" i="1" dirty="0" smtClean="0">
                        <a:solidFill>
                          <a:schemeClr val="bg1"/>
                        </a:solidFill>
                        <a:latin typeface="Cambria Math" panose="02040503050406030204" pitchFamily="18" charset="0"/>
                      </a:rPr>
                      <m:t>(</m:t>
                    </m:r>
                    <m:r>
                      <a:rPr lang="en-US" sz="2000" b="0" i="1" dirty="0" smtClean="0">
                        <a:solidFill>
                          <a:schemeClr val="bg1"/>
                        </a:solidFill>
                        <a:latin typeface="Cambria Math" panose="02040503050406030204" pitchFamily="18" charset="0"/>
                      </a:rPr>
                      <m:t>𝑤</m:t>
                    </m:r>
                    <m:r>
                      <a:rPr lang="en-US" sz="2000" b="0" i="1" dirty="0" smtClean="0">
                        <a:solidFill>
                          <a:schemeClr val="bg1"/>
                        </a:solidFill>
                        <a:latin typeface="Cambria Math" panose="02040503050406030204" pitchFamily="18" charset="0"/>
                      </a:rPr>
                      <m:t>)</m:t>
                    </m:r>
                  </m:oMath>
                </a14:m>
                <a:r>
                  <a:rPr lang="en-US" sz="2000" dirty="0">
                    <a:solidFill>
                      <a:schemeClr val="bg1"/>
                    </a:solidFill>
                  </a:rPr>
                  <a:t> potential outcome of unit </a:t>
                </a:r>
                <a14:m>
                  <m:oMath xmlns:m="http://schemas.openxmlformats.org/officeDocument/2006/math">
                    <m:r>
                      <a:rPr lang="en-US" sz="2000" b="0" i="1" smtClean="0">
                        <a:solidFill>
                          <a:schemeClr val="bg1"/>
                        </a:solidFill>
                        <a:latin typeface="Cambria Math" panose="02040503050406030204" pitchFamily="18" charset="0"/>
                      </a:rPr>
                      <m:t>𝑖</m:t>
                    </m:r>
                  </m:oMath>
                </a14:m>
                <a:r>
                  <a:rPr lang="en-US" sz="2000" dirty="0">
                    <a:solidFill>
                      <a:schemeClr val="bg1"/>
                    </a:solidFill>
                  </a:rPr>
                  <a:t> for treatment </a:t>
                </a:r>
                <a14:m>
                  <m:oMath xmlns:m="http://schemas.openxmlformats.org/officeDocument/2006/math">
                    <m:r>
                      <a:rPr lang="en-US" sz="2000" b="0" i="1" smtClean="0">
                        <a:solidFill>
                          <a:schemeClr val="bg1"/>
                        </a:solidFill>
                        <a:latin typeface="Cambria Math" panose="02040503050406030204" pitchFamily="18" charset="0"/>
                      </a:rPr>
                      <m:t>𝑤</m:t>
                    </m:r>
                  </m:oMath>
                </a14:m>
                <a:r>
                  <a:rPr lang="en-US" sz="2000" dirty="0">
                    <a:solidFill>
                      <a:schemeClr val="bg1"/>
                    </a:solidFill>
                  </a:rPr>
                  <a:t> Then the CEF is defined as:</a:t>
                </a:r>
              </a:p>
              <a:p>
                <a:pPr lvl="1"/>
                <a:r>
                  <a:rPr lang="en-US" sz="2000" b="0" dirty="0">
                    <a:solidFill>
                      <a:schemeClr val="bg1"/>
                    </a:solidFill>
                  </a:rPr>
                  <a:t>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𝜇</m:t>
                        </m:r>
                      </m:e>
                      <m:sub>
                        <m:r>
                          <a:rPr lang="en-US" sz="2000" b="0" i="1" smtClean="0">
                            <a:solidFill>
                              <a:schemeClr val="bg1"/>
                            </a:solidFill>
                            <a:latin typeface="Cambria Math" panose="02040503050406030204" pitchFamily="18" charset="0"/>
                          </a:rPr>
                          <m:t>0</m:t>
                        </m:r>
                      </m:sub>
                    </m:sSub>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𝑎</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e>
                    </m:d>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𝔼</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𝑌</m:t>
                        </m:r>
                      </m:e>
                      <m:sub>
                        <m:r>
                          <a:rPr lang="en-US" sz="2000" b="0" i="1" smtClean="0">
                            <a:solidFill>
                              <a:schemeClr val="bg1"/>
                            </a:solidFill>
                            <a:latin typeface="Cambria Math" panose="02040503050406030204" pitchFamily="18" charset="0"/>
                          </a:rPr>
                          <m:t>𝑖</m:t>
                        </m:r>
                      </m:sub>
                    </m:sSub>
                    <m:r>
                      <a:rPr lang="en-US" sz="2000" b="0" i="1" smtClean="0">
                        <a:solidFill>
                          <a:schemeClr val="bg1"/>
                        </a:solidFill>
                        <a:latin typeface="Cambria Math" panose="02040503050406030204" pitchFamily="18" charset="0"/>
                      </a:rPr>
                      <m:t>(0)|</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𝐴</m:t>
                        </m:r>
                      </m:e>
                      <m:sub>
                        <m:r>
                          <a:rPr lang="en-US" sz="2000" b="0" i="1" smtClean="0">
                            <a:solidFill>
                              <a:schemeClr val="bg1"/>
                            </a:solidFill>
                            <a:latin typeface="Cambria Math" panose="02040503050406030204" pitchFamily="18" charset="0"/>
                          </a:rPr>
                          <m:t>𝑖</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𝑎</m:t>
                    </m:r>
                    <m:r>
                      <a:rPr lang="en-US" sz="2000" b="0" i="1" smtClean="0">
                        <a:solidFill>
                          <a:schemeClr val="bg1"/>
                        </a:solidFill>
                        <a:latin typeface="Cambria Math" panose="02040503050406030204" pitchFamily="18" charset="0"/>
                      </a:rPr>
                      <m:t>, </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𝑋</m:t>
                        </m:r>
                      </m:e>
                      <m:sub>
                        <m:r>
                          <a:rPr lang="en-US" sz="2000" b="0" i="1" smtClean="0">
                            <a:solidFill>
                              <a:schemeClr val="bg1"/>
                            </a:solidFill>
                            <a:latin typeface="Cambria Math" panose="02040503050406030204" pitchFamily="18" charset="0"/>
                          </a:rPr>
                          <m:t>𝑖</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r>
                      <a:rPr lang="en-US" sz="2000" b="0" i="1" smtClean="0">
                        <a:solidFill>
                          <a:schemeClr val="bg1"/>
                        </a:solidFill>
                        <a:latin typeface="Cambria Math" panose="02040503050406030204" pitchFamily="18" charset="0"/>
                      </a:rPr>
                      <m:t>]</m:t>
                    </m:r>
                  </m:oMath>
                </a14:m>
                <a:r>
                  <a:rPr lang="en-US" sz="2000" dirty="0">
                    <a:solidFill>
                      <a:schemeClr val="bg1"/>
                    </a:solidFill>
                  </a:rPr>
                  <a:t> and </a:t>
                </a:r>
                <a14:m>
                  <m:oMath xmlns:m="http://schemas.openxmlformats.org/officeDocument/2006/math">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𝜇</m:t>
                        </m:r>
                      </m:e>
                      <m:sub>
                        <m:r>
                          <a:rPr lang="en-US" sz="2000" b="0" i="1" smtClean="0">
                            <a:solidFill>
                              <a:schemeClr val="bg1"/>
                            </a:solidFill>
                            <a:latin typeface="Cambria Math" panose="02040503050406030204" pitchFamily="18" charset="0"/>
                          </a:rPr>
                          <m:t>1</m:t>
                        </m:r>
                      </m:sub>
                    </m:sSub>
                    <m:d>
                      <m:dPr>
                        <m:ctrlPr>
                          <a:rPr lang="en-US" sz="2000" i="1">
                            <a:solidFill>
                              <a:schemeClr val="bg1"/>
                            </a:solidFill>
                            <a:latin typeface="Cambria Math" panose="02040503050406030204" pitchFamily="18" charset="0"/>
                          </a:rPr>
                        </m:ctrlPr>
                      </m:dPr>
                      <m:e>
                        <m:r>
                          <a:rPr lang="en-US" sz="2000" i="1">
                            <a:solidFill>
                              <a:schemeClr val="bg1"/>
                            </a:solidFill>
                            <a:latin typeface="Cambria Math" panose="02040503050406030204" pitchFamily="18" charset="0"/>
                          </a:rPr>
                          <m:t>𝑎</m:t>
                        </m:r>
                        <m:r>
                          <a:rPr lang="en-US" sz="2000" i="1">
                            <a:solidFill>
                              <a:schemeClr val="bg1"/>
                            </a:solidFill>
                            <a:latin typeface="Cambria Math" panose="02040503050406030204" pitchFamily="18" charset="0"/>
                          </a:rPr>
                          <m:t>,</m:t>
                        </m:r>
                        <m:r>
                          <a:rPr lang="en-US" sz="2000" i="1">
                            <a:solidFill>
                              <a:schemeClr val="bg1"/>
                            </a:solidFill>
                            <a:latin typeface="Cambria Math" panose="02040503050406030204" pitchFamily="18" charset="0"/>
                          </a:rPr>
                          <m:t>𝑥</m:t>
                        </m:r>
                      </m:e>
                    </m:d>
                    <m:r>
                      <a:rPr lang="en-US" sz="2000" i="1">
                        <a:solidFill>
                          <a:schemeClr val="bg1"/>
                        </a:solidFill>
                        <a:latin typeface="Cambria Math" panose="02040503050406030204" pitchFamily="18" charset="0"/>
                      </a:rPr>
                      <m:t>≔</m:t>
                    </m:r>
                    <m:r>
                      <a:rPr lang="en-US" sz="2000" i="1">
                        <a:solidFill>
                          <a:schemeClr val="bg1"/>
                        </a:solidFill>
                        <a:latin typeface="Cambria Math" panose="02040503050406030204" pitchFamily="18" charset="0"/>
                      </a:rPr>
                      <m:t>𝔼</m:t>
                    </m:r>
                    <m:r>
                      <a:rPr lang="en-US" sz="2000" i="1">
                        <a:solidFill>
                          <a:schemeClr val="bg1"/>
                        </a:solidFill>
                        <a:latin typeface="Cambria Math" panose="02040503050406030204" pitchFamily="18" charset="0"/>
                      </a:rPr>
                      <m:t>[</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𝑌</m:t>
                        </m:r>
                      </m:e>
                      <m:sub>
                        <m:r>
                          <a:rPr lang="en-US" sz="2000" i="1">
                            <a:solidFill>
                              <a:schemeClr val="bg1"/>
                            </a:solidFill>
                            <a:latin typeface="Cambria Math" panose="02040503050406030204" pitchFamily="18" charset="0"/>
                          </a:rPr>
                          <m:t>𝑖</m:t>
                        </m:r>
                      </m:sub>
                    </m:sSub>
                    <m:r>
                      <a:rPr lang="en-US" sz="2000" i="1">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1</m:t>
                    </m:r>
                    <m:r>
                      <a:rPr lang="en-US" sz="2000" i="1">
                        <a:solidFill>
                          <a:schemeClr val="bg1"/>
                        </a:solidFill>
                        <a:latin typeface="Cambria Math" panose="02040503050406030204" pitchFamily="18" charset="0"/>
                      </a:rPr>
                      <m:t>)|</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𝐴</m:t>
                        </m:r>
                      </m:e>
                      <m:sub>
                        <m:r>
                          <a:rPr lang="en-US" sz="2000" i="1">
                            <a:solidFill>
                              <a:schemeClr val="bg1"/>
                            </a:solidFill>
                            <a:latin typeface="Cambria Math" panose="02040503050406030204" pitchFamily="18" charset="0"/>
                          </a:rPr>
                          <m:t>𝑖</m:t>
                        </m:r>
                      </m:sub>
                    </m:sSub>
                    <m:r>
                      <a:rPr lang="en-US" sz="2000" i="1">
                        <a:solidFill>
                          <a:schemeClr val="bg1"/>
                        </a:solidFill>
                        <a:latin typeface="Cambria Math" panose="02040503050406030204" pitchFamily="18" charset="0"/>
                      </a:rPr>
                      <m:t>=</m:t>
                    </m:r>
                    <m:r>
                      <a:rPr lang="en-US" sz="2000" i="1">
                        <a:solidFill>
                          <a:schemeClr val="bg1"/>
                        </a:solidFill>
                        <a:latin typeface="Cambria Math" panose="02040503050406030204" pitchFamily="18" charset="0"/>
                      </a:rPr>
                      <m:t>𝑎</m:t>
                    </m:r>
                    <m:r>
                      <a:rPr lang="en-US" sz="2000" i="1">
                        <a:solidFill>
                          <a:schemeClr val="bg1"/>
                        </a:solidFill>
                        <a:latin typeface="Cambria Math" panose="02040503050406030204" pitchFamily="18" charset="0"/>
                      </a:rPr>
                      <m:t>, </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𝑋</m:t>
                        </m:r>
                      </m:e>
                      <m:sub>
                        <m:r>
                          <a:rPr lang="en-US" sz="2000" i="1">
                            <a:solidFill>
                              <a:schemeClr val="bg1"/>
                            </a:solidFill>
                            <a:latin typeface="Cambria Math" panose="02040503050406030204" pitchFamily="18" charset="0"/>
                          </a:rPr>
                          <m:t>𝑖</m:t>
                        </m:r>
                      </m:sub>
                    </m:sSub>
                    <m:r>
                      <a:rPr lang="en-US" sz="2000" i="1">
                        <a:solidFill>
                          <a:schemeClr val="bg1"/>
                        </a:solidFill>
                        <a:latin typeface="Cambria Math" panose="02040503050406030204" pitchFamily="18" charset="0"/>
                      </a:rPr>
                      <m:t>=</m:t>
                    </m:r>
                    <m:r>
                      <a:rPr lang="en-US" sz="2000" i="1">
                        <a:solidFill>
                          <a:schemeClr val="bg1"/>
                        </a:solidFill>
                        <a:latin typeface="Cambria Math" panose="02040503050406030204" pitchFamily="18" charset="0"/>
                      </a:rPr>
                      <m:t>𝑥</m:t>
                    </m:r>
                    <m:r>
                      <a:rPr lang="en-US" sz="2000" i="1">
                        <a:solidFill>
                          <a:schemeClr val="bg1"/>
                        </a:solidFill>
                        <a:latin typeface="Cambria Math" panose="02040503050406030204" pitchFamily="18" charset="0"/>
                      </a:rPr>
                      <m:t>]</m:t>
                    </m:r>
                  </m:oMath>
                </a14:m>
                <a:r>
                  <a:rPr lang="en-US" sz="2000" dirty="0">
                    <a:solidFill>
                      <a:schemeClr val="bg1"/>
                    </a:solidFill>
                  </a:rPr>
                  <a:t> </a:t>
                </a:r>
              </a:p>
              <a:p>
                <a:pPr lvl="1"/>
                <a:endParaRPr lang="en-US" sz="2000" dirty="0">
                  <a:solidFill>
                    <a:schemeClr val="bg1"/>
                  </a:solidFill>
                </a:endParaRPr>
              </a:p>
              <a:p>
                <a:pPr marL="742950" lvl="1" indent="-285750">
                  <a:buFont typeface="Arial" panose="020B0604020202020204" pitchFamily="34" charset="0"/>
                  <a:buChar char="•"/>
                </a:pPr>
                <a:r>
                  <a:rPr lang="en-US" sz="2000" dirty="0">
                    <a:solidFill>
                      <a:schemeClr val="bg1"/>
                    </a:solidFill>
                  </a:rPr>
                  <a:t>Under this framework, our main causal </a:t>
                </a:r>
                <a:r>
                  <a:rPr lang="en-US" sz="2000" dirty="0" err="1">
                    <a:solidFill>
                      <a:schemeClr val="bg1"/>
                    </a:solidFill>
                  </a:rPr>
                  <a:t>estimand</a:t>
                </a:r>
                <a:r>
                  <a:rPr lang="en-US" sz="2000" dirty="0">
                    <a:solidFill>
                      <a:schemeClr val="bg1"/>
                    </a:solidFill>
                  </a:rPr>
                  <a:t> of interest is the ACTE, that is:</a:t>
                </a:r>
              </a:p>
              <a:p>
                <a:pPr lvl="1"/>
                <a:r>
                  <a:rPr lang="en-US" sz="2000" dirty="0">
                    <a:solidFill>
                      <a:schemeClr val="bg1"/>
                    </a:solidFill>
                  </a:rPr>
                  <a:t>	</a:t>
                </a:r>
                <a14:m>
                  <m:oMath xmlns:m="http://schemas.openxmlformats.org/officeDocument/2006/math">
                    <m:r>
                      <a:rPr lang="en-US" sz="2000" b="0" i="1" smtClean="0">
                        <a:solidFill>
                          <a:schemeClr val="bg1"/>
                        </a:solidFill>
                        <a:latin typeface="Cambria Math" panose="02040503050406030204" pitchFamily="18" charset="0"/>
                      </a:rPr>
                      <m:t>𝜏</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𝑎</m:t>
                        </m:r>
                      </m:e>
                    </m:d>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𝔼</m:t>
                    </m:r>
                    <m:d>
                      <m:dPr>
                        <m:begChr m:val="["/>
                        <m:endChr m:val="]"/>
                        <m:ctrlPr>
                          <a:rPr lang="en-US" sz="2000" b="0" i="1" smtClean="0">
                            <a:solidFill>
                              <a:schemeClr val="bg1"/>
                            </a:solidFill>
                            <a:latin typeface="Cambria Math" panose="02040503050406030204" pitchFamily="18" charset="0"/>
                          </a:rPr>
                        </m:ctrlPr>
                      </m:d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𝑌</m:t>
                            </m:r>
                          </m:e>
                          <m:sub>
                            <m:r>
                              <a:rPr lang="en-US" sz="2000" b="0" i="1" smtClean="0">
                                <a:solidFill>
                                  <a:schemeClr val="bg1"/>
                                </a:solidFill>
                                <a:latin typeface="Cambria Math" panose="02040503050406030204" pitchFamily="18" charset="0"/>
                              </a:rPr>
                              <m:t>𝑖</m:t>
                            </m:r>
                          </m:sub>
                        </m:sSub>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1</m:t>
                            </m:r>
                          </m:e>
                        </m:d>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𝑌</m:t>
                            </m:r>
                          </m:e>
                          <m:sub>
                            <m:r>
                              <a:rPr lang="en-US" sz="2000" b="0" i="1" smtClean="0">
                                <a:solidFill>
                                  <a:schemeClr val="bg1"/>
                                </a:solidFill>
                                <a:latin typeface="Cambria Math" panose="02040503050406030204" pitchFamily="18" charset="0"/>
                              </a:rPr>
                              <m:t>𝑖</m:t>
                            </m:r>
                          </m:sub>
                        </m:sSub>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e>
                      <m:e>
                        <m:r>
                          <a:rPr lang="en-US" sz="2000" b="0" i="1" smtClean="0">
                            <a:solidFill>
                              <a:schemeClr val="bg1"/>
                            </a:solidFill>
                            <a:latin typeface="Cambria Math" panose="02040503050406030204" pitchFamily="18" charset="0"/>
                          </a:rPr>
                          <m:t>𝐴</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𝑎</m:t>
                        </m:r>
                      </m:e>
                    </m:d>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𝔼</m:t>
                        </m:r>
                      </m:e>
                      <m:sub>
                        <m:r>
                          <a:rPr lang="en-US" sz="2000" b="0" i="1" smtClean="0">
                            <a:solidFill>
                              <a:schemeClr val="bg1"/>
                            </a:solidFill>
                            <a:latin typeface="Cambria Math" panose="02040503050406030204" pitchFamily="18" charset="0"/>
                          </a:rPr>
                          <m:t>𝒳</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𝜇</m:t>
                        </m:r>
                      </m:e>
                      <m:sub>
                        <m:r>
                          <a:rPr lang="en-US" sz="2000" b="0" i="1" smtClean="0">
                            <a:solidFill>
                              <a:schemeClr val="bg1"/>
                            </a:solidFill>
                            <a:latin typeface="Cambria Math" panose="02040503050406030204" pitchFamily="18" charset="0"/>
                          </a:rPr>
                          <m:t>1</m:t>
                        </m:r>
                      </m:sub>
                    </m:sSub>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𝑎</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e>
                    </m:d>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𝜇</m:t>
                        </m:r>
                      </m:e>
                      <m:sub>
                        <m:r>
                          <a:rPr lang="en-US" sz="2000" b="0" i="1" smtClean="0">
                            <a:solidFill>
                              <a:schemeClr val="bg1"/>
                            </a:solidFill>
                            <a:latin typeface="Cambria Math" panose="02040503050406030204" pitchFamily="18" charset="0"/>
                          </a:rPr>
                          <m:t>0</m:t>
                        </m:r>
                      </m:sub>
                    </m:sSub>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𝑎</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𝑥</m:t>
                    </m:r>
                    <m:r>
                      <a:rPr lang="en-US" sz="2000" b="0" i="1" smtClean="0">
                        <a:solidFill>
                          <a:schemeClr val="bg1"/>
                        </a:solidFill>
                        <a:latin typeface="Cambria Math" panose="02040503050406030204" pitchFamily="18" charset="0"/>
                      </a:rPr>
                      <m:t>)]</m:t>
                    </m:r>
                  </m:oMath>
                </a14:m>
                <a:endParaRPr lang="en-US" sz="2000" dirty="0">
                  <a:solidFill>
                    <a:schemeClr val="bg1"/>
                  </a:solidFill>
                </a:endParaRPr>
              </a:p>
              <a:p>
                <a:pPr marL="342900" indent="-342900">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r>
                  <a:rPr lang="en-US" sz="2000" dirty="0">
                    <a:solidFill>
                      <a:srgbClr val="9CF4E3"/>
                    </a:solidFill>
                  </a:rPr>
                  <a:t>Identification of ACTE</a:t>
                </a:r>
              </a:p>
              <a:p>
                <a:pPr marL="800100" lvl="1" indent="-342900">
                  <a:buFont typeface="Arial" panose="020B0604020202020204" pitchFamily="34" charset="0"/>
                  <a:buChar char="•"/>
                </a:pPr>
                <a:r>
                  <a:rPr lang="en-US" sz="2000" dirty="0">
                    <a:solidFill>
                      <a:schemeClr val="bg1"/>
                    </a:solidFill>
                  </a:rPr>
                  <a:t>Under some regularity conditions (SUTVA and </a:t>
                </a:r>
                <a:r>
                  <a:rPr lang="en-US" sz="2000" dirty="0" err="1">
                    <a:solidFill>
                      <a:schemeClr val="bg1"/>
                    </a:solidFill>
                  </a:rPr>
                  <a:t>unconfoundedness</a:t>
                </a:r>
                <a:r>
                  <a:rPr lang="en-US" sz="2000" dirty="0">
                    <a:solidFill>
                      <a:schemeClr val="bg1"/>
                    </a:solidFill>
                  </a:rPr>
                  <a:t>)</a:t>
                </a:r>
              </a:p>
            </p:txBody>
          </p:sp>
        </mc:Choice>
        <mc:Fallback xmlns="">
          <p:sp>
            <p:nvSpPr>
              <p:cNvPr id="18" name="TextBox 17">
                <a:extLst>
                  <a:ext uri="{FF2B5EF4-FFF2-40B4-BE49-F238E27FC236}">
                    <a16:creationId xmlns:a16="http://schemas.microsoft.com/office/drawing/2014/main" id="{E6274747-9547-0A4D-BCDB-BBFB4F52EC9F}"/>
                  </a:ext>
                </a:extLst>
              </p:cNvPr>
              <p:cNvSpPr txBox="1">
                <a:spLocks noRot="1" noChangeAspect="1" noMove="1" noResize="1" noEditPoints="1" noAdjustHandles="1" noChangeArrowheads="1" noChangeShapeType="1" noTextEdit="1"/>
              </p:cNvSpPr>
              <p:nvPr/>
            </p:nvSpPr>
            <p:spPr>
              <a:xfrm>
                <a:off x="314468" y="1645411"/>
                <a:ext cx="11586380" cy="3170099"/>
              </a:xfrm>
              <a:prstGeom prst="rect">
                <a:avLst/>
              </a:prstGeom>
              <a:blipFill>
                <a:blip r:embed="rId3"/>
                <a:stretch>
                  <a:fillRect l="-438" t="-1195" b="-2390"/>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C5DFD025-2921-87BD-463D-C0A76EA89ACD}"/>
              </a:ext>
            </a:extLst>
          </p:cNvPr>
          <p:cNvPicPr>
            <a:picLocks noChangeAspect="1"/>
          </p:cNvPicPr>
          <p:nvPr/>
        </p:nvPicPr>
        <p:blipFill>
          <a:blip r:embed="rId4"/>
          <a:stretch>
            <a:fillRect/>
          </a:stretch>
        </p:blipFill>
        <p:spPr>
          <a:xfrm>
            <a:off x="709612" y="4955014"/>
            <a:ext cx="10396871" cy="1213815"/>
          </a:xfrm>
          <a:prstGeom prst="rect">
            <a:avLst/>
          </a:prstGeom>
        </p:spPr>
      </p:pic>
    </p:spTree>
    <p:extLst>
      <p:ext uri="{BB962C8B-B14F-4D97-AF65-F5344CB8AC3E}">
        <p14:creationId xmlns:p14="http://schemas.microsoft.com/office/powerpoint/2010/main" val="2864875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8B442EC-339E-F54E-BAC2-511C39DCDA08}"/>
              </a:ext>
            </a:extLst>
          </p:cNvPr>
          <p:cNvSpPr txBox="1"/>
          <p:nvPr/>
        </p:nvSpPr>
        <p:spPr>
          <a:xfrm>
            <a:off x="82550" y="375779"/>
            <a:ext cx="12026900" cy="523220"/>
          </a:xfrm>
          <a:prstGeom prst="rect">
            <a:avLst/>
          </a:prstGeom>
          <a:noFill/>
        </p:spPr>
        <p:txBody>
          <a:bodyPr wrap="square" rtlCol="0">
            <a:spAutoFit/>
          </a:bodyPr>
          <a:lstStyle/>
          <a:p>
            <a:r>
              <a:rPr lang="en-US" sz="2800" dirty="0">
                <a:solidFill>
                  <a:srgbClr val="00356B"/>
                </a:solidFill>
                <a:latin typeface="YaleNew" panose="02000602050000020003" pitchFamily="2" charset="77"/>
              </a:rPr>
              <a:t>Age-distribution</a:t>
            </a:r>
          </a:p>
        </p:txBody>
      </p:sp>
      <p:pic>
        <p:nvPicPr>
          <p:cNvPr id="3" name="Picture 2">
            <a:extLst>
              <a:ext uri="{FF2B5EF4-FFF2-40B4-BE49-F238E27FC236}">
                <a16:creationId xmlns:a16="http://schemas.microsoft.com/office/drawing/2014/main" id="{41F23394-4E51-C2E0-151B-3198FBD3900B}"/>
              </a:ext>
            </a:extLst>
          </p:cNvPr>
          <p:cNvPicPr>
            <a:picLocks noChangeAspect="1"/>
          </p:cNvPicPr>
          <p:nvPr/>
        </p:nvPicPr>
        <p:blipFill>
          <a:blip r:embed="rId3"/>
          <a:stretch>
            <a:fillRect/>
          </a:stretch>
        </p:blipFill>
        <p:spPr>
          <a:xfrm>
            <a:off x="3987487" y="1359627"/>
            <a:ext cx="4217025" cy="4941323"/>
          </a:xfrm>
          <a:prstGeom prst="rect">
            <a:avLst/>
          </a:prstGeom>
        </p:spPr>
      </p:pic>
    </p:spTree>
    <p:extLst>
      <p:ext uri="{BB962C8B-B14F-4D97-AF65-F5344CB8AC3E}">
        <p14:creationId xmlns:p14="http://schemas.microsoft.com/office/powerpoint/2010/main" val="317537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8B442EC-339E-F54E-BAC2-511C39DCDA08}"/>
              </a:ext>
            </a:extLst>
          </p:cNvPr>
          <p:cNvSpPr txBox="1"/>
          <p:nvPr/>
        </p:nvSpPr>
        <p:spPr>
          <a:xfrm>
            <a:off x="82550" y="332223"/>
            <a:ext cx="12026900" cy="523220"/>
          </a:xfrm>
          <a:prstGeom prst="rect">
            <a:avLst/>
          </a:prstGeom>
          <a:noFill/>
        </p:spPr>
        <p:txBody>
          <a:bodyPr wrap="square" rtlCol="0">
            <a:spAutoFit/>
          </a:bodyPr>
          <a:lstStyle/>
          <a:p>
            <a:r>
              <a:rPr lang="en-US" sz="2800" dirty="0">
                <a:solidFill>
                  <a:srgbClr val="00356B"/>
                </a:solidFill>
                <a:latin typeface="YaleNew" panose="02000602050000020003" pitchFamily="2" charset="77"/>
              </a:rPr>
              <a:t>Age-Curves are heterogeneous</a:t>
            </a:r>
          </a:p>
        </p:txBody>
      </p:sp>
      <p:sp>
        <p:nvSpPr>
          <p:cNvPr id="2" name="Rectangle 1">
            <a:extLst>
              <a:ext uri="{FF2B5EF4-FFF2-40B4-BE49-F238E27FC236}">
                <a16:creationId xmlns:a16="http://schemas.microsoft.com/office/drawing/2014/main" id="{2E0C7AF7-5A59-4F0A-C32E-30E1324777BA}"/>
              </a:ext>
            </a:extLst>
          </p:cNvPr>
          <p:cNvSpPr/>
          <p:nvPr/>
        </p:nvSpPr>
        <p:spPr>
          <a:xfrm>
            <a:off x="0" y="6319484"/>
            <a:ext cx="4585252" cy="53671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48FD8E53-073F-AEF9-F1C6-D8FAB3DB1E39}"/>
              </a:ext>
            </a:extLst>
          </p:cNvPr>
          <p:cNvPicPr>
            <a:picLocks noChangeAspect="1"/>
          </p:cNvPicPr>
          <p:nvPr/>
        </p:nvPicPr>
        <p:blipFill>
          <a:blip r:embed="rId3"/>
          <a:stretch>
            <a:fillRect/>
          </a:stretch>
        </p:blipFill>
        <p:spPr>
          <a:xfrm>
            <a:off x="2209800" y="1675604"/>
            <a:ext cx="7772400" cy="4271065"/>
          </a:xfrm>
          <a:prstGeom prst="rect">
            <a:avLst/>
          </a:prstGeom>
        </p:spPr>
      </p:pic>
    </p:spTree>
    <p:extLst>
      <p:ext uri="{BB962C8B-B14F-4D97-AF65-F5344CB8AC3E}">
        <p14:creationId xmlns:p14="http://schemas.microsoft.com/office/powerpoint/2010/main" val="972615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8B442EC-339E-F54E-BAC2-511C39DCDA08}"/>
              </a:ext>
            </a:extLst>
          </p:cNvPr>
          <p:cNvSpPr txBox="1"/>
          <p:nvPr/>
        </p:nvSpPr>
        <p:spPr>
          <a:xfrm>
            <a:off x="82550" y="332223"/>
            <a:ext cx="12026900" cy="523220"/>
          </a:xfrm>
          <a:prstGeom prst="rect">
            <a:avLst/>
          </a:prstGeom>
          <a:noFill/>
        </p:spPr>
        <p:txBody>
          <a:bodyPr wrap="square" rtlCol="0">
            <a:spAutoFit/>
          </a:bodyPr>
          <a:lstStyle/>
          <a:p>
            <a:r>
              <a:rPr lang="en-US" sz="2800" dirty="0">
                <a:solidFill>
                  <a:srgbClr val="00356B"/>
                </a:solidFill>
                <a:latin typeface="YaleNew" panose="02000602050000020003" pitchFamily="2" charset="77"/>
              </a:rPr>
              <a:t>Age-Curves are heterogeneous</a:t>
            </a:r>
          </a:p>
        </p:txBody>
      </p:sp>
      <p:sp>
        <p:nvSpPr>
          <p:cNvPr id="2" name="Rectangle 1">
            <a:extLst>
              <a:ext uri="{FF2B5EF4-FFF2-40B4-BE49-F238E27FC236}">
                <a16:creationId xmlns:a16="http://schemas.microsoft.com/office/drawing/2014/main" id="{2E0C7AF7-5A59-4F0A-C32E-30E1324777BA}"/>
              </a:ext>
            </a:extLst>
          </p:cNvPr>
          <p:cNvSpPr/>
          <p:nvPr/>
        </p:nvSpPr>
        <p:spPr>
          <a:xfrm>
            <a:off x="0" y="6319484"/>
            <a:ext cx="4585252" cy="53671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1FACA13F-9FB0-3F95-2DA4-4FC0FC3FCA7B}"/>
              </a:ext>
            </a:extLst>
          </p:cNvPr>
          <p:cNvPicPr>
            <a:picLocks noChangeAspect="1"/>
          </p:cNvPicPr>
          <p:nvPr/>
        </p:nvPicPr>
        <p:blipFill>
          <a:blip r:embed="rId3"/>
          <a:stretch>
            <a:fillRect/>
          </a:stretch>
        </p:blipFill>
        <p:spPr>
          <a:xfrm>
            <a:off x="2218471" y="1675242"/>
            <a:ext cx="7755057" cy="4261534"/>
          </a:xfrm>
          <a:prstGeom prst="rect">
            <a:avLst/>
          </a:prstGeom>
        </p:spPr>
      </p:pic>
    </p:spTree>
    <p:extLst>
      <p:ext uri="{BB962C8B-B14F-4D97-AF65-F5344CB8AC3E}">
        <p14:creationId xmlns:p14="http://schemas.microsoft.com/office/powerpoint/2010/main" val="2216452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8B442EC-339E-F54E-BAC2-511C39DCDA08}"/>
              </a:ext>
            </a:extLst>
          </p:cNvPr>
          <p:cNvSpPr txBox="1"/>
          <p:nvPr/>
        </p:nvSpPr>
        <p:spPr>
          <a:xfrm>
            <a:off x="82550" y="332223"/>
            <a:ext cx="12026900" cy="523220"/>
          </a:xfrm>
          <a:prstGeom prst="rect">
            <a:avLst/>
          </a:prstGeom>
          <a:noFill/>
        </p:spPr>
        <p:txBody>
          <a:bodyPr wrap="square" rtlCol="0">
            <a:spAutoFit/>
          </a:bodyPr>
          <a:lstStyle/>
          <a:p>
            <a:r>
              <a:rPr lang="en-US" sz="2800" dirty="0">
                <a:solidFill>
                  <a:srgbClr val="00356B"/>
                </a:solidFill>
                <a:latin typeface="YaleNew" panose="02000602050000020003" pitchFamily="2" charset="77"/>
              </a:rPr>
              <a:t>Age-Curves are heterogeneous</a:t>
            </a:r>
          </a:p>
        </p:txBody>
      </p:sp>
      <p:sp>
        <p:nvSpPr>
          <p:cNvPr id="2" name="Rectangle 1">
            <a:extLst>
              <a:ext uri="{FF2B5EF4-FFF2-40B4-BE49-F238E27FC236}">
                <a16:creationId xmlns:a16="http://schemas.microsoft.com/office/drawing/2014/main" id="{2E0C7AF7-5A59-4F0A-C32E-30E1324777BA}"/>
              </a:ext>
            </a:extLst>
          </p:cNvPr>
          <p:cNvSpPr/>
          <p:nvPr/>
        </p:nvSpPr>
        <p:spPr>
          <a:xfrm>
            <a:off x="0" y="6319484"/>
            <a:ext cx="4585252" cy="53671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56CBF4A5-FE1C-EDB3-EB27-BA2245444F63}"/>
              </a:ext>
            </a:extLst>
          </p:cNvPr>
          <p:cNvPicPr>
            <a:picLocks noChangeAspect="1"/>
          </p:cNvPicPr>
          <p:nvPr/>
        </p:nvPicPr>
        <p:blipFill>
          <a:blip r:embed="rId3"/>
          <a:stretch>
            <a:fillRect/>
          </a:stretch>
        </p:blipFill>
        <p:spPr>
          <a:xfrm>
            <a:off x="2209800" y="1689252"/>
            <a:ext cx="7772400" cy="4271065"/>
          </a:xfrm>
          <a:prstGeom prst="rect">
            <a:avLst/>
          </a:prstGeom>
        </p:spPr>
      </p:pic>
    </p:spTree>
    <p:extLst>
      <p:ext uri="{BB962C8B-B14F-4D97-AF65-F5344CB8AC3E}">
        <p14:creationId xmlns:p14="http://schemas.microsoft.com/office/powerpoint/2010/main" val="3308183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8B442EC-339E-F54E-BAC2-511C39DCDA08}"/>
              </a:ext>
            </a:extLst>
          </p:cNvPr>
          <p:cNvSpPr txBox="1"/>
          <p:nvPr/>
        </p:nvSpPr>
        <p:spPr>
          <a:xfrm>
            <a:off x="82550" y="375779"/>
            <a:ext cx="12026900" cy="523220"/>
          </a:xfrm>
          <a:prstGeom prst="rect">
            <a:avLst/>
          </a:prstGeom>
          <a:noFill/>
        </p:spPr>
        <p:txBody>
          <a:bodyPr wrap="square" rtlCol="0">
            <a:spAutoFit/>
          </a:bodyPr>
          <a:lstStyle/>
          <a:p>
            <a:r>
              <a:rPr lang="en-US" sz="2800" dirty="0">
                <a:solidFill>
                  <a:srgbClr val="00356B"/>
                </a:solidFill>
                <a:latin typeface="YaleNew" panose="02000602050000020003" pitchFamily="2" charset="77"/>
              </a:rPr>
              <a:t>Contribution</a:t>
            </a:r>
          </a:p>
        </p:txBody>
      </p:sp>
      <p:sp>
        <p:nvSpPr>
          <p:cNvPr id="18" name="TextBox 17">
            <a:extLst>
              <a:ext uri="{FF2B5EF4-FFF2-40B4-BE49-F238E27FC236}">
                <a16:creationId xmlns:a16="http://schemas.microsoft.com/office/drawing/2014/main" id="{E6274747-9547-0A4D-BCDB-BBFB4F52EC9F}"/>
              </a:ext>
            </a:extLst>
          </p:cNvPr>
          <p:cNvSpPr txBox="1"/>
          <p:nvPr/>
        </p:nvSpPr>
        <p:spPr>
          <a:xfrm>
            <a:off x="314468" y="1645411"/>
            <a:ext cx="11586380" cy="5016758"/>
          </a:xfrm>
          <a:prstGeom prst="rect">
            <a:avLst/>
          </a:prstGeom>
          <a:noFill/>
        </p:spPr>
        <p:txBody>
          <a:bodyPr wrap="square" rtlCol="0">
            <a:spAutoFit/>
          </a:bodyPr>
          <a:lstStyle/>
          <a:p>
            <a:pPr marL="457200" indent="-457200" algn="l">
              <a:buFont typeface="+mj-lt"/>
              <a:buAutoNum type="arabicPeriod"/>
            </a:pPr>
            <a:r>
              <a:rPr lang="en-US" sz="2000" dirty="0">
                <a:solidFill>
                  <a:srgbClr val="9CF4E3"/>
                </a:solidFill>
              </a:rPr>
              <a:t>Game-level data diverging from traditional season-level data approach</a:t>
            </a:r>
          </a:p>
          <a:p>
            <a:pPr marL="742950" lvl="1" indent="-285750">
              <a:buFont typeface="Arial" panose="020B0604020202020204" pitchFamily="34" charset="0"/>
              <a:buChar char="•"/>
            </a:pPr>
            <a:r>
              <a:rPr lang="en-US" sz="2000" dirty="0">
                <a:solidFill>
                  <a:schemeClr val="bg1"/>
                </a:solidFill>
              </a:rPr>
              <a:t>There are numerous game-level confounders to consider including the back-to-back games, team you play for, the team you compete against, home court advantage, the teammates and opponents you encounter, the geographic location of the game, the season year, and various other relevant factors</a:t>
            </a:r>
          </a:p>
          <a:p>
            <a:pPr marL="742950" lvl="1" indent="-285750">
              <a:buFont typeface="Arial" panose="020B0604020202020204" pitchFamily="34" charset="0"/>
              <a:buChar char="•"/>
            </a:pPr>
            <a:endParaRPr lang="en-US" sz="2000" dirty="0">
              <a:solidFill>
                <a:schemeClr val="bg1"/>
              </a:solidFill>
            </a:endParaRPr>
          </a:p>
          <a:p>
            <a:pPr marL="457200" indent="-457200">
              <a:buFont typeface="+mj-lt"/>
              <a:buAutoNum type="arabicPeriod"/>
            </a:pPr>
            <a:r>
              <a:rPr lang="en-US" sz="2000" dirty="0">
                <a:solidFill>
                  <a:srgbClr val="9CF4E3"/>
                </a:solidFill>
              </a:rPr>
              <a:t>Provide framework to estimate the Age-Conditioned Treatment Effect (ACTE) which</a:t>
            </a:r>
          </a:p>
          <a:p>
            <a:pPr marL="742950" lvl="1" indent="-285750">
              <a:buFont typeface="Arial" panose="020B0604020202020204" pitchFamily="34" charset="0"/>
              <a:buChar char="•"/>
            </a:pPr>
            <a:r>
              <a:rPr lang="en-US" sz="2000" dirty="0">
                <a:solidFill>
                  <a:schemeClr val="bg1"/>
                </a:solidFill>
              </a:rPr>
              <a:t>Enables the identification of causal effects under certain assumptions</a:t>
            </a:r>
          </a:p>
          <a:p>
            <a:pPr marL="742950" lvl="1" indent="-285750">
              <a:buFont typeface="Arial" panose="020B0604020202020204" pitchFamily="34" charset="0"/>
              <a:buChar char="•"/>
            </a:pPr>
            <a:r>
              <a:rPr lang="en-US" sz="2000" dirty="0">
                <a:solidFill>
                  <a:schemeClr val="bg1"/>
                </a:solidFill>
              </a:rPr>
              <a:t>Capture non-linear trends easier than the previous regression-based methods</a:t>
            </a:r>
          </a:p>
          <a:p>
            <a:pPr marL="742950" lvl="1" indent="-285750">
              <a:buFont typeface="Arial" panose="020B0604020202020204" pitchFamily="34" charset="0"/>
              <a:buChar char="•"/>
            </a:pPr>
            <a:endParaRPr lang="en-US" sz="2000" dirty="0">
              <a:solidFill>
                <a:schemeClr val="bg1"/>
              </a:solidFill>
            </a:endParaRPr>
          </a:p>
          <a:p>
            <a:pPr marL="457200" indent="-457200">
              <a:buFont typeface="+mj-lt"/>
              <a:buAutoNum type="arabicPeriod"/>
            </a:pPr>
            <a:r>
              <a:rPr lang="en-US" sz="2000" dirty="0">
                <a:solidFill>
                  <a:srgbClr val="9CF4E3"/>
                </a:solidFill>
              </a:rPr>
              <a:t>Applied the methodology to study the effects of rest on multiple performance metrics across different ages</a:t>
            </a:r>
          </a:p>
          <a:p>
            <a:pPr marL="914400" lvl="1" indent="-457200">
              <a:buFont typeface="Arial" panose="020B0604020202020204" pitchFamily="34" charset="0"/>
              <a:buChar char="•"/>
            </a:pPr>
            <a:r>
              <a:rPr lang="en-US" sz="2000" dirty="0">
                <a:solidFill>
                  <a:schemeClr val="bg1"/>
                </a:solidFill>
              </a:rPr>
              <a:t>We find that the rest generally affects positively, but not constantly where the heterogeneity is driven by multiple factors</a:t>
            </a:r>
          </a:p>
          <a:p>
            <a:pPr marL="742950" lvl="1" indent="-285750">
              <a:buFont typeface="Arial" panose="020B0604020202020204" pitchFamily="34" charset="0"/>
              <a:buChar char="•"/>
            </a:pPr>
            <a:endParaRPr lang="en-US" sz="2000" dirty="0">
              <a:solidFill>
                <a:schemeClr val="bg1"/>
              </a:solidFill>
            </a:endParaRPr>
          </a:p>
          <a:p>
            <a:pPr marL="742950" lvl="1" indent="-285750">
              <a:buFont typeface="Arial" panose="020B0604020202020204" pitchFamily="34" charset="0"/>
              <a:buChar char="•"/>
            </a:pPr>
            <a:endParaRPr lang="en-US" sz="2000" dirty="0">
              <a:solidFill>
                <a:schemeClr val="bg1"/>
              </a:solidFill>
            </a:endParaRPr>
          </a:p>
          <a:p>
            <a:pPr marL="742950" lvl="1" indent="-285750">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4214695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8B442EC-339E-F54E-BAC2-511C39DCDA08}"/>
              </a:ext>
            </a:extLst>
          </p:cNvPr>
          <p:cNvSpPr txBox="1"/>
          <p:nvPr/>
        </p:nvSpPr>
        <p:spPr>
          <a:xfrm>
            <a:off x="82550" y="375779"/>
            <a:ext cx="12026900" cy="523220"/>
          </a:xfrm>
          <a:prstGeom prst="rect">
            <a:avLst/>
          </a:prstGeom>
          <a:noFill/>
        </p:spPr>
        <p:txBody>
          <a:bodyPr wrap="square" rtlCol="0">
            <a:spAutoFit/>
          </a:bodyPr>
          <a:lstStyle/>
          <a:p>
            <a:r>
              <a:rPr lang="en-US" sz="2800" dirty="0">
                <a:solidFill>
                  <a:srgbClr val="00356B"/>
                </a:solidFill>
                <a:latin typeface="YaleNew" panose="02000602050000020003" pitchFamily="2" charset="77"/>
              </a:rPr>
              <a:t>Causal Inference</a:t>
            </a:r>
          </a:p>
        </p:txBody>
      </p:sp>
      <p:sp>
        <p:nvSpPr>
          <p:cNvPr id="18" name="TextBox 17">
            <a:extLst>
              <a:ext uri="{FF2B5EF4-FFF2-40B4-BE49-F238E27FC236}">
                <a16:creationId xmlns:a16="http://schemas.microsoft.com/office/drawing/2014/main" id="{E6274747-9547-0A4D-BCDB-BBFB4F52EC9F}"/>
              </a:ext>
            </a:extLst>
          </p:cNvPr>
          <p:cNvSpPr txBox="1"/>
          <p:nvPr/>
        </p:nvSpPr>
        <p:spPr>
          <a:xfrm>
            <a:off x="314468" y="1645411"/>
            <a:ext cx="11586380" cy="707886"/>
          </a:xfrm>
          <a:prstGeom prst="rect">
            <a:avLst/>
          </a:prstGeom>
          <a:noFill/>
        </p:spPr>
        <p:txBody>
          <a:bodyPr wrap="square" rtlCol="0">
            <a:spAutoFit/>
          </a:bodyPr>
          <a:lstStyle/>
          <a:p>
            <a:pPr marL="285750" indent="-285750" algn="l">
              <a:buFont typeface="Arial" panose="020B0604020202020204" pitchFamily="34" charset="0"/>
              <a:buChar char="•"/>
            </a:pPr>
            <a:r>
              <a:rPr lang="en-US" sz="2000" dirty="0">
                <a:solidFill>
                  <a:srgbClr val="9CF4E3"/>
                </a:solidFill>
              </a:rPr>
              <a:t>Correlation vs causation</a:t>
            </a:r>
          </a:p>
          <a:p>
            <a:pPr marL="742950" lvl="1" indent="-285750">
              <a:buFont typeface="Arial" panose="020B0604020202020204" pitchFamily="34" charset="0"/>
              <a:buChar char="•"/>
            </a:pPr>
            <a:r>
              <a:rPr lang="en-US" sz="2000" dirty="0">
                <a:solidFill>
                  <a:schemeClr val="bg1"/>
                </a:solidFill>
              </a:rPr>
              <a:t>Does eating ice cream cause shark attack?</a:t>
            </a:r>
          </a:p>
        </p:txBody>
      </p:sp>
      <p:pic>
        <p:nvPicPr>
          <p:cNvPr id="2050" name="Picture 2">
            <a:extLst>
              <a:ext uri="{FF2B5EF4-FFF2-40B4-BE49-F238E27FC236}">
                <a16:creationId xmlns:a16="http://schemas.microsoft.com/office/drawing/2014/main" id="{0E5A8E86-745D-64B5-E1E7-05D248817E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5148" y="2353297"/>
            <a:ext cx="6408593" cy="39303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4257543-387A-1FDF-2289-A0F6364C4D57}"/>
              </a:ext>
            </a:extLst>
          </p:cNvPr>
          <p:cNvSpPr txBox="1"/>
          <p:nvPr/>
        </p:nvSpPr>
        <p:spPr>
          <a:xfrm>
            <a:off x="4572000" y="6268980"/>
            <a:ext cx="7441916" cy="646331"/>
          </a:xfrm>
          <a:prstGeom prst="rect">
            <a:avLst/>
          </a:prstGeom>
          <a:noFill/>
        </p:spPr>
        <p:txBody>
          <a:bodyPr wrap="square" rtlCol="0">
            <a:spAutoFit/>
          </a:bodyPr>
          <a:lstStyle/>
          <a:p>
            <a:r>
              <a:rPr lang="en-US" dirty="0"/>
              <a:t>Reference: </a:t>
            </a:r>
            <a:r>
              <a:rPr lang="en-US" dirty="0" err="1"/>
              <a:t>www.linkedin.com</a:t>
            </a:r>
            <a:r>
              <a:rPr lang="en-US" dirty="0"/>
              <a:t>/pulse/understanding-difference-between-correlation-shark-candela/</a:t>
            </a:r>
          </a:p>
        </p:txBody>
      </p:sp>
    </p:spTree>
    <p:extLst>
      <p:ext uri="{BB962C8B-B14F-4D97-AF65-F5344CB8AC3E}">
        <p14:creationId xmlns:p14="http://schemas.microsoft.com/office/powerpoint/2010/main" val="1441129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8B442EC-339E-F54E-BAC2-511C39DCDA08}"/>
              </a:ext>
            </a:extLst>
          </p:cNvPr>
          <p:cNvSpPr txBox="1"/>
          <p:nvPr/>
        </p:nvSpPr>
        <p:spPr>
          <a:xfrm>
            <a:off x="82550" y="375779"/>
            <a:ext cx="12026900" cy="523220"/>
          </a:xfrm>
          <a:prstGeom prst="rect">
            <a:avLst/>
          </a:prstGeom>
          <a:noFill/>
        </p:spPr>
        <p:txBody>
          <a:bodyPr wrap="square" rtlCol="0">
            <a:spAutoFit/>
          </a:bodyPr>
          <a:lstStyle/>
          <a:p>
            <a:r>
              <a:rPr lang="en-US" sz="2800" dirty="0">
                <a:solidFill>
                  <a:srgbClr val="00356B"/>
                </a:solidFill>
                <a:latin typeface="YaleNew" panose="02000602050000020003" pitchFamily="2" charset="77"/>
              </a:rPr>
              <a:t>Why causal inference?</a:t>
            </a:r>
          </a:p>
        </p:txBody>
      </p:sp>
      <p:sp>
        <p:nvSpPr>
          <p:cNvPr id="18" name="TextBox 17">
            <a:extLst>
              <a:ext uri="{FF2B5EF4-FFF2-40B4-BE49-F238E27FC236}">
                <a16:creationId xmlns:a16="http://schemas.microsoft.com/office/drawing/2014/main" id="{E6274747-9547-0A4D-BCDB-BBFB4F52EC9F}"/>
              </a:ext>
            </a:extLst>
          </p:cNvPr>
          <p:cNvSpPr txBox="1"/>
          <p:nvPr/>
        </p:nvSpPr>
        <p:spPr>
          <a:xfrm>
            <a:off x="314468" y="1645411"/>
            <a:ext cx="11586380" cy="707886"/>
          </a:xfrm>
          <a:prstGeom prst="rect">
            <a:avLst/>
          </a:prstGeom>
          <a:noFill/>
        </p:spPr>
        <p:txBody>
          <a:bodyPr wrap="square" rtlCol="0">
            <a:spAutoFit/>
          </a:bodyPr>
          <a:lstStyle/>
          <a:p>
            <a:pPr marL="285750" indent="-285750" algn="l">
              <a:buFont typeface="Arial" panose="020B0604020202020204" pitchFamily="34" charset="0"/>
              <a:buChar char="•"/>
            </a:pPr>
            <a:r>
              <a:rPr lang="en-US" sz="2000" dirty="0">
                <a:solidFill>
                  <a:srgbClr val="9CF4E3"/>
                </a:solidFill>
              </a:rPr>
              <a:t>Correlation vs causation</a:t>
            </a:r>
          </a:p>
          <a:p>
            <a:pPr marL="742950" lvl="1" indent="-285750">
              <a:buFont typeface="Arial" panose="020B0604020202020204" pitchFamily="34" charset="0"/>
              <a:buChar char="•"/>
            </a:pPr>
            <a:r>
              <a:rPr lang="en-US" sz="2000" dirty="0">
                <a:solidFill>
                  <a:schemeClr val="bg1"/>
                </a:solidFill>
              </a:rPr>
              <a:t>Does eating ice cream cause shark attack?</a:t>
            </a:r>
          </a:p>
        </p:txBody>
      </p:sp>
      <p:pic>
        <p:nvPicPr>
          <p:cNvPr id="3078" name="Picture 6" descr="Sun - Free nature icons">
            <a:extLst>
              <a:ext uri="{FF2B5EF4-FFF2-40B4-BE49-F238E27FC236}">
                <a16:creationId xmlns:a16="http://schemas.microsoft.com/office/drawing/2014/main" id="{651BC273-9E2B-80D5-616A-9981E76E81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418" y="2910902"/>
            <a:ext cx="2648527" cy="264852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Ice cream - Free food icons">
            <a:extLst>
              <a:ext uri="{FF2B5EF4-FFF2-40B4-BE49-F238E27FC236}">
                <a16:creationId xmlns:a16="http://schemas.microsoft.com/office/drawing/2014/main" id="{A0A42C1D-1011-2779-30C3-1A5971D4E8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0869" y="1312639"/>
            <a:ext cx="1718786" cy="171878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Shark - Free animals icons">
            <a:extLst>
              <a:ext uri="{FF2B5EF4-FFF2-40B4-BE49-F238E27FC236}">
                <a16:creationId xmlns:a16="http://schemas.microsoft.com/office/drawing/2014/main" id="{AC5650D9-88D5-DD9D-B0D6-418149C835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0572" y="4685968"/>
            <a:ext cx="1519381" cy="151938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25FC3A96-EA0B-80F4-FC76-4E74F810788A}"/>
              </a:ext>
            </a:extLst>
          </p:cNvPr>
          <p:cNvCxnSpPr>
            <a:stCxn id="3078" idx="3"/>
          </p:cNvCxnSpPr>
          <p:nvPr/>
        </p:nvCxnSpPr>
        <p:spPr>
          <a:xfrm flipV="1">
            <a:off x="3719945" y="2172032"/>
            <a:ext cx="4080164" cy="2063134"/>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Straight Arrow Connector 4">
            <a:extLst>
              <a:ext uri="{FF2B5EF4-FFF2-40B4-BE49-F238E27FC236}">
                <a16:creationId xmlns:a16="http://schemas.microsoft.com/office/drawing/2014/main" id="{10B1F7B8-233D-EC4C-BE23-948186072E92}"/>
              </a:ext>
            </a:extLst>
          </p:cNvPr>
          <p:cNvCxnSpPr>
            <a:cxnSpLocks/>
            <a:stCxn id="3078" idx="3"/>
            <a:endCxn id="3082" idx="1"/>
          </p:cNvCxnSpPr>
          <p:nvPr/>
        </p:nvCxnSpPr>
        <p:spPr>
          <a:xfrm>
            <a:off x="3719945" y="4235166"/>
            <a:ext cx="4210627" cy="1210493"/>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Straight Arrow Connector 7">
            <a:extLst>
              <a:ext uri="{FF2B5EF4-FFF2-40B4-BE49-F238E27FC236}">
                <a16:creationId xmlns:a16="http://schemas.microsoft.com/office/drawing/2014/main" id="{44671330-119E-E7AF-9FCB-3DD08FBFA928}"/>
              </a:ext>
            </a:extLst>
          </p:cNvPr>
          <p:cNvCxnSpPr>
            <a:cxnSpLocks/>
            <a:stCxn id="3080" idx="2"/>
            <a:endCxn id="3082" idx="0"/>
          </p:cNvCxnSpPr>
          <p:nvPr/>
        </p:nvCxnSpPr>
        <p:spPr>
          <a:xfrm>
            <a:off x="8690262" y="3031425"/>
            <a:ext cx="1" cy="1654543"/>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1" name="TextBox 10">
            <a:extLst>
              <a:ext uri="{FF2B5EF4-FFF2-40B4-BE49-F238E27FC236}">
                <a16:creationId xmlns:a16="http://schemas.microsoft.com/office/drawing/2014/main" id="{D45DDC1A-4701-AC4C-7896-A13F9F1471B7}"/>
              </a:ext>
            </a:extLst>
          </p:cNvPr>
          <p:cNvSpPr txBox="1"/>
          <p:nvPr/>
        </p:nvSpPr>
        <p:spPr>
          <a:xfrm>
            <a:off x="8993509" y="3641910"/>
            <a:ext cx="1237518" cy="369332"/>
          </a:xfrm>
          <a:prstGeom prst="rect">
            <a:avLst/>
          </a:prstGeom>
          <a:noFill/>
        </p:spPr>
        <p:txBody>
          <a:bodyPr wrap="none" rtlCol="0">
            <a:spAutoFit/>
          </a:bodyPr>
          <a:lstStyle/>
          <a:p>
            <a:r>
              <a:rPr lang="en-US" dirty="0">
                <a:solidFill>
                  <a:schemeClr val="accent6"/>
                </a:solidFill>
              </a:rPr>
              <a:t>Correlation</a:t>
            </a:r>
          </a:p>
        </p:txBody>
      </p:sp>
      <p:sp>
        <p:nvSpPr>
          <p:cNvPr id="12" name="TextBox 11">
            <a:extLst>
              <a:ext uri="{FF2B5EF4-FFF2-40B4-BE49-F238E27FC236}">
                <a16:creationId xmlns:a16="http://schemas.microsoft.com/office/drawing/2014/main" id="{E7A0CFE3-80B9-4947-E6C0-F3DB0D9EE9A9}"/>
              </a:ext>
            </a:extLst>
          </p:cNvPr>
          <p:cNvSpPr txBox="1"/>
          <p:nvPr/>
        </p:nvSpPr>
        <p:spPr>
          <a:xfrm>
            <a:off x="5408580" y="4011096"/>
            <a:ext cx="1112292" cy="369332"/>
          </a:xfrm>
          <a:prstGeom prst="rect">
            <a:avLst/>
          </a:prstGeom>
          <a:noFill/>
        </p:spPr>
        <p:txBody>
          <a:bodyPr wrap="none" rtlCol="0">
            <a:spAutoFit/>
          </a:bodyPr>
          <a:lstStyle/>
          <a:p>
            <a:r>
              <a:rPr lang="en-US" dirty="0">
                <a:solidFill>
                  <a:schemeClr val="accent4"/>
                </a:solidFill>
              </a:rPr>
              <a:t>Causation</a:t>
            </a:r>
          </a:p>
        </p:txBody>
      </p:sp>
    </p:spTree>
    <p:extLst>
      <p:ext uri="{BB962C8B-B14F-4D97-AF65-F5344CB8AC3E}">
        <p14:creationId xmlns:p14="http://schemas.microsoft.com/office/powerpoint/2010/main" val="1097570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48B442EC-339E-F54E-BAC2-511C39DCDA08}"/>
              </a:ext>
            </a:extLst>
          </p:cNvPr>
          <p:cNvSpPr txBox="1"/>
          <p:nvPr/>
        </p:nvSpPr>
        <p:spPr>
          <a:xfrm>
            <a:off x="82550" y="375779"/>
            <a:ext cx="12026900" cy="523220"/>
          </a:xfrm>
          <a:prstGeom prst="rect">
            <a:avLst/>
          </a:prstGeom>
          <a:noFill/>
        </p:spPr>
        <p:txBody>
          <a:bodyPr wrap="square" rtlCol="0">
            <a:spAutoFit/>
          </a:bodyPr>
          <a:lstStyle/>
          <a:p>
            <a:r>
              <a:rPr lang="en-US" sz="2800" dirty="0">
                <a:solidFill>
                  <a:srgbClr val="00356B"/>
                </a:solidFill>
                <a:latin typeface="YaleNew" panose="02000602050000020003" pitchFamily="2" charset="77"/>
              </a:rPr>
              <a:t>Why causal inference?</a:t>
            </a:r>
          </a:p>
        </p:txBody>
      </p:sp>
      <p:sp>
        <p:nvSpPr>
          <p:cNvPr id="18" name="TextBox 17">
            <a:extLst>
              <a:ext uri="{FF2B5EF4-FFF2-40B4-BE49-F238E27FC236}">
                <a16:creationId xmlns:a16="http://schemas.microsoft.com/office/drawing/2014/main" id="{E6274747-9547-0A4D-BCDB-BBFB4F52EC9F}"/>
              </a:ext>
            </a:extLst>
          </p:cNvPr>
          <p:cNvSpPr txBox="1"/>
          <p:nvPr/>
        </p:nvSpPr>
        <p:spPr>
          <a:xfrm>
            <a:off x="314468" y="1645411"/>
            <a:ext cx="11586380" cy="707886"/>
          </a:xfrm>
          <a:prstGeom prst="rect">
            <a:avLst/>
          </a:prstGeom>
          <a:noFill/>
        </p:spPr>
        <p:txBody>
          <a:bodyPr wrap="square" rtlCol="0">
            <a:spAutoFit/>
          </a:bodyPr>
          <a:lstStyle/>
          <a:p>
            <a:pPr marL="285750" indent="-285750" algn="l">
              <a:buFont typeface="Arial" panose="020B0604020202020204" pitchFamily="34" charset="0"/>
              <a:buChar char="•"/>
            </a:pPr>
            <a:r>
              <a:rPr lang="en-US" sz="2000" dirty="0">
                <a:solidFill>
                  <a:srgbClr val="9CF4E3"/>
                </a:solidFill>
              </a:rPr>
              <a:t>Correlation vs causation</a:t>
            </a:r>
          </a:p>
          <a:p>
            <a:pPr marL="742950" lvl="1" indent="-285750">
              <a:buFont typeface="Arial" panose="020B0604020202020204" pitchFamily="34" charset="0"/>
              <a:buChar char="•"/>
            </a:pPr>
            <a:r>
              <a:rPr lang="en-US" sz="2000" dirty="0">
                <a:solidFill>
                  <a:schemeClr val="bg1"/>
                </a:solidFill>
              </a:rPr>
              <a:t>Does getting rebound cause more points?</a:t>
            </a:r>
          </a:p>
        </p:txBody>
      </p:sp>
      <p:cxnSp>
        <p:nvCxnSpPr>
          <p:cNvPr id="3" name="Straight Arrow Connector 2">
            <a:extLst>
              <a:ext uri="{FF2B5EF4-FFF2-40B4-BE49-F238E27FC236}">
                <a16:creationId xmlns:a16="http://schemas.microsoft.com/office/drawing/2014/main" id="{25FC3A96-EA0B-80F4-FC76-4E74F810788A}"/>
              </a:ext>
            </a:extLst>
          </p:cNvPr>
          <p:cNvCxnSpPr/>
          <p:nvPr/>
        </p:nvCxnSpPr>
        <p:spPr>
          <a:xfrm flipV="1">
            <a:off x="3719945" y="2172032"/>
            <a:ext cx="4080164" cy="2063134"/>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 name="Straight Arrow Connector 4">
            <a:extLst>
              <a:ext uri="{FF2B5EF4-FFF2-40B4-BE49-F238E27FC236}">
                <a16:creationId xmlns:a16="http://schemas.microsoft.com/office/drawing/2014/main" id="{10B1F7B8-233D-EC4C-BE23-948186072E92}"/>
              </a:ext>
            </a:extLst>
          </p:cNvPr>
          <p:cNvCxnSpPr>
            <a:cxnSpLocks/>
          </p:cNvCxnSpPr>
          <p:nvPr/>
        </p:nvCxnSpPr>
        <p:spPr>
          <a:xfrm>
            <a:off x="3719945" y="4235166"/>
            <a:ext cx="4210627" cy="1210493"/>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Straight Arrow Connector 7">
            <a:extLst>
              <a:ext uri="{FF2B5EF4-FFF2-40B4-BE49-F238E27FC236}">
                <a16:creationId xmlns:a16="http://schemas.microsoft.com/office/drawing/2014/main" id="{44671330-119E-E7AF-9FCB-3DD08FBFA928}"/>
              </a:ext>
            </a:extLst>
          </p:cNvPr>
          <p:cNvCxnSpPr>
            <a:cxnSpLocks/>
          </p:cNvCxnSpPr>
          <p:nvPr/>
        </p:nvCxnSpPr>
        <p:spPr>
          <a:xfrm>
            <a:off x="8690262" y="3031425"/>
            <a:ext cx="1" cy="1654543"/>
          </a:xfrm>
          <a:prstGeom prst="straightConnector1">
            <a:avLst/>
          </a:prstGeom>
          <a:ln w="19050"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1" name="TextBox 10">
            <a:extLst>
              <a:ext uri="{FF2B5EF4-FFF2-40B4-BE49-F238E27FC236}">
                <a16:creationId xmlns:a16="http://schemas.microsoft.com/office/drawing/2014/main" id="{D45DDC1A-4701-AC4C-7896-A13F9F1471B7}"/>
              </a:ext>
            </a:extLst>
          </p:cNvPr>
          <p:cNvSpPr txBox="1"/>
          <p:nvPr/>
        </p:nvSpPr>
        <p:spPr>
          <a:xfrm>
            <a:off x="8993509" y="3641910"/>
            <a:ext cx="1344920" cy="369332"/>
          </a:xfrm>
          <a:prstGeom prst="rect">
            <a:avLst/>
          </a:prstGeom>
          <a:noFill/>
        </p:spPr>
        <p:txBody>
          <a:bodyPr wrap="none" rtlCol="0">
            <a:spAutoFit/>
          </a:bodyPr>
          <a:lstStyle/>
          <a:p>
            <a:r>
              <a:rPr lang="en-US" dirty="0">
                <a:solidFill>
                  <a:schemeClr val="accent6"/>
                </a:solidFill>
              </a:rPr>
              <a:t>Correlation?</a:t>
            </a:r>
          </a:p>
        </p:txBody>
      </p:sp>
      <p:sp>
        <p:nvSpPr>
          <p:cNvPr id="12" name="TextBox 11">
            <a:extLst>
              <a:ext uri="{FF2B5EF4-FFF2-40B4-BE49-F238E27FC236}">
                <a16:creationId xmlns:a16="http://schemas.microsoft.com/office/drawing/2014/main" id="{E7A0CFE3-80B9-4947-E6C0-F3DB0D9EE9A9}"/>
              </a:ext>
            </a:extLst>
          </p:cNvPr>
          <p:cNvSpPr txBox="1"/>
          <p:nvPr/>
        </p:nvSpPr>
        <p:spPr>
          <a:xfrm>
            <a:off x="5408580" y="4011096"/>
            <a:ext cx="1219693" cy="369332"/>
          </a:xfrm>
          <a:prstGeom prst="rect">
            <a:avLst/>
          </a:prstGeom>
          <a:noFill/>
        </p:spPr>
        <p:txBody>
          <a:bodyPr wrap="none" rtlCol="0">
            <a:spAutoFit/>
          </a:bodyPr>
          <a:lstStyle/>
          <a:p>
            <a:r>
              <a:rPr lang="en-US" dirty="0">
                <a:solidFill>
                  <a:schemeClr val="accent4"/>
                </a:solidFill>
              </a:rPr>
              <a:t>Causation?</a:t>
            </a:r>
          </a:p>
        </p:txBody>
      </p:sp>
      <p:pic>
        <p:nvPicPr>
          <p:cNvPr id="1026" name="Picture 2" descr="137 Rebound Icons - Free in SVG, PNG, ICO - IconScout">
            <a:extLst>
              <a:ext uri="{FF2B5EF4-FFF2-40B4-BE49-F238E27FC236}">
                <a16:creationId xmlns:a16="http://schemas.microsoft.com/office/drawing/2014/main" id="{8C50537A-EF15-F884-D10D-2C58C70D70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0700" y="4712982"/>
            <a:ext cx="1579124" cy="1579124"/>
          </a:xfrm>
          <a:prstGeom prst="rect">
            <a:avLst/>
          </a:prstGeom>
          <a:noFill/>
          <a:effectLst>
            <a:outerShdw blurRad="50800" dist="50800" dir="5400000" algn="ctr" rotWithShape="0">
              <a:schemeClr val="bg1"/>
            </a:outerShdw>
          </a:effectLst>
        </p:spPr>
      </p:pic>
      <p:pic>
        <p:nvPicPr>
          <p:cNvPr id="1028" name="Picture 4" descr="Rest - Free healthcare and medical icons">
            <a:extLst>
              <a:ext uri="{FF2B5EF4-FFF2-40B4-BE49-F238E27FC236}">
                <a16:creationId xmlns:a16="http://schemas.microsoft.com/office/drawing/2014/main" id="{818BCF0B-544D-5A26-F6E3-3E7B0DAA48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316" y="3012649"/>
            <a:ext cx="2445034" cy="2445034"/>
          </a:xfrm>
          <a:prstGeom prst="rect">
            <a:avLst/>
          </a:prstGeom>
          <a:noFill/>
          <a:effectLst>
            <a:outerShdw blurRad="50800" dist="50800" dir="5400000" algn="ctr" rotWithShape="0">
              <a:schemeClr val="bg1"/>
            </a:outerShdw>
          </a:effectLst>
          <a:extLst>
            <a:ext uri="{909E8E84-426E-40DD-AFC4-6F175D3DCCD1}">
              <a14:hiddenFill xmlns:a14="http://schemas.microsoft.com/office/drawing/2010/main">
                <a:solidFill>
                  <a:srgbClr val="FFFFFF"/>
                </a:solidFill>
              </a14:hiddenFill>
            </a:ext>
          </a:extLst>
        </p:spPr>
      </p:pic>
      <p:pic>
        <p:nvPicPr>
          <p:cNvPr id="1030" name="Picture 6" descr="Basketball Field Goal Icon - Download in Glyph Style">
            <a:extLst>
              <a:ext uri="{FF2B5EF4-FFF2-40B4-BE49-F238E27FC236}">
                <a16:creationId xmlns:a16="http://schemas.microsoft.com/office/drawing/2014/main" id="{EE153A70-99D3-5BCD-E965-A6C813018B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0109" y="1161350"/>
            <a:ext cx="1893973" cy="1893973"/>
          </a:xfrm>
          <a:prstGeom prst="rect">
            <a:avLst/>
          </a:prstGeom>
          <a:noFill/>
          <a:effectLst>
            <a:outerShdw blurRad="50800" dist="50800" dir="5400000" algn="ctr" rotWithShape="0">
              <a:schemeClr val="bg1"/>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7A2EED1-0582-E6DD-A764-B2FFD30B928C}"/>
              </a:ext>
            </a:extLst>
          </p:cNvPr>
          <p:cNvSpPr txBox="1"/>
          <p:nvPr/>
        </p:nvSpPr>
        <p:spPr>
          <a:xfrm>
            <a:off x="2126220" y="5445659"/>
            <a:ext cx="585225" cy="369332"/>
          </a:xfrm>
          <a:prstGeom prst="rect">
            <a:avLst/>
          </a:prstGeom>
          <a:noFill/>
        </p:spPr>
        <p:txBody>
          <a:bodyPr wrap="none" rtlCol="0">
            <a:spAutoFit/>
          </a:bodyPr>
          <a:lstStyle/>
          <a:p>
            <a:r>
              <a:rPr lang="en-US" dirty="0">
                <a:solidFill>
                  <a:schemeClr val="bg1"/>
                </a:solidFill>
              </a:rPr>
              <a:t>Rest</a:t>
            </a:r>
          </a:p>
        </p:txBody>
      </p:sp>
      <p:sp>
        <p:nvSpPr>
          <p:cNvPr id="4" name="TextBox 3">
            <a:extLst>
              <a:ext uri="{FF2B5EF4-FFF2-40B4-BE49-F238E27FC236}">
                <a16:creationId xmlns:a16="http://schemas.microsoft.com/office/drawing/2014/main" id="{32E15EB9-8E5E-FD35-56B5-92BB4A79292C}"/>
              </a:ext>
            </a:extLst>
          </p:cNvPr>
          <p:cNvSpPr txBox="1"/>
          <p:nvPr/>
        </p:nvSpPr>
        <p:spPr>
          <a:xfrm>
            <a:off x="9938414" y="2108336"/>
            <a:ext cx="1968488" cy="369332"/>
          </a:xfrm>
          <a:prstGeom prst="rect">
            <a:avLst/>
          </a:prstGeom>
          <a:noFill/>
        </p:spPr>
        <p:txBody>
          <a:bodyPr wrap="none" rtlCol="0">
            <a:spAutoFit/>
          </a:bodyPr>
          <a:lstStyle/>
          <a:p>
            <a:r>
              <a:rPr lang="en-US" dirty="0">
                <a:solidFill>
                  <a:schemeClr val="bg1"/>
                </a:solidFill>
              </a:rPr>
              <a:t>Rebound per game</a:t>
            </a:r>
          </a:p>
        </p:txBody>
      </p:sp>
      <p:sp>
        <p:nvSpPr>
          <p:cNvPr id="6" name="TextBox 5">
            <a:extLst>
              <a:ext uri="{FF2B5EF4-FFF2-40B4-BE49-F238E27FC236}">
                <a16:creationId xmlns:a16="http://schemas.microsoft.com/office/drawing/2014/main" id="{579E4324-360F-E912-5D32-01C8D1ACD11A}"/>
              </a:ext>
            </a:extLst>
          </p:cNvPr>
          <p:cNvSpPr txBox="1"/>
          <p:nvPr/>
        </p:nvSpPr>
        <p:spPr>
          <a:xfrm>
            <a:off x="9938414" y="5215766"/>
            <a:ext cx="1698094" cy="369332"/>
          </a:xfrm>
          <a:prstGeom prst="rect">
            <a:avLst/>
          </a:prstGeom>
          <a:noFill/>
        </p:spPr>
        <p:txBody>
          <a:bodyPr wrap="none" rtlCol="0">
            <a:spAutoFit/>
          </a:bodyPr>
          <a:lstStyle/>
          <a:p>
            <a:r>
              <a:rPr lang="en-US" dirty="0">
                <a:solidFill>
                  <a:schemeClr val="bg1"/>
                </a:solidFill>
              </a:rPr>
              <a:t>Points per game</a:t>
            </a:r>
          </a:p>
        </p:txBody>
      </p:sp>
    </p:spTree>
    <p:extLst>
      <p:ext uri="{BB962C8B-B14F-4D97-AF65-F5344CB8AC3E}">
        <p14:creationId xmlns:p14="http://schemas.microsoft.com/office/powerpoint/2010/main" val="3374646268"/>
      </p:ext>
    </p:extLst>
  </p:cSld>
  <p:clrMapOvr>
    <a:masterClrMapping/>
  </p:clrMapOvr>
</p:sld>
</file>

<file path=ppt/theme/theme1.xml><?xml version="1.0" encoding="utf-8"?>
<a:theme xmlns:a="http://schemas.openxmlformats.org/drawingml/2006/main" name="Office Theme">
  <a:themeElements>
    <a:clrScheme name="Custom 7">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99EEE1"/>
      </a:hlink>
      <a:folHlink>
        <a:srgbClr val="84CCB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67098</TotalTime>
  <Words>1377</Words>
  <Application>Microsoft Office PowerPoint</Application>
  <PresentationFormat>Panorámica</PresentationFormat>
  <Paragraphs>214</Paragraphs>
  <Slides>27</Slides>
  <Notes>27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27</vt:i4>
      </vt:variant>
    </vt:vector>
  </HeadingPairs>
  <TitlesOfParts>
    <vt:vector size="34" baseType="lpstr">
      <vt:lpstr>YaleNew</vt:lpstr>
      <vt:lpstr>Arial</vt:lpstr>
      <vt:lpstr>Calibri</vt:lpstr>
      <vt:lpstr>Calibri Light</vt:lpstr>
      <vt:lpstr>Cambria Math</vt:lpstr>
      <vt:lpstr>Lato</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Ayers</dc:creator>
  <cp:lastModifiedBy>Nakamura Sakai Shinpei</cp:lastModifiedBy>
  <cp:revision>641</cp:revision>
  <dcterms:created xsi:type="dcterms:W3CDTF">2022-03-28T12:59:45Z</dcterms:created>
  <dcterms:modified xsi:type="dcterms:W3CDTF">2025-03-27T19:13:49Z</dcterms:modified>
</cp:coreProperties>
</file>