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5" r:id="rId4"/>
    <p:sldId id="257" r:id="rId5"/>
    <p:sldId id="262" r:id="rId6"/>
    <p:sldId id="266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38735" y="2049145"/>
            <a:ext cx="3180080" cy="4774565"/>
            <a:chOff x="61" y="3227"/>
            <a:chExt cx="5008" cy="7519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" y="3227"/>
              <a:ext cx="5008" cy="6943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1878" y="10170"/>
              <a:ext cx="1374" cy="57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浏览器</a:t>
              </a:r>
              <a:endPara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2607310"/>
            <a:ext cx="2409825" cy="302831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593840" y="3799840"/>
            <a:ext cx="4408170" cy="732790"/>
            <a:chOff x="10384" y="5984"/>
            <a:chExt cx="6942" cy="1154"/>
          </a:xfrm>
        </p:grpSpPr>
        <p:cxnSp>
          <p:nvCxnSpPr>
            <p:cNvPr id="7" name="肘形连接符 6"/>
            <p:cNvCxnSpPr>
              <a:stCxn id="21" idx="2"/>
            </p:cNvCxnSpPr>
            <p:nvPr/>
          </p:nvCxnSpPr>
          <p:spPr>
            <a:xfrm rot="5400000">
              <a:off x="13345" y="3157"/>
              <a:ext cx="1021" cy="6942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1357" y="5984"/>
              <a:ext cx="4220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2</a:t>
              </a:r>
              <a:r>
                <a:rPr lang="zh-CN" altLang="en-US">
                  <a:solidFill>
                    <a:srgbClr val="FF0000"/>
                  </a:solidFill>
                </a:rPr>
                <a:t>、串行执行各个模块的</a:t>
              </a:r>
              <a:r>
                <a:rPr lang="en-US" altLang="zh-CN">
                  <a:solidFill>
                    <a:srgbClr val="FF0000"/>
                  </a:solidFill>
                </a:rPr>
                <a:t>SQL</a:t>
              </a:r>
              <a:r>
                <a:rPr lang="zh-CN" altLang="en-US">
                  <a:solidFill>
                    <a:srgbClr val="FF0000"/>
                  </a:solidFill>
                </a:rPr>
                <a:t>，生成目标页面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28140" y="899795"/>
            <a:ext cx="9373870" cy="1148715"/>
            <a:chOff x="2564" y="1417"/>
            <a:chExt cx="14762" cy="1809"/>
          </a:xfrm>
        </p:grpSpPr>
        <p:sp>
          <p:nvSpPr>
            <p:cNvPr id="26" name="文本框 25"/>
            <p:cNvSpPr txBox="1"/>
            <p:nvPr/>
          </p:nvSpPr>
          <p:spPr>
            <a:xfrm>
              <a:off x="6272" y="1417"/>
              <a:ext cx="47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1</a:t>
              </a:r>
              <a:r>
                <a:rPr lang="zh-CN" altLang="en-US">
                  <a:solidFill>
                    <a:srgbClr val="FF0000"/>
                  </a:solidFill>
                </a:rPr>
                <a:t>、客户端向服务器请求页面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9" name="肘形连接符 8"/>
            <p:cNvCxnSpPr>
              <a:stCxn id="18" idx="0"/>
              <a:endCxn id="21" idx="0"/>
            </p:cNvCxnSpPr>
            <p:nvPr/>
          </p:nvCxnSpPr>
          <p:spPr>
            <a:xfrm rot="16200000">
              <a:off x="9494" y="-4606"/>
              <a:ext cx="903" cy="14762"/>
            </a:xfrm>
            <a:prstGeom prst="bentConnector3">
              <a:avLst>
                <a:gd name="adj1" fmla="val 141584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9891395" y="742315"/>
            <a:ext cx="2222500" cy="3142615"/>
            <a:chOff x="15577" y="1169"/>
            <a:chExt cx="3500" cy="4949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77" y="2324"/>
              <a:ext cx="3500" cy="3794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16423" y="1169"/>
              <a:ext cx="1368" cy="57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服务器</a:t>
              </a:r>
              <a:endPara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705985" y="2034540"/>
            <a:ext cx="1325880" cy="3657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待生成页面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552 0.002130 L -0.305313 -0.005463 " pathEditMode="relative" rAng="0" ptsTypes="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98500"/>
            <a:ext cx="1005840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870" y="657225"/>
            <a:ext cx="10306050" cy="60521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组合 40"/>
          <p:cNvGrpSpPr/>
          <p:nvPr/>
        </p:nvGrpSpPr>
        <p:grpSpPr>
          <a:xfrm>
            <a:off x="4828540" y="3115945"/>
            <a:ext cx="6263640" cy="642620"/>
            <a:chOff x="7604" y="4332"/>
            <a:chExt cx="9864" cy="1012"/>
          </a:xfrm>
        </p:grpSpPr>
        <p:sp>
          <p:nvSpPr>
            <p:cNvPr id="40" name="文本框 39"/>
            <p:cNvSpPr txBox="1"/>
            <p:nvPr/>
          </p:nvSpPr>
          <p:spPr>
            <a:xfrm>
              <a:off x="10736" y="4332"/>
              <a:ext cx="3548" cy="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5</a:t>
              </a:r>
              <a:r>
                <a:rPr lang="zh-CN" altLang="en-US">
                  <a:solidFill>
                    <a:srgbClr val="FF0000"/>
                  </a:solidFill>
                </a:rPr>
                <a:t>、执行侧栏查询</a:t>
              </a:r>
              <a:r>
                <a:rPr lang="en-US" altLang="zh-CN">
                  <a:solidFill>
                    <a:srgbClr val="FF0000"/>
                  </a:solidFill>
                </a:rPr>
                <a:t>SQL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zh-CN" altLang="en-US">
                  <a:solidFill>
                    <a:srgbClr val="FF0000"/>
                  </a:solidFill>
                </a:rPr>
                <a:t>生成并发送侧栏导航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39" name="肘形连接符 38"/>
            <p:cNvCxnSpPr>
              <a:stCxn id="21" idx="2"/>
              <a:endCxn id="14" idx="3"/>
            </p:cNvCxnSpPr>
            <p:nvPr/>
          </p:nvCxnSpPr>
          <p:spPr>
            <a:xfrm rot="5400000">
              <a:off x="12350" y="195"/>
              <a:ext cx="371" cy="9864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" y="2049145"/>
            <a:ext cx="3180080" cy="44088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t="955"/>
          <a:stretch>
            <a:fillRect/>
          </a:stretch>
        </p:blipFill>
        <p:spPr>
          <a:xfrm>
            <a:off x="4256405" y="2550795"/>
            <a:ext cx="2486025" cy="30937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645" y="2775585"/>
            <a:ext cx="2200275" cy="342900"/>
          </a:xfrm>
          <a:prstGeom prst="rect">
            <a:avLst/>
          </a:prstGeom>
        </p:spPr>
      </p:pic>
      <p:graphicFrame>
        <p:nvGraphicFramePr>
          <p:cNvPr id="12" name="对象 11"/>
          <p:cNvGraphicFramePr/>
          <p:nvPr/>
        </p:nvGraphicFramePr>
        <p:xfrm>
          <a:off x="5401310" y="3771900"/>
          <a:ext cx="16510" cy="4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" imgW="8255" imgH="8255" progId="Photoshop.Image.12">
                  <p:embed/>
                </p:oleObj>
              </mc:Choice>
              <mc:Fallback>
                <p:oleObj name="" r:id="rId4" imgW="8255" imgH="8255" progId="Photoshop.Image.12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01310" y="3771900"/>
                        <a:ext cx="16510" cy="43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280" y="3147695"/>
            <a:ext cx="428625" cy="12096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5370" y="3184525"/>
            <a:ext cx="1733550" cy="11906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4675" y="4415790"/>
            <a:ext cx="2209800" cy="5143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8170" y="4904105"/>
            <a:ext cx="2190750" cy="5048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0295" y="1108075"/>
            <a:ext cx="2222500" cy="240919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628775" y="899931"/>
            <a:ext cx="9462770" cy="1134609"/>
            <a:chOff x="2565" y="-380"/>
            <a:chExt cx="14902" cy="3009"/>
          </a:xfrm>
        </p:grpSpPr>
        <p:cxnSp>
          <p:nvCxnSpPr>
            <p:cNvPr id="23" name="肘形连接符 22"/>
            <p:cNvCxnSpPr>
              <a:stCxn id="18" idx="0"/>
              <a:endCxn id="21" idx="0"/>
            </p:cNvCxnSpPr>
            <p:nvPr/>
          </p:nvCxnSpPr>
          <p:spPr>
            <a:xfrm rot="16200000">
              <a:off x="9275" y="-5563"/>
              <a:ext cx="1482" cy="14902"/>
            </a:xfrm>
            <a:prstGeom prst="bentConnector3">
              <a:avLst>
                <a:gd name="adj1" fmla="val 125304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272" y="-380"/>
              <a:ext cx="4790" cy="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1</a:t>
              </a:r>
              <a:r>
                <a:rPr lang="zh-CN" altLang="en-US">
                  <a:solidFill>
                    <a:srgbClr val="FF0000"/>
                  </a:solidFill>
                </a:rPr>
                <a:t>、客户端向服务器请求页面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743065" y="3503295"/>
            <a:ext cx="4349115" cy="1090295"/>
            <a:chOff x="10619" y="4942"/>
            <a:chExt cx="6849" cy="1717"/>
          </a:xfrm>
        </p:grpSpPr>
        <p:cxnSp>
          <p:nvCxnSpPr>
            <p:cNvPr id="24" name="肘形连接符 23"/>
            <p:cNvCxnSpPr>
              <a:stCxn id="21" idx="2"/>
              <a:endCxn id="11" idx="3"/>
            </p:cNvCxnSpPr>
            <p:nvPr/>
          </p:nvCxnSpPr>
          <p:spPr>
            <a:xfrm rot="5400000">
              <a:off x="13586" y="1974"/>
              <a:ext cx="914" cy="6849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1949" y="6079"/>
              <a:ext cx="299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2</a:t>
              </a:r>
              <a:r>
                <a:rPr lang="zh-CN" altLang="en-US">
                  <a:solidFill>
                    <a:srgbClr val="FF0000"/>
                  </a:solidFill>
                </a:rPr>
                <a:t>、发送页面布局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99555" y="2901315"/>
            <a:ext cx="4491990" cy="814070"/>
            <a:chOff x="10393" y="4066"/>
            <a:chExt cx="7074" cy="1282"/>
          </a:xfrm>
        </p:grpSpPr>
        <p:cxnSp>
          <p:nvCxnSpPr>
            <p:cNvPr id="31" name="肘形连接符 30"/>
            <p:cNvCxnSpPr/>
            <p:nvPr/>
          </p:nvCxnSpPr>
          <p:spPr>
            <a:xfrm rot="5400000" flipH="1">
              <a:off x="13481" y="978"/>
              <a:ext cx="898" cy="7075"/>
            </a:xfrm>
            <a:prstGeom prst="bentConnector4">
              <a:avLst>
                <a:gd name="adj1" fmla="val -41704"/>
                <a:gd name="adj2" fmla="val 62367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3238" y="4336"/>
              <a:ext cx="3548" cy="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3</a:t>
              </a:r>
              <a:r>
                <a:rPr lang="zh-CN" altLang="en-US">
                  <a:solidFill>
                    <a:srgbClr val="FF0000"/>
                  </a:solidFill>
                </a:rPr>
                <a:t>、执行菜单查询</a:t>
              </a:r>
              <a:r>
                <a:rPr lang="en-US" altLang="zh-CN">
                  <a:solidFill>
                    <a:srgbClr val="FF0000"/>
                  </a:solidFill>
                </a:rPr>
                <a:t>SQL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zh-CN" altLang="en-US">
                  <a:solidFill>
                    <a:srgbClr val="FF0000"/>
                  </a:solidFill>
                </a:rPr>
                <a:t>生成并发送菜单导航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99555" y="2958465"/>
            <a:ext cx="4492625" cy="792480"/>
            <a:chOff x="10393" y="4108"/>
            <a:chExt cx="7075" cy="1248"/>
          </a:xfrm>
        </p:grpSpPr>
        <p:cxnSp>
          <p:nvCxnSpPr>
            <p:cNvPr id="33" name="肘形连接符 32"/>
            <p:cNvCxnSpPr>
              <a:stCxn id="21" idx="2"/>
              <a:endCxn id="15" idx="3"/>
            </p:cNvCxnSpPr>
            <p:nvPr/>
          </p:nvCxnSpPr>
          <p:spPr>
            <a:xfrm rot="5400000">
              <a:off x="13723" y="1611"/>
              <a:ext cx="414" cy="7075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0934" y="4108"/>
              <a:ext cx="3548" cy="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4</a:t>
              </a:r>
              <a:r>
                <a:rPr lang="zh-CN" altLang="en-US">
                  <a:solidFill>
                    <a:srgbClr val="FF0000"/>
                  </a:solidFill>
                </a:rPr>
                <a:t>、执行链接查询</a:t>
              </a:r>
              <a:r>
                <a:rPr lang="en-US" altLang="zh-CN">
                  <a:solidFill>
                    <a:srgbClr val="FF0000"/>
                  </a:solidFill>
                </a:rPr>
                <a:t>SQL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zh-CN" altLang="en-US">
                  <a:solidFill>
                    <a:srgbClr val="FF0000"/>
                  </a:solidFill>
                </a:rPr>
                <a:t>生成并发送链接导航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594475" y="3502660"/>
            <a:ext cx="4497070" cy="1170305"/>
            <a:chOff x="10385" y="4941"/>
            <a:chExt cx="7082" cy="1843"/>
          </a:xfrm>
        </p:grpSpPr>
        <p:cxnSp>
          <p:nvCxnSpPr>
            <p:cNvPr id="42" name="肘形连接符 41"/>
            <p:cNvCxnSpPr>
              <a:stCxn id="21" idx="2"/>
              <a:endCxn id="16" idx="3"/>
            </p:cNvCxnSpPr>
            <p:nvPr/>
          </p:nvCxnSpPr>
          <p:spPr>
            <a:xfrm rot="5400000">
              <a:off x="13016" y="2310"/>
              <a:ext cx="1820" cy="7082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11651" y="5772"/>
              <a:ext cx="4268" cy="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6</a:t>
              </a:r>
              <a:r>
                <a:rPr lang="zh-CN" altLang="en-US">
                  <a:solidFill>
                    <a:srgbClr val="FF0000"/>
                  </a:solidFill>
                </a:rPr>
                <a:t>、执行热播专区查询</a:t>
              </a:r>
              <a:r>
                <a:rPr lang="en-US" altLang="zh-CN">
                  <a:solidFill>
                    <a:srgbClr val="FF0000"/>
                  </a:solidFill>
                </a:rPr>
                <a:t>SQL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zh-CN" altLang="en-US">
                  <a:solidFill>
                    <a:srgbClr val="FF0000"/>
                  </a:solidFill>
                </a:rPr>
                <a:t>生成并发送热播专区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599555" y="3503295"/>
            <a:ext cx="4492625" cy="1653540"/>
            <a:chOff x="10393" y="4942"/>
            <a:chExt cx="7075" cy="2604"/>
          </a:xfrm>
        </p:grpSpPr>
        <p:cxnSp>
          <p:nvCxnSpPr>
            <p:cNvPr id="45" name="肘形连接符 44"/>
            <p:cNvCxnSpPr>
              <a:stCxn id="21" idx="2"/>
              <a:endCxn id="17" idx="3"/>
            </p:cNvCxnSpPr>
            <p:nvPr/>
          </p:nvCxnSpPr>
          <p:spPr>
            <a:xfrm rot="5400000">
              <a:off x="12639" y="2695"/>
              <a:ext cx="2582" cy="7075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1670" y="6534"/>
              <a:ext cx="3548" cy="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7</a:t>
              </a:r>
              <a:r>
                <a:rPr lang="zh-CN" altLang="en-US">
                  <a:solidFill>
                    <a:srgbClr val="FF0000"/>
                  </a:solidFill>
                </a:rPr>
                <a:t>、执行实惠查询</a:t>
              </a:r>
              <a:r>
                <a:rPr lang="en-US" altLang="zh-CN">
                  <a:solidFill>
                    <a:srgbClr val="FF0000"/>
                  </a:solidFill>
                </a:rPr>
                <a:t>SQL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zh-CN" altLang="en-US">
                  <a:solidFill>
                    <a:srgbClr val="FF0000"/>
                  </a:solidFill>
                </a:rPr>
                <a:t>生成并发送实惠专区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538220" y="5598795"/>
            <a:ext cx="8418195" cy="1078230"/>
            <a:chOff x="6262" y="8955"/>
            <a:chExt cx="13257" cy="1698"/>
          </a:xfrm>
        </p:grpSpPr>
        <p:sp>
          <p:nvSpPr>
            <p:cNvPr id="50" name="笑脸 49"/>
            <p:cNvSpPr/>
            <p:nvPr/>
          </p:nvSpPr>
          <p:spPr>
            <a:xfrm>
              <a:off x="6262" y="9162"/>
              <a:ext cx="680" cy="680"/>
            </a:xfrm>
            <a:prstGeom prst="smileyFac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411" y="8955"/>
              <a:ext cx="12108" cy="169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p>
              <a:pPr algn="l">
                <a:lnSpc>
                  <a:spcPct val="120000"/>
                </a:lnSpc>
              </a:pPr>
              <a:r>
                <a:rPr lang="zh-CN" altLang="en-US"/>
                <a:t>注意：</a:t>
              </a:r>
              <a:r>
                <a:rPr lang="en-US" altLang="zh-CN"/>
                <a:t>3,4,5,6,7</a:t>
              </a:r>
              <a:r>
                <a:rPr lang="zh-CN" altLang="en-US"/>
                <a:t>步，都是在服务端并行执行的。所以，</a:t>
              </a:r>
              <a:r>
                <a:rPr lang="en-US" altLang="zh-CN"/>
                <a:t>Pagelet</a:t>
              </a:r>
              <a:r>
                <a:rPr lang="zh-CN" altLang="en-US"/>
                <a:t>生成顺序</a:t>
              </a:r>
              <a:endParaRPr lang="zh-CN" altLang="en-US"/>
            </a:p>
            <a:p>
              <a:pPr algn="l">
                <a:lnSpc>
                  <a:spcPct val="120000"/>
                </a:lnSpc>
              </a:pPr>
              <a:r>
                <a:rPr lang="zh-CN" altLang="en-US"/>
                <a:t>并不一定严格按照</a:t>
              </a:r>
              <a:r>
                <a:rPr lang="en-US" altLang="zh-CN"/>
                <a:t>3,4,5,6,7</a:t>
              </a:r>
              <a:r>
                <a:rPr lang="zh-CN" altLang="en-US"/>
                <a:t>顺序生成。</a:t>
              </a:r>
              <a:endParaRPr lang="zh-CN" altLang="en-US"/>
            </a:p>
            <a:p>
              <a:pPr algn="l">
                <a:lnSpc>
                  <a:spcPct val="1200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页面生成时间：Max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Sql1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Sql2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,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Sql3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,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Sql4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,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Sql5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)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+网络时间+浏览器渲染时间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705985" y="2034540"/>
            <a:ext cx="1325880" cy="3657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待生成页面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428605" y="742315"/>
            <a:ext cx="868680" cy="3657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服务器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192530" y="6457950"/>
            <a:ext cx="872490" cy="3657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浏览器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02 0.004167 L -0.311979 0.001296 " pathEditMode="relative" rAng="0" ptsTypes="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13177 -0.002407 " pathEditMode="relative" rAng="0" ptsTypes="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15260 -0.005370 " pathEditMode="relative" rAng="0" ptsTypes="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13802 -0.000278 " pathEditMode="relative" rAng="0" ptsTypes="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13646 -0.002222 " pathEditMode="relative" rAng="0" ptsTypes="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12344 0.003241 " pathEditMode="relative" rAng="0" ptsTypes="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9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93420"/>
            <a:ext cx="10058400" cy="5471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右大括号 8"/>
          <p:cNvSpPr/>
          <p:nvPr/>
        </p:nvSpPr>
        <p:spPr>
          <a:xfrm>
            <a:off x="7424420" y="834390"/>
            <a:ext cx="332740" cy="645795"/>
          </a:xfrm>
          <a:prstGeom prst="righ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7448550" y="1633855"/>
            <a:ext cx="332740" cy="1068070"/>
          </a:xfrm>
          <a:prstGeom prst="righ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7448550" y="3488055"/>
            <a:ext cx="332740" cy="2352675"/>
          </a:xfrm>
          <a:prstGeom prst="righ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/>
          <p:nvPr/>
        </p:nvGraphicFramePr>
        <p:xfrm>
          <a:off x="716915" y="379730"/>
          <a:ext cx="7308850" cy="609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7019925" imgH="5857875" progId="Paint.Picture">
                  <p:embed/>
                </p:oleObj>
              </mc:Choice>
              <mc:Fallback>
                <p:oleObj name="" r:id="rId1" imgW="7019925" imgH="5857875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716915" y="379730"/>
                        <a:ext cx="7308850" cy="609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宽屏</PresentationFormat>
  <Paragraphs>39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 Light</vt:lpstr>
      <vt:lpstr>Calibri</vt:lpstr>
      <vt:lpstr>微软雅黑</vt:lpstr>
      <vt:lpstr>Office 主题</vt:lpstr>
      <vt:lpstr>Photoshop.Image.12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魏国兴</cp:lastModifiedBy>
  <cp:revision>25</cp:revision>
  <dcterms:created xsi:type="dcterms:W3CDTF">2015-05-05T08:02:00Z</dcterms:created>
  <dcterms:modified xsi:type="dcterms:W3CDTF">2016-07-20T09:25:44Z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