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3" r:id="rId3"/>
    <p:sldId id="256" r:id="rId4"/>
    <p:sldId id="257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annell" initials="EH" lastIdx="2" clrIdx="0">
    <p:extLst>
      <p:ext uri="{19B8F6BF-5375-455C-9EA6-DF929625EA0E}">
        <p15:presenceInfo xmlns:p15="http://schemas.microsoft.com/office/powerpoint/2012/main" userId="Erik Hann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C201-4C29-4D18-8B91-A62D227CE1C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335F4-8B48-4D26-A336-E8F1FBB3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54B77-2A66-4719-8302-57B73B81688F}"/>
              </a:ext>
            </a:extLst>
          </p:cNvPr>
          <p:cNvSpPr/>
          <p:nvPr/>
        </p:nvSpPr>
        <p:spPr>
          <a:xfrm>
            <a:off x="811936" y="1438183"/>
            <a:ext cx="6595368" cy="326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Churn Forecasting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Final Project Demo</a:t>
            </a: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Machine Learning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INFO 656-01</a:t>
            </a:r>
          </a:p>
          <a:p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By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Erik Hannell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FD355-9877-4135-BA41-74E3350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85" y="3069085"/>
            <a:ext cx="4527612" cy="2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FFEF50-BC60-4D3F-B8FC-E531726C4C19}"/>
              </a:ext>
            </a:extLst>
          </p:cNvPr>
          <p:cNvGrpSpPr/>
          <p:nvPr/>
        </p:nvGrpSpPr>
        <p:grpSpPr>
          <a:xfrm>
            <a:off x="338832" y="995776"/>
            <a:ext cx="8416180" cy="2581923"/>
            <a:chOff x="338832" y="3943165"/>
            <a:chExt cx="8416180" cy="25819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6274D-6B96-4657-9430-7936184B6943}"/>
                </a:ext>
              </a:extLst>
            </p:cNvPr>
            <p:cNvSpPr/>
            <p:nvPr/>
          </p:nvSpPr>
          <p:spPr>
            <a:xfrm>
              <a:off x="1017973" y="4953741"/>
              <a:ext cx="3339483" cy="15713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Background &amp; Information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15FBC-6092-4FC4-A0CA-D99103936C27}"/>
                </a:ext>
              </a:extLst>
            </p:cNvPr>
            <p:cNvSpPr/>
            <p:nvPr/>
          </p:nvSpPr>
          <p:spPr>
            <a:xfrm>
              <a:off x="5149049" y="4953741"/>
              <a:ext cx="3339483" cy="15713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Walkthrough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942055C-7E96-4FE3-BE33-6514319CF16D}"/>
                </a:ext>
              </a:extLst>
            </p:cNvPr>
            <p:cNvSpPr/>
            <p:nvPr/>
          </p:nvSpPr>
          <p:spPr>
            <a:xfrm>
              <a:off x="759038" y="4705165"/>
              <a:ext cx="640080" cy="6391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1</a:t>
              </a:r>
              <a:endParaRPr lang="en-US" sz="3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92D62C-A74C-43F5-AD5A-F7FE8D391BFE}"/>
                </a:ext>
              </a:extLst>
            </p:cNvPr>
            <p:cNvSpPr/>
            <p:nvPr/>
          </p:nvSpPr>
          <p:spPr>
            <a:xfrm>
              <a:off x="4900473" y="4705165"/>
              <a:ext cx="640080" cy="6391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2</a:t>
              </a:r>
              <a:endParaRPr lang="en-US" sz="36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799659-8AE6-49DC-A30F-0B9B1CF9F90D}"/>
                </a:ext>
              </a:extLst>
            </p:cNvPr>
            <p:cNvSpPr/>
            <p:nvPr/>
          </p:nvSpPr>
          <p:spPr>
            <a:xfrm>
              <a:off x="347710" y="3943165"/>
              <a:ext cx="4810218" cy="544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Agenda</a:t>
              </a:r>
            </a:p>
            <a:p>
              <a:endParaRPr lang="en-US" sz="2400" b="1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0D831C-30DA-47B1-80F0-2F2389582AAB}"/>
                </a:ext>
              </a:extLst>
            </p:cNvPr>
            <p:cNvCxnSpPr>
              <a:cxnSpLocks/>
            </p:cNvCxnSpPr>
            <p:nvPr/>
          </p:nvCxnSpPr>
          <p:spPr>
            <a:xfrm>
              <a:off x="338832" y="4462032"/>
              <a:ext cx="8416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847D432-2547-4157-AB49-7F79D3468F58}"/>
              </a:ext>
            </a:extLst>
          </p:cNvPr>
          <p:cNvSpPr/>
          <p:nvPr/>
        </p:nvSpPr>
        <p:spPr>
          <a:xfrm>
            <a:off x="347710" y="384107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Introduction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303E4-CC9F-4FBF-ACCD-40354F6D8AD2}"/>
              </a:ext>
            </a:extLst>
          </p:cNvPr>
          <p:cNvSpPr/>
          <p:nvPr/>
        </p:nvSpPr>
        <p:spPr>
          <a:xfrm>
            <a:off x="338832" y="4536500"/>
            <a:ext cx="8467817" cy="203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Project: 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Develop machine learning models to predict “churn” (customer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How can a company avoid losing customers?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Dataset: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	Customer database from a Telecom company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Models: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Regression, Random Forest &amp; Layered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45B72-9E33-473B-9D4A-7CE72357E2DD}"/>
              </a:ext>
            </a:extLst>
          </p:cNvPr>
          <p:cNvCxnSpPr>
            <a:cxnSpLocks/>
          </p:cNvCxnSpPr>
          <p:nvPr/>
        </p:nvCxnSpPr>
        <p:spPr>
          <a:xfrm>
            <a:off x="338832" y="4365863"/>
            <a:ext cx="8416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EEEDDC-1AA6-4FB1-9A33-C2B4C4E3ED3C}"/>
              </a:ext>
            </a:extLst>
          </p:cNvPr>
          <p:cNvSpPr/>
          <p:nvPr/>
        </p:nvSpPr>
        <p:spPr>
          <a:xfrm>
            <a:off x="445747" y="1677878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33943-0CAD-436F-A59F-F2B8C4F6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1807486"/>
            <a:ext cx="2766111" cy="130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09BC0-13E7-457B-A41B-9E5463C3213B}"/>
              </a:ext>
            </a:extLst>
          </p:cNvPr>
          <p:cNvSpPr/>
          <p:nvPr/>
        </p:nvSpPr>
        <p:spPr>
          <a:xfrm>
            <a:off x="568171" y="1793292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“Churn” is the event of customers leaving a company, i.e., stops purchasing its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Common challenge for most businesses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strive to minimize churn by optimizing 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suffer if they do not understand the behavior of its clients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6C07B666-B85C-44EB-BF9F-0D472FC9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4" y="4056792"/>
            <a:ext cx="2650701" cy="190187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69A8E80-30AC-4357-87CC-CB8BD7DE2E28}"/>
              </a:ext>
            </a:extLst>
          </p:cNvPr>
          <p:cNvSpPr/>
          <p:nvPr/>
        </p:nvSpPr>
        <p:spPr>
          <a:xfrm rot="5400000">
            <a:off x="6843469" y="3033035"/>
            <a:ext cx="620570" cy="997593"/>
          </a:xfrm>
          <a:prstGeom prst="chevron">
            <a:avLst>
              <a:gd name="adj" fmla="val 544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3F08-76B0-4FFE-B911-02D9A7B8A065}"/>
              </a:ext>
            </a:extLst>
          </p:cNvPr>
          <p:cNvSpPr/>
          <p:nvPr/>
        </p:nvSpPr>
        <p:spPr>
          <a:xfrm>
            <a:off x="5404637" y="1677878"/>
            <a:ext cx="3293616" cy="4607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98C6A-E6A3-49C0-A74D-3951AEB962FF}"/>
              </a:ext>
            </a:extLst>
          </p:cNvPr>
          <p:cNvSpPr/>
          <p:nvPr/>
        </p:nvSpPr>
        <p:spPr>
          <a:xfrm>
            <a:off x="347709" y="991336"/>
            <a:ext cx="7198309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Forecast client behavior 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20D4A5-0967-4867-915B-298CFE4300E8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AD19B9-645B-4DD7-8522-50AB9B1B3DBB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6F3C4-1B28-44A7-8035-EE71846E9F31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always benefit from understanding their customer’s behavior, particularly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cost of acquiring new clients typically exceeds that of retaining current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acquisition has historically been 5-7x more expensive compared to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avoid diminishing revenues and maintain strong client satisfaction </a:t>
            </a: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32000CC5-7B4D-48EF-8DB4-A2ABE9A04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158" y="4816604"/>
            <a:ext cx="657302" cy="657302"/>
          </a:xfrm>
          <a:prstGeom prst="rect">
            <a:avLst/>
          </a:prstGeom>
        </p:spPr>
      </p:pic>
      <p:pic>
        <p:nvPicPr>
          <p:cNvPr id="16" name="Graphic 15" descr="Magnet with solid fill">
            <a:extLst>
              <a:ext uri="{FF2B5EF4-FFF2-40B4-BE49-F238E27FC236}">
                <a16:creationId xmlns:a16="http://schemas.microsoft.com/office/drawing/2014/main" id="{58A01D35-2D63-4068-931C-A20F70482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78513">
            <a:off x="6386262" y="2377774"/>
            <a:ext cx="664257" cy="6642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01AF08-739D-415F-A762-5A360A40FFD7}"/>
              </a:ext>
            </a:extLst>
          </p:cNvPr>
          <p:cNvSpPr/>
          <p:nvPr/>
        </p:nvSpPr>
        <p:spPr>
          <a:xfrm>
            <a:off x="5209329" y="1677879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50F351-BFC4-42D9-8044-0257F2A6E74B}"/>
              </a:ext>
            </a:extLst>
          </p:cNvPr>
          <p:cNvSpPr/>
          <p:nvPr/>
        </p:nvSpPr>
        <p:spPr>
          <a:xfrm>
            <a:off x="5209329" y="4072617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Client Retention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859434-7B34-4B85-9861-8B385DE933FB}"/>
              </a:ext>
            </a:extLst>
          </p:cNvPr>
          <p:cNvSpPr/>
          <p:nvPr/>
        </p:nvSpPr>
        <p:spPr>
          <a:xfrm>
            <a:off x="5234795" y="3209545"/>
            <a:ext cx="2817920" cy="706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 500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850E28-D897-4678-A3E1-EA0B03C9F69F}"/>
              </a:ext>
            </a:extLst>
          </p:cNvPr>
          <p:cNvSpPr/>
          <p:nvPr/>
        </p:nvSpPr>
        <p:spPr>
          <a:xfrm>
            <a:off x="5234795" y="5662479"/>
            <a:ext cx="3109254" cy="65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 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100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73DD1F-3F2B-40AD-AEA3-C8CC88EAC9A8}"/>
              </a:ext>
            </a:extLst>
          </p:cNvPr>
          <p:cNvCxnSpPr>
            <a:cxnSpLocks/>
          </p:cNvCxnSpPr>
          <p:nvPr/>
        </p:nvCxnSpPr>
        <p:spPr>
          <a:xfrm>
            <a:off x="5283842" y="2078376"/>
            <a:ext cx="3471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A97C0F-2942-4EFC-AED4-3F66BF26D6EC}"/>
              </a:ext>
            </a:extLst>
          </p:cNvPr>
          <p:cNvCxnSpPr>
            <a:cxnSpLocks/>
          </p:cNvCxnSpPr>
          <p:nvPr/>
        </p:nvCxnSpPr>
        <p:spPr>
          <a:xfrm>
            <a:off x="5283842" y="4463432"/>
            <a:ext cx="3471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CD7E8-D44B-42D4-B1C5-E04E7077DB41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Key Succuss Factor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23F438-6283-488A-AF54-F5C92B604C95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8A1D9709-1959-494F-A0A6-7EEEB00A5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8216" y="2290993"/>
            <a:ext cx="914400" cy="914400"/>
          </a:xfrm>
          <a:prstGeom prst="rect">
            <a:avLst/>
          </a:prstGeom>
        </p:spPr>
      </p:pic>
      <p:pic>
        <p:nvPicPr>
          <p:cNvPr id="13" name="Graphic 12" descr="Customer review outline">
            <a:extLst>
              <a:ext uri="{FF2B5EF4-FFF2-40B4-BE49-F238E27FC236}">
                <a16:creationId xmlns:a16="http://schemas.microsoft.com/office/drawing/2014/main" id="{90383077-1AD8-4A47-A28E-419A0E0D2F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1437" y="47004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E0E21-19FA-453A-891F-22D8865C4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4278"/>
          <a:stretch/>
        </p:blipFill>
        <p:spPr>
          <a:xfrm>
            <a:off x="384255" y="4249911"/>
            <a:ext cx="8357734" cy="22701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415C9-A83C-4473-A167-9FB5F115D92E}"/>
              </a:ext>
            </a:extLst>
          </p:cNvPr>
          <p:cNvSpPr/>
          <p:nvPr/>
        </p:nvSpPr>
        <p:spPr>
          <a:xfrm>
            <a:off x="384254" y="4243746"/>
            <a:ext cx="7959720" cy="2281340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About the Dataset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EDC11-95B5-4494-A690-75C0DD9AE0E1}"/>
              </a:ext>
            </a:extLst>
          </p:cNvPr>
          <p:cNvSpPr/>
          <p:nvPr/>
        </p:nvSpPr>
        <p:spPr>
          <a:xfrm>
            <a:off x="8343973" y="4243745"/>
            <a:ext cx="398015" cy="2276365"/>
          </a:xfrm>
          <a:prstGeom prst="rect">
            <a:avLst/>
          </a:prstGeom>
          <a:solidFill>
            <a:srgbClr val="0070C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0258-CF25-4390-9A5E-7668E5792417}"/>
              </a:ext>
            </a:extLst>
          </p:cNvPr>
          <p:cNvSpPr/>
          <p:nvPr/>
        </p:nvSpPr>
        <p:spPr>
          <a:xfrm>
            <a:off x="338832" y="3896253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</a:t>
            </a:r>
            <a:endParaRPr lang="en-US" sz="16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3612D-DC46-422E-A6A1-ADB3FF266C81}"/>
              </a:ext>
            </a:extLst>
          </p:cNvPr>
          <p:cNvSpPr/>
          <p:nvPr/>
        </p:nvSpPr>
        <p:spPr>
          <a:xfrm>
            <a:off x="6542844" y="3896253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Churn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A3D8-6A6C-4687-B76A-9A1BF8E8C631}"/>
              </a:ext>
            </a:extLst>
          </p:cNvPr>
          <p:cNvSpPr/>
          <p:nvPr/>
        </p:nvSpPr>
        <p:spPr>
          <a:xfrm>
            <a:off x="338832" y="1642371"/>
            <a:ext cx="8467817" cy="94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Source: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Released by IBM Knowledge Center, retrieved from Kaggle.com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Each row represents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</a:t>
            </a:r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contains both categorical and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is binary (Yes / No)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CF6A88-5750-4742-BC85-C2779A299E8B}"/>
              </a:ext>
            </a:extLst>
          </p:cNvPr>
          <p:cNvCxnSpPr>
            <a:cxnSpLocks/>
          </p:cNvCxnSpPr>
          <p:nvPr/>
        </p:nvCxnSpPr>
        <p:spPr>
          <a:xfrm>
            <a:off x="338832" y="3646769"/>
            <a:ext cx="8416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45B9B94-7A71-437A-9082-70B1DB273368}"/>
              </a:ext>
            </a:extLst>
          </p:cNvPr>
          <p:cNvSpPr/>
          <p:nvPr/>
        </p:nvSpPr>
        <p:spPr>
          <a:xfrm>
            <a:off x="3337216" y="4751316"/>
            <a:ext cx="5202485" cy="1862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6CEE95-7ECA-48D5-BAA1-9FF20EA6BE63}"/>
              </a:ext>
            </a:extLst>
          </p:cNvPr>
          <p:cNvSpPr/>
          <p:nvPr/>
        </p:nvSpPr>
        <p:spPr>
          <a:xfrm>
            <a:off x="6070822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C0561-4966-40BF-B9F3-F13A7E7192E7}"/>
              </a:ext>
            </a:extLst>
          </p:cNvPr>
          <p:cNvSpPr/>
          <p:nvPr/>
        </p:nvSpPr>
        <p:spPr>
          <a:xfrm>
            <a:off x="3337114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70BA8-33AC-4B59-818E-910352ABFDB6}"/>
              </a:ext>
            </a:extLst>
          </p:cNvPr>
          <p:cNvSpPr/>
          <p:nvPr/>
        </p:nvSpPr>
        <p:spPr>
          <a:xfrm>
            <a:off x="603405" y="2136626"/>
            <a:ext cx="2468880" cy="1862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How ?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22A60-96BA-403C-83A2-B3C2E7A58940}"/>
              </a:ext>
            </a:extLst>
          </p:cNvPr>
          <p:cNvSpPr/>
          <p:nvPr/>
        </p:nvSpPr>
        <p:spPr>
          <a:xfrm>
            <a:off x="497771" y="1526957"/>
            <a:ext cx="5656947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1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: Traditional Machine Learning</a:t>
            </a: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194AC-8C9B-4DE6-A4A2-CDBFA6C0FF5E}"/>
              </a:ext>
            </a:extLst>
          </p:cNvPr>
          <p:cNvSpPr/>
          <p:nvPr/>
        </p:nvSpPr>
        <p:spPr>
          <a:xfrm>
            <a:off x="497771" y="4134729"/>
            <a:ext cx="2708673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2: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Deep Learning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4AC52-EA46-4B5C-910D-1EC1A1BB3C2A}"/>
              </a:ext>
            </a:extLst>
          </p:cNvPr>
          <p:cNvCxnSpPr>
            <a:cxnSpLocks/>
          </p:cNvCxnSpPr>
          <p:nvPr/>
        </p:nvCxnSpPr>
        <p:spPr>
          <a:xfrm>
            <a:off x="596419" y="1918576"/>
            <a:ext cx="7955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E4525B-64D5-4BC9-A9D4-BF68F2817BAC}"/>
              </a:ext>
            </a:extLst>
          </p:cNvPr>
          <p:cNvCxnSpPr>
            <a:cxnSpLocks/>
          </p:cNvCxnSpPr>
          <p:nvPr/>
        </p:nvCxnSpPr>
        <p:spPr>
          <a:xfrm>
            <a:off x="596419" y="4525573"/>
            <a:ext cx="2475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A23CBC-B870-485C-B5F4-23C23D251F5F}"/>
              </a:ext>
            </a:extLst>
          </p:cNvPr>
          <p:cNvSpPr/>
          <p:nvPr/>
        </p:nvSpPr>
        <p:spPr>
          <a:xfrm>
            <a:off x="3357372" y="2149774"/>
            <a:ext cx="2000332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Random Forest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02B1AA-CD2A-49C6-94C7-6F9081E3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b="9295"/>
          <a:stretch/>
        </p:blipFill>
        <p:spPr>
          <a:xfrm>
            <a:off x="943665" y="2622308"/>
            <a:ext cx="1852799" cy="122297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68FAF57-0C7A-477C-890E-27E2BBEC9D35}"/>
              </a:ext>
            </a:extLst>
          </p:cNvPr>
          <p:cNvSpPr/>
          <p:nvPr/>
        </p:nvSpPr>
        <p:spPr>
          <a:xfrm>
            <a:off x="587253" y="2151154"/>
            <a:ext cx="2130054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4" name="Picture 3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722BE4-2F86-4D4C-B20D-AE505B01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5" y="2751796"/>
            <a:ext cx="2178194" cy="95649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F9B13C0-79F1-4EEC-BFD1-3F9545E3FBE1}"/>
              </a:ext>
            </a:extLst>
          </p:cNvPr>
          <p:cNvSpPr/>
          <p:nvPr/>
        </p:nvSpPr>
        <p:spPr>
          <a:xfrm>
            <a:off x="6070822" y="2149774"/>
            <a:ext cx="2000332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Ensemble Model</a:t>
            </a:r>
          </a:p>
          <a:p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85AD99-4D43-4315-AF6E-E5ED1B829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9" y="2647075"/>
            <a:ext cx="2000332" cy="115715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2C039DB-EB56-4AF0-A829-4E844A1F689E}"/>
              </a:ext>
            </a:extLst>
          </p:cNvPr>
          <p:cNvSpPr/>
          <p:nvPr/>
        </p:nvSpPr>
        <p:spPr>
          <a:xfrm>
            <a:off x="587253" y="4743622"/>
            <a:ext cx="2468880" cy="1862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blur&#10;&#10;Description automatically generated">
            <a:extLst>
              <a:ext uri="{FF2B5EF4-FFF2-40B4-BE49-F238E27FC236}">
                <a16:creationId xmlns:a16="http://schemas.microsoft.com/office/drawing/2014/main" id="{8235D6D9-12A5-4DD7-9D56-C9DDAEDAD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5" y="5162430"/>
            <a:ext cx="1957579" cy="122348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31FC48-7EEB-4988-B8F5-6C17B4379D05}"/>
              </a:ext>
            </a:extLst>
          </p:cNvPr>
          <p:cNvSpPr/>
          <p:nvPr/>
        </p:nvSpPr>
        <p:spPr>
          <a:xfrm>
            <a:off x="587253" y="4751316"/>
            <a:ext cx="2468880" cy="30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>
                <a:solidFill>
                  <a:schemeClr val="tx1"/>
                </a:solidFill>
                <a:latin typeface="Bahnschrift" panose="020B0502040204020203" pitchFamily="34" charset="0"/>
              </a:rPr>
              <a:t>Neural Net Classification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410C8-15A7-4224-8F4A-B240DD02414E}"/>
              </a:ext>
            </a:extLst>
          </p:cNvPr>
          <p:cNvSpPr/>
          <p:nvPr/>
        </p:nvSpPr>
        <p:spPr>
          <a:xfrm>
            <a:off x="3237388" y="4134729"/>
            <a:ext cx="4771623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Step 3: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Evaluate, Select &amp; Save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230988-F8DF-4029-9423-6FE2CC20E60A}"/>
              </a:ext>
            </a:extLst>
          </p:cNvPr>
          <p:cNvCxnSpPr>
            <a:cxnSpLocks/>
          </p:cNvCxnSpPr>
          <p:nvPr/>
        </p:nvCxnSpPr>
        <p:spPr>
          <a:xfrm>
            <a:off x="3326244" y="4525573"/>
            <a:ext cx="5225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hart, line chart&#10;&#10;Description automatically generated">
            <a:extLst>
              <a:ext uri="{FF2B5EF4-FFF2-40B4-BE49-F238E27FC236}">
                <a16:creationId xmlns:a16="http://schemas.microsoft.com/office/drawing/2014/main" id="{D7862FD2-6D86-489D-BF02-65FAA7402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9" y="5002472"/>
            <a:ext cx="2273871" cy="1543404"/>
          </a:xfrm>
          <a:prstGeom prst="rect">
            <a:avLst/>
          </a:prstGeom>
        </p:spPr>
      </p:pic>
      <p:pic>
        <p:nvPicPr>
          <p:cNvPr id="60" name="Picture 59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71F23C95-8109-413D-AA0C-158D8A8CA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13" y="5002472"/>
            <a:ext cx="2273870" cy="15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2166891" y="3073522"/>
            <a:ext cx="4810218" cy="71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NOTEBOOK 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Hannell</dc:creator>
  <cp:lastModifiedBy>Erik Hannell</cp:lastModifiedBy>
  <cp:revision>41</cp:revision>
  <dcterms:created xsi:type="dcterms:W3CDTF">2020-12-06T18:25:10Z</dcterms:created>
  <dcterms:modified xsi:type="dcterms:W3CDTF">2020-12-08T16:41:02Z</dcterms:modified>
</cp:coreProperties>
</file>