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Hannell" initials="EH" lastIdx="2" clrIdx="0">
    <p:extLst>
      <p:ext uri="{19B8F6BF-5375-455C-9EA6-DF929625EA0E}">
        <p15:presenceInfo xmlns:p15="http://schemas.microsoft.com/office/powerpoint/2012/main" userId="Erik Hann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06D5-DBAD-4B3C-91BC-040496F09F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015BA-0F7D-4426-9296-9ECF7FCDDE20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7D432-2547-4157-AB49-7F79D3468F58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Introduction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303E4-CC9F-4FBF-ACCD-40354F6D8AD2}"/>
              </a:ext>
            </a:extLst>
          </p:cNvPr>
          <p:cNvSpPr/>
          <p:nvPr/>
        </p:nvSpPr>
        <p:spPr>
          <a:xfrm>
            <a:off x="338832" y="1642371"/>
            <a:ext cx="8467817" cy="231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Project: 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Develop machine learning models to predict “churn”, i.e., customer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Forecasting customer churn / improving client retention</a:t>
            </a: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Dataset: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	Customer database from a Telecom company, provided by IBM 						Knowledge Center, retrieved from Kaggle.com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Models: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Logistic Regression, Random Forest, Layered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76274D-6B96-4657-9430-7936184B6943}"/>
              </a:ext>
            </a:extLst>
          </p:cNvPr>
          <p:cNvSpPr/>
          <p:nvPr/>
        </p:nvSpPr>
        <p:spPr>
          <a:xfrm>
            <a:off x="1017973" y="4953741"/>
            <a:ext cx="3339483" cy="1571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Background &amp;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15FBC-6092-4FC4-A0CA-D99103936C27}"/>
              </a:ext>
            </a:extLst>
          </p:cNvPr>
          <p:cNvSpPr/>
          <p:nvPr/>
        </p:nvSpPr>
        <p:spPr>
          <a:xfrm>
            <a:off x="5149049" y="4953741"/>
            <a:ext cx="3339483" cy="1571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Walkthrough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42055C-7E96-4FE3-BE33-6514319CF16D}"/>
              </a:ext>
            </a:extLst>
          </p:cNvPr>
          <p:cNvSpPr/>
          <p:nvPr/>
        </p:nvSpPr>
        <p:spPr>
          <a:xfrm>
            <a:off x="759038" y="4705165"/>
            <a:ext cx="640080" cy="6391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en-US"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92D62C-A74C-43F5-AD5A-F7FE8D391BFE}"/>
              </a:ext>
            </a:extLst>
          </p:cNvPr>
          <p:cNvSpPr/>
          <p:nvPr/>
        </p:nvSpPr>
        <p:spPr>
          <a:xfrm>
            <a:off x="4900473" y="4705165"/>
            <a:ext cx="640080" cy="6391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US"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99659-8AE6-49DC-A30F-0B9B1CF9F90D}"/>
              </a:ext>
            </a:extLst>
          </p:cNvPr>
          <p:cNvSpPr/>
          <p:nvPr/>
        </p:nvSpPr>
        <p:spPr>
          <a:xfrm>
            <a:off x="347710" y="3943165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Agenda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0D831C-30DA-47B1-80F0-2F2389582AAB}"/>
              </a:ext>
            </a:extLst>
          </p:cNvPr>
          <p:cNvCxnSpPr>
            <a:cxnSpLocks/>
          </p:cNvCxnSpPr>
          <p:nvPr/>
        </p:nvCxnSpPr>
        <p:spPr>
          <a:xfrm>
            <a:off x="338832" y="4462032"/>
            <a:ext cx="84161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245B72-9E33-473B-9D4A-7CE72357E2DD}"/>
              </a:ext>
            </a:extLst>
          </p:cNvPr>
          <p:cNvCxnSpPr>
            <a:cxnSpLocks/>
          </p:cNvCxnSpPr>
          <p:nvPr/>
        </p:nvCxnSpPr>
        <p:spPr>
          <a:xfrm>
            <a:off x="338832" y="1516123"/>
            <a:ext cx="84161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EEEDDC-1AA6-4FB1-9A33-C2B4C4E3ED3C}"/>
              </a:ext>
            </a:extLst>
          </p:cNvPr>
          <p:cNvSpPr/>
          <p:nvPr/>
        </p:nvSpPr>
        <p:spPr>
          <a:xfrm>
            <a:off x="445747" y="1677878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33943-0CAD-436F-A59F-F2B8C4F6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7" y="1807486"/>
            <a:ext cx="2766111" cy="13020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09BC0-13E7-457B-A41B-9E5463C3213B}"/>
              </a:ext>
            </a:extLst>
          </p:cNvPr>
          <p:cNvSpPr/>
          <p:nvPr/>
        </p:nvSpPr>
        <p:spPr>
          <a:xfrm>
            <a:off x="568171" y="1793292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Companies benefit from understanding consumer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One of the most crucial behavior metrics is ”churn”, i.e., the event of losing customers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strive to minimize churn by optimizing </a:t>
            </a: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will suffer if they are not engaged in, or unable to conduct, churn forecasting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6C07B666-B85C-44EB-BF9F-0D472FC9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94" y="4056792"/>
            <a:ext cx="2650701" cy="1901878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69A8E80-30AC-4357-87CC-CB8BD7DE2E28}"/>
              </a:ext>
            </a:extLst>
          </p:cNvPr>
          <p:cNvSpPr/>
          <p:nvPr/>
        </p:nvSpPr>
        <p:spPr>
          <a:xfrm rot="5400000">
            <a:off x="6843469" y="3033035"/>
            <a:ext cx="620570" cy="997593"/>
          </a:xfrm>
          <a:prstGeom prst="chevron">
            <a:avLst>
              <a:gd name="adj" fmla="val 544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93F08-76B0-4FFE-B911-02D9A7B8A065}"/>
              </a:ext>
            </a:extLst>
          </p:cNvPr>
          <p:cNvSpPr/>
          <p:nvPr/>
        </p:nvSpPr>
        <p:spPr>
          <a:xfrm>
            <a:off x="5404637" y="1677878"/>
            <a:ext cx="3293616" cy="460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98C6A-E6A3-49C0-A74D-3951AEB962FF}"/>
              </a:ext>
            </a:extLst>
          </p:cNvPr>
          <p:cNvSpPr/>
          <p:nvPr/>
        </p:nvSpPr>
        <p:spPr>
          <a:xfrm>
            <a:off x="347709" y="991336"/>
            <a:ext cx="7198309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Forecast client behavior 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20D4A5-0967-4867-915B-298CFE4300E8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AD19B9-645B-4DD7-8522-50AB9B1B3DBB}"/>
              </a:ext>
            </a:extLst>
          </p:cNvPr>
          <p:cNvSpPr/>
          <p:nvPr/>
        </p:nvSpPr>
        <p:spPr>
          <a:xfrm>
            <a:off x="445747" y="1677879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6F3C4-1B28-44A7-8035-EE71846E9F31}"/>
              </a:ext>
            </a:extLst>
          </p:cNvPr>
          <p:cNvSpPr/>
          <p:nvPr/>
        </p:nvSpPr>
        <p:spPr>
          <a:xfrm>
            <a:off x="568171" y="1793293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who are successful in predicting customer behavior – particularly churn – will benefit financially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cost of acquiring new clients typically exceeds that of retaining current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acquisition has historically been approximately 5-7x more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analyze clients and forecast churn to improve the company performance and client satisfaction</a:t>
            </a: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Group of people outline">
            <a:extLst>
              <a:ext uri="{FF2B5EF4-FFF2-40B4-BE49-F238E27FC236}">
                <a16:creationId xmlns:a16="http://schemas.microsoft.com/office/drawing/2014/main" id="{14F6AA3A-6A75-4159-8189-B49E7BDA5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299" y="4688178"/>
            <a:ext cx="914400" cy="9144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32000CC5-7B4D-48EF-8DB4-A2ABE9A04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0158" y="4816604"/>
            <a:ext cx="657302" cy="657302"/>
          </a:xfrm>
          <a:prstGeom prst="rect">
            <a:avLst/>
          </a:prstGeom>
        </p:spPr>
      </p:pic>
      <p:pic>
        <p:nvPicPr>
          <p:cNvPr id="16" name="Graphic 15" descr="Magnet with solid fill">
            <a:extLst>
              <a:ext uri="{FF2B5EF4-FFF2-40B4-BE49-F238E27FC236}">
                <a16:creationId xmlns:a16="http://schemas.microsoft.com/office/drawing/2014/main" id="{58A01D35-2D63-4068-931C-A20F70482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078513">
            <a:off x="6386262" y="2377774"/>
            <a:ext cx="664257" cy="6642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301AF08-739D-415F-A762-5A360A40FFD7}"/>
              </a:ext>
            </a:extLst>
          </p:cNvPr>
          <p:cNvSpPr/>
          <p:nvPr/>
        </p:nvSpPr>
        <p:spPr>
          <a:xfrm>
            <a:off x="5209329" y="1677879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50F351-BFC4-42D9-8044-0257F2A6E74B}"/>
              </a:ext>
            </a:extLst>
          </p:cNvPr>
          <p:cNvSpPr/>
          <p:nvPr/>
        </p:nvSpPr>
        <p:spPr>
          <a:xfrm>
            <a:off x="5209329" y="4072617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Client Retention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24" name="Graphic 23" descr="Group of people outline">
            <a:extLst>
              <a:ext uri="{FF2B5EF4-FFF2-40B4-BE49-F238E27FC236}">
                <a16:creationId xmlns:a16="http://schemas.microsoft.com/office/drawing/2014/main" id="{C8761D36-2080-4DD5-B9FC-66C79CD1D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299" y="2236096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F859434-7B34-4B85-9861-8B385DE933FB}"/>
              </a:ext>
            </a:extLst>
          </p:cNvPr>
          <p:cNvSpPr/>
          <p:nvPr/>
        </p:nvSpPr>
        <p:spPr>
          <a:xfrm>
            <a:off x="5234795" y="3209545"/>
            <a:ext cx="2817920" cy="706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 500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850E28-D897-4678-A3E1-EA0B03C9F69F}"/>
              </a:ext>
            </a:extLst>
          </p:cNvPr>
          <p:cNvSpPr/>
          <p:nvPr/>
        </p:nvSpPr>
        <p:spPr>
          <a:xfrm>
            <a:off x="5234795" y="5662479"/>
            <a:ext cx="3109254" cy="657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 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100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73DD1F-3F2B-40AD-AEA3-C8CC88EAC9A8}"/>
              </a:ext>
            </a:extLst>
          </p:cNvPr>
          <p:cNvCxnSpPr>
            <a:cxnSpLocks/>
          </p:cNvCxnSpPr>
          <p:nvPr/>
        </p:nvCxnSpPr>
        <p:spPr>
          <a:xfrm>
            <a:off x="5283842" y="2078376"/>
            <a:ext cx="3471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A97C0F-2942-4EFC-AED4-3F66BF26D6EC}"/>
              </a:ext>
            </a:extLst>
          </p:cNvPr>
          <p:cNvCxnSpPr>
            <a:cxnSpLocks/>
          </p:cNvCxnSpPr>
          <p:nvPr/>
        </p:nvCxnSpPr>
        <p:spPr>
          <a:xfrm>
            <a:off x="5283842" y="4463432"/>
            <a:ext cx="3471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85CD7E8-D44B-42D4-B1C5-E04E7077DB41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Key Succuss Factor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23F438-6283-488A-AF54-F5C92B604C95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1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How ?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B45BC-1F43-4218-B9F6-B7444757043C}"/>
              </a:ext>
            </a:extLst>
          </p:cNvPr>
          <p:cNvSpPr/>
          <p:nvPr/>
        </p:nvSpPr>
        <p:spPr>
          <a:xfrm>
            <a:off x="445747" y="1677879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FCEE0-3742-4BC2-9BB6-60347E3E49BA}"/>
              </a:ext>
            </a:extLst>
          </p:cNvPr>
          <p:cNvSpPr/>
          <p:nvPr/>
        </p:nvSpPr>
        <p:spPr>
          <a:xfrm>
            <a:off x="568171" y="1793293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Two traditional machine learning models were developed, compared, and finally combined in an ensemble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One deep learning model was built to explore potential changes in performance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0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E0E21-19FA-453A-891F-22D8865C4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8714"/>
          <a:stretch/>
        </p:blipFill>
        <p:spPr>
          <a:xfrm>
            <a:off x="384255" y="3779397"/>
            <a:ext cx="8357734" cy="28078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C415C9-A83C-4473-A167-9FB5F115D92E}"/>
              </a:ext>
            </a:extLst>
          </p:cNvPr>
          <p:cNvSpPr/>
          <p:nvPr/>
        </p:nvSpPr>
        <p:spPr>
          <a:xfrm>
            <a:off x="384254" y="3773231"/>
            <a:ext cx="7959720" cy="2826853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About the Dataset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FEDC11-95B5-4494-A690-75C0DD9AE0E1}"/>
              </a:ext>
            </a:extLst>
          </p:cNvPr>
          <p:cNvSpPr/>
          <p:nvPr/>
        </p:nvSpPr>
        <p:spPr>
          <a:xfrm>
            <a:off x="8343973" y="3773231"/>
            <a:ext cx="398015" cy="2820688"/>
          </a:xfrm>
          <a:prstGeom prst="rect">
            <a:avLst/>
          </a:prstGeom>
          <a:solidFill>
            <a:srgbClr val="0070C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0258-CF25-4390-9A5E-7668E5792417}"/>
              </a:ext>
            </a:extLst>
          </p:cNvPr>
          <p:cNvSpPr/>
          <p:nvPr/>
        </p:nvSpPr>
        <p:spPr>
          <a:xfrm>
            <a:off x="338832" y="3425739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</a:rPr>
              <a:t>Feature Variables</a:t>
            </a:r>
            <a:endParaRPr lang="en-US" sz="1600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3612D-DC46-422E-A6A1-ADB3FF266C81}"/>
              </a:ext>
            </a:extLst>
          </p:cNvPr>
          <p:cNvSpPr/>
          <p:nvPr/>
        </p:nvSpPr>
        <p:spPr>
          <a:xfrm>
            <a:off x="6542844" y="3425739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Churn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FA3D8-6A6C-4687-B76A-9A1BF8E8C631}"/>
              </a:ext>
            </a:extLst>
          </p:cNvPr>
          <p:cNvSpPr/>
          <p:nvPr/>
        </p:nvSpPr>
        <p:spPr>
          <a:xfrm>
            <a:off x="338832" y="1642371"/>
            <a:ext cx="8467817" cy="94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Each row represents one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</a:rPr>
              <a:t>Feature Variables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contains both categorical and continuous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is binary (Yes / No)</a:t>
            </a:r>
          </a:p>
        </p:txBody>
      </p:sp>
    </p:spTree>
    <p:extLst>
      <p:ext uri="{BB962C8B-B14F-4D97-AF65-F5344CB8AC3E}">
        <p14:creationId xmlns:p14="http://schemas.microsoft.com/office/powerpoint/2010/main" val="279948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2166891" y="3073522"/>
            <a:ext cx="4810218" cy="710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NOTEBOOK 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Outcome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B45BC-1F43-4218-B9F6-B7444757043C}"/>
              </a:ext>
            </a:extLst>
          </p:cNvPr>
          <p:cNvSpPr/>
          <p:nvPr/>
        </p:nvSpPr>
        <p:spPr>
          <a:xfrm>
            <a:off x="445747" y="1677879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FCEE0-3742-4BC2-9BB6-60347E3E49BA}"/>
              </a:ext>
            </a:extLst>
          </p:cNvPr>
          <p:cNvSpPr/>
          <p:nvPr/>
        </p:nvSpPr>
        <p:spPr>
          <a:xfrm>
            <a:off x="568171" y="1793293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xxx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4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287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Hannell</dc:creator>
  <cp:lastModifiedBy>Erik Hannell</cp:lastModifiedBy>
  <cp:revision>16</cp:revision>
  <dcterms:created xsi:type="dcterms:W3CDTF">2020-12-06T18:25:10Z</dcterms:created>
  <dcterms:modified xsi:type="dcterms:W3CDTF">2020-12-06T21:51:35Z</dcterms:modified>
</cp:coreProperties>
</file>