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041765-F75E-41C8-9002-2429E60F4AC7}">
  <a:tblStyle styleId="{2D041765-F75E-41C8-9002-2429E60F4A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71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16f9dfe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16f9dfe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16f9dfe7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16f9dfe7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16f9dfe7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16f9dfe7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16f9dfe7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16f9dfe7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16f9df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16f9df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16f9dfe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16f9dfe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16f9dfe7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16f9dfe7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16f9dfe7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16f9dfe7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16f9dfe7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16f9dfe7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16f9dfe7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16f9dfe7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16f9dfe7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16f9dfe7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1de337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1de337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031750" y="4394750"/>
            <a:ext cx="50805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Julia Chong &amp; Ed Haracz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28" y="936563"/>
            <a:ext cx="6763926" cy="3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title" idx="4294967295"/>
          </p:nvPr>
        </p:nvSpPr>
        <p:spPr>
          <a:xfrm>
            <a:off x="311700" y="26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My Professor Statistical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220150" y="13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Departments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5200" cy="3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ANOVA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Prob(F-statistic): 677e-20</a:t>
            </a: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Multi-comparison/Tukey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10586 tests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35 Reject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9 were Computer Science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9 were Economics</a:t>
            </a:r>
            <a:endParaRPr sz="1800"/>
          </a:p>
        </p:txBody>
      </p:sp>
      <p:sp>
        <p:nvSpPr>
          <p:cNvPr id="162" name="Google Shape;162;p22"/>
          <p:cNvSpPr txBox="1"/>
          <p:nvPr/>
        </p:nvSpPr>
        <p:spPr>
          <a:xfrm>
            <a:off x="4552375" y="1203500"/>
            <a:ext cx="45000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-"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Population vs. Comp. Science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Pvalue = 4.99e-6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Statistic = -4.83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-"/>
            </a:pPr>
            <a:r>
              <a:rPr lang="en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Population vs. Economics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Pvalue = 1.92e-6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Statistic = -4.99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220150" y="13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Departments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311700" y="703775"/>
            <a:ext cx="8832300" cy="3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STEM vs Liberal Arts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majority of the statistic differences were between STEM Departments and Liberal Arts Departments: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1108350" y="187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{2D041765-F75E-41C8-9002-2429E60F4AC7}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German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Music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Philosophy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Theatre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Economics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Communications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Economics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French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Economics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Music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Economics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Theatre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67800" y="13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 Distributions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50" y="867650"/>
            <a:ext cx="5889662" cy="41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6252875" y="889550"/>
            <a:ext cx="27861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Departments are statistically different. Especially between STEM &amp; Liberal Arts.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STEM have lower means and more standard deviation.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50" y="867650"/>
            <a:ext cx="5889650" cy="418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00" y="867650"/>
            <a:ext cx="6017675" cy="41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220150" y="131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50" y="703775"/>
            <a:ext cx="9144000" cy="3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 new rating system would be effective that separates/weighs: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Public vs. Private Ratings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STEM vs. Liberal Arts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Ratings follow a similar distribution regardless of quantity.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 complicated name leads to less quantity but doesn’t affect rating itself.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cxnSp>
        <p:nvCxnSpPr>
          <p:cNvPr id="185" name="Google Shape;185;p25"/>
          <p:cNvCxnSpPr/>
          <p:nvPr/>
        </p:nvCxnSpPr>
        <p:spPr>
          <a:xfrm>
            <a:off x="12600" y="650025"/>
            <a:ext cx="9492900" cy="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5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432975" y="91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{2D041765-F75E-41C8-9002-2429E60F4AC7}</a:tableStyleId>
              </a:tblPr>
              <a:tblGrid>
                <a:gridCol w="2759350"/>
                <a:gridCol w="2759350"/>
                <a:gridCol w="27593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Alternative Hypotheses</a:t>
                      </a:r>
                      <a:endParaRPr b="1"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Data Used</a:t>
                      </a:r>
                      <a:endParaRPr b="1"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Outcome</a:t>
                      </a:r>
                      <a:endParaRPr b="1"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Private &amp; Public college ratings are statistically different.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50 most populous public colleges from each state, 45 most populous private colleges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Reject Null.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Professors with a greater quantity of ratings have more extreme ratings.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About 10,000 professors from Pennsylvania State University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Failed to reject.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Professors with longer names have statistically different ratings and rating counts than the population.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Top 50 professors from Pennsylvania State University with the longest names, discluding names that include a dash (-)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Failed to reject rating hypothesis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Rejected rating counts hypothesis.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Department ratings are statistically different.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146 departments from Pennsylvania State University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chemeClr val="lt1"/>
                          </a:highlight>
                        </a:rPr>
                        <a:t>Reject Null. 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2175" y="-47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252125" y="2945075"/>
            <a:ext cx="8572500" cy="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1028075" y="2426925"/>
            <a:ext cx="10800" cy="4776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5" name="Google Shape;75;p15"/>
          <p:cNvSpPr/>
          <p:nvPr/>
        </p:nvSpPr>
        <p:spPr>
          <a:xfrm>
            <a:off x="252050" y="1730900"/>
            <a:ext cx="1650000" cy="655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College name research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1979250" y="2978525"/>
            <a:ext cx="9000" cy="4335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3168175" y="2462800"/>
            <a:ext cx="8700" cy="4905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4332475" y="2945075"/>
            <a:ext cx="3000" cy="3771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9" name="Google Shape;79;p15"/>
          <p:cNvSpPr/>
          <p:nvPr/>
        </p:nvSpPr>
        <p:spPr>
          <a:xfrm>
            <a:off x="1115700" y="3506825"/>
            <a:ext cx="1727100" cy="57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RateMyProfessor API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313325" y="1730900"/>
            <a:ext cx="1727100" cy="655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Parsed and grouped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470425" y="3375825"/>
            <a:ext cx="1727100" cy="444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SQL queries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5256950" y="2247400"/>
            <a:ext cx="0" cy="6933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6835900" y="2991125"/>
            <a:ext cx="600" cy="4464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6590075" y="1554100"/>
            <a:ext cx="1727100" cy="6933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Graphing with Seaborn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" name="Google Shape;85;p15"/>
          <p:cNvCxnSpPr>
            <a:endCxn id="84" idx="2"/>
          </p:cNvCxnSpPr>
          <p:nvPr/>
        </p:nvCxnSpPr>
        <p:spPr>
          <a:xfrm rot="10800000" flipH="1">
            <a:off x="7439525" y="2247400"/>
            <a:ext cx="14100" cy="68700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4451700" y="1550225"/>
            <a:ext cx="1727100" cy="6807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Exploratory Data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972350" y="3483575"/>
            <a:ext cx="17271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Statistical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 flipH="1">
            <a:off x="129625" y="516850"/>
            <a:ext cx="3349800" cy="810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22" y="917178"/>
            <a:ext cx="960906" cy="6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52" y="4209765"/>
            <a:ext cx="1127198" cy="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169" y="375594"/>
            <a:ext cx="1050900" cy="10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602" y="4181248"/>
            <a:ext cx="1127200" cy="77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2125" y="4002649"/>
            <a:ext cx="1050900" cy="113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1663" y="491285"/>
            <a:ext cx="1347175" cy="93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0950" y="800524"/>
            <a:ext cx="1431855" cy="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6225" y="17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Public vs. Private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38750" y="994175"/>
            <a:ext cx="2997900" cy="1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 Schools Overview: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Mean: 3.734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Standard Dev.: 0.078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410875" y="994175"/>
            <a:ext cx="2997900" cy="1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Private Schools Overview: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Mean: 3.911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Standard Dev.: 0.151</a:t>
            </a:r>
            <a:endParaRPr sz="1800"/>
          </a:p>
        </p:txBody>
      </p:sp>
      <p:cxnSp>
        <p:nvCxnSpPr>
          <p:cNvPr id="103" name="Google Shape;103;p16"/>
          <p:cNvCxnSpPr/>
          <p:nvPr/>
        </p:nvCxnSpPr>
        <p:spPr>
          <a:xfrm>
            <a:off x="0" y="814825"/>
            <a:ext cx="9248700" cy="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5" y="1981175"/>
            <a:ext cx="4159050" cy="29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775" y="1981175"/>
            <a:ext cx="4100111" cy="29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264650" y="4822200"/>
            <a:ext cx="719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Rating</a:t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3976950" y="5015550"/>
            <a:ext cx="287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4931700" y="5015550"/>
            <a:ext cx="313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Private Scatter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000" y="1170125"/>
            <a:ext cx="4338371" cy="30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89550" cy="30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219950" y="4460825"/>
            <a:ext cx="7041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Rating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3932250" y="4673825"/>
            <a:ext cx="287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4924050" y="4673825"/>
            <a:ext cx="313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7"/>
          <p:cNvSpPr txBox="1"/>
          <p:nvPr/>
        </p:nvSpPr>
        <p:spPr>
          <a:xfrm>
            <a:off x="1778175" y="675213"/>
            <a:ext cx="103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</a:t>
            </a:r>
            <a:endParaRPr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289188" y="628713"/>
            <a:ext cx="1038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Private</a:t>
            </a:r>
            <a:endParaRPr sz="22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000" y="1170150"/>
            <a:ext cx="4338375" cy="3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63150" y="65675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Private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29750" y="857375"/>
            <a:ext cx="28125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T-test results:</a:t>
            </a:r>
            <a:endParaRPr sz="2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P-value: 1.425e-9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Statistic: -7.061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-75" y="2354675"/>
            <a:ext cx="9314100" cy="0"/>
          </a:xfrm>
          <a:prstGeom prst="straightConnector1">
            <a:avLst/>
          </a:prstGeom>
          <a:noFill/>
          <a:ln w="9525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-54000" y="693325"/>
            <a:ext cx="9315300" cy="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8"/>
          <p:cNvSpPr txBox="1"/>
          <p:nvPr/>
        </p:nvSpPr>
        <p:spPr>
          <a:xfrm>
            <a:off x="5389400" y="857375"/>
            <a:ext cx="29217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Effect Size:</a:t>
            </a:r>
            <a:endParaRPr sz="22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Cohen’s D: 1.496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Power</a:t>
            </a: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-10.312</a:t>
            </a: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62500" y="2681725"/>
            <a:ext cx="78360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</a:t>
            </a:r>
            <a:r>
              <a:rPr lang="en" sz="20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0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Correlation between Rating &amp; Rating Count: 0.422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Private</a:t>
            </a:r>
            <a:r>
              <a:rPr lang="en" sz="2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Correlation between Rating &amp; Rating Count</a:t>
            </a:r>
            <a:r>
              <a:rPr lang="en" sz="2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-0.269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6700" y="8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 Private Distributions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034100" y="4767075"/>
            <a:ext cx="718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Rating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75" y="821213"/>
            <a:ext cx="5570650" cy="39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28625" y="2231250"/>
            <a:ext cx="10212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Frequency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rot="10800000" flipH="1">
            <a:off x="-54000" y="680725"/>
            <a:ext cx="9219000" cy="12600"/>
          </a:xfrm>
          <a:prstGeom prst="straightConnector1">
            <a:avLst/>
          </a:prstGeom>
          <a:noFill/>
          <a:ln w="38100" cap="flat" cmpd="sng">
            <a:solidFill>
              <a:srgbClr val="808E8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825" y="821225"/>
            <a:ext cx="5893489" cy="3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Rating Count Outliers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29900" cy="3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a glance, the first ten category has more outliers than the other categories.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after running the t-test, the values failed to reject the null hypothesis and also were not consistent.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150" y="1080350"/>
            <a:ext cx="55857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20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Foreign Professors, Rating, and Rating Count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41100" y="1498800"/>
            <a:ext cx="310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t-statistic: -1.451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Rating p-value: .1531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Rating Count t-statistic: 4.245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Rating Count p-value: .000095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46" y="1218450"/>
            <a:ext cx="5673150" cy="32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On-screen Show (16:9)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Average</vt:lpstr>
      <vt:lpstr>Oswald</vt:lpstr>
      <vt:lpstr>Slate</vt:lpstr>
      <vt:lpstr>Rate My Professor Statistical Analysis</vt:lpstr>
      <vt:lpstr>Hypotheses </vt:lpstr>
      <vt:lpstr>Process</vt:lpstr>
      <vt:lpstr>Hypothesis: Public vs. Private</vt:lpstr>
      <vt:lpstr>Public vs. Private Scatter</vt:lpstr>
      <vt:lpstr>Public vs. Private</vt:lpstr>
      <vt:lpstr>Public vs Private Distributions</vt:lpstr>
      <vt:lpstr>Hypothesis: Rating Count Outliers</vt:lpstr>
      <vt:lpstr>Hypothesis: Foreign Professors, Rating, and Rating Count</vt:lpstr>
      <vt:lpstr>Hypothesis: Departments</vt:lpstr>
      <vt:lpstr>Hypothesis: Departments</vt:lpstr>
      <vt:lpstr>Departments Distributions</vt:lpstr>
      <vt:lpstr>Conclusions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My Professor Statistical Analysis</dc:title>
  <cp:lastModifiedBy>Edward James Haracz</cp:lastModifiedBy>
  <cp:revision>1</cp:revision>
  <dcterms:modified xsi:type="dcterms:W3CDTF">2020-01-04T15:45:42Z</dcterms:modified>
</cp:coreProperties>
</file>