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11" autoAdjust="0"/>
  </p:normalViewPr>
  <p:slideViewPr>
    <p:cSldViewPr snapToGrid="0" snapToObjects="1">
      <p:cViewPr>
        <p:scale>
          <a:sx n="100" d="100"/>
          <a:sy n="100" d="100"/>
        </p:scale>
        <p:origin x="-1888" y="-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9"/>
    </mc:Choice>
    <mc:Fallback>
      <c:style val="9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Majority Work at Fortune 500 Companies</c:v>
                </c:pt>
              </c:strCache>
            </c:strRef>
          </c:tx>
          <c:dLbls>
            <c:dLbl>
              <c:idx val="0"/>
              <c:layout>
                <c:manualLayout>
                  <c:x val="-0.173166864328968"/>
                  <c:y val="-0.22630042513803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0.11581901827336"/>
                  <c:y val="0.13491813264953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1600"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Publicly Traded</c:v>
                </c:pt>
                <c:pt idx="1">
                  <c:v>Private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33.0</c:v>
                </c:pt>
                <c:pt idx="1">
                  <c:v>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l"/>
      <c:layout>
        <c:manualLayout>
          <c:xMode val="edge"/>
          <c:yMode val="edge"/>
          <c:x val="0.166663798004138"/>
          <c:y val="0.332733295116806"/>
          <c:w val="0.22504486883414"/>
          <c:h val="0.333191241385151"/>
        </c:manualLayout>
      </c:layout>
      <c:overlay val="0"/>
      <c:txPr>
        <a:bodyPr/>
        <a:lstStyle/>
        <a:p>
          <a:pPr>
            <a:lnSpc>
              <a:spcPct val="90000"/>
            </a:lnSpc>
            <a:defRPr sz="1400" kern="100" spc="-1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BD2BC-3648-014D-8C1F-CBB23F1E2F66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C924C-43B0-224F-96BA-A7F386BFF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5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Claim: MSIS</a:t>
            </a:r>
            <a:r>
              <a:rPr lang="en-US" baseline="0" dirty="0" smtClean="0"/>
              <a:t> Students see a high ROI and work at well</a:t>
            </a:r>
            <a:r>
              <a:rPr lang="en-US" baseline="0" smtClean="0"/>
              <a:t>-known companies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Need: Students</a:t>
            </a:r>
            <a:r>
              <a:rPr lang="en-US" baseline="0" dirty="0" smtClean="0"/>
              <a:t> need to see the numbers that shows SCU is a good school to go to</a:t>
            </a:r>
            <a:endParaRPr lang="en-US" dirty="0" smtClean="0"/>
          </a:p>
          <a:p>
            <a:r>
              <a:rPr lang="en-US" dirty="0" smtClean="0"/>
              <a:t>Want: Students</a:t>
            </a:r>
            <a:r>
              <a:rPr lang="en-US" baseline="0" dirty="0" smtClean="0"/>
              <a:t> want to see how SCU alumni rank amongst other alumni</a:t>
            </a:r>
            <a:endParaRPr lang="en-US" dirty="0" smtClean="0"/>
          </a:p>
          <a:p>
            <a:r>
              <a:rPr lang="en-US" dirty="0" smtClean="0"/>
              <a:t>Fears: Students</a:t>
            </a:r>
            <a:r>
              <a:rPr lang="en-US" baseline="0" dirty="0" smtClean="0"/>
              <a:t> don’t see a high ROI after graduation</a:t>
            </a:r>
            <a:endParaRPr lang="en-US" dirty="0" smtClean="0"/>
          </a:p>
          <a:p>
            <a:r>
              <a:rPr lang="en-US" dirty="0" smtClean="0"/>
              <a:t>Substitute: Researching online or</a:t>
            </a:r>
            <a:r>
              <a:rPr lang="en-US" baseline="0" dirty="0" smtClean="0"/>
              <a:t> word of mouth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C924C-43B0-224F-96BA-A7F386BFFB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98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46882A1-E845-E542-A4D3-66830A935015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7BF3EA6-77DF-A944-AE42-EC2F8CCBAA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2A1-E845-E542-A4D3-66830A935015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3EA6-77DF-A944-AE42-EC2F8CCBAA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2A1-E845-E542-A4D3-66830A935015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3EA6-77DF-A944-AE42-EC2F8CCBAA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2A1-E845-E542-A4D3-66830A935015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3EA6-77DF-A944-AE42-EC2F8CCBAA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2A1-E845-E542-A4D3-66830A935015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3EA6-77DF-A944-AE42-EC2F8CCBAA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2A1-E845-E542-A4D3-66830A935015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3EA6-77DF-A944-AE42-EC2F8CCBAA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646882A1-E845-E542-A4D3-66830A935015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3EA6-77DF-A944-AE42-EC2F8CCBAA7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2A1-E845-E542-A4D3-66830A935015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3EA6-77DF-A944-AE42-EC2F8CCBAA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2A1-E845-E542-A4D3-66830A935015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3EA6-77DF-A944-AE42-EC2F8CCBAA7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2A1-E845-E542-A4D3-66830A935015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3EA6-77DF-A944-AE42-EC2F8CCBAA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2A1-E845-E542-A4D3-66830A935015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3EA6-77DF-A944-AE42-EC2F8CCBAA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646882A1-E845-E542-A4D3-66830A935015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3EA6-77DF-A944-AE42-EC2F8CCBAA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646882A1-E845-E542-A4D3-66830A935015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7BF3EA6-77DF-A944-AE42-EC2F8CCBAA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646882A1-E845-E542-A4D3-66830A935015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D7BF3EA6-77DF-A944-AE42-EC2F8CCBAA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646882A1-E845-E542-A4D3-66830A935015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3EA6-77DF-A944-AE42-EC2F8CCBAA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D7BF3EA6-77DF-A944-AE42-EC2F8CCBAA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2A1-E845-E542-A4D3-66830A935015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3EA6-77DF-A944-AE42-EC2F8CCBAA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2A1-E845-E542-A4D3-66830A935015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3EA6-77DF-A944-AE42-EC2F8CCBAA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2A1-E845-E542-A4D3-66830A935015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3EA6-77DF-A944-AE42-EC2F8CCBAA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46882A1-E845-E542-A4D3-66830A935015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D7BF3EA6-77DF-A944-AE42-EC2F8CCBAA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7558" y="-9544"/>
            <a:ext cx="7762002" cy="931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Santa Clara University</a:t>
            </a:r>
            <a:endParaRPr lang="en-US" sz="3000" dirty="0"/>
          </a:p>
          <a:p>
            <a:pPr algn="r">
              <a:lnSpc>
                <a:spcPct val="90000"/>
              </a:lnSpc>
            </a:pPr>
            <a:r>
              <a:rPr lang="en-US" sz="3000" b="1" dirty="0" smtClean="0"/>
              <a:t>												</a:t>
            </a:r>
            <a:r>
              <a:rPr lang="en-US" sz="3000" b="1" dirty="0" smtClean="0">
                <a:solidFill>
                  <a:schemeClr val="accent6">
                    <a:lumMod val="50000"/>
                  </a:schemeClr>
                </a:solidFill>
              </a:rPr>
              <a:t>MS Information Systems</a:t>
            </a:r>
            <a:endParaRPr lang="en-US" sz="3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252621"/>
              </p:ext>
            </p:extLst>
          </p:nvPr>
        </p:nvGraphicFramePr>
        <p:xfrm>
          <a:off x="146926" y="2329756"/>
          <a:ext cx="4751723" cy="244125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21916"/>
                <a:gridCol w="1529807"/>
              </a:tblGrid>
              <a:tr h="44394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MS</a:t>
                      </a:r>
                      <a:r>
                        <a:rPr lang="en-US" sz="1600" b="0" baseline="0" dirty="0" smtClean="0"/>
                        <a:t> Programs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ROI</a:t>
                      </a:r>
                      <a:endParaRPr lang="en-US" sz="1600" b="0" dirty="0"/>
                    </a:p>
                  </a:txBody>
                  <a:tcPr anchor="ctr"/>
                </a:tc>
              </a:tr>
              <a:tr h="578164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Information Systems</a:t>
                      </a:r>
                    </a:p>
                    <a:p>
                      <a:pPr algn="l"/>
                      <a:r>
                        <a:rPr lang="en-US" sz="1200" b="0" dirty="0" smtClean="0"/>
                        <a:t>(Sr.</a:t>
                      </a:r>
                      <a:r>
                        <a:rPr lang="en-US" sz="1200" b="0" baseline="0" dirty="0" smtClean="0"/>
                        <a:t> Data Analyst)</a:t>
                      </a:r>
                      <a:endParaRPr lang="en-US" sz="1200" b="0" dirty="0"/>
                    </a:p>
                  </a:txBody>
                  <a:tcPr anchor="ctr">
                    <a:lnR w="12700" cap="flat" cmpd="sng" algn="ctr">
                      <a:solidFill>
                        <a:srgbClr val="82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1.92</a:t>
                      </a:r>
                      <a:endParaRPr lang="en-US" sz="1600" b="0" dirty="0"/>
                    </a:p>
                  </a:txBody>
                  <a:tcPr anchor="ctr">
                    <a:lnL w="12700" cap="flat" cmpd="sng" algn="ctr">
                      <a:solidFill>
                        <a:srgbClr val="82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0623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Finance</a:t>
                      </a:r>
                    </a:p>
                    <a:p>
                      <a:pPr algn="l"/>
                      <a:r>
                        <a:rPr lang="en-US" sz="1200" dirty="0" smtClean="0"/>
                        <a:t>(Sr.</a:t>
                      </a:r>
                      <a:r>
                        <a:rPr lang="en-US" sz="1200" baseline="0" dirty="0" smtClean="0"/>
                        <a:t> Financial Analyst)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rgbClr val="82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1.50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rgbClr val="82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12911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Supply</a:t>
                      </a:r>
                      <a:r>
                        <a:rPr lang="en-US" sz="1600" baseline="0" dirty="0" smtClean="0"/>
                        <a:t> Chain Management</a:t>
                      </a:r>
                    </a:p>
                    <a:p>
                      <a:pPr algn="l"/>
                      <a:r>
                        <a:rPr lang="en-US" sz="1200" baseline="0" dirty="0" smtClean="0"/>
                        <a:t>(Sr. Operational Analyst)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rgbClr val="82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1.31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rgbClr val="82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463846771"/>
              </p:ext>
            </p:extLst>
          </p:nvPr>
        </p:nvGraphicFramePr>
        <p:xfrm>
          <a:off x="4303598" y="1460601"/>
          <a:ext cx="4829448" cy="4077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-1" y="1895239"/>
            <a:ext cx="5366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MSIS alumni </a:t>
            </a:r>
            <a:r>
              <a:rPr lang="en-US" sz="1600" i="1" dirty="0" smtClean="0"/>
              <a:t>have the highest return on investment</a:t>
            </a:r>
            <a:endParaRPr lang="en-US" sz="16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5069684" y="5083435"/>
            <a:ext cx="419718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MSIS alumni are able to have high ROI because they work at elite companies</a:t>
            </a:r>
            <a:endParaRPr lang="en-US" sz="1600" i="1" dirty="0"/>
          </a:p>
        </p:txBody>
      </p:sp>
      <p:sp>
        <p:nvSpPr>
          <p:cNvPr id="14" name="Double Brace 13"/>
          <p:cNvSpPr/>
          <p:nvPr/>
        </p:nvSpPr>
        <p:spPr>
          <a:xfrm>
            <a:off x="5019996" y="5083435"/>
            <a:ext cx="4113050" cy="584776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laza">
    <a:dk1>
      <a:sysClr val="windowText" lastClr="000000"/>
    </a:dk1>
    <a:lt1>
      <a:sysClr val="window" lastClr="FFFFFF"/>
    </a:lt1>
    <a:dk2>
      <a:srgbClr val="333333"/>
    </a:dk2>
    <a:lt2>
      <a:srgbClr val="CCCCCC"/>
    </a:lt2>
    <a:accent1>
      <a:srgbClr val="990000"/>
    </a:accent1>
    <a:accent2>
      <a:srgbClr val="580101"/>
    </a:accent2>
    <a:accent3>
      <a:srgbClr val="E94A00"/>
    </a:accent3>
    <a:accent4>
      <a:srgbClr val="EB8F00"/>
    </a:accent4>
    <a:accent5>
      <a:srgbClr val="A4A4A4"/>
    </a:accent5>
    <a:accent6>
      <a:srgbClr val="666666"/>
    </a:accent6>
    <a:hlink>
      <a:srgbClr val="D01010"/>
    </a:hlink>
    <a:folHlink>
      <a:srgbClr val="E6682E"/>
    </a:folHlink>
  </a:clrScheme>
  <a:fontScheme name="Plaza">
    <a:majorFont>
      <a:latin typeface="Century Gothic"/>
      <a:ea typeface=""/>
      <a:cs typeface=""/>
      <a:font script="Jpan" typeface="メイリオ"/>
      <a:font script="Hans" typeface="宋体"/>
      <a:font script="Hant" typeface="新細明體"/>
    </a:majorFont>
    <a:minorFont>
      <a:latin typeface="Century Gothic"/>
      <a:ea typeface=""/>
      <a:cs typeface=""/>
      <a:font script="Jpan" typeface="メイリオ"/>
      <a:font script="Hans" typeface="宋体"/>
      <a:font script="Hant" typeface="新細明體"/>
    </a:minorFont>
  </a:fontScheme>
  <a:fmtScheme name="Plaza">
    <a:fillStyleLst>
      <a:solidFill>
        <a:schemeClr val="phClr"/>
      </a:solidFill>
      <a:gradFill rotWithShape="1">
        <a:gsLst>
          <a:gs pos="0">
            <a:schemeClr val="phClr">
              <a:tint val="100000"/>
              <a:shade val="60000"/>
              <a:satMod val="135000"/>
            </a:schemeClr>
          </a:gs>
          <a:gs pos="100000">
            <a:schemeClr val="phClr">
              <a:tint val="100000"/>
              <a:shade val="100000"/>
              <a:satMod val="135000"/>
            </a:schemeClr>
          </a:gs>
        </a:gsLst>
        <a:lin ang="16200000" scaled="1"/>
      </a:gradFill>
      <a:gradFill rotWithShape="1">
        <a:gsLst>
          <a:gs pos="0">
            <a:schemeClr val="phClr">
              <a:shade val="70000"/>
              <a:satMod val="120000"/>
            </a:schemeClr>
          </a:gs>
          <a:gs pos="35000">
            <a:schemeClr val="phClr">
              <a:shade val="100000"/>
              <a:satMod val="150000"/>
            </a:schemeClr>
          </a:gs>
          <a:gs pos="70000">
            <a:schemeClr val="phClr">
              <a:tint val="100000"/>
              <a:shade val="100000"/>
              <a:satMod val="200000"/>
              <a:greenMod val="100000"/>
            </a:schemeClr>
          </a:gs>
          <a:gs pos="100000">
            <a:schemeClr val="phClr">
              <a:tint val="100000"/>
              <a:shade val="100000"/>
              <a:satMod val="250000"/>
              <a:greenMod val="100000"/>
            </a:schemeClr>
          </a:gs>
        </a:gsLst>
        <a:lin ang="16200000" scaled="1"/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175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a:effectStyle>
      <a:effectStyle>
        <a:effectLst>
          <a:innerShdw blurRad="50800" dist="25400" dir="13500000">
            <a:srgbClr val="FFFFFF">
              <a:alpha val="75000"/>
            </a:srgbClr>
          </a:innerShdw>
          <a:outerShdw blurRad="88900" dist="38100" dir="6600000" sx="101000" sy="101000" rotWithShape="0">
            <a:srgbClr val="000000">
              <a:alpha val="50000"/>
            </a:srgbClr>
          </a:outerShdw>
        </a:effectLst>
        <a:scene3d>
          <a:camera prst="perspectiveFront" fov="3000000"/>
          <a:lightRig rig="morning" dir="tl">
            <a:rot lat="0" lon="0" rev="1800000"/>
          </a:lightRig>
        </a:scene3d>
        <a:sp3d contourW="38100" prstMaterial="softEdge">
          <a:bevelT w="25400" h="38100"/>
          <a:contourClr>
            <a:schemeClr val="phClr">
              <a:tint val="6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9290</TotalTime>
  <Words>124</Words>
  <Application>Microsoft Macintosh PowerPoint</Application>
  <PresentationFormat>On-screen Show (4:3)</PresentationFormat>
  <Paragraphs>24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Plaza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Elena Harada</dc:creator>
  <cp:lastModifiedBy>Elena Harada</cp:lastModifiedBy>
  <cp:revision>149</cp:revision>
  <dcterms:created xsi:type="dcterms:W3CDTF">2017-10-17T17:58:21Z</dcterms:created>
  <dcterms:modified xsi:type="dcterms:W3CDTF">2017-11-11T19:14:38Z</dcterms:modified>
</cp:coreProperties>
</file>