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7" r:id="rId3"/>
    <p:sldId id="258" r:id="rId4"/>
    <p:sldId id="262" r:id="rId5"/>
    <p:sldId id="259" r:id="rId6"/>
    <p:sldId id="260" r:id="rId7"/>
    <p:sldId id="261"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108" d="100"/>
          <a:sy n="108" d="100"/>
        </p:scale>
        <p:origin x="76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79D30-F62C-4CF0-972A-1695C8164240}"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EB89A-45CB-405F-BD4B-14E15A6E43DC}" type="slidenum">
              <a:rPr lang="en-US" smtClean="0"/>
              <a:t>‹#›</a:t>
            </a:fld>
            <a:endParaRPr lang="en-US"/>
          </a:p>
        </p:txBody>
      </p:sp>
    </p:spTree>
    <p:extLst>
      <p:ext uri="{BB962C8B-B14F-4D97-AF65-F5344CB8AC3E}">
        <p14:creationId xmlns:p14="http://schemas.microsoft.com/office/powerpoint/2010/main" val="15886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of all-cause deaths attributed to indoor air pollution. Over 10% and as high as 25% in much of Sub-Saharan Africa and parts of Asia.</a:t>
            </a:r>
          </a:p>
        </p:txBody>
      </p:sp>
      <p:sp>
        <p:nvSpPr>
          <p:cNvPr id="4" name="Slide Number Placeholder 3"/>
          <p:cNvSpPr>
            <a:spLocks noGrp="1"/>
          </p:cNvSpPr>
          <p:nvPr>
            <p:ph type="sldNum" sz="quarter" idx="5"/>
          </p:nvPr>
        </p:nvSpPr>
        <p:spPr/>
        <p:txBody>
          <a:bodyPr/>
          <a:lstStyle/>
          <a:p>
            <a:fld id="{5C6EB89A-45CB-405F-BD4B-14E15A6E43DC}" type="slidenum">
              <a:rPr lang="en-US" smtClean="0"/>
              <a:t>1</a:t>
            </a:fld>
            <a:endParaRPr lang="en-US"/>
          </a:p>
        </p:txBody>
      </p:sp>
    </p:spTree>
    <p:extLst>
      <p:ext uri="{BB962C8B-B14F-4D97-AF65-F5344CB8AC3E}">
        <p14:creationId xmlns:p14="http://schemas.microsoft.com/office/powerpoint/2010/main" val="157733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CCA 2021 report, 400M people have gained access to clean cooking fuels and technologies since 2010. </a:t>
            </a:r>
          </a:p>
          <a:p>
            <a:r>
              <a:rPr lang="en-US" dirty="0"/>
              <a:t>Global deaths due to household air pollution down from about 3M/year in 2010 to ~2.3M/year in 2020</a:t>
            </a:r>
          </a:p>
        </p:txBody>
      </p:sp>
      <p:sp>
        <p:nvSpPr>
          <p:cNvPr id="4" name="Slide Number Placeholder 3"/>
          <p:cNvSpPr>
            <a:spLocks noGrp="1"/>
          </p:cNvSpPr>
          <p:nvPr>
            <p:ph type="sldNum" sz="quarter" idx="5"/>
          </p:nvPr>
        </p:nvSpPr>
        <p:spPr/>
        <p:txBody>
          <a:bodyPr/>
          <a:lstStyle/>
          <a:p>
            <a:fld id="{5C6EB89A-45CB-405F-BD4B-14E15A6E43DC}" type="slidenum">
              <a:rPr lang="en-US" smtClean="0"/>
              <a:t>2</a:t>
            </a:fld>
            <a:endParaRPr lang="en-US"/>
          </a:p>
        </p:txBody>
      </p:sp>
    </p:spTree>
    <p:extLst>
      <p:ext uri="{BB962C8B-B14F-4D97-AF65-F5344CB8AC3E}">
        <p14:creationId xmlns:p14="http://schemas.microsoft.com/office/powerpoint/2010/main" val="6202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deaths due to household air pollution are on the decline, there are still millions of death each year that are attributable to this and that could be largely prevented by widespread adoption of clean cooking fuels and devices.</a:t>
            </a:r>
          </a:p>
        </p:txBody>
      </p:sp>
      <p:sp>
        <p:nvSpPr>
          <p:cNvPr id="4" name="Slide Number Placeholder 3"/>
          <p:cNvSpPr>
            <a:spLocks noGrp="1"/>
          </p:cNvSpPr>
          <p:nvPr>
            <p:ph type="sldNum" sz="quarter" idx="5"/>
          </p:nvPr>
        </p:nvSpPr>
        <p:spPr/>
        <p:txBody>
          <a:bodyPr/>
          <a:lstStyle/>
          <a:p>
            <a:fld id="{5C6EB89A-45CB-405F-BD4B-14E15A6E43DC}" type="slidenum">
              <a:rPr lang="en-US" smtClean="0"/>
              <a:t>3</a:t>
            </a:fld>
            <a:endParaRPr lang="en-US"/>
          </a:p>
        </p:txBody>
      </p:sp>
    </p:spTree>
    <p:extLst>
      <p:ext uri="{BB962C8B-B14F-4D97-AF65-F5344CB8AC3E}">
        <p14:creationId xmlns:p14="http://schemas.microsoft.com/office/powerpoint/2010/main" val="369915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identified Angola and India as two examples of countries that have large NGO program focus on clean cooking (Angola) and having major government programs to increase adoption (India), so I wanted to show them on this trend plot to see how they compare to the countries with the highest death rates,</a:t>
            </a:r>
          </a:p>
        </p:txBody>
      </p:sp>
      <p:sp>
        <p:nvSpPr>
          <p:cNvPr id="4" name="Slide Number Placeholder 3"/>
          <p:cNvSpPr>
            <a:spLocks noGrp="1"/>
          </p:cNvSpPr>
          <p:nvPr>
            <p:ph type="sldNum" sz="quarter" idx="5"/>
          </p:nvPr>
        </p:nvSpPr>
        <p:spPr/>
        <p:txBody>
          <a:bodyPr/>
          <a:lstStyle/>
          <a:p>
            <a:fld id="{5C6EB89A-45CB-405F-BD4B-14E15A6E43DC}" type="slidenum">
              <a:rPr lang="en-US" smtClean="0"/>
              <a:t>5</a:t>
            </a:fld>
            <a:endParaRPr lang="en-US"/>
          </a:p>
        </p:txBody>
      </p:sp>
    </p:spTree>
    <p:extLst>
      <p:ext uri="{BB962C8B-B14F-4D97-AF65-F5344CB8AC3E}">
        <p14:creationId xmlns:p14="http://schemas.microsoft.com/office/powerpoint/2010/main" val="27030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countries from the previous slide (those with the highest death rates from indoor air poll) but shown with respect to the percent of all deaths due to indoor air pollution in that country. Of note is the decrease in the share of deaths due to household air pollution in Afghanistan around the time that the war starts there…</a:t>
            </a:r>
          </a:p>
        </p:txBody>
      </p:sp>
      <p:sp>
        <p:nvSpPr>
          <p:cNvPr id="4" name="Slide Number Placeholder 3"/>
          <p:cNvSpPr>
            <a:spLocks noGrp="1"/>
          </p:cNvSpPr>
          <p:nvPr>
            <p:ph type="sldNum" sz="quarter" idx="5"/>
          </p:nvPr>
        </p:nvSpPr>
        <p:spPr/>
        <p:txBody>
          <a:bodyPr/>
          <a:lstStyle/>
          <a:p>
            <a:fld id="{5C6EB89A-45CB-405F-BD4B-14E15A6E43DC}" type="slidenum">
              <a:rPr lang="en-US" smtClean="0"/>
              <a:t>6</a:t>
            </a:fld>
            <a:endParaRPr lang="en-US"/>
          </a:p>
        </p:txBody>
      </p:sp>
    </p:spTree>
    <p:extLst>
      <p:ext uri="{BB962C8B-B14F-4D97-AF65-F5344CB8AC3E}">
        <p14:creationId xmlns:p14="http://schemas.microsoft.com/office/powerpoint/2010/main" val="151094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dramatic illustration of the decrease in death rates between 1990 and 2017, but also the geographic concentration of where indoor air pollution is a huge problem.</a:t>
            </a:r>
          </a:p>
        </p:txBody>
      </p:sp>
      <p:sp>
        <p:nvSpPr>
          <p:cNvPr id="4" name="Slide Number Placeholder 3"/>
          <p:cNvSpPr>
            <a:spLocks noGrp="1"/>
          </p:cNvSpPr>
          <p:nvPr>
            <p:ph type="sldNum" sz="quarter" idx="5"/>
          </p:nvPr>
        </p:nvSpPr>
        <p:spPr/>
        <p:txBody>
          <a:bodyPr/>
          <a:lstStyle/>
          <a:p>
            <a:fld id="{5C6EB89A-45CB-405F-BD4B-14E15A6E43DC}" type="slidenum">
              <a:rPr lang="en-US" smtClean="0"/>
              <a:t>8</a:t>
            </a:fld>
            <a:endParaRPr lang="en-US"/>
          </a:p>
        </p:txBody>
      </p:sp>
    </p:spTree>
    <p:extLst>
      <p:ext uri="{BB962C8B-B14F-4D97-AF65-F5344CB8AC3E}">
        <p14:creationId xmlns:p14="http://schemas.microsoft.com/office/powerpoint/2010/main" val="265676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2A79C-C55A-4CCF-850C-99E5797FF0AD}"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98393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2A79C-C55A-4CCF-850C-99E5797FF0AD}"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56312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2A79C-C55A-4CCF-850C-99E5797FF0AD}"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23384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2A79C-C55A-4CCF-850C-99E5797FF0AD}"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8634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2A79C-C55A-4CCF-850C-99E5797FF0AD}"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94136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2A79C-C55A-4CCF-850C-99E5797FF0AD}"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226576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2A79C-C55A-4CCF-850C-99E5797FF0AD}"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188612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2A79C-C55A-4CCF-850C-99E5797FF0AD}"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05923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2A79C-C55A-4CCF-850C-99E5797FF0AD}"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05067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2A79C-C55A-4CCF-850C-99E5797FF0AD}"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358370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2A79C-C55A-4CCF-850C-99E5797FF0AD}"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52973-9590-42BA-A1C0-760119679258}" type="slidenum">
              <a:rPr lang="en-US" smtClean="0"/>
              <a:t>‹#›</a:t>
            </a:fld>
            <a:endParaRPr lang="en-US"/>
          </a:p>
        </p:txBody>
      </p:sp>
    </p:spTree>
    <p:extLst>
      <p:ext uri="{BB962C8B-B14F-4D97-AF65-F5344CB8AC3E}">
        <p14:creationId xmlns:p14="http://schemas.microsoft.com/office/powerpoint/2010/main" val="173477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2A79C-C55A-4CCF-850C-99E5797FF0AD}"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52973-9590-42BA-A1C0-760119679258}" type="slidenum">
              <a:rPr lang="en-US" smtClean="0"/>
              <a:t>‹#›</a:t>
            </a:fld>
            <a:endParaRPr lang="en-US"/>
          </a:p>
        </p:txBody>
      </p:sp>
    </p:spTree>
    <p:extLst>
      <p:ext uri="{BB962C8B-B14F-4D97-AF65-F5344CB8AC3E}">
        <p14:creationId xmlns:p14="http://schemas.microsoft.com/office/powerpoint/2010/main" val="406570299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urworldindata.org/indoor-air-pollution" TargetMode="External"/><Relationship Id="rId2" Type="http://schemas.openxmlformats.org/officeDocument/2006/relationships/hyperlink" Target="https://www.kaggle.com/datasets/akshat0giri/death-due-to-air-pollution-19902017" TargetMode="External"/><Relationship Id="rId1" Type="http://schemas.openxmlformats.org/officeDocument/2006/relationships/slideLayout" Target="../slideLayouts/slideLayout1.xml"/><Relationship Id="rId5" Type="http://schemas.openxmlformats.org/officeDocument/2006/relationships/hyperlink" Target="https://www.who.int/news/item/20-01-2022-who-publishes-new-global-data-on-the-use-of-clean-and-polluting-fuels-for-cooking-by-fuel-type" TargetMode="External"/><Relationship Id="rId4" Type="http://schemas.openxmlformats.org/officeDocument/2006/relationships/hyperlink" Target="https://cleancooking.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akshat0giri/death-due-to-air-pollution-1990201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C078-DCF4-71AA-2A1C-887F37EE2D66}"/>
              </a:ext>
            </a:extLst>
          </p:cNvPr>
          <p:cNvSpPr>
            <a:spLocks noGrp="1"/>
          </p:cNvSpPr>
          <p:nvPr>
            <p:ph type="ctrTitle"/>
          </p:nvPr>
        </p:nvSpPr>
        <p:spPr>
          <a:xfrm>
            <a:off x="0" y="77264"/>
            <a:ext cx="3590489" cy="1801870"/>
          </a:xfrm>
        </p:spPr>
        <p:txBody>
          <a:bodyPr/>
          <a:lstStyle/>
          <a:p>
            <a:r>
              <a:rPr lang="en-US" dirty="0"/>
              <a:t>Indoor Air Pollution</a:t>
            </a:r>
          </a:p>
        </p:txBody>
      </p:sp>
      <p:sp>
        <p:nvSpPr>
          <p:cNvPr id="7" name="Title 1">
            <a:extLst>
              <a:ext uri="{FF2B5EF4-FFF2-40B4-BE49-F238E27FC236}">
                <a16:creationId xmlns:a16="http://schemas.microsoft.com/office/drawing/2014/main" id="{BF204BE5-8D45-D522-584F-360988EB9155}"/>
              </a:ext>
            </a:extLst>
          </p:cNvPr>
          <p:cNvSpPr txBox="1">
            <a:spLocks/>
          </p:cNvSpPr>
          <p:nvPr/>
        </p:nvSpPr>
        <p:spPr>
          <a:xfrm>
            <a:off x="5648478" y="962302"/>
            <a:ext cx="3976381" cy="572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Share of Deaths, 2019</a:t>
            </a:r>
          </a:p>
        </p:txBody>
      </p:sp>
      <p:grpSp>
        <p:nvGrpSpPr>
          <p:cNvPr id="11" name="Group 10">
            <a:extLst>
              <a:ext uri="{FF2B5EF4-FFF2-40B4-BE49-F238E27FC236}">
                <a16:creationId xmlns:a16="http://schemas.microsoft.com/office/drawing/2014/main" id="{85BCBBB7-F2A0-F30C-6031-20250027B43F}"/>
              </a:ext>
            </a:extLst>
          </p:cNvPr>
          <p:cNvGrpSpPr/>
          <p:nvPr/>
        </p:nvGrpSpPr>
        <p:grpSpPr>
          <a:xfrm>
            <a:off x="3338818" y="1535185"/>
            <a:ext cx="8632272" cy="5134063"/>
            <a:chOff x="3691156" y="1724662"/>
            <a:chExt cx="8279934" cy="4944586"/>
          </a:xfrm>
        </p:grpSpPr>
        <p:pic>
          <p:nvPicPr>
            <p:cNvPr id="4" name="Picture 3">
              <a:extLst>
                <a:ext uri="{FF2B5EF4-FFF2-40B4-BE49-F238E27FC236}">
                  <a16:creationId xmlns:a16="http://schemas.microsoft.com/office/drawing/2014/main" id="{2317F226-F422-8613-C7C4-9C92DEAA5AD5}"/>
                </a:ext>
              </a:extLst>
            </p:cNvPr>
            <p:cNvPicPr>
              <a:picLocks noChangeAspect="1"/>
            </p:cNvPicPr>
            <p:nvPr/>
          </p:nvPicPr>
          <p:blipFill rotWithShape="1">
            <a:blip r:embed="rId3"/>
            <a:srcRect l="5848" t="17634" r="7810" b="17931"/>
            <a:stretch/>
          </p:blipFill>
          <p:spPr>
            <a:xfrm>
              <a:off x="3691156" y="1724662"/>
              <a:ext cx="8279934" cy="4944586"/>
            </a:xfrm>
            <a:prstGeom prst="rect">
              <a:avLst/>
            </a:prstGeom>
          </p:spPr>
        </p:pic>
        <p:grpSp>
          <p:nvGrpSpPr>
            <p:cNvPr id="10" name="Group 9">
              <a:extLst>
                <a:ext uri="{FF2B5EF4-FFF2-40B4-BE49-F238E27FC236}">
                  <a16:creationId xmlns:a16="http://schemas.microsoft.com/office/drawing/2014/main" id="{03FC5C1A-1F7F-2527-FE60-7E9D291CCF97}"/>
                </a:ext>
              </a:extLst>
            </p:cNvPr>
            <p:cNvGrpSpPr/>
            <p:nvPr/>
          </p:nvGrpSpPr>
          <p:grpSpPr>
            <a:xfrm>
              <a:off x="6560193" y="5401786"/>
              <a:ext cx="3160431" cy="608870"/>
              <a:chOff x="100670" y="6171866"/>
              <a:chExt cx="3160431" cy="608870"/>
            </a:xfrm>
          </p:grpSpPr>
          <p:pic>
            <p:nvPicPr>
              <p:cNvPr id="8" name="Picture 7">
                <a:extLst>
                  <a:ext uri="{FF2B5EF4-FFF2-40B4-BE49-F238E27FC236}">
                    <a16:creationId xmlns:a16="http://schemas.microsoft.com/office/drawing/2014/main" id="{4A50B64B-341B-59EF-45EA-46D14E83328F}"/>
                  </a:ext>
                </a:extLst>
              </p:cNvPr>
              <p:cNvPicPr>
                <a:picLocks noChangeAspect="1"/>
              </p:cNvPicPr>
              <p:nvPr/>
            </p:nvPicPr>
            <p:blipFill rotWithShape="1">
              <a:blip r:embed="rId3"/>
              <a:srcRect l="2099" t="83942" r="63777" b="11806"/>
              <a:stretch/>
            </p:blipFill>
            <p:spPr>
              <a:xfrm>
                <a:off x="100670" y="6171866"/>
                <a:ext cx="3160430" cy="304435"/>
              </a:xfrm>
              <a:prstGeom prst="rect">
                <a:avLst/>
              </a:prstGeom>
            </p:spPr>
          </p:pic>
          <p:pic>
            <p:nvPicPr>
              <p:cNvPr id="9" name="Picture 8">
                <a:extLst>
                  <a:ext uri="{FF2B5EF4-FFF2-40B4-BE49-F238E27FC236}">
                    <a16:creationId xmlns:a16="http://schemas.microsoft.com/office/drawing/2014/main" id="{CF815633-7594-9DF8-B1A5-ECC9290C5A87}"/>
                  </a:ext>
                </a:extLst>
              </p:cNvPr>
              <p:cNvPicPr>
                <a:picLocks noChangeAspect="1"/>
              </p:cNvPicPr>
              <p:nvPr/>
            </p:nvPicPr>
            <p:blipFill rotWithShape="1">
              <a:blip r:embed="rId3"/>
              <a:srcRect l="62472" t="83942" r="2210" b="11806"/>
              <a:stretch/>
            </p:blipFill>
            <p:spPr>
              <a:xfrm>
                <a:off x="100670" y="6476301"/>
                <a:ext cx="3160431" cy="304435"/>
              </a:xfrm>
              <a:prstGeom prst="rect">
                <a:avLst/>
              </a:prstGeom>
            </p:spPr>
          </p:pic>
        </p:grpSp>
      </p:grpSp>
    </p:spTree>
    <p:extLst>
      <p:ext uri="{BB962C8B-B14F-4D97-AF65-F5344CB8AC3E}">
        <p14:creationId xmlns:p14="http://schemas.microsoft.com/office/powerpoint/2010/main" val="163073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A3A0B-8435-A2C2-C1B7-07AD1343FCDA}"/>
              </a:ext>
            </a:extLst>
          </p:cNvPr>
          <p:cNvSpPr txBox="1"/>
          <p:nvPr/>
        </p:nvSpPr>
        <p:spPr>
          <a:xfrm>
            <a:off x="1442906" y="1057013"/>
            <a:ext cx="9041622" cy="1908215"/>
          </a:xfrm>
          <a:prstGeom prst="rect">
            <a:avLst/>
          </a:prstGeom>
          <a:noFill/>
        </p:spPr>
        <p:txBody>
          <a:bodyPr wrap="square" rtlCol="0">
            <a:spAutoFit/>
          </a:bodyPr>
          <a:lstStyle/>
          <a:p>
            <a:pPr>
              <a:lnSpc>
                <a:spcPct val="200000"/>
              </a:lnSpc>
            </a:pPr>
            <a:r>
              <a:rPr lang="en-US" sz="3200" dirty="0"/>
              <a:t>Dataset Sources</a:t>
            </a:r>
            <a:endParaRPr lang="en-US" sz="3200" dirty="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https://www.kaggle.com/datasets/akshat0giri/death-due-to-air-pollution-19902017</a:t>
            </a:r>
            <a:endParaRPr lang="en-US" dirty="0"/>
          </a:p>
          <a:p>
            <a:endParaRPr lang="en-US" dirty="0"/>
          </a:p>
          <a:p>
            <a:pPr marL="285750" indent="-285750">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https://ourworldindata.org/indoor-air-pollution</a:t>
            </a:r>
            <a:endParaRPr lang="en-US" dirty="0"/>
          </a:p>
        </p:txBody>
      </p:sp>
      <p:sp>
        <p:nvSpPr>
          <p:cNvPr id="4" name="TextBox 3">
            <a:extLst>
              <a:ext uri="{FF2B5EF4-FFF2-40B4-BE49-F238E27FC236}">
                <a16:creationId xmlns:a16="http://schemas.microsoft.com/office/drawing/2014/main" id="{1754500C-CF36-6C5E-E677-5050D1C0CEE2}"/>
              </a:ext>
            </a:extLst>
          </p:cNvPr>
          <p:cNvSpPr txBox="1"/>
          <p:nvPr/>
        </p:nvSpPr>
        <p:spPr>
          <a:xfrm>
            <a:off x="1442905" y="3264716"/>
            <a:ext cx="8846313" cy="2185214"/>
          </a:xfrm>
          <a:prstGeom prst="rect">
            <a:avLst/>
          </a:prstGeom>
          <a:noFill/>
        </p:spPr>
        <p:txBody>
          <a:bodyPr wrap="square" rtlCol="0">
            <a:spAutoFit/>
          </a:bodyPr>
          <a:lstStyle/>
          <a:p>
            <a:pPr>
              <a:lnSpc>
                <a:spcPct val="200000"/>
              </a:lnSpc>
            </a:pPr>
            <a:r>
              <a:rPr lang="en-US" sz="3200" dirty="0"/>
              <a:t>Other Knowledge Sources</a:t>
            </a:r>
            <a:endParaRPr lang="en-US" sz="3200" dirty="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https://cleancooking.org/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extLst>
                    <a:ext uri="{A12FA001-AC4F-418D-AE19-62706E023703}">
                      <ahyp:hlinkClr xmlns:ahyp="http://schemas.microsoft.com/office/drawing/2018/hyperlinkcolor" val="tx"/>
                    </a:ext>
                  </a:extLst>
                </a:hlinkClick>
              </a:rPr>
              <a:t>https://www.who.int/news/item/20-01-2022-who-publishes-new-global-data-on-the-use-of-clean-and-polluting-fuels-for-cooking-by-fuel-type</a:t>
            </a:r>
            <a:endParaRPr lang="en-US" dirty="0"/>
          </a:p>
        </p:txBody>
      </p:sp>
    </p:spTree>
    <p:extLst>
      <p:ext uri="{BB962C8B-B14F-4D97-AF65-F5344CB8AC3E}">
        <p14:creationId xmlns:p14="http://schemas.microsoft.com/office/powerpoint/2010/main" val="126297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349AC54-5DFC-8162-D36E-FC43193D0884}"/>
              </a:ext>
            </a:extLst>
          </p:cNvPr>
          <p:cNvSpPr>
            <a:spLocks noGrp="1"/>
          </p:cNvSpPr>
          <p:nvPr>
            <p:ph type="subTitle" idx="1"/>
          </p:nvPr>
        </p:nvSpPr>
        <p:spPr>
          <a:xfrm>
            <a:off x="1431721" y="1493269"/>
            <a:ext cx="9144000" cy="4616449"/>
          </a:xfrm>
        </p:spPr>
        <p:txBody>
          <a:bodyPr/>
          <a:lstStyle/>
          <a:p>
            <a:pPr marL="342900" indent="-342900" algn="l">
              <a:buFont typeface="Arial" panose="020B0604020202020204" pitchFamily="34" charset="0"/>
              <a:buChar char="•"/>
            </a:pPr>
            <a:r>
              <a:rPr lang="en-US" dirty="0"/>
              <a:t>Household air pollution from cooking with solid burning fuels </a:t>
            </a:r>
            <a:r>
              <a:rPr lang="en-US" b="1" u="sng" dirty="0"/>
              <a:t>kills millions</a:t>
            </a:r>
            <a:r>
              <a:rPr lang="en-US" dirty="0"/>
              <a:t> every year worldwide, mostly in Sub-Saharan Africa and parts of Asia. </a:t>
            </a:r>
          </a:p>
          <a:p>
            <a:pPr algn="l"/>
            <a:endParaRPr lang="en-US" dirty="0"/>
          </a:p>
          <a:p>
            <a:pPr marL="342900" indent="-342900" algn="l">
              <a:buFont typeface="Arial" panose="020B0604020202020204" pitchFamily="34" charset="0"/>
              <a:buChar char="•"/>
            </a:pPr>
            <a:r>
              <a:rPr lang="en-US" dirty="0"/>
              <a:t>Women and children are the majority of these deaths.</a:t>
            </a:r>
          </a:p>
          <a:p>
            <a:pPr algn="l"/>
            <a:endParaRPr lang="en-US" dirty="0"/>
          </a:p>
          <a:p>
            <a:pPr marL="342900" indent="-342900" algn="l">
              <a:buFont typeface="Arial" panose="020B0604020202020204" pitchFamily="34" charset="0"/>
              <a:buChar char="•"/>
            </a:pPr>
            <a:r>
              <a:rPr lang="en-US" u="sng" dirty="0"/>
              <a:t>The Clean Cooking Alliance</a:t>
            </a:r>
            <a:r>
              <a:rPr lang="en-US" dirty="0"/>
              <a:t>, an NGO operating with the support of the United Nations Foundation, launched in 2010 with the mission of transforming and saving lives by helping people convert to modern fuels and stoves.</a:t>
            </a:r>
          </a:p>
        </p:txBody>
      </p:sp>
    </p:spTree>
    <p:extLst>
      <p:ext uri="{BB962C8B-B14F-4D97-AF65-F5344CB8AC3E}">
        <p14:creationId xmlns:p14="http://schemas.microsoft.com/office/powerpoint/2010/main" val="83104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60F433-D183-79AA-C547-6C814098A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09550"/>
            <a:ext cx="8296275"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4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EC69EC-ABEA-4659-51E9-2EEC7CF54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09550"/>
            <a:ext cx="8048625"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2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E09F7C9-308E-6B70-03A6-60776E243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309563"/>
            <a:ext cx="8134350"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2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AC11E80-2BF2-2330-4FFC-2734BD0A7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176213"/>
            <a:ext cx="8105775"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7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64E177-57B0-DB82-5FF5-08E30E9C3063}"/>
              </a:ext>
            </a:extLst>
          </p:cNvPr>
          <p:cNvPicPr>
            <a:picLocks noChangeAspect="1"/>
          </p:cNvPicPr>
          <p:nvPr/>
        </p:nvPicPr>
        <p:blipFill rotWithShape="1">
          <a:blip r:embed="rId2">
            <a:extLst>
              <a:ext uri="{28A0092B-C50C-407E-A947-70E740481C1C}">
                <a14:useLocalDpi xmlns:a14="http://schemas.microsoft.com/office/drawing/2010/main" val="0"/>
              </a:ext>
            </a:extLst>
          </a:blip>
          <a:srcRect l="4088" b="12667"/>
          <a:stretch/>
        </p:blipFill>
        <p:spPr>
          <a:xfrm>
            <a:off x="420624" y="635793"/>
            <a:ext cx="11329994" cy="5677355"/>
          </a:xfrm>
          <a:prstGeom prst="rect">
            <a:avLst/>
          </a:prstGeom>
        </p:spPr>
      </p:pic>
    </p:spTree>
    <p:extLst>
      <p:ext uri="{BB962C8B-B14F-4D97-AF65-F5344CB8AC3E}">
        <p14:creationId xmlns:p14="http://schemas.microsoft.com/office/powerpoint/2010/main" val="196209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09928-A8E3-1A93-8F54-745E6C5EE3BD}"/>
              </a:ext>
            </a:extLst>
          </p:cNvPr>
          <p:cNvPicPr>
            <a:picLocks noChangeAspect="1"/>
          </p:cNvPicPr>
          <p:nvPr/>
        </p:nvPicPr>
        <p:blipFill rotWithShape="1">
          <a:blip r:embed="rId3">
            <a:extLst>
              <a:ext uri="{28A0092B-C50C-407E-A947-70E740481C1C}">
                <a14:useLocalDpi xmlns:a14="http://schemas.microsoft.com/office/drawing/2010/main" val="0"/>
              </a:ext>
            </a:extLst>
          </a:blip>
          <a:srcRect l="3668" b="12857"/>
          <a:stretch/>
        </p:blipFill>
        <p:spPr>
          <a:xfrm>
            <a:off x="416560" y="640080"/>
            <a:ext cx="11379607" cy="5665004"/>
          </a:xfrm>
          <a:prstGeom prst="rect">
            <a:avLst/>
          </a:prstGeom>
        </p:spPr>
      </p:pic>
    </p:spTree>
    <p:extLst>
      <p:ext uri="{BB962C8B-B14F-4D97-AF65-F5344CB8AC3E}">
        <p14:creationId xmlns:p14="http://schemas.microsoft.com/office/powerpoint/2010/main" val="211771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6CFBA-22DA-852A-D2FC-99B6C2BDF3C4}"/>
              </a:ext>
            </a:extLst>
          </p:cNvPr>
          <p:cNvSpPr txBox="1"/>
          <p:nvPr/>
        </p:nvSpPr>
        <p:spPr>
          <a:xfrm>
            <a:off x="1442905" y="1057013"/>
            <a:ext cx="9228053" cy="3077766"/>
          </a:xfrm>
          <a:prstGeom prst="rect">
            <a:avLst/>
          </a:prstGeom>
          <a:noFill/>
        </p:spPr>
        <p:txBody>
          <a:bodyPr wrap="square" rtlCol="0">
            <a:spAutoFit/>
          </a:bodyPr>
          <a:lstStyle/>
          <a:p>
            <a:pPr>
              <a:lnSpc>
                <a:spcPct val="200000"/>
              </a:lnSpc>
            </a:pPr>
            <a:r>
              <a:rPr lang="en-US" sz="4000" dirty="0"/>
              <a:t>Future Analysis</a:t>
            </a:r>
            <a:endParaRPr lang="en-US" sz="4000" dirty="0">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400" dirty="0"/>
              <a:t>Investigate trends as clean cooking adoption continues and increases.</a:t>
            </a:r>
          </a:p>
          <a:p>
            <a:endParaRPr lang="en-US" dirty="0"/>
          </a:p>
          <a:p>
            <a:pPr marL="285750" indent="-285750">
              <a:buFont typeface="Arial" panose="020B0604020202020204" pitchFamily="34" charset="0"/>
              <a:buChar char="•"/>
            </a:pPr>
            <a:r>
              <a:rPr lang="en-US" sz="2400" dirty="0"/>
              <a:t>Compare clean cooking adoption rates and death due to indoor air pollution rates. Is there a lag? Do they trend together at all, as one would assume?</a:t>
            </a:r>
          </a:p>
        </p:txBody>
      </p:sp>
    </p:spTree>
    <p:extLst>
      <p:ext uri="{BB962C8B-B14F-4D97-AF65-F5344CB8AC3E}">
        <p14:creationId xmlns:p14="http://schemas.microsoft.com/office/powerpoint/2010/main" val="3750744879"/>
      </p:ext>
    </p:extLst>
  </p:cSld>
  <p:clrMapOvr>
    <a:masterClrMapping/>
  </p:clrMapOvr>
</p:sld>
</file>

<file path=ppt/theme/theme1.xml><?xml version="1.0" encoding="utf-8"?>
<a:theme xmlns:a="http://schemas.openxmlformats.org/drawingml/2006/main" name="Office Theme">
  <a:themeElements>
    <a:clrScheme name="Custom 1">
      <a:dk1>
        <a:srgbClr val="262626"/>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7417</TotalTime>
  <Words>436</Words>
  <Application>Microsoft Office PowerPoint</Application>
  <PresentationFormat>Widescreen</PresentationFormat>
  <Paragraphs>32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Indoor Air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Air Pollution</dc:title>
  <dc:creator>Elizabeth Hardwick</dc:creator>
  <cp:lastModifiedBy>Elizabeth Hardwick</cp:lastModifiedBy>
  <cp:revision>8</cp:revision>
  <dcterms:created xsi:type="dcterms:W3CDTF">2022-11-23T03:31:14Z</dcterms:created>
  <dcterms:modified xsi:type="dcterms:W3CDTF">2022-12-01T00:38:33Z</dcterms:modified>
</cp:coreProperties>
</file>