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2"/>
  </p:notesMasterIdLst>
  <p:handoutMasterIdLst>
    <p:handoutMasterId r:id="rId13"/>
  </p:handoutMasterIdLst>
  <p:sldIdLst>
    <p:sldId id="259" r:id="rId5"/>
    <p:sldId id="260" r:id="rId6"/>
    <p:sldId id="263" r:id="rId7"/>
    <p:sldId id="265" r:id="rId8"/>
    <p:sldId id="261" r:id="rId9"/>
    <p:sldId id="264" r:id="rId10"/>
    <p:sldId id="26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38" y="360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arrow5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with bulleted tasks underneath"/>
        </a:ext>
      </dgm:extLs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01043963-5CF2-4AA6-9387-065754A40490}" type="pres">
      <dgm:prSet presAssocID="{3F442EA2-39BA-4C9A-AD59-755D4917D532}" presName="diagram" presStyleCnt="0">
        <dgm:presLayoutVars>
          <dgm:dir/>
          <dgm:resizeHandles val="exact"/>
        </dgm:presLayoutVars>
      </dgm:prSet>
      <dgm:spPr/>
    </dgm:pt>
    <dgm:pt modelId="{E2B125D8-1E0B-4295-BA9C-8C5E85D5AB8C}" type="pres">
      <dgm:prSet presAssocID="{3929B1E1-4BC4-4C73-ABE8-27CEF96A3652}" presName="arrow" presStyleLbl="node1" presStyleIdx="0" presStyleCnt="1" custAng="16200000" custRadScaleRad="77893" custRadScaleInc="-25897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0" destOrd="0" parTransId="{F356CC76-9117-4B79-A270-BBBAFD3E9C79}" sibTransId="{19BA0C22-38BB-4E9F-89D5-0FF5FF9F12CE}"/>
    <dgm:cxn modelId="{0387D771-B4E9-47E7-947B-B14B351879C4}" type="presOf" srcId="{3F442EA2-39BA-4C9A-AD59-755D4917D532}" destId="{01043963-5CF2-4AA6-9387-065754A40490}" srcOrd="0" destOrd="0" presId="urn:microsoft.com/office/officeart/2005/8/layout/arrow5"/>
    <dgm:cxn modelId="{0CF991C6-0696-49CA-BFA8-0C2354FE2724}" type="presOf" srcId="{3929B1E1-4BC4-4C73-ABE8-27CEF96A3652}" destId="{E2B125D8-1E0B-4295-BA9C-8C5E85D5AB8C}" srcOrd="0" destOrd="0" presId="urn:microsoft.com/office/officeart/2005/8/layout/arrow5"/>
    <dgm:cxn modelId="{E4370E1E-31B2-417E-B67B-1CCAF79E8BFE}" type="presParOf" srcId="{01043963-5CF2-4AA6-9387-065754A40490}" destId="{E2B125D8-1E0B-4295-BA9C-8C5E85D5AB8C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125D8-1E0B-4295-BA9C-8C5E85D5AB8C}">
      <dsp:nvSpPr>
        <dsp:cNvPr id="0" name=""/>
        <dsp:cNvSpPr/>
      </dsp:nvSpPr>
      <dsp:spPr>
        <a:xfrm rot="16200000">
          <a:off x="0" y="1641"/>
          <a:ext cx="1979558" cy="197955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5384" tIns="405384" rIns="405384" bIns="405384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 dirty="0"/>
        </a:p>
      </dsp:txBody>
      <dsp:txXfrm>
        <a:off x="321678" y="174852"/>
        <a:ext cx="989779" cy="1633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53C03-C60F-4FF5-BBBF-078D44B72E7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6D9D-9483-42E7-8CD7-15EDE1A4DDC4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5F10-92B8-46C7-A107-1CF6EB1C2F18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BF0-453F-47A9-9012-5AED3B22E7A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906E3-B742-4986-90B6-990F0704883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72C-B131-4034-B61F-BCF761990A4F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0B50-D705-4567-8892-606DA8DDC082}" type="datetime1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B8A-AC5E-448D-90F1-5F90DC8C0860}" type="datetime1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D57-1DF2-4CE0-A88F-4398D994BF4C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1A79-789F-42C6-A798-E2703A37BA23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4BA6-2CAA-43FD-B6CB-325C80A91D3E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0D141A01-0FF1-467E-B344-8F7D0706474A}" type="datetime1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Mountain Resort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Driven Ticket Pricing</a:t>
            </a:r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652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 Issue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Big Mountain has been charging a premium above the average price of resorts in its market segment.</a:t>
            </a:r>
          </a:p>
          <a:p>
            <a:pPr lvl="1"/>
            <a:r>
              <a:rPr lang="en-US" dirty="0"/>
              <a:t>But what if the resort is not capitalizing on its facilities to the fullest potential?</a:t>
            </a:r>
          </a:p>
          <a:p>
            <a:pPr lvl="2"/>
            <a:r>
              <a:rPr lang="en-US" dirty="0"/>
              <a:t>How important are some facilities/features of a resort compared to others?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Could Big Mountain raise its ticket price?</a:t>
            </a:r>
          </a:p>
          <a:p>
            <a:pPr lvl="3"/>
            <a:r>
              <a:rPr lang="en-US" dirty="0"/>
              <a:t>With existing features or with certain improvements…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Or could Big Mountain lower operating costs?</a:t>
            </a:r>
          </a:p>
        </p:txBody>
      </p:sp>
    </p:spTree>
    <p:extLst>
      <p:ext uri="{BB962C8B-B14F-4D97-AF65-F5344CB8AC3E}">
        <p14:creationId xmlns:p14="http://schemas.microsoft.com/office/powerpoint/2010/main" val="35614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652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Ticket Price Increase Supported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5034376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 ticket underpriced compared to other resorts with similar features</a:t>
            </a:r>
          </a:p>
          <a:p>
            <a:r>
              <a:rPr lang="en-US" dirty="0"/>
              <a:t>Modeling indicates Big Mountain can increase ticket price to about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$95</a:t>
            </a:r>
          </a:p>
          <a:p>
            <a:r>
              <a:rPr lang="en-US" dirty="0"/>
              <a:t>Other cost-saving and/or feature enhancing (with corresponding ticket price hike) changes can be considered</a:t>
            </a:r>
          </a:p>
        </p:txBody>
      </p:sp>
      <p:graphicFrame>
        <p:nvGraphicFramePr>
          <p:cNvPr id="9" name="Content Placeholder 8" descr="Converging arrows diagram shows 3 groups with tasks under each group, all arrows point to the center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8368171"/>
              </p:ext>
            </p:extLst>
          </p:nvPr>
        </p:nvGraphicFramePr>
        <p:xfrm>
          <a:off x="8558028" y="2819400"/>
          <a:ext cx="2005013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E850E1A0-C6D3-D310-9E30-31A9C230449D}"/>
              </a:ext>
            </a:extLst>
          </p:cNvPr>
          <p:cNvSpPr txBox="1">
            <a:spLocks/>
          </p:cNvSpPr>
          <p:nvPr/>
        </p:nvSpPr>
        <p:spPr>
          <a:xfrm>
            <a:off x="7504891" y="3352800"/>
            <a:ext cx="951721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8000"/>
                </a:solidFill>
              </a:rPr>
              <a:t>$81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683351-5796-B75F-BFDF-B95ACF4DC744}"/>
              </a:ext>
            </a:extLst>
          </p:cNvPr>
          <p:cNvSpPr txBox="1">
            <a:spLocks/>
          </p:cNvSpPr>
          <p:nvPr/>
        </p:nvSpPr>
        <p:spPr>
          <a:xfrm>
            <a:off x="10664457" y="3390900"/>
            <a:ext cx="951721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8000"/>
                </a:solidFill>
              </a:rPr>
              <a:t>$95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DEA11B-717C-6DBA-8A8E-582DDCDFA00C}"/>
              </a:ext>
            </a:extLst>
          </p:cNvPr>
          <p:cNvSpPr txBox="1">
            <a:spLocks/>
          </p:cNvSpPr>
          <p:nvPr/>
        </p:nvSpPr>
        <p:spPr>
          <a:xfrm>
            <a:off x="8151812" y="4876800"/>
            <a:ext cx="322442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8000"/>
                </a:solidFill>
              </a:rPr>
              <a:t>Without resort modifications</a:t>
            </a:r>
          </a:p>
        </p:txBody>
      </p:sp>
    </p:spTree>
    <p:extLst>
      <p:ext uri="{BB962C8B-B14F-4D97-AF65-F5344CB8AC3E}">
        <p14:creationId xmlns:p14="http://schemas.microsoft.com/office/powerpoint/2010/main" val="9638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3473317" cy="2108200"/>
          </a:xfrm>
        </p:spPr>
        <p:txBody>
          <a:bodyPr>
            <a:normAutofit/>
          </a:bodyPr>
          <a:lstStyle/>
          <a:p>
            <a:r>
              <a:rPr lang="en-US" dirty="0"/>
              <a:t>Heat Map of correlations between ski resort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5F9972-D9CF-DC1E-E7A7-B7CEADB42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754" y="228600"/>
            <a:ext cx="70083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7C24EF-2572-D0BB-7392-4B6C42973F6C}"/>
              </a:ext>
            </a:extLst>
          </p:cNvPr>
          <p:cNvSpPr txBox="1">
            <a:spLocks/>
          </p:cNvSpPr>
          <p:nvPr/>
        </p:nvSpPr>
        <p:spPr>
          <a:xfrm>
            <a:off x="1584072" y="4114800"/>
            <a:ext cx="3473317" cy="210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White = strong positive correlation</a:t>
            </a:r>
          </a:p>
          <a:p>
            <a:endParaRPr lang="en-US" dirty="0"/>
          </a:p>
          <a:p>
            <a:r>
              <a:rPr lang="en-US" dirty="0"/>
              <a:t>Reddish-purple = zero correlation</a:t>
            </a:r>
          </a:p>
          <a:p>
            <a:endParaRPr lang="en-US" dirty="0"/>
          </a:p>
          <a:p>
            <a:r>
              <a:rPr lang="en-US" dirty="0"/>
              <a:t>Black = moderate negative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1626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05793"/>
            <a:ext cx="9782801" cy="1013408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DD7204-306D-CB53-63D4-4B39160D4F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207380"/>
            <a:ext cx="7809524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EE980D-A689-B733-AA18-F201868F6368}"/>
              </a:ext>
            </a:extLst>
          </p:cNvPr>
          <p:cNvSpPr txBox="1">
            <a:spLocks/>
          </p:cNvSpPr>
          <p:nvPr/>
        </p:nvSpPr>
        <p:spPr>
          <a:xfrm>
            <a:off x="9066212" y="2971800"/>
            <a:ext cx="2971800" cy="2518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cross-validation score is highest when the model uses the top eight features</a:t>
            </a:r>
          </a:p>
        </p:txBody>
      </p:sp>
    </p:spTree>
    <p:extLst>
      <p:ext uri="{BB962C8B-B14F-4D97-AF65-F5344CB8AC3E}">
        <p14:creationId xmlns:p14="http://schemas.microsoft.com/office/powerpoint/2010/main" val="39706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041400"/>
          </a:xfrm>
        </p:spPr>
        <p:txBody>
          <a:bodyPr/>
          <a:lstStyle/>
          <a:p>
            <a:r>
              <a:rPr lang="en-US" dirty="0"/>
              <a:t>Random Forest Regressor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863098-0375-D67A-6B04-110C6AB14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417637"/>
            <a:ext cx="673537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B1EC0E-ABF2-4DE1-BF5C-64F29035353C}"/>
              </a:ext>
            </a:extLst>
          </p:cNvPr>
          <p:cNvSpPr txBox="1">
            <a:spLocks/>
          </p:cNvSpPr>
          <p:nvPr/>
        </p:nvSpPr>
        <p:spPr>
          <a:xfrm>
            <a:off x="2055812" y="2514600"/>
            <a:ext cx="2971800" cy="2518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top 4 most important features in the random forest model align with the top 4 from the linear model</a:t>
            </a:r>
          </a:p>
        </p:txBody>
      </p:sp>
    </p:spTree>
    <p:extLst>
      <p:ext uri="{BB962C8B-B14F-4D97-AF65-F5344CB8AC3E}">
        <p14:creationId xmlns:p14="http://schemas.microsoft.com/office/powerpoint/2010/main" val="11432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89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and Conclusion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4984780-65F6-C228-6A64-33E0F96D4CBA}"/>
              </a:ext>
            </a:extLst>
          </p:cNvPr>
          <p:cNvSpPr txBox="1">
            <a:spLocks/>
          </p:cNvSpPr>
          <p:nvPr/>
        </p:nvSpPr>
        <p:spPr>
          <a:xfrm>
            <a:off x="1517235" y="4216398"/>
            <a:ext cx="10063577" cy="2565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reasonable to charge ~$4-16 more per ticket because Big Mountain is undervalued based on the modeled price for the features of the resort.</a:t>
            </a:r>
          </a:p>
          <a:p>
            <a:r>
              <a:rPr lang="en-US" dirty="0"/>
              <a:t>Big Mountain is toward the high end on all important features (like vertical drop, snow making, fast quads, total runs, total chairs, longest run, skiable acreage.</a:t>
            </a:r>
          </a:p>
          <a:p>
            <a:r>
              <a:rPr lang="en-US" dirty="0"/>
              <a:t>One scenario of capital improvement could support a higher ticket price (installing a new lift to add a run that would increase total vertical drop)</a:t>
            </a:r>
          </a:p>
          <a:p>
            <a:r>
              <a:rPr lang="en-US" dirty="0"/>
              <a:t>Another scenario could close up to 5 runs to decrease operating costs but would lead to a drop in modeled ticket price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BE5ED-4310-C543-A813-C333420E0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34" y="1177212"/>
            <a:ext cx="4930107" cy="27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CD5E2-D381-EF84-6334-6C26D4047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904" y="1177212"/>
            <a:ext cx="4930108" cy="2708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2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nowflak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owflakes design slides.potx" id="{DEE1F0AD-706A-4F4C-823D-ADFE5851E3EA}" vid="{52425298-8660-4232-B133-1A88C14B38E6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Snowflakes design slides</Template>
  <TotalTime>5808</TotalTime>
  <Words>305</Words>
  <Application>Microsoft Office PowerPoint</Application>
  <PresentationFormat>Custom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Euphemia</vt:lpstr>
      <vt:lpstr>Snowflakes design template</vt:lpstr>
      <vt:lpstr>Big Mountain Resort </vt:lpstr>
      <vt:lpstr>Central Issue</vt:lpstr>
      <vt:lpstr>Ticket Price Increase Supported</vt:lpstr>
      <vt:lpstr>Heat Map of correlations between ski resort features</vt:lpstr>
      <vt:lpstr>Linear Regression</vt:lpstr>
      <vt:lpstr>Random Forest Regressor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</dc:title>
  <dc:creator>Elizabeth Hardwick</dc:creator>
  <cp:lastModifiedBy>Elizabeth Hardwick</cp:lastModifiedBy>
  <cp:revision>5</cp:revision>
  <dcterms:created xsi:type="dcterms:W3CDTF">2022-07-14T02:25:54Z</dcterms:created>
  <dcterms:modified xsi:type="dcterms:W3CDTF">2022-07-18T03:14:40Z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