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25BCB-49B2-98ED-FAD4-4AEC0BA8BB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CE4FAE7-8554-2627-FB0D-82DD9EE535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DCC35F5-655C-EA4B-E565-2AAB99473110}"/>
              </a:ext>
            </a:extLst>
          </p:cNvPr>
          <p:cNvSpPr>
            <a:spLocks noGrp="1"/>
          </p:cNvSpPr>
          <p:nvPr>
            <p:ph type="dt" sz="half" idx="10"/>
          </p:nvPr>
        </p:nvSpPr>
        <p:spPr/>
        <p:txBody>
          <a:bodyPr/>
          <a:lstStyle/>
          <a:p>
            <a:fld id="{AD84640D-F6C6-4F23-8CCF-3CEFB9A9665B}" type="datetimeFigureOut">
              <a:rPr lang="en-US" smtClean="0"/>
              <a:t>5/12/2023</a:t>
            </a:fld>
            <a:endParaRPr lang="en-US"/>
          </a:p>
        </p:txBody>
      </p:sp>
      <p:sp>
        <p:nvSpPr>
          <p:cNvPr id="5" name="Footer Placeholder 4">
            <a:extLst>
              <a:ext uri="{FF2B5EF4-FFF2-40B4-BE49-F238E27FC236}">
                <a16:creationId xmlns:a16="http://schemas.microsoft.com/office/drawing/2014/main" id="{806A3742-4551-BB3B-AA1F-8C12702D31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E46723-8A64-38C2-2B34-7F28FC3DDD5B}"/>
              </a:ext>
            </a:extLst>
          </p:cNvPr>
          <p:cNvSpPr>
            <a:spLocks noGrp="1"/>
          </p:cNvSpPr>
          <p:nvPr>
            <p:ph type="sldNum" sz="quarter" idx="12"/>
          </p:nvPr>
        </p:nvSpPr>
        <p:spPr/>
        <p:txBody>
          <a:bodyPr/>
          <a:lstStyle/>
          <a:p>
            <a:fld id="{4EA372C8-276C-4605-A509-2B8583F2B381}" type="slidenum">
              <a:rPr lang="en-US" smtClean="0"/>
              <a:t>‹#›</a:t>
            </a:fld>
            <a:endParaRPr lang="en-US"/>
          </a:p>
        </p:txBody>
      </p:sp>
    </p:spTree>
    <p:extLst>
      <p:ext uri="{BB962C8B-B14F-4D97-AF65-F5344CB8AC3E}">
        <p14:creationId xmlns:p14="http://schemas.microsoft.com/office/powerpoint/2010/main" val="501395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6C6B6-7CA3-9442-18DD-789E9319FE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D30297-F910-612D-9C35-5C1513FD6F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BA9168-4526-08FC-E270-1011D4DF014E}"/>
              </a:ext>
            </a:extLst>
          </p:cNvPr>
          <p:cNvSpPr>
            <a:spLocks noGrp="1"/>
          </p:cNvSpPr>
          <p:nvPr>
            <p:ph type="dt" sz="half" idx="10"/>
          </p:nvPr>
        </p:nvSpPr>
        <p:spPr/>
        <p:txBody>
          <a:bodyPr/>
          <a:lstStyle/>
          <a:p>
            <a:fld id="{AD84640D-F6C6-4F23-8CCF-3CEFB9A9665B}" type="datetimeFigureOut">
              <a:rPr lang="en-US" smtClean="0"/>
              <a:t>5/12/2023</a:t>
            </a:fld>
            <a:endParaRPr lang="en-US"/>
          </a:p>
        </p:txBody>
      </p:sp>
      <p:sp>
        <p:nvSpPr>
          <p:cNvPr id="5" name="Footer Placeholder 4">
            <a:extLst>
              <a:ext uri="{FF2B5EF4-FFF2-40B4-BE49-F238E27FC236}">
                <a16:creationId xmlns:a16="http://schemas.microsoft.com/office/drawing/2014/main" id="{1EE887E5-5FF6-66DB-0005-94C5EBAE76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D04C04-8F11-8020-2398-D9FF49620FA2}"/>
              </a:ext>
            </a:extLst>
          </p:cNvPr>
          <p:cNvSpPr>
            <a:spLocks noGrp="1"/>
          </p:cNvSpPr>
          <p:nvPr>
            <p:ph type="sldNum" sz="quarter" idx="12"/>
          </p:nvPr>
        </p:nvSpPr>
        <p:spPr/>
        <p:txBody>
          <a:bodyPr/>
          <a:lstStyle/>
          <a:p>
            <a:fld id="{4EA372C8-276C-4605-A509-2B8583F2B381}" type="slidenum">
              <a:rPr lang="en-US" smtClean="0"/>
              <a:t>‹#›</a:t>
            </a:fld>
            <a:endParaRPr lang="en-US"/>
          </a:p>
        </p:txBody>
      </p:sp>
    </p:spTree>
    <p:extLst>
      <p:ext uri="{BB962C8B-B14F-4D97-AF65-F5344CB8AC3E}">
        <p14:creationId xmlns:p14="http://schemas.microsoft.com/office/powerpoint/2010/main" val="2573892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17ECD0-9808-DA83-FC50-88B8B62A78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95BF77-CB4B-EEA7-1BE3-CFBECC10A9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406519-6C14-0D60-AE6C-7F1FDEDD96E2}"/>
              </a:ext>
            </a:extLst>
          </p:cNvPr>
          <p:cNvSpPr>
            <a:spLocks noGrp="1"/>
          </p:cNvSpPr>
          <p:nvPr>
            <p:ph type="dt" sz="half" idx="10"/>
          </p:nvPr>
        </p:nvSpPr>
        <p:spPr/>
        <p:txBody>
          <a:bodyPr/>
          <a:lstStyle/>
          <a:p>
            <a:fld id="{AD84640D-F6C6-4F23-8CCF-3CEFB9A9665B}" type="datetimeFigureOut">
              <a:rPr lang="en-US" smtClean="0"/>
              <a:t>5/12/2023</a:t>
            </a:fld>
            <a:endParaRPr lang="en-US"/>
          </a:p>
        </p:txBody>
      </p:sp>
      <p:sp>
        <p:nvSpPr>
          <p:cNvPr id="5" name="Footer Placeholder 4">
            <a:extLst>
              <a:ext uri="{FF2B5EF4-FFF2-40B4-BE49-F238E27FC236}">
                <a16:creationId xmlns:a16="http://schemas.microsoft.com/office/drawing/2014/main" id="{8C43C9B7-FCFB-2B62-FA5D-090350C30D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8FFA5A-5D11-A3CA-5212-E8DE08F48E7D}"/>
              </a:ext>
            </a:extLst>
          </p:cNvPr>
          <p:cNvSpPr>
            <a:spLocks noGrp="1"/>
          </p:cNvSpPr>
          <p:nvPr>
            <p:ph type="sldNum" sz="quarter" idx="12"/>
          </p:nvPr>
        </p:nvSpPr>
        <p:spPr/>
        <p:txBody>
          <a:bodyPr/>
          <a:lstStyle/>
          <a:p>
            <a:fld id="{4EA372C8-276C-4605-A509-2B8583F2B381}" type="slidenum">
              <a:rPr lang="en-US" smtClean="0"/>
              <a:t>‹#›</a:t>
            </a:fld>
            <a:endParaRPr lang="en-US"/>
          </a:p>
        </p:txBody>
      </p:sp>
    </p:spTree>
    <p:extLst>
      <p:ext uri="{BB962C8B-B14F-4D97-AF65-F5344CB8AC3E}">
        <p14:creationId xmlns:p14="http://schemas.microsoft.com/office/powerpoint/2010/main" val="2049524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15967-9D11-87BB-26E8-9AE87BF630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DA045F-7508-C5DD-A5FB-69A7C44406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B42337-D558-0AD9-6BF4-C8661177EF89}"/>
              </a:ext>
            </a:extLst>
          </p:cNvPr>
          <p:cNvSpPr>
            <a:spLocks noGrp="1"/>
          </p:cNvSpPr>
          <p:nvPr>
            <p:ph type="dt" sz="half" idx="10"/>
          </p:nvPr>
        </p:nvSpPr>
        <p:spPr/>
        <p:txBody>
          <a:bodyPr/>
          <a:lstStyle/>
          <a:p>
            <a:fld id="{AD84640D-F6C6-4F23-8CCF-3CEFB9A9665B}" type="datetimeFigureOut">
              <a:rPr lang="en-US" smtClean="0"/>
              <a:t>5/12/2023</a:t>
            </a:fld>
            <a:endParaRPr lang="en-US"/>
          </a:p>
        </p:txBody>
      </p:sp>
      <p:sp>
        <p:nvSpPr>
          <p:cNvPr id="5" name="Footer Placeholder 4">
            <a:extLst>
              <a:ext uri="{FF2B5EF4-FFF2-40B4-BE49-F238E27FC236}">
                <a16:creationId xmlns:a16="http://schemas.microsoft.com/office/drawing/2014/main" id="{5EB1146D-682A-9C51-D0B2-4745830107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966BE7-C2EA-4E34-2366-CFB49A456096}"/>
              </a:ext>
            </a:extLst>
          </p:cNvPr>
          <p:cNvSpPr>
            <a:spLocks noGrp="1"/>
          </p:cNvSpPr>
          <p:nvPr>
            <p:ph type="sldNum" sz="quarter" idx="12"/>
          </p:nvPr>
        </p:nvSpPr>
        <p:spPr/>
        <p:txBody>
          <a:bodyPr/>
          <a:lstStyle/>
          <a:p>
            <a:fld id="{4EA372C8-276C-4605-A509-2B8583F2B381}" type="slidenum">
              <a:rPr lang="en-US" smtClean="0"/>
              <a:t>‹#›</a:t>
            </a:fld>
            <a:endParaRPr lang="en-US"/>
          </a:p>
        </p:txBody>
      </p:sp>
    </p:spTree>
    <p:extLst>
      <p:ext uri="{BB962C8B-B14F-4D97-AF65-F5344CB8AC3E}">
        <p14:creationId xmlns:p14="http://schemas.microsoft.com/office/powerpoint/2010/main" val="549219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D331F-E0DB-58B0-7BE0-CA4CB72D95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DBED2A-F898-E1B1-78E4-F8FD574CE6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436CF3-3ABB-6C43-EF1E-FEEB33DA53C9}"/>
              </a:ext>
            </a:extLst>
          </p:cNvPr>
          <p:cNvSpPr>
            <a:spLocks noGrp="1"/>
          </p:cNvSpPr>
          <p:nvPr>
            <p:ph type="dt" sz="half" idx="10"/>
          </p:nvPr>
        </p:nvSpPr>
        <p:spPr/>
        <p:txBody>
          <a:bodyPr/>
          <a:lstStyle/>
          <a:p>
            <a:fld id="{AD84640D-F6C6-4F23-8CCF-3CEFB9A9665B}" type="datetimeFigureOut">
              <a:rPr lang="en-US" smtClean="0"/>
              <a:t>5/12/2023</a:t>
            </a:fld>
            <a:endParaRPr lang="en-US"/>
          </a:p>
        </p:txBody>
      </p:sp>
      <p:sp>
        <p:nvSpPr>
          <p:cNvPr id="5" name="Footer Placeholder 4">
            <a:extLst>
              <a:ext uri="{FF2B5EF4-FFF2-40B4-BE49-F238E27FC236}">
                <a16:creationId xmlns:a16="http://schemas.microsoft.com/office/drawing/2014/main" id="{AC9A1C7F-D3BD-0C94-EDFC-EBAF74BDBE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936204-4798-40E8-5F51-6D8D73714616}"/>
              </a:ext>
            </a:extLst>
          </p:cNvPr>
          <p:cNvSpPr>
            <a:spLocks noGrp="1"/>
          </p:cNvSpPr>
          <p:nvPr>
            <p:ph type="sldNum" sz="quarter" idx="12"/>
          </p:nvPr>
        </p:nvSpPr>
        <p:spPr/>
        <p:txBody>
          <a:bodyPr/>
          <a:lstStyle/>
          <a:p>
            <a:fld id="{4EA372C8-276C-4605-A509-2B8583F2B381}" type="slidenum">
              <a:rPr lang="en-US" smtClean="0"/>
              <a:t>‹#›</a:t>
            </a:fld>
            <a:endParaRPr lang="en-US"/>
          </a:p>
        </p:txBody>
      </p:sp>
    </p:spTree>
    <p:extLst>
      <p:ext uri="{BB962C8B-B14F-4D97-AF65-F5344CB8AC3E}">
        <p14:creationId xmlns:p14="http://schemas.microsoft.com/office/powerpoint/2010/main" val="1582632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66FEF-BA98-2776-244A-57589561AA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DB7C00-D4CF-33BE-D6F3-E08A7557D7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6DCC98-CF39-8833-804F-CEB4EBBD41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ED66DD3-ABF5-B7CE-3BDA-9F978C185DDA}"/>
              </a:ext>
            </a:extLst>
          </p:cNvPr>
          <p:cNvSpPr>
            <a:spLocks noGrp="1"/>
          </p:cNvSpPr>
          <p:nvPr>
            <p:ph type="dt" sz="half" idx="10"/>
          </p:nvPr>
        </p:nvSpPr>
        <p:spPr/>
        <p:txBody>
          <a:bodyPr/>
          <a:lstStyle/>
          <a:p>
            <a:fld id="{AD84640D-F6C6-4F23-8CCF-3CEFB9A9665B}" type="datetimeFigureOut">
              <a:rPr lang="en-US" smtClean="0"/>
              <a:t>5/12/2023</a:t>
            </a:fld>
            <a:endParaRPr lang="en-US"/>
          </a:p>
        </p:txBody>
      </p:sp>
      <p:sp>
        <p:nvSpPr>
          <p:cNvPr id="6" name="Footer Placeholder 5">
            <a:extLst>
              <a:ext uri="{FF2B5EF4-FFF2-40B4-BE49-F238E27FC236}">
                <a16:creationId xmlns:a16="http://schemas.microsoft.com/office/drawing/2014/main" id="{06CBE01E-261C-3710-7620-52ED44CF56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A70628-9217-D6E8-0D22-D08141E65402}"/>
              </a:ext>
            </a:extLst>
          </p:cNvPr>
          <p:cNvSpPr>
            <a:spLocks noGrp="1"/>
          </p:cNvSpPr>
          <p:nvPr>
            <p:ph type="sldNum" sz="quarter" idx="12"/>
          </p:nvPr>
        </p:nvSpPr>
        <p:spPr/>
        <p:txBody>
          <a:bodyPr/>
          <a:lstStyle/>
          <a:p>
            <a:fld id="{4EA372C8-276C-4605-A509-2B8583F2B381}" type="slidenum">
              <a:rPr lang="en-US" smtClean="0"/>
              <a:t>‹#›</a:t>
            </a:fld>
            <a:endParaRPr lang="en-US"/>
          </a:p>
        </p:txBody>
      </p:sp>
    </p:spTree>
    <p:extLst>
      <p:ext uri="{BB962C8B-B14F-4D97-AF65-F5344CB8AC3E}">
        <p14:creationId xmlns:p14="http://schemas.microsoft.com/office/powerpoint/2010/main" val="284352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F9F61-B10B-D3CA-D58C-82B39B9101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B971D1-F6B7-2540-3E43-BFA02F3A1D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D501F2-D6D3-0521-BDF3-1F96ABB648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9E2363-ACEE-94DD-375F-08A5F3A07E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26D675-9707-3D65-9E78-B4348C8EF2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C674E0C-646A-BEC0-5724-6F6B5966C628}"/>
              </a:ext>
            </a:extLst>
          </p:cNvPr>
          <p:cNvSpPr>
            <a:spLocks noGrp="1"/>
          </p:cNvSpPr>
          <p:nvPr>
            <p:ph type="dt" sz="half" idx="10"/>
          </p:nvPr>
        </p:nvSpPr>
        <p:spPr/>
        <p:txBody>
          <a:bodyPr/>
          <a:lstStyle/>
          <a:p>
            <a:fld id="{AD84640D-F6C6-4F23-8CCF-3CEFB9A9665B}" type="datetimeFigureOut">
              <a:rPr lang="en-US" smtClean="0"/>
              <a:t>5/12/2023</a:t>
            </a:fld>
            <a:endParaRPr lang="en-US"/>
          </a:p>
        </p:txBody>
      </p:sp>
      <p:sp>
        <p:nvSpPr>
          <p:cNvPr id="8" name="Footer Placeholder 7">
            <a:extLst>
              <a:ext uri="{FF2B5EF4-FFF2-40B4-BE49-F238E27FC236}">
                <a16:creationId xmlns:a16="http://schemas.microsoft.com/office/drawing/2014/main" id="{42A45FDF-DFDB-9F27-2C50-4900C7DC43D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289863-5473-9A15-AF49-2C7582F4EB80}"/>
              </a:ext>
            </a:extLst>
          </p:cNvPr>
          <p:cNvSpPr>
            <a:spLocks noGrp="1"/>
          </p:cNvSpPr>
          <p:nvPr>
            <p:ph type="sldNum" sz="quarter" idx="12"/>
          </p:nvPr>
        </p:nvSpPr>
        <p:spPr/>
        <p:txBody>
          <a:bodyPr/>
          <a:lstStyle/>
          <a:p>
            <a:fld id="{4EA372C8-276C-4605-A509-2B8583F2B381}" type="slidenum">
              <a:rPr lang="en-US" smtClean="0"/>
              <a:t>‹#›</a:t>
            </a:fld>
            <a:endParaRPr lang="en-US"/>
          </a:p>
        </p:txBody>
      </p:sp>
    </p:spTree>
    <p:extLst>
      <p:ext uri="{BB962C8B-B14F-4D97-AF65-F5344CB8AC3E}">
        <p14:creationId xmlns:p14="http://schemas.microsoft.com/office/powerpoint/2010/main" val="551335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1C4B0-0B1A-8CCC-9B46-01BA7A0D21B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1CBDA8-A5FD-9F3B-9462-3D3D46AF31E9}"/>
              </a:ext>
            </a:extLst>
          </p:cNvPr>
          <p:cNvSpPr>
            <a:spLocks noGrp="1"/>
          </p:cNvSpPr>
          <p:nvPr>
            <p:ph type="dt" sz="half" idx="10"/>
          </p:nvPr>
        </p:nvSpPr>
        <p:spPr/>
        <p:txBody>
          <a:bodyPr/>
          <a:lstStyle/>
          <a:p>
            <a:fld id="{AD84640D-F6C6-4F23-8CCF-3CEFB9A9665B}" type="datetimeFigureOut">
              <a:rPr lang="en-US" smtClean="0"/>
              <a:t>5/12/2023</a:t>
            </a:fld>
            <a:endParaRPr lang="en-US"/>
          </a:p>
        </p:txBody>
      </p:sp>
      <p:sp>
        <p:nvSpPr>
          <p:cNvPr id="4" name="Footer Placeholder 3">
            <a:extLst>
              <a:ext uri="{FF2B5EF4-FFF2-40B4-BE49-F238E27FC236}">
                <a16:creationId xmlns:a16="http://schemas.microsoft.com/office/drawing/2014/main" id="{7928DEF9-6FDE-CBCB-95D2-DCA74BC44D7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B33DCF3-98C5-424A-0436-C02ECD179CFE}"/>
              </a:ext>
            </a:extLst>
          </p:cNvPr>
          <p:cNvSpPr>
            <a:spLocks noGrp="1"/>
          </p:cNvSpPr>
          <p:nvPr>
            <p:ph type="sldNum" sz="quarter" idx="12"/>
          </p:nvPr>
        </p:nvSpPr>
        <p:spPr/>
        <p:txBody>
          <a:bodyPr/>
          <a:lstStyle/>
          <a:p>
            <a:fld id="{4EA372C8-276C-4605-A509-2B8583F2B381}" type="slidenum">
              <a:rPr lang="en-US" smtClean="0"/>
              <a:t>‹#›</a:t>
            </a:fld>
            <a:endParaRPr lang="en-US"/>
          </a:p>
        </p:txBody>
      </p:sp>
    </p:spTree>
    <p:extLst>
      <p:ext uri="{BB962C8B-B14F-4D97-AF65-F5344CB8AC3E}">
        <p14:creationId xmlns:p14="http://schemas.microsoft.com/office/powerpoint/2010/main" val="1917778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2E1F13-1290-4F7C-1CC7-77DBFCE585F1}"/>
              </a:ext>
            </a:extLst>
          </p:cNvPr>
          <p:cNvSpPr>
            <a:spLocks noGrp="1"/>
          </p:cNvSpPr>
          <p:nvPr>
            <p:ph type="dt" sz="half" idx="10"/>
          </p:nvPr>
        </p:nvSpPr>
        <p:spPr/>
        <p:txBody>
          <a:bodyPr/>
          <a:lstStyle/>
          <a:p>
            <a:fld id="{AD84640D-F6C6-4F23-8CCF-3CEFB9A9665B}" type="datetimeFigureOut">
              <a:rPr lang="en-US" smtClean="0"/>
              <a:t>5/12/2023</a:t>
            </a:fld>
            <a:endParaRPr lang="en-US"/>
          </a:p>
        </p:txBody>
      </p:sp>
      <p:sp>
        <p:nvSpPr>
          <p:cNvPr id="3" name="Footer Placeholder 2">
            <a:extLst>
              <a:ext uri="{FF2B5EF4-FFF2-40B4-BE49-F238E27FC236}">
                <a16:creationId xmlns:a16="http://schemas.microsoft.com/office/drawing/2014/main" id="{A9AE63B2-E38D-7671-7D05-DFABB03F94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90B90C-F476-D537-B5D3-6C0B3CBA9AE1}"/>
              </a:ext>
            </a:extLst>
          </p:cNvPr>
          <p:cNvSpPr>
            <a:spLocks noGrp="1"/>
          </p:cNvSpPr>
          <p:nvPr>
            <p:ph type="sldNum" sz="quarter" idx="12"/>
          </p:nvPr>
        </p:nvSpPr>
        <p:spPr/>
        <p:txBody>
          <a:bodyPr/>
          <a:lstStyle/>
          <a:p>
            <a:fld id="{4EA372C8-276C-4605-A509-2B8583F2B381}" type="slidenum">
              <a:rPr lang="en-US" smtClean="0"/>
              <a:t>‹#›</a:t>
            </a:fld>
            <a:endParaRPr lang="en-US"/>
          </a:p>
        </p:txBody>
      </p:sp>
    </p:spTree>
    <p:extLst>
      <p:ext uri="{BB962C8B-B14F-4D97-AF65-F5344CB8AC3E}">
        <p14:creationId xmlns:p14="http://schemas.microsoft.com/office/powerpoint/2010/main" val="4189874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D34D7-32D1-4040-3BB2-9BC9EA444E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FBA138-DEBD-AB88-8CA4-048DA6FB10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3D2220-3060-1477-B688-8655FF9AB8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53BD03-DAA9-5FD0-973B-76586B15F6C3}"/>
              </a:ext>
            </a:extLst>
          </p:cNvPr>
          <p:cNvSpPr>
            <a:spLocks noGrp="1"/>
          </p:cNvSpPr>
          <p:nvPr>
            <p:ph type="dt" sz="half" idx="10"/>
          </p:nvPr>
        </p:nvSpPr>
        <p:spPr/>
        <p:txBody>
          <a:bodyPr/>
          <a:lstStyle/>
          <a:p>
            <a:fld id="{AD84640D-F6C6-4F23-8CCF-3CEFB9A9665B}" type="datetimeFigureOut">
              <a:rPr lang="en-US" smtClean="0"/>
              <a:t>5/12/2023</a:t>
            </a:fld>
            <a:endParaRPr lang="en-US"/>
          </a:p>
        </p:txBody>
      </p:sp>
      <p:sp>
        <p:nvSpPr>
          <p:cNvPr id="6" name="Footer Placeholder 5">
            <a:extLst>
              <a:ext uri="{FF2B5EF4-FFF2-40B4-BE49-F238E27FC236}">
                <a16:creationId xmlns:a16="http://schemas.microsoft.com/office/drawing/2014/main" id="{3BC473A3-BAF0-ED1A-6AA6-C7C65E20FC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65E93A-5FC4-F6DC-4762-BEA75F93EE78}"/>
              </a:ext>
            </a:extLst>
          </p:cNvPr>
          <p:cNvSpPr>
            <a:spLocks noGrp="1"/>
          </p:cNvSpPr>
          <p:nvPr>
            <p:ph type="sldNum" sz="quarter" idx="12"/>
          </p:nvPr>
        </p:nvSpPr>
        <p:spPr/>
        <p:txBody>
          <a:bodyPr/>
          <a:lstStyle/>
          <a:p>
            <a:fld id="{4EA372C8-276C-4605-A509-2B8583F2B381}" type="slidenum">
              <a:rPr lang="en-US" smtClean="0"/>
              <a:t>‹#›</a:t>
            </a:fld>
            <a:endParaRPr lang="en-US"/>
          </a:p>
        </p:txBody>
      </p:sp>
    </p:spTree>
    <p:extLst>
      <p:ext uri="{BB962C8B-B14F-4D97-AF65-F5344CB8AC3E}">
        <p14:creationId xmlns:p14="http://schemas.microsoft.com/office/powerpoint/2010/main" val="943757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6C53A-9FDC-82F9-5450-A4B71FFE40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0AD83D4-1142-B8AA-88E5-E6146098E7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84BE7CB-8DD9-8820-C231-2CF6C89F31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EFB1D1-9556-E42E-3A53-AFD0CEFC2EBA}"/>
              </a:ext>
            </a:extLst>
          </p:cNvPr>
          <p:cNvSpPr>
            <a:spLocks noGrp="1"/>
          </p:cNvSpPr>
          <p:nvPr>
            <p:ph type="dt" sz="half" idx="10"/>
          </p:nvPr>
        </p:nvSpPr>
        <p:spPr/>
        <p:txBody>
          <a:bodyPr/>
          <a:lstStyle/>
          <a:p>
            <a:fld id="{AD84640D-F6C6-4F23-8CCF-3CEFB9A9665B}" type="datetimeFigureOut">
              <a:rPr lang="en-US" smtClean="0"/>
              <a:t>5/12/2023</a:t>
            </a:fld>
            <a:endParaRPr lang="en-US"/>
          </a:p>
        </p:txBody>
      </p:sp>
      <p:sp>
        <p:nvSpPr>
          <p:cNvPr id="6" name="Footer Placeholder 5">
            <a:extLst>
              <a:ext uri="{FF2B5EF4-FFF2-40B4-BE49-F238E27FC236}">
                <a16:creationId xmlns:a16="http://schemas.microsoft.com/office/drawing/2014/main" id="{192C03C4-96D6-D3F5-F32C-BA4DD5990A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5DD2CA-3A7C-B2FB-4C82-A4A661D06479}"/>
              </a:ext>
            </a:extLst>
          </p:cNvPr>
          <p:cNvSpPr>
            <a:spLocks noGrp="1"/>
          </p:cNvSpPr>
          <p:nvPr>
            <p:ph type="sldNum" sz="quarter" idx="12"/>
          </p:nvPr>
        </p:nvSpPr>
        <p:spPr/>
        <p:txBody>
          <a:bodyPr/>
          <a:lstStyle/>
          <a:p>
            <a:fld id="{4EA372C8-276C-4605-A509-2B8583F2B381}" type="slidenum">
              <a:rPr lang="en-US" smtClean="0"/>
              <a:t>‹#›</a:t>
            </a:fld>
            <a:endParaRPr lang="en-US"/>
          </a:p>
        </p:txBody>
      </p:sp>
    </p:spTree>
    <p:extLst>
      <p:ext uri="{BB962C8B-B14F-4D97-AF65-F5344CB8AC3E}">
        <p14:creationId xmlns:p14="http://schemas.microsoft.com/office/powerpoint/2010/main" val="2535258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92739B-E995-2467-3A50-3242CA5901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B8927D-FB36-3B3D-55EB-2D6B4C430A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ABFCA7-26FD-1F48-498E-5139CC4868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84640D-F6C6-4F23-8CCF-3CEFB9A9665B}" type="datetimeFigureOut">
              <a:rPr lang="en-US" smtClean="0"/>
              <a:t>5/12/2023</a:t>
            </a:fld>
            <a:endParaRPr lang="en-US"/>
          </a:p>
        </p:txBody>
      </p:sp>
      <p:sp>
        <p:nvSpPr>
          <p:cNvPr id="5" name="Footer Placeholder 4">
            <a:extLst>
              <a:ext uri="{FF2B5EF4-FFF2-40B4-BE49-F238E27FC236}">
                <a16:creationId xmlns:a16="http://schemas.microsoft.com/office/drawing/2014/main" id="{9D0AB3E7-6ED2-CBA2-2C4F-DB9EA481E0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B90E557-F662-A157-AA91-CC5BC4100F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A372C8-276C-4605-A509-2B8583F2B381}" type="slidenum">
              <a:rPr lang="en-US" smtClean="0"/>
              <a:t>‹#›</a:t>
            </a:fld>
            <a:endParaRPr lang="en-US"/>
          </a:p>
        </p:txBody>
      </p:sp>
    </p:spTree>
    <p:extLst>
      <p:ext uri="{BB962C8B-B14F-4D97-AF65-F5344CB8AC3E}">
        <p14:creationId xmlns:p14="http://schemas.microsoft.com/office/powerpoint/2010/main" val="5595505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67C88-BF83-CD3C-9263-358076983093}"/>
              </a:ext>
            </a:extLst>
          </p:cNvPr>
          <p:cNvSpPr>
            <a:spLocks noGrp="1"/>
          </p:cNvSpPr>
          <p:nvPr>
            <p:ph type="ctrTitle"/>
          </p:nvPr>
        </p:nvSpPr>
        <p:spPr/>
        <p:txBody>
          <a:bodyPr/>
          <a:lstStyle/>
          <a:p>
            <a:r>
              <a:rPr lang="en-US" b="1" dirty="0"/>
              <a:t>Real Estate Price Prediction using Machine Learning</a:t>
            </a:r>
          </a:p>
        </p:txBody>
      </p:sp>
      <p:sp>
        <p:nvSpPr>
          <p:cNvPr id="3" name="Subtitle 2">
            <a:extLst>
              <a:ext uri="{FF2B5EF4-FFF2-40B4-BE49-F238E27FC236}">
                <a16:creationId xmlns:a16="http://schemas.microsoft.com/office/drawing/2014/main" id="{981EC465-F406-9BB0-B681-7DD768AD04F2}"/>
              </a:ext>
            </a:extLst>
          </p:cNvPr>
          <p:cNvSpPr>
            <a:spLocks noGrp="1"/>
          </p:cNvSpPr>
          <p:nvPr>
            <p:ph type="subTitle" idx="1"/>
          </p:nvPr>
        </p:nvSpPr>
        <p:spPr/>
        <p:txBody>
          <a:bodyPr/>
          <a:lstStyle/>
          <a:p>
            <a:r>
              <a:rPr lang="en-US" dirty="0"/>
              <a:t>Emmanuel </a:t>
            </a:r>
            <a:r>
              <a:rPr lang="en-US" dirty="0" err="1"/>
              <a:t>Layade</a:t>
            </a:r>
            <a:endParaRPr lang="en-US" dirty="0"/>
          </a:p>
        </p:txBody>
      </p:sp>
    </p:spTree>
    <p:extLst>
      <p:ext uri="{BB962C8B-B14F-4D97-AF65-F5344CB8AC3E}">
        <p14:creationId xmlns:p14="http://schemas.microsoft.com/office/powerpoint/2010/main" val="2277961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F0DBC-6955-F60C-A473-91179780DE01}"/>
              </a:ext>
            </a:extLst>
          </p:cNvPr>
          <p:cNvSpPr>
            <a:spLocks noGrp="1"/>
          </p:cNvSpPr>
          <p:nvPr>
            <p:ph type="title"/>
          </p:nvPr>
        </p:nvSpPr>
        <p:spPr/>
        <p:txBody>
          <a:bodyPr/>
          <a:lstStyle/>
          <a:p>
            <a:r>
              <a:rPr lang="en-US" b="1" dirty="0"/>
              <a:t>Price Prediction of Models</a:t>
            </a:r>
          </a:p>
        </p:txBody>
      </p:sp>
      <p:sp>
        <p:nvSpPr>
          <p:cNvPr id="3" name="Content Placeholder 2">
            <a:extLst>
              <a:ext uri="{FF2B5EF4-FFF2-40B4-BE49-F238E27FC236}">
                <a16:creationId xmlns:a16="http://schemas.microsoft.com/office/drawing/2014/main" id="{1BE705C8-715F-3B34-8944-5EF06B7B26D1}"/>
              </a:ext>
            </a:extLst>
          </p:cNvPr>
          <p:cNvSpPr>
            <a:spLocks noGrp="1"/>
          </p:cNvSpPr>
          <p:nvPr>
            <p:ph idx="1"/>
          </p:nvPr>
        </p:nvSpPr>
        <p:spPr/>
        <p:txBody>
          <a:bodyPr>
            <a:normAutofit/>
          </a:bodyPr>
          <a:lstStyle/>
          <a:p>
            <a:pPr marL="0" indent="0">
              <a:buNone/>
            </a:pPr>
            <a:r>
              <a:rPr lang="en-US" sz="2000" dirty="0"/>
              <a:t>After training the test data is passed to predict the price of house based on input below are the results of the predictions of models. Linear Regression model shows the very results on the testing dataset.</a:t>
            </a:r>
          </a:p>
          <a:p>
            <a:pPr marL="0" indent="0">
              <a:buNone/>
            </a:pPr>
            <a:endParaRPr lang="en-US" sz="2000" dirty="0"/>
          </a:p>
        </p:txBody>
      </p:sp>
      <p:graphicFrame>
        <p:nvGraphicFramePr>
          <p:cNvPr id="5" name="Table 5">
            <a:extLst>
              <a:ext uri="{FF2B5EF4-FFF2-40B4-BE49-F238E27FC236}">
                <a16:creationId xmlns:a16="http://schemas.microsoft.com/office/drawing/2014/main" id="{81D8F01C-211A-5CAB-81BE-D0925C67B0EA}"/>
              </a:ext>
            </a:extLst>
          </p:cNvPr>
          <p:cNvGraphicFramePr>
            <a:graphicFrameLocks noGrp="1"/>
          </p:cNvGraphicFramePr>
          <p:nvPr>
            <p:extLst>
              <p:ext uri="{D42A27DB-BD31-4B8C-83A1-F6EECF244321}">
                <p14:modId xmlns:p14="http://schemas.microsoft.com/office/powerpoint/2010/main" val="3239498333"/>
              </p:ext>
            </p:extLst>
          </p:nvPr>
        </p:nvGraphicFramePr>
        <p:xfrm>
          <a:off x="1308668" y="2876012"/>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472904146"/>
                    </a:ext>
                  </a:extLst>
                </a:gridCol>
                <a:gridCol w="4064000">
                  <a:extLst>
                    <a:ext uri="{9D8B030D-6E8A-4147-A177-3AD203B41FA5}">
                      <a16:colId xmlns:a16="http://schemas.microsoft.com/office/drawing/2014/main" val="1255750444"/>
                    </a:ext>
                  </a:extLst>
                </a:gridCol>
              </a:tblGrid>
              <a:tr h="370840">
                <a:tc>
                  <a:txBody>
                    <a:bodyPr/>
                    <a:lstStyle/>
                    <a:p>
                      <a:r>
                        <a:rPr lang="en-US" dirty="0"/>
                        <a:t>Model</a:t>
                      </a:r>
                    </a:p>
                  </a:txBody>
                  <a:tcPr/>
                </a:tc>
                <a:tc>
                  <a:txBody>
                    <a:bodyPr/>
                    <a:lstStyle/>
                    <a:p>
                      <a:r>
                        <a:rPr lang="en-US" dirty="0"/>
                        <a:t>Prediction</a:t>
                      </a:r>
                    </a:p>
                  </a:txBody>
                  <a:tcPr/>
                </a:tc>
                <a:extLst>
                  <a:ext uri="{0D108BD9-81ED-4DB2-BD59-A6C34878D82A}">
                    <a16:rowId xmlns:a16="http://schemas.microsoft.com/office/drawing/2014/main" val="4075917115"/>
                  </a:ext>
                </a:extLst>
              </a:tr>
              <a:tr h="370840">
                <a:tc>
                  <a:txBody>
                    <a:bodyPr/>
                    <a:lstStyle/>
                    <a:p>
                      <a:r>
                        <a:rPr lang="en-US" dirty="0"/>
                        <a:t>Linear Regression</a:t>
                      </a:r>
                    </a:p>
                  </a:txBody>
                  <a:tcPr/>
                </a:tc>
                <a:tc>
                  <a:txBody>
                    <a:bodyPr/>
                    <a:lstStyle/>
                    <a:p>
                      <a:r>
                        <a:rPr lang="en-US" dirty="0"/>
                        <a:t>-1.2817</a:t>
                      </a:r>
                    </a:p>
                  </a:txBody>
                  <a:tcPr/>
                </a:tc>
                <a:extLst>
                  <a:ext uri="{0D108BD9-81ED-4DB2-BD59-A6C34878D82A}">
                    <a16:rowId xmlns:a16="http://schemas.microsoft.com/office/drawing/2014/main" val="1652840050"/>
                  </a:ext>
                </a:extLst>
              </a:tr>
              <a:tr h="370840">
                <a:tc>
                  <a:txBody>
                    <a:bodyPr/>
                    <a:lstStyle/>
                    <a:p>
                      <a:r>
                        <a:rPr lang="en-US" dirty="0"/>
                        <a:t>Decision Tree</a:t>
                      </a:r>
                    </a:p>
                  </a:txBody>
                  <a:tcPr/>
                </a:tc>
                <a:tc>
                  <a:txBody>
                    <a:bodyPr/>
                    <a:lstStyle/>
                    <a:p>
                      <a:r>
                        <a:rPr lang="en-US" dirty="0"/>
                        <a:t>279875</a:t>
                      </a:r>
                    </a:p>
                  </a:txBody>
                  <a:tcPr/>
                </a:tc>
                <a:extLst>
                  <a:ext uri="{0D108BD9-81ED-4DB2-BD59-A6C34878D82A}">
                    <a16:rowId xmlns:a16="http://schemas.microsoft.com/office/drawing/2014/main" val="1235591047"/>
                  </a:ext>
                </a:extLst>
              </a:tr>
              <a:tr h="370840">
                <a:tc>
                  <a:txBody>
                    <a:bodyPr/>
                    <a:lstStyle/>
                    <a:p>
                      <a:r>
                        <a:rPr lang="en-US" dirty="0"/>
                        <a:t>Random Forest</a:t>
                      </a:r>
                    </a:p>
                  </a:txBody>
                  <a:tcPr/>
                </a:tc>
                <a:tc>
                  <a:txBody>
                    <a:bodyPr/>
                    <a:lstStyle/>
                    <a:p>
                      <a:r>
                        <a:rPr lang="en-US" dirty="0"/>
                        <a:t>537872</a:t>
                      </a:r>
                    </a:p>
                  </a:txBody>
                  <a:tcPr/>
                </a:tc>
                <a:extLst>
                  <a:ext uri="{0D108BD9-81ED-4DB2-BD59-A6C34878D82A}">
                    <a16:rowId xmlns:a16="http://schemas.microsoft.com/office/drawing/2014/main" val="1585810725"/>
                  </a:ext>
                </a:extLst>
              </a:tr>
              <a:tr h="370840">
                <a:tc>
                  <a:txBody>
                    <a:bodyPr/>
                    <a:lstStyle/>
                    <a:p>
                      <a:r>
                        <a:rPr lang="en-US" dirty="0"/>
                        <a:t>Support Vector Machine</a:t>
                      </a:r>
                    </a:p>
                  </a:txBody>
                  <a:tcPr/>
                </a:tc>
                <a:tc>
                  <a:txBody>
                    <a:bodyPr/>
                    <a:lstStyle/>
                    <a:p>
                      <a:r>
                        <a:rPr lang="en-US" dirty="0"/>
                        <a:t>395033</a:t>
                      </a:r>
                    </a:p>
                  </a:txBody>
                  <a:tcPr/>
                </a:tc>
                <a:extLst>
                  <a:ext uri="{0D108BD9-81ED-4DB2-BD59-A6C34878D82A}">
                    <a16:rowId xmlns:a16="http://schemas.microsoft.com/office/drawing/2014/main" val="2999168705"/>
                  </a:ext>
                </a:extLst>
              </a:tr>
            </a:tbl>
          </a:graphicData>
        </a:graphic>
      </p:graphicFrame>
    </p:spTree>
    <p:extLst>
      <p:ext uri="{BB962C8B-B14F-4D97-AF65-F5344CB8AC3E}">
        <p14:creationId xmlns:p14="http://schemas.microsoft.com/office/powerpoint/2010/main" val="2783869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C69F9-EEC5-43A3-469A-1B72DA67DF15}"/>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id="{3A5F8AB3-4C6F-B973-CF6C-789E3BCF8231}"/>
              </a:ext>
            </a:extLst>
          </p:cNvPr>
          <p:cNvSpPr>
            <a:spLocks noGrp="1"/>
          </p:cNvSpPr>
          <p:nvPr>
            <p:ph idx="1"/>
          </p:nvPr>
        </p:nvSpPr>
        <p:spPr/>
        <p:txBody>
          <a:bodyPr>
            <a:normAutofit/>
          </a:bodyPr>
          <a:lstStyle/>
          <a:p>
            <a:pPr marL="0" indent="0">
              <a:buNone/>
            </a:pPr>
            <a:r>
              <a:rPr lang="en-US" sz="2000" dirty="0"/>
              <a:t>House Price dataset was used to predict the price of house using different machine learning algorithms. Different machine learning algorithms were trained on this dataset, but only decision tree shows the confident results as compare to other algorithms.</a:t>
            </a:r>
          </a:p>
        </p:txBody>
      </p:sp>
    </p:spTree>
    <p:extLst>
      <p:ext uri="{BB962C8B-B14F-4D97-AF65-F5344CB8AC3E}">
        <p14:creationId xmlns:p14="http://schemas.microsoft.com/office/powerpoint/2010/main" val="3665088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BC1AD-CA77-F055-C0F0-274243ACA285}"/>
              </a:ext>
            </a:extLst>
          </p:cNvPr>
          <p:cNvSpPr>
            <a:spLocks noGrp="1"/>
          </p:cNvSpPr>
          <p:nvPr>
            <p:ph type="title"/>
          </p:nvPr>
        </p:nvSpPr>
        <p:spPr/>
        <p:txBody>
          <a:bodyPr/>
          <a:lstStyle/>
          <a:p>
            <a:r>
              <a:rPr lang="en-US" b="1" dirty="0"/>
              <a:t>Introduction</a:t>
            </a:r>
          </a:p>
        </p:txBody>
      </p:sp>
      <p:sp>
        <p:nvSpPr>
          <p:cNvPr id="3" name="Content Placeholder 2">
            <a:extLst>
              <a:ext uri="{FF2B5EF4-FFF2-40B4-BE49-F238E27FC236}">
                <a16:creationId xmlns:a16="http://schemas.microsoft.com/office/drawing/2014/main" id="{16DA5C63-C5E9-CF38-AE57-2D747816B386}"/>
              </a:ext>
            </a:extLst>
          </p:cNvPr>
          <p:cNvSpPr>
            <a:spLocks noGrp="1"/>
          </p:cNvSpPr>
          <p:nvPr>
            <p:ph idx="1"/>
          </p:nvPr>
        </p:nvSpPr>
        <p:spPr/>
        <p:txBody>
          <a:bodyPr>
            <a:normAutofit/>
          </a:bodyPr>
          <a:lstStyle/>
          <a:p>
            <a:pPr marL="0" indent="0" algn="l">
              <a:buNone/>
            </a:pPr>
            <a:r>
              <a:rPr lang="en-US" sz="2000" b="0" i="0" dirty="0">
                <a:effectLst/>
                <a:latin typeface="Söhne"/>
              </a:rPr>
              <a:t>Predicting real estate prices is a complex task that has traditionally relied on the expertise of human appraisers and real estate agents. With the advent of machine learning algorithms, however, it has become possible to automate the process and generate more accurate predictions. In this presentation, we will explore the use of machine learning in predicting real estate prices</a:t>
            </a:r>
          </a:p>
          <a:p>
            <a:pPr marL="0" indent="0">
              <a:buNone/>
            </a:pPr>
            <a:endParaRPr lang="en-US" sz="2000" dirty="0"/>
          </a:p>
        </p:txBody>
      </p:sp>
    </p:spTree>
    <p:extLst>
      <p:ext uri="{BB962C8B-B14F-4D97-AF65-F5344CB8AC3E}">
        <p14:creationId xmlns:p14="http://schemas.microsoft.com/office/powerpoint/2010/main" val="2740604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F9405-18D3-BE3A-296B-9CC6E6BCC382}"/>
              </a:ext>
            </a:extLst>
          </p:cNvPr>
          <p:cNvSpPr>
            <a:spLocks noGrp="1"/>
          </p:cNvSpPr>
          <p:nvPr>
            <p:ph type="title"/>
          </p:nvPr>
        </p:nvSpPr>
        <p:spPr/>
        <p:txBody>
          <a:bodyPr/>
          <a:lstStyle/>
          <a:p>
            <a:r>
              <a:rPr lang="en-US" b="1" dirty="0"/>
              <a:t>Dataset </a:t>
            </a:r>
          </a:p>
        </p:txBody>
      </p:sp>
      <p:sp>
        <p:nvSpPr>
          <p:cNvPr id="3" name="Content Placeholder 2">
            <a:extLst>
              <a:ext uri="{FF2B5EF4-FFF2-40B4-BE49-F238E27FC236}">
                <a16:creationId xmlns:a16="http://schemas.microsoft.com/office/drawing/2014/main" id="{B213B944-885E-DFFC-F410-98034B87526A}"/>
              </a:ext>
            </a:extLst>
          </p:cNvPr>
          <p:cNvSpPr>
            <a:spLocks noGrp="1"/>
          </p:cNvSpPr>
          <p:nvPr>
            <p:ph idx="1"/>
          </p:nvPr>
        </p:nvSpPr>
        <p:spPr/>
        <p:txBody>
          <a:bodyPr>
            <a:normAutofit/>
          </a:bodyPr>
          <a:lstStyle/>
          <a:p>
            <a:pPr marL="0" indent="0">
              <a:buNone/>
            </a:pPr>
            <a:r>
              <a:rPr lang="en-US" sz="2000" b="0" i="0" dirty="0">
                <a:effectLst/>
                <a:latin typeface="Söhne"/>
              </a:rPr>
              <a:t>The dataset contains 25 columns with information about real estate properties, including features like number of bedrooms and bathrooms, square footage, property type, year built, and lot size. It also includes demographic information such as median age, college graduation rates, and number of schools in the area, as well as financial details like property tax, insurance, and median school ratings. Additionally, the dataset provides data on the surrounding area, including the number of nearby restaurants, groceries, nightlife options, and other amenities.</a:t>
            </a:r>
            <a:endParaRPr lang="en-US" sz="2000" dirty="0"/>
          </a:p>
        </p:txBody>
      </p:sp>
    </p:spTree>
    <p:extLst>
      <p:ext uri="{BB962C8B-B14F-4D97-AF65-F5344CB8AC3E}">
        <p14:creationId xmlns:p14="http://schemas.microsoft.com/office/powerpoint/2010/main" val="139997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9FF80-9F55-1393-9F85-5CCF3C004A88}"/>
              </a:ext>
            </a:extLst>
          </p:cNvPr>
          <p:cNvSpPr>
            <a:spLocks noGrp="1"/>
          </p:cNvSpPr>
          <p:nvPr>
            <p:ph type="title"/>
          </p:nvPr>
        </p:nvSpPr>
        <p:spPr/>
        <p:txBody>
          <a:bodyPr/>
          <a:lstStyle/>
          <a:p>
            <a:r>
              <a:rPr lang="en-US" b="1" dirty="0"/>
              <a:t>Exploratory Data Analysis</a:t>
            </a:r>
          </a:p>
        </p:txBody>
      </p:sp>
      <p:sp>
        <p:nvSpPr>
          <p:cNvPr id="3" name="Content Placeholder 2">
            <a:extLst>
              <a:ext uri="{FF2B5EF4-FFF2-40B4-BE49-F238E27FC236}">
                <a16:creationId xmlns:a16="http://schemas.microsoft.com/office/drawing/2014/main" id="{10B51AB8-A06D-FC75-21B0-82459D5EDB6C}"/>
              </a:ext>
            </a:extLst>
          </p:cNvPr>
          <p:cNvSpPr>
            <a:spLocks noGrp="1"/>
          </p:cNvSpPr>
          <p:nvPr>
            <p:ph idx="1"/>
          </p:nvPr>
        </p:nvSpPr>
        <p:spPr/>
        <p:txBody>
          <a:bodyPr>
            <a:normAutofit/>
          </a:bodyPr>
          <a:lstStyle/>
          <a:p>
            <a:pPr marL="0" indent="0">
              <a:buNone/>
            </a:pPr>
            <a:r>
              <a:rPr lang="en-US" sz="2000" dirty="0">
                <a:latin typeface="Söhne"/>
              </a:rPr>
              <a:t>E</a:t>
            </a:r>
            <a:r>
              <a:rPr lang="en-US" sz="2000" b="0" i="0" dirty="0">
                <a:effectLst/>
                <a:latin typeface="Söhne"/>
              </a:rPr>
              <a:t>xploratory data analysis helped to identify several important factors that could potentially affect the price of real estate properties, including location, property type, and the number of nearby amenities.</a:t>
            </a:r>
            <a:endParaRPr lang="en-US" sz="2000" dirty="0"/>
          </a:p>
        </p:txBody>
      </p:sp>
      <p:pic>
        <p:nvPicPr>
          <p:cNvPr id="5" name="Picture 4">
            <a:extLst>
              <a:ext uri="{FF2B5EF4-FFF2-40B4-BE49-F238E27FC236}">
                <a16:creationId xmlns:a16="http://schemas.microsoft.com/office/drawing/2014/main" id="{67033B79-80E3-5328-58ED-B1E8DC3680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1872" y="2797792"/>
            <a:ext cx="5511345" cy="3104676"/>
          </a:xfrm>
          <a:prstGeom prst="rect">
            <a:avLst/>
          </a:prstGeom>
        </p:spPr>
      </p:pic>
    </p:spTree>
    <p:extLst>
      <p:ext uri="{BB962C8B-B14F-4D97-AF65-F5344CB8AC3E}">
        <p14:creationId xmlns:p14="http://schemas.microsoft.com/office/powerpoint/2010/main" val="345658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292320-E7B8-3546-455D-39AEE80923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0493"/>
            <a:ext cx="5704764" cy="3517424"/>
          </a:xfrm>
          <a:prstGeom prst="rect">
            <a:avLst/>
          </a:prstGeom>
        </p:spPr>
      </p:pic>
      <p:pic>
        <p:nvPicPr>
          <p:cNvPr id="5" name="Picture 4">
            <a:extLst>
              <a:ext uri="{FF2B5EF4-FFF2-40B4-BE49-F238E27FC236}">
                <a16:creationId xmlns:a16="http://schemas.microsoft.com/office/drawing/2014/main" id="{F1C961C1-4F51-40B2-840C-A333365CE7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7594" y="0"/>
            <a:ext cx="6364405" cy="3758411"/>
          </a:xfrm>
          <a:prstGeom prst="rect">
            <a:avLst/>
          </a:prstGeom>
        </p:spPr>
      </p:pic>
      <p:pic>
        <p:nvPicPr>
          <p:cNvPr id="7" name="Picture 6">
            <a:extLst>
              <a:ext uri="{FF2B5EF4-FFF2-40B4-BE49-F238E27FC236}">
                <a16:creationId xmlns:a16="http://schemas.microsoft.com/office/drawing/2014/main" id="{5A65F424-5698-570D-654E-D99BD7D084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3733349"/>
            <a:ext cx="5704763" cy="3124651"/>
          </a:xfrm>
          <a:prstGeom prst="rect">
            <a:avLst/>
          </a:prstGeom>
        </p:spPr>
      </p:pic>
      <p:pic>
        <p:nvPicPr>
          <p:cNvPr id="9" name="Picture 8">
            <a:extLst>
              <a:ext uri="{FF2B5EF4-FFF2-40B4-BE49-F238E27FC236}">
                <a16:creationId xmlns:a16="http://schemas.microsoft.com/office/drawing/2014/main" id="{C77A9093-D952-0677-65BF-B3E51F3B4BD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3637917"/>
            <a:ext cx="6095999" cy="3196709"/>
          </a:xfrm>
          <a:prstGeom prst="rect">
            <a:avLst/>
          </a:prstGeom>
        </p:spPr>
      </p:pic>
    </p:spTree>
    <p:extLst>
      <p:ext uri="{BB962C8B-B14F-4D97-AF65-F5344CB8AC3E}">
        <p14:creationId xmlns:p14="http://schemas.microsoft.com/office/powerpoint/2010/main" val="2048956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0A135-10B5-943B-0299-64B04D156FD9}"/>
              </a:ext>
            </a:extLst>
          </p:cNvPr>
          <p:cNvSpPr>
            <a:spLocks noGrp="1"/>
          </p:cNvSpPr>
          <p:nvPr>
            <p:ph type="title"/>
          </p:nvPr>
        </p:nvSpPr>
        <p:spPr/>
        <p:txBody>
          <a:bodyPr/>
          <a:lstStyle/>
          <a:p>
            <a:r>
              <a:rPr lang="en-US" b="1" dirty="0"/>
              <a:t>Data Cleaning</a:t>
            </a:r>
          </a:p>
        </p:txBody>
      </p:sp>
      <p:sp>
        <p:nvSpPr>
          <p:cNvPr id="3" name="Content Placeholder 2">
            <a:extLst>
              <a:ext uri="{FF2B5EF4-FFF2-40B4-BE49-F238E27FC236}">
                <a16:creationId xmlns:a16="http://schemas.microsoft.com/office/drawing/2014/main" id="{B65A954F-98B7-D23C-3D6F-31BA8CCC9EF7}"/>
              </a:ext>
            </a:extLst>
          </p:cNvPr>
          <p:cNvSpPr>
            <a:spLocks noGrp="1"/>
          </p:cNvSpPr>
          <p:nvPr>
            <p:ph idx="1"/>
          </p:nvPr>
        </p:nvSpPr>
        <p:spPr/>
        <p:txBody>
          <a:bodyPr>
            <a:normAutofit/>
          </a:bodyPr>
          <a:lstStyle/>
          <a:p>
            <a:pPr marL="0" indent="0">
              <a:buNone/>
            </a:pPr>
            <a:r>
              <a:rPr lang="en-US" sz="2000" b="0" i="0" dirty="0">
                <a:effectLst/>
                <a:latin typeface="Söhne"/>
              </a:rPr>
              <a:t>In the data cleaning process of the house price dataset, I removed duplicate values to ensure data accuracy and reliability. Additionally, I filled the missing values with zeros and removed irrelevant information to ensure data completeness and consistency.</a:t>
            </a:r>
            <a:endParaRPr lang="en-US" sz="2000" dirty="0"/>
          </a:p>
        </p:txBody>
      </p:sp>
    </p:spTree>
    <p:extLst>
      <p:ext uri="{BB962C8B-B14F-4D97-AF65-F5344CB8AC3E}">
        <p14:creationId xmlns:p14="http://schemas.microsoft.com/office/powerpoint/2010/main" val="2221455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C4353-2C55-1571-5B44-DBAD0EE4CAD6}"/>
              </a:ext>
            </a:extLst>
          </p:cNvPr>
          <p:cNvSpPr>
            <a:spLocks noGrp="1"/>
          </p:cNvSpPr>
          <p:nvPr>
            <p:ph type="title"/>
          </p:nvPr>
        </p:nvSpPr>
        <p:spPr/>
        <p:txBody>
          <a:bodyPr/>
          <a:lstStyle/>
          <a:p>
            <a:r>
              <a:rPr lang="en-US" b="1" dirty="0"/>
              <a:t>Feature Engineering</a:t>
            </a:r>
          </a:p>
        </p:txBody>
      </p:sp>
      <p:sp>
        <p:nvSpPr>
          <p:cNvPr id="3" name="Content Placeholder 2">
            <a:extLst>
              <a:ext uri="{FF2B5EF4-FFF2-40B4-BE49-F238E27FC236}">
                <a16:creationId xmlns:a16="http://schemas.microsoft.com/office/drawing/2014/main" id="{4BA7E450-9AB2-9D69-CDBF-70897D647001}"/>
              </a:ext>
            </a:extLst>
          </p:cNvPr>
          <p:cNvSpPr>
            <a:spLocks noGrp="1"/>
          </p:cNvSpPr>
          <p:nvPr>
            <p:ph idx="1"/>
          </p:nvPr>
        </p:nvSpPr>
        <p:spPr/>
        <p:txBody>
          <a:bodyPr>
            <a:normAutofit/>
          </a:bodyPr>
          <a:lstStyle/>
          <a:p>
            <a:pPr marL="0" indent="0" algn="l">
              <a:buNone/>
            </a:pPr>
            <a:r>
              <a:rPr lang="en-US" sz="2000" b="0" i="0" dirty="0">
                <a:effectLst/>
                <a:latin typeface="Söhne"/>
              </a:rPr>
              <a:t>The feature engineering process involved creating two new columns: age of the house and </a:t>
            </a:r>
            <a:r>
              <a:rPr lang="en-US" sz="2000" b="0" i="0" dirty="0" err="1">
                <a:effectLst/>
                <a:latin typeface="Söhne"/>
              </a:rPr>
              <a:t>school_score</a:t>
            </a:r>
            <a:r>
              <a:rPr lang="en-US" sz="2000" b="0" i="0" dirty="0">
                <a:effectLst/>
                <a:latin typeface="Söhne"/>
              </a:rPr>
              <a:t>. The age of the house was calculated by subtracting the </a:t>
            </a:r>
            <a:r>
              <a:rPr lang="en-US" sz="2000" b="0" i="0" dirty="0" err="1">
                <a:effectLst/>
                <a:latin typeface="Söhne"/>
              </a:rPr>
              <a:t>year_built</a:t>
            </a:r>
            <a:r>
              <a:rPr lang="en-US" sz="2000" b="0" i="0" dirty="0">
                <a:effectLst/>
                <a:latin typeface="Söhne"/>
              </a:rPr>
              <a:t> column from the </a:t>
            </a:r>
            <a:r>
              <a:rPr lang="en-US" sz="2000" b="0" i="0" dirty="0" err="1">
                <a:effectLst/>
                <a:latin typeface="Söhne"/>
              </a:rPr>
              <a:t>tx_year</a:t>
            </a:r>
            <a:r>
              <a:rPr lang="en-US" sz="2000" b="0" i="0" dirty="0">
                <a:effectLst/>
                <a:latin typeface="Söhne"/>
              </a:rPr>
              <a:t> column. The </a:t>
            </a:r>
            <a:r>
              <a:rPr lang="en-US" sz="2000" b="0" i="0" dirty="0" err="1">
                <a:effectLst/>
                <a:latin typeface="Söhne"/>
              </a:rPr>
              <a:t>school_score</a:t>
            </a:r>
            <a:r>
              <a:rPr lang="en-US" sz="2000" b="0" i="0" dirty="0">
                <a:effectLst/>
                <a:latin typeface="Söhne"/>
              </a:rPr>
              <a:t> column was created by multiplying the </a:t>
            </a:r>
            <a:r>
              <a:rPr lang="en-US" sz="2000" b="0" i="0" dirty="0" err="1">
                <a:effectLst/>
                <a:latin typeface="Söhne"/>
              </a:rPr>
              <a:t>num_schools</a:t>
            </a:r>
            <a:r>
              <a:rPr lang="en-US" sz="2000" b="0" i="0" dirty="0">
                <a:effectLst/>
                <a:latin typeface="Söhne"/>
              </a:rPr>
              <a:t> column with the </a:t>
            </a:r>
            <a:r>
              <a:rPr lang="en-US" sz="2000" b="0" i="0" dirty="0" err="1">
                <a:effectLst/>
                <a:latin typeface="Söhne"/>
              </a:rPr>
              <a:t>median_school</a:t>
            </a:r>
            <a:r>
              <a:rPr lang="en-US" sz="2000" b="0" i="0" dirty="0">
                <a:effectLst/>
                <a:latin typeface="Söhne"/>
              </a:rPr>
              <a:t> column.</a:t>
            </a:r>
          </a:p>
          <a:p>
            <a:pPr marL="0" indent="0" algn="l">
              <a:buNone/>
            </a:pPr>
            <a:r>
              <a:rPr lang="en-US" sz="2000" b="0" i="0" dirty="0">
                <a:effectLst/>
                <a:latin typeface="Söhne"/>
              </a:rPr>
              <a:t>Furthermore, one hot encoding was applied to the categorical columns, such as </a:t>
            </a:r>
            <a:r>
              <a:rPr lang="en-US" sz="2000" b="0" i="0" dirty="0" err="1">
                <a:effectLst/>
                <a:latin typeface="Söhne"/>
              </a:rPr>
              <a:t>property_type</a:t>
            </a:r>
            <a:r>
              <a:rPr lang="en-US" sz="2000" b="0" i="0" dirty="0">
                <a:effectLst/>
                <a:latin typeface="Söhne"/>
              </a:rPr>
              <a:t>, </a:t>
            </a:r>
            <a:r>
              <a:rPr lang="en-US" sz="2000" b="0" i="0" dirty="0" err="1">
                <a:effectLst/>
                <a:latin typeface="Söhne"/>
              </a:rPr>
              <a:t>exterior_walls</a:t>
            </a:r>
            <a:r>
              <a:rPr lang="en-US" sz="2000" b="0" i="0" dirty="0">
                <a:effectLst/>
                <a:latin typeface="Söhne"/>
              </a:rPr>
              <a:t>, and roof, in order to convert them into numerical features that could be used in machine learning algorithms.</a:t>
            </a:r>
          </a:p>
          <a:p>
            <a:pPr marL="0" indent="0">
              <a:buNone/>
            </a:pPr>
            <a:endParaRPr lang="en-US" sz="2000" dirty="0"/>
          </a:p>
        </p:txBody>
      </p:sp>
    </p:spTree>
    <p:extLst>
      <p:ext uri="{BB962C8B-B14F-4D97-AF65-F5344CB8AC3E}">
        <p14:creationId xmlns:p14="http://schemas.microsoft.com/office/powerpoint/2010/main" val="2931759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19C3E-BBD2-FD76-84A0-2CB2AF30B66E}"/>
              </a:ext>
            </a:extLst>
          </p:cNvPr>
          <p:cNvSpPr>
            <a:spLocks noGrp="1"/>
          </p:cNvSpPr>
          <p:nvPr>
            <p:ph type="title"/>
          </p:nvPr>
        </p:nvSpPr>
        <p:spPr/>
        <p:txBody>
          <a:bodyPr/>
          <a:lstStyle/>
          <a:p>
            <a:r>
              <a:rPr lang="en-US" b="1" dirty="0"/>
              <a:t>Model Training</a:t>
            </a:r>
          </a:p>
        </p:txBody>
      </p:sp>
      <p:sp>
        <p:nvSpPr>
          <p:cNvPr id="3" name="Content Placeholder 2">
            <a:extLst>
              <a:ext uri="{FF2B5EF4-FFF2-40B4-BE49-F238E27FC236}">
                <a16:creationId xmlns:a16="http://schemas.microsoft.com/office/drawing/2014/main" id="{9A043B94-1A51-F067-76F6-629D022FC394}"/>
              </a:ext>
            </a:extLst>
          </p:cNvPr>
          <p:cNvSpPr>
            <a:spLocks noGrp="1"/>
          </p:cNvSpPr>
          <p:nvPr>
            <p:ph idx="1"/>
          </p:nvPr>
        </p:nvSpPr>
        <p:spPr/>
        <p:txBody>
          <a:bodyPr>
            <a:normAutofit/>
          </a:bodyPr>
          <a:lstStyle/>
          <a:p>
            <a:pPr marL="0" indent="0">
              <a:buNone/>
            </a:pPr>
            <a:r>
              <a:rPr lang="en-US" sz="2000" dirty="0"/>
              <a:t>Four different machine learning algorithms are trained on the dataset of the house to predict the price of the house. Following algorithms are trained:</a:t>
            </a:r>
          </a:p>
          <a:p>
            <a:pPr marL="514350" indent="-514350">
              <a:buAutoNum type="arabicPeriod"/>
            </a:pPr>
            <a:r>
              <a:rPr lang="en-US" sz="2000" dirty="0"/>
              <a:t>Linear Regression</a:t>
            </a:r>
          </a:p>
          <a:p>
            <a:pPr marL="514350" indent="-514350">
              <a:buAutoNum type="arabicPeriod"/>
            </a:pPr>
            <a:r>
              <a:rPr lang="en-US" sz="2000" dirty="0"/>
              <a:t>Random Forest</a:t>
            </a:r>
          </a:p>
          <a:p>
            <a:pPr marL="514350" indent="-514350">
              <a:buAutoNum type="arabicPeriod"/>
            </a:pPr>
            <a:r>
              <a:rPr lang="en-US" sz="2000" dirty="0"/>
              <a:t>Decision Tree</a:t>
            </a:r>
          </a:p>
          <a:p>
            <a:pPr marL="514350" indent="-514350">
              <a:buAutoNum type="arabicPeriod"/>
            </a:pPr>
            <a:r>
              <a:rPr lang="en-US" sz="2000" dirty="0"/>
              <a:t>Support Vector Machine</a:t>
            </a:r>
          </a:p>
        </p:txBody>
      </p:sp>
    </p:spTree>
    <p:extLst>
      <p:ext uri="{BB962C8B-B14F-4D97-AF65-F5344CB8AC3E}">
        <p14:creationId xmlns:p14="http://schemas.microsoft.com/office/powerpoint/2010/main" val="277918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499AA-9C09-B493-D360-4372F58E1252}"/>
              </a:ext>
            </a:extLst>
          </p:cNvPr>
          <p:cNvSpPr>
            <a:spLocks noGrp="1"/>
          </p:cNvSpPr>
          <p:nvPr>
            <p:ph type="title"/>
          </p:nvPr>
        </p:nvSpPr>
        <p:spPr/>
        <p:txBody>
          <a:bodyPr/>
          <a:lstStyle/>
          <a:p>
            <a:r>
              <a:rPr lang="en-US" b="1" dirty="0"/>
              <a:t>Accuracy of Models</a:t>
            </a:r>
          </a:p>
        </p:txBody>
      </p:sp>
      <p:sp>
        <p:nvSpPr>
          <p:cNvPr id="3" name="Content Placeholder 2">
            <a:extLst>
              <a:ext uri="{FF2B5EF4-FFF2-40B4-BE49-F238E27FC236}">
                <a16:creationId xmlns:a16="http://schemas.microsoft.com/office/drawing/2014/main" id="{64445FA2-4845-91F8-1313-231666C7EC70}"/>
              </a:ext>
            </a:extLst>
          </p:cNvPr>
          <p:cNvSpPr>
            <a:spLocks noGrp="1"/>
          </p:cNvSpPr>
          <p:nvPr>
            <p:ph idx="1"/>
          </p:nvPr>
        </p:nvSpPr>
        <p:spPr/>
        <p:txBody>
          <a:bodyPr>
            <a:normAutofit/>
          </a:bodyPr>
          <a:lstStyle/>
          <a:p>
            <a:pPr marL="0" indent="0">
              <a:buNone/>
            </a:pPr>
            <a:r>
              <a:rPr lang="en-US" sz="2000" dirty="0"/>
              <a:t>After training the algorithms the accuracy of the algorithms are computed using R2-score below are the results of each algorithm.</a:t>
            </a:r>
          </a:p>
          <a:p>
            <a:pPr marL="0" indent="0">
              <a:buNone/>
            </a:pPr>
            <a:r>
              <a:rPr lang="en-US" sz="2000" dirty="0"/>
              <a:t>Random forest has the highest R2-Score value as compare to other models.</a:t>
            </a:r>
          </a:p>
        </p:txBody>
      </p:sp>
      <p:graphicFrame>
        <p:nvGraphicFramePr>
          <p:cNvPr id="4" name="Table 4">
            <a:extLst>
              <a:ext uri="{FF2B5EF4-FFF2-40B4-BE49-F238E27FC236}">
                <a16:creationId xmlns:a16="http://schemas.microsoft.com/office/drawing/2014/main" id="{81907786-78D1-CA76-77FC-2E7B200515B9}"/>
              </a:ext>
            </a:extLst>
          </p:cNvPr>
          <p:cNvGraphicFramePr>
            <a:graphicFrameLocks noGrp="1"/>
          </p:cNvGraphicFramePr>
          <p:nvPr>
            <p:extLst>
              <p:ext uri="{D42A27DB-BD31-4B8C-83A1-F6EECF244321}">
                <p14:modId xmlns:p14="http://schemas.microsoft.com/office/powerpoint/2010/main" val="2606738206"/>
              </p:ext>
            </p:extLst>
          </p:nvPr>
        </p:nvGraphicFramePr>
        <p:xfrm>
          <a:off x="1335964" y="3074194"/>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291371518"/>
                    </a:ext>
                  </a:extLst>
                </a:gridCol>
                <a:gridCol w="4064000">
                  <a:extLst>
                    <a:ext uri="{9D8B030D-6E8A-4147-A177-3AD203B41FA5}">
                      <a16:colId xmlns:a16="http://schemas.microsoft.com/office/drawing/2014/main" val="3265522264"/>
                    </a:ext>
                  </a:extLst>
                </a:gridCol>
              </a:tblGrid>
              <a:tr h="370840">
                <a:tc>
                  <a:txBody>
                    <a:bodyPr/>
                    <a:lstStyle/>
                    <a:p>
                      <a:r>
                        <a:rPr lang="en-US" dirty="0"/>
                        <a:t>Model</a:t>
                      </a:r>
                    </a:p>
                  </a:txBody>
                  <a:tcPr/>
                </a:tc>
                <a:tc>
                  <a:txBody>
                    <a:bodyPr/>
                    <a:lstStyle/>
                    <a:p>
                      <a:r>
                        <a:rPr lang="en-US" dirty="0"/>
                        <a:t>R2-Score</a:t>
                      </a:r>
                    </a:p>
                  </a:txBody>
                  <a:tcPr/>
                </a:tc>
                <a:extLst>
                  <a:ext uri="{0D108BD9-81ED-4DB2-BD59-A6C34878D82A}">
                    <a16:rowId xmlns:a16="http://schemas.microsoft.com/office/drawing/2014/main" val="4262415853"/>
                  </a:ext>
                </a:extLst>
              </a:tr>
              <a:tr h="370840">
                <a:tc>
                  <a:txBody>
                    <a:bodyPr/>
                    <a:lstStyle/>
                    <a:p>
                      <a:r>
                        <a:rPr lang="en-US" dirty="0"/>
                        <a:t>Linear Regression</a:t>
                      </a:r>
                    </a:p>
                  </a:txBody>
                  <a:tcPr/>
                </a:tc>
                <a:tc>
                  <a:txBody>
                    <a:bodyPr/>
                    <a:lstStyle/>
                    <a:p>
                      <a:r>
                        <a:rPr lang="en-US" dirty="0"/>
                        <a:t>0.40</a:t>
                      </a:r>
                    </a:p>
                  </a:txBody>
                  <a:tcPr/>
                </a:tc>
                <a:extLst>
                  <a:ext uri="{0D108BD9-81ED-4DB2-BD59-A6C34878D82A}">
                    <a16:rowId xmlns:a16="http://schemas.microsoft.com/office/drawing/2014/main" val="602216288"/>
                  </a:ext>
                </a:extLst>
              </a:tr>
              <a:tr h="370840">
                <a:tc>
                  <a:txBody>
                    <a:bodyPr/>
                    <a:lstStyle/>
                    <a:p>
                      <a:r>
                        <a:rPr lang="en-US" dirty="0"/>
                        <a:t>Random Forest</a:t>
                      </a:r>
                    </a:p>
                  </a:txBody>
                  <a:tcPr/>
                </a:tc>
                <a:tc>
                  <a:txBody>
                    <a:bodyPr/>
                    <a:lstStyle/>
                    <a:p>
                      <a:r>
                        <a:rPr lang="en-US" dirty="0"/>
                        <a:t>0.55</a:t>
                      </a:r>
                    </a:p>
                  </a:txBody>
                  <a:tcPr/>
                </a:tc>
                <a:extLst>
                  <a:ext uri="{0D108BD9-81ED-4DB2-BD59-A6C34878D82A}">
                    <a16:rowId xmlns:a16="http://schemas.microsoft.com/office/drawing/2014/main" val="1249004311"/>
                  </a:ext>
                </a:extLst>
              </a:tr>
              <a:tr h="370840">
                <a:tc>
                  <a:txBody>
                    <a:bodyPr/>
                    <a:lstStyle/>
                    <a:p>
                      <a:r>
                        <a:rPr lang="en-US" dirty="0"/>
                        <a:t>Decision Tree</a:t>
                      </a:r>
                    </a:p>
                  </a:txBody>
                  <a:tcPr/>
                </a:tc>
                <a:tc>
                  <a:txBody>
                    <a:bodyPr/>
                    <a:lstStyle/>
                    <a:p>
                      <a:r>
                        <a:rPr lang="en-US" dirty="0"/>
                        <a:t>0.02</a:t>
                      </a:r>
                    </a:p>
                  </a:txBody>
                  <a:tcPr/>
                </a:tc>
                <a:extLst>
                  <a:ext uri="{0D108BD9-81ED-4DB2-BD59-A6C34878D82A}">
                    <a16:rowId xmlns:a16="http://schemas.microsoft.com/office/drawing/2014/main" val="4072234340"/>
                  </a:ext>
                </a:extLst>
              </a:tr>
              <a:tr h="370840">
                <a:tc>
                  <a:txBody>
                    <a:bodyPr/>
                    <a:lstStyle/>
                    <a:p>
                      <a:r>
                        <a:rPr lang="en-US" dirty="0"/>
                        <a:t>Support Vector Machine</a:t>
                      </a:r>
                    </a:p>
                  </a:txBody>
                  <a:tcPr/>
                </a:tc>
                <a:tc>
                  <a:txBody>
                    <a:bodyPr/>
                    <a:lstStyle/>
                    <a:p>
                      <a:r>
                        <a:rPr lang="en-US" dirty="0"/>
                        <a:t>0.03</a:t>
                      </a:r>
                    </a:p>
                  </a:txBody>
                  <a:tcPr/>
                </a:tc>
                <a:extLst>
                  <a:ext uri="{0D108BD9-81ED-4DB2-BD59-A6C34878D82A}">
                    <a16:rowId xmlns:a16="http://schemas.microsoft.com/office/drawing/2014/main" val="1742500327"/>
                  </a:ext>
                </a:extLst>
              </a:tr>
            </a:tbl>
          </a:graphicData>
        </a:graphic>
      </p:graphicFrame>
    </p:spTree>
    <p:extLst>
      <p:ext uri="{BB962C8B-B14F-4D97-AF65-F5344CB8AC3E}">
        <p14:creationId xmlns:p14="http://schemas.microsoft.com/office/powerpoint/2010/main" val="24042187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548</Words>
  <Application>Microsoft Office PowerPoint</Application>
  <PresentationFormat>Widescreen</PresentationFormat>
  <Paragraphs>46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Söhne</vt:lpstr>
      <vt:lpstr>Office Theme</vt:lpstr>
      <vt:lpstr>Real Estate Price Prediction using Machine Learning</vt:lpstr>
      <vt:lpstr>Introduction</vt:lpstr>
      <vt:lpstr>Dataset </vt:lpstr>
      <vt:lpstr>Exploratory Data Analysis</vt:lpstr>
      <vt:lpstr>PowerPoint Presentation</vt:lpstr>
      <vt:lpstr>Data Cleaning</vt:lpstr>
      <vt:lpstr>Feature Engineering</vt:lpstr>
      <vt:lpstr>Model Training</vt:lpstr>
      <vt:lpstr>Accuracy of Models</vt:lpstr>
      <vt:lpstr>Price Prediction of Models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Estate Price Prediction using Machine Learning</dc:title>
  <dc:creator>Ehtisham Raza</dc:creator>
  <cp:lastModifiedBy>Ehtisham Raza</cp:lastModifiedBy>
  <cp:revision>17</cp:revision>
  <dcterms:created xsi:type="dcterms:W3CDTF">2023-05-12T18:22:03Z</dcterms:created>
  <dcterms:modified xsi:type="dcterms:W3CDTF">2023-05-12T19:58:23Z</dcterms:modified>
</cp:coreProperties>
</file>