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1"/>
  </p:notesMasterIdLst>
  <p:handoutMasterIdLst>
    <p:handoutMasterId r:id="rId12"/>
  </p:handoutMasterIdLst>
  <p:sldIdLst>
    <p:sldId id="289" r:id="rId5"/>
    <p:sldId id="288" r:id="rId6"/>
    <p:sldId id="276" r:id="rId7"/>
    <p:sldId id="283"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9F9F9F"/>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4" autoAdjust="0"/>
  </p:normalViewPr>
  <p:slideViewPr>
    <p:cSldViewPr snapToGrid="0">
      <p:cViewPr varScale="1">
        <p:scale>
          <a:sx n="76" d="100"/>
          <a:sy n="76" d="100"/>
        </p:scale>
        <p:origin x="120" y="7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6/7/2024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20650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6/7/2024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6/7/2024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6/7/2024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6/7/2024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6/7/2024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6/7/2024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6/7/2024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6/7/2024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6/7/2024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6/7/2024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6/7/2024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6/7/2024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6/7/2024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6/7/2024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7" r:id="rId17"/>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925088" y="1785547"/>
            <a:ext cx="5844679" cy="3599727"/>
          </a:xfrm>
        </p:spPr>
        <p:txBody>
          <a:bodyPr/>
          <a:lstStyle/>
          <a:p>
            <a:r>
              <a:rPr lang="en-US" dirty="0"/>
              <a:t>German Credit Risk Analysis</a:t>
            </a:r>
            <a:br>
              <a:rPr lang="en-US" dirty="0"/>
            </a:br>
            <a:br>
              <a:rPr lang="en-US" dirty="0"/>
            </a:br>
            <a:r>
              <a:rPr lang="en-US" dirty="0"/>
              <a:t>A comprehensive analysis of factors influencing credit risk</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
        <p:nvSpPr>
          <p:cNvPr id="2" name="TextBox 1">
            <a:extLst>
              <a:ext uri="{FF2B5EF4-FFF2-40B4-BE49-F238E27FC236}">
                <a16:creationId xmlns:a16="http://schemas.microsoft.com/office/drawing/2014/main" id="{F77DFC3C-867D-EDAF-4FC3-36CA168CFED8}"/>
              </a:ext>
            </a:extLst>
          </p:cNvPr>
          <p:cNvSpPr txBox="1"/>
          <p:nvPr/>
        </p:nvSpPr>
        <p:spPr>
          <a:xfrm>
            <a:off x="2571420" y="5613348"/>
            <a:ext cx="3534617" cy="523220"/>
          </a:xfrm>
          <a:prstGeom prst="rect">
            <a:avLst/>
          </a:prstGeom>
          <a:noFill/>
        </p:spPr>
        <p:txBody>
          <a:bodyPr wrap="square" rtlCol="0">
            <a:spAutoFit/>
          </a:bodyPr>
          <a:lstStyle/>
          <a:p>
            <a:r>
              <a:rPr lang="en-US" sz="2800" dirty="0">
                <a:latin typeface="+mj-lt"/>
              </a:rPr>
              <a:t>By Ethan Hartman</a:t>
            </a:r>
          </a:p>
        </p:txBody>
      </p:sp>
    </p:spTree>
    <p:extLst>
      <p:ext uri="{BB962C8B-B14F-4D97-AF65-F5344CB8AC3E}">
        <p14:creationId xmlns:p14="http://schemas.microsoft.com/office/powerpoint/2010/main" val="307899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917896" y="114223"/>
            <a:ext cx="3767662" cy="790125"/>
          </a:xfrm>
          <a:noFill/>
        </p:spPr>
        <p:txBody>
          <a:bodyPr anchor="ctr">
            <a:noAutofit/>
          </a:bodyPr>
          <a:lstStyle/>
          <a:p>
            <a:r>
              <a:rPr lang="en-US" sz="4000" dirty="0"/>
              <a:t>Data Overview</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pic>
        <p:nvPicPr>
          <p:cNvPr id="9" name="Picture 8" descr="A graph of age distribution&#10;&#10;Description automatically generated">
            <a:extLst>
              <a:ext uri="{FF2B5EF4-FFF2-40B4-BE49-F238E27FC236}">
                <a16:creationId xmlns:a16="http://schemas.microsoft.com/office/drawing/2014/main" id="{BDF994B0-289F-C748-6AF9-93DE37CF6A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71" y="88889"/>
            <a:ext cx="3200400" cy="2000250"/>
          </a:xfrm>
          <a:prstGeom prst="rect">
            <a:avLst/>
          </a:prstGeom>
        </p:spPr>
      </p:pic>
      <p:pic>
        <p:nvPicPr>
          <p:cNvPr id="11" name="Picture 10" descr="A graph of credit distribution&#10;&#10;Description automatically generated">
            <a:extLst>
              <a:ext uri="{FF2B5EF4-FFF2-40B4-BE49-F238E27FC236}">
                <a16:creationId xmlns:a16="http://schemas.microsoft.com/office/drawing/2014/main" id="{53BF2538-FF6E-D7BD-B3A2-90F12F4386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96" y="4408962"/>
            <a:ext cx="3200400" cy="2283951"/>
          </a:xfrm>
          <a:prstGeom prst="rect">
            <a:avLst/>
          </a:prstGeom>
        </p:spPr>
      </p:pic>
      <p:pic>
        <p:nvPicPr>
          <p:cNvPr id="13" name="Picture 12" descr="A graph of a number of blue bars&#10;&#10;Description automatically generated">
            <a:extLst>
              <a:ext uri="{FF2B5EF4-FFF2-40B4-BE49-F238E27FC236}">
                <a16:creationId xmlns:a16="http://schemas.microsoft.com/office/drawing/2014/main" id="{75D256D7-7837-5A94-2113-9515647500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96" y="2150604"/>
            <a:ext cx="3156571" cy="2154696"/>
          </a:xfrm>
          <a:prstGeom prst="rect">
            <a:avLst/>
          </a:prstGeom>
        </p:spPr>
      </p:pic>
      <p:sp>
        <p:nvSpPr>
          <p:cNvPr id="15" name="TextBox 14">
            <a:extLst>
              <a:ext uri="{FF2B5EF4-FFF2-40B4-BE49-F238E27FC236}">
                <a16:creationId xmlns:a16="http://schemas.microsoft.com/office/drawing/2014/main" id="{4CD95208-ADAE-2BD2-EAEE-CD0E9F9E5F67}"/>
              </a:ext>
            </a:extLst>
          </p:cNvPr>
          <p:cNvSpPr txBox="1"/>
          <p:nvPr/>
        </p:nvSpPr>
        <p:spPr>
          <a:xfrm>
            <a:off x="4277838" y="1321869"/>
            <a:ext cx="7751127" cy="4801314"/>
          </a:xfrm>
          <a:prstGeom prst="rect">
            <a:avLst/>
          </a:prstGeom>
          <a:solidFill>
            <a:schemeClr val="bg1">
              <a:lumMod val="85000"/>
              <a:alpha val="80000"/>
            </a:schemeClr>
          </a:solidFill>
        </p:spPr>
        <p:txBody>
          <a:bodyPr wrap="square" rtlCol="0">
            <a:spAutoFit/>
          </a:bodyPr>
          <a:lstStyle/>
          <a:p>
            <a:r>
              <a:rPr lang="en-US" dirty="0"/>
              <a:t>The dataset is of German loan borrowers.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information contained within the set relates to Individual characteristics (Sex, age, housing), account information (checking and savings account balance level), and loan information (purpose, duration, amount, and risk assessment).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of the data is categorical in nature but were converted to numerical identifiers later for correlation analysis. </a:t>
            </a:r>
          </a:p>
          <a:p>
            <a:endParaRPr lang="en-US" dirty="0"/>
          </a:p>
          <a:p>
            <a:pPr marL="285750" indent="-285750">
              <a:buFont typeface="Arial" panose="020B0604020202020204" pitchFamily="34" charset="0"/>
              <a:buChar char="•"/>
            </a:pPr>
            <a:r>
              <a:rPr lang="en-US" dirty="0"/>
              <a:t>The Job column is numerical in nature, but information from the source of the dataset informs that it is categorical</a:t>
            </a:r>
          </a:p>
          <a:p>
            <a:pPr marL="742950" lvl="1" indent="-285750">
              <a:buFont typeface="Wingdings" panose="05000000000000000000" pitchFamily="2" charset="2"/>
              <a:buChar char="v"/>
            </a:pPr>
            <a:r>
              <a:rPr lang="en-US" dirty="0"/>
              <a:t> 0 - unskilled non-resident, 1 - unskilled resident, 2 - skilled, 3 - highly skilled </a:t>
            </a:r>
          </a:p>
          <a:p>
            <a:pPr marL="742950" lvl="1" indent="-285750">
              <a:buFont typeface="Wingdings" panose="05000000000000000000" pitchFamily="2" charset="2"/>
              <a:buChar char="v"/>
            </a:pPr>
            <a:r>
              <a:rPr lang="en-US" dirty="0"/>
              <a:t>This will be reflected in visualizations.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Additionally, the only columns which contain null values are Savings and Checking. I These records were not dropped. Instead, I used an imputation method to fill them. This is discussed later. </a:t>
            </a:r>
          </a:p>
        </p:txBody>
      </p:sp>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1122947" y="240632"/>
            <a:ext cx="7267074" cy="802106"/>
          </a:xfrm>
          <a:noFill/>
        </p:spPr>
        <p:txBody>
          <a:bodyPr anchor="b"/>
          <a:lstStyle/>
          <a:p>
            <a:r>
              <a:rPr lang="en-US" dirty="0"/>
              <a:t>Credit Demographics</a:t>
            </a:r>
          </a:p>
        </p:txBody>
      </p:sp>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p:pic>
      <p:sp>
        <p:nvSpPr>
          <p:cNvPr id="4" name="TextBox 3">
            <a:extLst>
              <a:ext uri="{FF2B5EF4-FFF2-40B4-BE49-F238E27FC236}">
                <a16:creationId xmlns:a16="http://schemas.microsoft.com/office/drawing/2014/main" id="{F491668D-7671-EF83-211A-B7328E8A49DF}"/>
              </a:ext>
            </a:extLst>
          </p:cNvPr>
          <p:cNvSpPr txBox="1"/>
          <p:nvPr/>
        </p:nvSpPr>
        <p:spPr>
          <a:xfrm>
            <a:off x="838201" y="1042738"/>
            <a:ext cx="4013199" cy="369332"/>
          </a:xfrm>
          <a:prstGeom prst="rect">
            <a:avLst/>
          </a:prstGeom>
          <a:noFill/>
        </p:spPr>
        <p:txBody>
          <a:bodyPr wrap="square">
            <a:spAutoFit/>
          </a:bodyPr>
          <a:lstStyle/>
          <a:p>
            <a:r>
              <a:rPr lang="en-US" dirty="0"/>
              <a:t>Credit distribution by Purpose, Sex, and Risk</a:t>
            </a:r>
          </a:p>
        </p:txBody>
      </p:sp>
      <p:pic>
        <p:nvPicPr>
          <p:cNvPr id="6" name="Picture 5" descr="A graph of different colored and rectangular shapes&#10;&#10;Description automatically generated with medium confidence">
            <a:extLst>
              <a:ext uri="{FF2B5EF4-FFF2-40B4-BE49-F238E27FC236}">
                <a16:creationId xmlns:a16="http://schemas.microsoft.com/office/drawing/2014/main" id="{768BB5CC-D8AC-3AB8-1BA6-65728B041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43" y="1464408"/>
            <a:ext cx="5344458" cy="3671358"/>
          </a:xfrm>
          <a:prstGeom prst="rect">
            <a:avLst/>
          </a:prstGeom>
        </p:spPr>
      </p:pic>
      <p:sp>
        <p:nvSpPr>
          <p:cNvPr id="7" name="TextBox 6">
            <a:extLst>
              <a:ext uri="{FF2B5EF4-FFF2-40B4-BE49-F238E27FC236}">
                <a16:creationId xmlns:a16="http://schemas.microsoft.com/office/drawing/2014/main" id="{8F652EB0-99B0-882E-29CF-9A8F310D5908}"/>
              </a:ext>
            </a:extLst>
          </p:cNvPr>
          <p:cNvSpPr txBox="1"/>
          <p:nvPr/>
        </p:nvSpPr>
        <p:spPr>
          <a:xfrm>
            <a:off x="6849979" y="1056776"/>
            <a:ext cx="4503820" cy="369332"/>
          </a:xfrm>
          <a:prstGeom prst="rect">
            <a:avLst/>
          </a:prstGeom>
          <a:noFill/>
        </p:spPr>
        <p:txBody>
          <a:bodyPr wrap="square">
            <a:spAutoFit/>
          </a:bodyPr>
          <a:lstStyle/>
          <a:p>
            <a:r>
              <a:rPr lang="en-US" dirty="0"/>
              <a:t>Distribution of Age, Credit Amount, and Duration</a:t>
            </a:r>
          </a:p>
        </p:txBody>
      </p:sp>
      <p:pic>
        <p:nvPicPr>
          <p:cNvPr id="14" name="Picture 13" descr="A screenshot of a graph&#10;&#10;Description automatically generated">
            <a:extLst>
              <a:ext uri="{FF2B5EF4-FFF2-40B4-BE49-F238E27FC236}">
                <a16:creationId xmlns:a16="http://schemas.microsoft.com/office/drawing/2014/main" id="{7AF65434-D259-2975-3BE0-772705FB4A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1" y="1609491"/>
            <a:ext cx="5588000" cy="3526276"/>
          </a:xfrm>
          <a:prstGeom prst="rect">
            <a:avLst/>
          </a:prstGeom>
        </p:spPr>
      </p:pic>
    </p:spTree>
    <p:extLst>
      <p:ext uri="{BB962C8B-B14F-4D97-AF65-F5344CB8AC3E}">
        <p14:creationId xmlns:p14="http://schemas.microsoft.com/office/powerpoint/2010/main" val="8210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233276" y="565533"/>
            <a:ext cx="6980282" cy="1059848"/>
          </a:xfrm>
          <a:noFill/>
        </p:spPr>
        <p:txBody>
          <a:bodyPr>
            <a:noAutofit/>
          </a:bodyPr>
          <a:lstStyle/>
          <a:p>
            <a:r>
              <a:rPr lang="en-US" dirty="0"/>
              <a:t>Risk Assessment by Demographics</a:t>
            </a: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p:pic>
      <p:sp>
        <p:nvSpPr>
          <p:cNvPr id="7" name="TextBox 6">
            <a:extLst>
              <a:ext uri="{FF2B5EF4-FFF2-40B4-BE49-F238E27FC236}">
                <a16:creationId xmlns:a16="http://schemas.microsoft.com/office/drawing/2014/main" id="{6318EE11-1DA6-7900-A262-0E4C8877FC15}"/>
              </a:ext>
            </a:extLst>
          </p:cNvPr>
          <p:cNvSpPr txBox="1"/>
          <p:nvPr/>
        </p:nvSpPr>
        <p:spPr>
          <a:xfrm>
            <a:off x="1004411" y="1625381"/>
            <a:ext cx="6136104" cy="369332"/>
          </a:xfrm>
          <a:prstGeom prst="rect">
            <a:avLst/>
          </a:prstGeom>
          <a:noFill/>
        </p:spPr>
        <p:txBody>
          <a:bodyPr wrap="square">
            <a:spAutoFit/>
          </a:bodyPr>
          <a:lstStyle/>
          <a:p>
            <a:r>
              <a:rPr lang="en-US" dirty="0"/>
              <a:t>Risk distribution by Housing, Job, Checking and Saving accounts</a:t>
            </a:r>
          </a:p>
        </p:txBody>
      </p:sp>
      <p:pic>
        <p:nvPicPr>
          <p:cNvPr id="11" name="Picture 10" descr="A group of blue and orange bars&#10;&#10;Description automatically generated">
            <a:extLst>
              <a:ext uri="{FF2B5EF4-FFF2-40B4-BE49-F238E27FC236}">
                <a16:creationId xmlns:a16="http://schemas.microsoft.com/office/drawing/2014/main" id="{BE057C26-B8B1-D726-F477-ECB904ED8C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411" y="2101467"/>
            <a:ext cx="5829300" cy="3753233"/>
          </a:xfrm>
          <a:prstGeom prst="rect">
            <a:avLst/>
          </a:prstGeom>
        </p:spPr>
      </p:pic>
    </p:spTree>
    <p:extLst>
      <p:ext uri="{BB962C8B-B14F-4D97-AF65-F5344CB8AC3E}">
        <p14:creationId xmlns:p14="http://schemas.microsoft.com/office/powerpoint/2010/main" val="424203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871181" y="198456"/>
            <a:ext cx="6095537" cy="616910"/>
          </a:xfrm>
        </p:spPr>
        <p:style>
          <a:lnRef idx="2">
            <a:schemeClr val="accent2">
              <a:shade val="15000"/>
            </a:schemeClr>
          </a:lnRef>
          <a:fillRef idx="1">
            <a:schemeClr val="accent2"/>
          </a:fillRef>
          <a:effectRef idx="0">
            <a:schemeClr val="accent2"/>
          </a:effectRef>
          <a:fontRef idx="minor">
            <a:schemeClr val="lt1"/>
          </a:fontRef>
        </p:style>
        <p:txBody>
          <a:bodyPr/>
          <a:lstStyle/>
          <a:p>
            <a:r>
              <a:rPr lang="en-US" dirty="0">
                <a:solidFill>
                  <a:schemeClr val="tx1"/>
                </a:solidFill>
                <a:latin typeface="+mj-lt"/>
              </a:rPr>
              <a:t>Correlation</a:t>
            </a:r>
            <a:r>
              <a:rPr lang="en-US" dirty="0">
                <a:solidFill>
                  <a:schemeClr val="tx1"/>
                </a:solidFill>
              </a:rPr>
              <a:t> </a:t>
            </a:r>
            <a:r>
              <a:rPr lang="en-US" dirty="0">
                <a:solidFill>
                  <a:schemeClr val="tx1"/>
                </a:solidFill>
                <a:latin typeface="+mj-lt"/>
              </a:rPr>
              <a:t>Analysis</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xfrm>
            <a:off x="-88900" y="-22860"/>
            <a:ext cx="3291840" cy="6903720"/>
          </a:xfrm>
          <a:noFill/>
        </p:spPr>
      </p:pic>
      <p:sp>
        <p:nvSpPr>
          <p:cNvPr id="5" name="TextBox 4">
            <a:extLst>
              <a:ext uri="{FF2B5EF4-FFF2-40B4-BE49-F238E27FC236}">
                <a16:creationId xmlns:a16="http://schemas.microsoft.com/office/drawing/2014/main" id="{0930F2D4-DC62-8265-2ACF-6826ABA6998D}"/>
              </a:ext>
            </a:extLst>
          </p:cNvPr>
          <p:cNvSpPr txBox="1"/>
          <p:nvPr/>
        </p:nvSpPr>
        <p:spPr>
          <a:xfrm>
            <a:off x="7234444" y="839928"/>
            <a:ext cx="3648448" cy="369332"/>
          </a:xfrm>
          <a:prstGeom prst="rect">
            <a:avLst/>
          </a:prstGeom>
          <a:noFill/>
        </p:spPr>
        <p:txBody>
          <a:bodyPr wrap="square">
            <a:spAutoFit/>
          </a:bodyPr>
          <a:lstStyle/>
          <a:p>
            <a:r>
              <a:rPr lang="en-US" dirty="0"/>
              <a:t>Correlation between Selected Variables</a:t>
            </a:r>
          </a:p>
        </p:txBody>
      </p:sp>
      <p:pic>
        <p:nvPicPr>
          <p:cNvPr id="13" name="Picture 12" descr="A green and white grid with numbers&#10;&#10;Description automatically generated with medium confidence">
            <a:extLst>
              <a:ext uri="{FF2B5EF4-FFF2-40B4-BE49-F238E27FC236}">
                <a16:creationId xmlns:a16="http://schemas.microsoft.com/office/drawing/2014/main" id="{5A61173F-2865-2DDB-30B6-7131F79023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5451" y="1248087"/>
            <a:ext cx="5563856" cy="3709238"/>
          </a:xfrm>
          <a:prstGeom prst="rect">
            <a:avLst/>
          </a:prstGeom>
        </p:spPr>
      </p:pic>
      <p:sp>
        <p:nvSpPr>
          <p:cNvPr id="15" name="Title 1">
            <a:extLst>
              <a:ext uri="{FF2B5EF4-FFF2-40B4-BE49-F238E27FC236}">
                <a16:creationId xmlns:a16="http://schemas.microsoft.com/office/drawing/2014/main" id="{1C9BD96F-5B4C-02EF-84F5-3D3134475A34}"/>
              </a:ext>
            </a:extLst>
          </p:cNvPr>
          <p:cNvSpPr txBox="1">
            <a:spLocks/>
          </p:cNvSpPr>
          <p:nvPr/>
        </p:nvSpPr>
        <p:spPr>
          <a:xfrm>
            <a:off x="144643" y="117343"/>
            <a:ext cx="5341758" cy="169384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vert="horz" lIns="91440" tIns="45720" rIns="91440" bIns="45720" rtlCol="0" anchor="b" anchorCtr="0">
            <a:noAutofit/>
          </a:bodyPr>
          <a:lstStyle>
            <a:lvl1pPr algn="l" defTabSz="914400" rtl="0" eaLnBrk="1" latinLnBrk="0" hangingPunct="1">
              <a:lnSpc>
                <a:spcPct val="90000"/>
              </a:lnSpc>
              <a:spcBef>
                <a:spcPct val="0"/>
              </a:spcBef>
              <a:buNone/>
              <a:defRPr sz="3600" i="1" kern="1200" cap="all" baseline="0">
                <a:solidFill>
                  <a:schemeClr val="tx2"/>
                </a:solidFill>
                <a:latin typeface="+mj-lt"/>
                <a:ea typeface="+mj-ea"/>
                <a:cs typeface="+mj-cs"/>
              </a:defRPr>
            </a:lvl1pPr>
          </a:lstStyle>
          <a:p>
            <a:r>
              <a:rPr lang="en-US" dirty="0"/>
              <a:t>Data Preprocessing and Feature Engineering</a:t>
            </a:r>
          </a:p>
        </p:txBody>
      </p:sp>
      <p:sp>
        <p:nvSpPr>
          <p:cNvPr id="16" name="TextBox 15">
            <a:extLst>
              <a:ext uri="{FF2B5EF4-FFF2-40B4-BE49-F238E27FC236}">
                <a16:creationId xmlns:a16="http://schemas.microsoft.com/office/drawing/2014/main" id="{651FEF8D-70B0-CAB6-B2E9-41CB09874B2C}"/>
              </a:ext>
            </a:extLst>
          </p:cNvPr>
          <p:cNvSpPr txBox="1"/>
          <p:nvPr/>
        </p:nvSpPr>
        <p:spPr>
          <a:xfrm>
            <a:off x="182633" y="1961634"/>
            <a:ext cx="5303767" cy="4247317"/>
          </a:xfrm>
          <a:prstGeom prst="rect">
            <a:avLst/>
          </a:prstGeom>
          <a:solidFill>
            <a:schemeClr val="bg1">
              <a:lumMod val="95000"/>
              <a:alpha val="85098"/>
            </a:schemeClr>
          </a:solidFill>
          <a:ln>
            <a:solidFill>
              <a:schemeClr val="tx1"/>
            </a:solidFill>
          </a:ln>
        </p:spPr>
        <p:txBody>
          <a:bodyPr wrap="square" rtlCol="0">
            <a:spAutoFit/>
          </a:bodyPr>
          <a:lstStyle/>
          <a:p>
            <a:pPr marL="285750" indent="-285750">
              <a:buFont typeface="Arial" panose="020B0604020202020204" pitchFamily="34" charset="0"/>
              <a:buChar char="•"/>
            </a:pPr>
            <a:r>
              <a:rPr lang="en-US" dirty="0" err="1"/>
              <a:t>NA’d</a:t>
            </a:r>
            <a:r>
              <a:rPr lang="en-US" dirty="0"/>
              <a:t> values in the Checking and Saving accounts columns were filled by supplying the average value of the mean, median, and mode of their respective age group for that column. </a:t>
            </a:r>
          </a:p>
          <a:p>
            <a:endParaRPr lang="en-US" dirty="0"/>
          </a:p>
          <a:p>
            <a:pPr marL="285750" indent="-285750">
              <a:buFont typeface="Arial" panose="020B0604020202020204" pitchFamily="34" charset="0"/>
              <a:buChar char="•"/>
            </a:pPr>
            <a:r>
              <a:rPr lang="en-US" dirty="0"/>
              <a:t>An upper and lower limit were calculated for numeric columns (Age, Credit, Duration) as follows: </a:t>
            </a:r>
          </a:p>
          <a:p>
            <a:pPr marL="285750" indent="-285750">
              <a:buFont typeface="Arial" panose="020B0604020202020204" pitchFamily="34" charset="0"/>
              <a:buChar char="•"/>
            </a:pPr>
            <a:endParaRPr lang="en-US" dirty="0"/>
          </a:p>
          <a:p>
            <a:r>
              <a:rPr lang="en-US" dirty="0"/>
              <a:t>                 IQR = Q3(75% quartile) - Q1(25% quartile)                                                                                                             upper limit = Q3 + 1.5 * IQR  , lower limit = Q1 - 1.5 * IQR</a:t>
            </a:r>
          </a:p>
          <a:p>
            <a:endParaRPr lang="en-US" dirty="0"/>
          </a:p>
          <a:p>
            <a:pPr marL="285750" indent="-285750">
              <a:buFont typeface="Wingdings" panose="05000000000000000000" pitchFamily="2" charset="2"/>
              <a:buChar char="Ø"/>
            </a:pPr>
            <a:r>
              <a:rPr lang="en-US" dirty="0"/>
              <a:t>Outliers were classified as values existing outside these limits. To maintain the dataset size and robustness, while reducing outlier influence, outlier values were changed to the appropriate limit value and the records were kept.    </a:t>
            </a:r>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199" y="365126"/>
            <a:ext cx="6645965" cy="709696"/>
          </a:xfrm>
          <a:noFill/>
        </p:spPr>
        <p:txBody>
          <a:bodyPr/>
          <a:lstStyle/>
          <a:p>
            <a:r>
              <a:rPr lang="en-US"/>
              <a:t>Predictive Modeling</a:t>
            </a:r>
            <a:endParaRPr lang="en-US" dirty="0"/>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838199" y="1074822"/>
            <a:ext cx="5781261" cy="430713"/>
          </a:xfrm>
          <a:noFill/>
        </p:spPr>
        <p:txBody>
          <a:bodyPr vert="horz" lIns="91440" tIns="45720" rIns="91440" bIns="45720" rtlCol="0" anchor="t">
            <a:normAutofit/>
          </a:bodyPr>
          <a:lstStyle/>
          <a:p>
            <a:r>
              <a:rPr lang="en-US" dirty="0"/>
              <a:t>Confusion Matrix and ROC Curve for Logistic Regression Model</a:t>
            </a:r>
          </a:p>
        </p:txBody>
      </p:sp>
      <p:pic>
        <p:nvPicPr>
          <p:cNvPr id="20" name="Picture Placeholder 19" descr="City lights at night">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 b="52"/>
          <a:stretch/>
        </p:blipFill>
        <p:spPr/>
      </p:pic>
      <p:graphicFrame>
        <p:nvGraphicFramePr>
          <p:cNvPr id="7" name="Table 6">
            <a:extLst>
              <a:ext uri="{FF2B5EF4-FFF2-40B4-BE49-F238E27FC236}">
                <a16:creationId xmlns:a16="http://schemas.microsoft.com/office/drawing/2014/main" id="{4C74E8AA-FB89-3DA1-535A-8AF1B688C31C}"/>
              </a:ext>
            </a:extLst>
          </p:cNvPr>
          <p:cNvGraphicFramePr>
            <a:graphicFrameLocks noGrp="1"/>
          </p:cNvGraphicFramePr>
          <p:nvPr>
            <p:extLst>
              <p:ext uri="{D42A27DB-BD31-4B8C-83A1-F6EECF244321}">
                <p14:modId xmlns:p14="http://schemas.microsoft.com/office/powerpoint/2010/main" val="4288846425"/>
              </p:ext>
            </p:extLst>
          </p:nvPr>
        </p:nvGraphicFramePr>
        <p:xfrm>
          <a:off x="7471979" y="1784518"/>
          <a:ext cx="3441699" cy="1920240"/>
        </p:xfrm>
        <a:graphic>
          <a:graphicData uri="http://schemas.openxmlformats.org/drawingml/2006/table">
            <a:tbl>
              <a:tblPr firstRow="1" bandRow="1">
                <a:tableStyleId>{9DCAF9ED-07DC-4A11-8D7F-57B35C25682E}</a:tableStyleId>
              </a:tblPr>
              <a:tblGrid>
                <a:gridCol w="1147233">
                  <a:extLst>
                    <a:ext uri="{9D8B030D-6E8A-4147-A177-3AD203B41FA5}">
                      <a16:colId xmlns:a16="http://schemas.microsoft.com/office/drawing/2014/main" val="3160569182"/>
                    </a:ext>
                  </a:extLst>
                </a:gridCol>
                <a:gridCol w="1147233">
                  <a:extLst>
                    <a:ext uri="{9D8B030D-6E8A-4147-A177-3AD203B41FA5}">
                      <a16:colId xmlns:a16="http://schemas.microsoft.com/office/drawing/2014/main" val="712891324"/>
                    </a:ext>
                  </a:extLst>
                </a:gridCol>
                <a:gridCol w="1147233">
                  <a:extLst>
                    <a:ext uri="{9D8B030D-6E8A-4147-A177-3AD203B41FA5}">
                      <a16:colId xmlns:a16="http://schemas.microsoft.com/office/drawing/2014/main" val="1716462063"/>
                    </a:ext>
                  </a:extLst>
                </a:gridCol>
              </a:tblGrid>
              <a:tr h="633495">
                <a:tc>
                  <a:txBody>
                    <a:bodyPr/>
                    <a:lstStyle/>
                    <a:p>
                      <a:endParaRPr lang="en-US" dirty="0"/>
                    </a:p>
                  </a:txBody>
                  <a:tcPr/>
                </a:tc>
                <a:tc>
                  <a:txBody>
                    <a:bodyPr/>
                    <a:lstStyle/>
                    <a:p>
                      <a:r>
                        <a:rPr lang="en-US" dirty="0"/>
                        <a:t>Predicted Bad Risk</a:t>
                      </a:r>
                    </a:p>
                  </a:txBody>
                  <a:tcPr/>
                </a:tc>
                <a:tc>
                  <a:txBody>
                    <a:bodyPr/>
                    <a:lstStyle/>
                    <a:p>
                      <a:r>
                        <a:rPr lang="en-US" dirty="0"/>
                        <a:t>Predicted Good Risk</a:t>
                      </a:r>
                    </a:p>
                  </a:txBody>
                  <a:tcPr/>
                </a:tc>
                <a:extLst>
                  <a:ext uri="{0D108BD9-81ED-4DB2-BD59-A6C34878D82A}">
                    <a16:rowId xmlns:a16="http://schemas.microsoft.com/office/drawing/2014/main" val="2476888530"/>
                  </a:ext>
                </a:extLst>
              </a:tr>
              <a:tr h="542619">
                <a:tc>
                  <a:txBody>
                    <a:bodyPr/>
                    <a:lstStyle/>
                    <a:p>
                      <a:r>
                        <a:rPr lang="en-US" dirty="0"/>
                        <a:t>Actual Bad Risk</a:t>
                      </a:r>
                    </a:p>
                  </a:txBody>
                  <a:tcPr/>
                </a:tc>
                <a:tc>
                  <a:txBody>
                    <a:bodyPr/>
                    <a:lstStyle/>
                    <a:p>
                      <a:r>
                        <a:rPr lang="en-US" dirty="0"/>
                        <a:t>18</a:t>
                      </a:r>
                    </a:p>
                  </a:txBody>
                  <a:tcPr/>
                </a:tc>
                <a:tc>
                  <a:txBody>
                    <a:bodyPr/>
                    <a:lstStyle/>
                    <a:p>
                      <a:r>
                        <a:rPr lang="en-US" dirty="0"/>
                        <a:t>60</a:t>
                      </a:r>
                    </a:p>
                  </a:txBody>
                  <a:tcPr/>
                </a:tc>
                <a:extLst>
                  <a:ext uri="{0D108BD9-81ED-4DB2-BD59-A6C34878D82A}">
                    <a16:rowId xmlns:a16="http://schemas.microsoft.com/office/drawing/2014/main" val="1700749637"/>
                  </a:ext>
                </a:extLst>
              </a:tr>
              <a:tr h="542619">
                <a:tc>
                  <a:txBody>
                    <a:bodyPr/>
                    <a:lstStyle/>
                    <a:p>
                      <a:r>
                        <a:rPr lang="en-US" dirty="0"/>
                        <a:t>Actual Good Risk</a:t>
                      </a:r>
                    </a:p>
                  </a:txBody>
                  <a:tcPr/>
                </a:tc>
                <a:tc>
                  <a:txBody>
                    <a:bodyPr/>
                    <a:lstStyle/>
                    <a:p>
                      <a:r>
                        <a:rPr lang="en-US" dirty="0"/>
                        <a:t>7</a:t>
                      </a:r>
                    </a:p>
                  </a:txBody>
                  <a:tcPr/>
                </a:tc>
                <a:tc>
                  <a:txBody>
                    <a:bodyPr/>
                    <a:lstStyle/>
                    <a:p>
                      <a:r>
                        <a:rPr lang="en-US" dirty="0"/>
                        <a:t>215</a:t>
                      </a:r>
                    </a:p>
                  </a:txBody>
                  <a:tcPr/>
                </a:tc>
                <a:extLst>
                  <a:ext uri="{0D108BD9-81ED-4DB2-BD59-A6C34878D82A}">
                    <a16:rowId xmlns:a16="http://schemas.microsoft.com/office/drawing/2014/main" val="2772700445"/>
                  </a:ext>
                </a:extLst>
              </a:tr>
            </a:tbl>
          </a:graphicData>
        </a:graphic>
      </p:graphicFrame>
      <p:graphicFrame>
        <p:nvGraphicFramePr>
          <p:cNvPr id="8" name="Table 7">
            <a:extLst>
              <a:ext uri="{FF2B5EF4-FFF2-40B4-BE49-F238E27FC236}">
                <a16:creationId xmlns:a16="http://schemas.microsoft.com/office/drawing/2014/main" id="{BAB3DE1C-B05C-2B66-3BCE-4712647ABD65}"/>
              </a:ext>
            </a:extLst>
          </p:cNvPr>
          <p:cNvGraphicFramePr>
            <a:graphicFrameLocks noGrp="1"/>
          </p:cNvGraphicFramePr>
          <p:nvPr>
            <p:extLst>
              <p:ext uri="{D42A27DB-BD31-4B8C-83A1-F6EECF244321}">
                <p14:modId xmlns:p14="http://schemas.microsoft.com/office/powerpoint/2010/main" val="1256053248"/>
              </p:ext>
            </p:extLst>
          </p:nvPr>
        </p:nvGraphicFramePr>
        <p:xfrm>
          <a:off x="6071740" y="4222894"/>
          <a:ext cx="6039788" cy="2244065"/>
        </p:xfrm>
        <a:graphic>
          <a:graphicData uri="http://schemas.openxmlformats.org/drawingml/2006/table">
            <a:tbl>
              <a:tblPr firstRow="1" bandRow="1">
                <a:tableStyleId>{9DCAF9ED-07DC-4A11-8D7F-57B35C25682E}</a:tableStyleId>
              </a:tblPr>
              <a:tblGrid>
                <a:gridCol w="1414780">
                  <a:extLst>
                    <a:ext uri="{9D8B030D-6E8A-4147-A177-3AD203B41FA5}">
                      <a16:colId xmlns:a16="http://schemas.microsoft.com/office/drawing/2014/main" val="621569530"/>
                    </a:ext>
                  </a:extLst>
                </a:gridCol>
                <a:gridCol w="1156252">
                  <a:extLst>
                    <a:ext uri="{9D8B030D-6E8A-4147-A177-3AD203B41FA5}">
                      <a16:colId xmlns:a16="http://schemas.microsoft.com/office/drawing/2014/main" val="1753793531"/>
                    </a:ext>
                  </a:extLst>
                </a:gridCol>
                <a:gridCol w="1156252">
                  <a:extLst>
                    <a:ext uri="{9D8B030D-6E8A-4147-A177-3AD203B41FA5}">
                      <a16:colId xmlns:a16="http://schemas.microsoft.com/office/drawing/2014/main" val="548862206"/>
                    </a:ext>
                  </a:extLst>
                </a:gridCol>
                <a:gridCol w="1156252">
                  <a:extLst>
                    <a:ext uri="{9D8B030D-6E8A-4147-A177-3AD203B41FA5}">
                      <a16:colId xmlns:a16="http://schemas.microsoft.com/office/drawing/2014/main" val="622849680"/>
                    </a:ext>
                  </a:extLst>
                </a:gridCol>
                <a:gridCol w="1156252">
                  <a:extLst>
                    <a:ext uri="{9D8B030D-6E8A-4147-A177-3AD203B41FA5}">
                      <a16:colId xmlns:a16="http://schemas.microsoft.com/office/drawing/2014/main" val="927453877"/>
                    </a:ext>
                  </a:extLst>
                </a:gridCol>
              </a:tblGrid>
              <a:tr h="389865">
                <a:tc>
                  <a:txBody>
                    <a:bodyPr/>
                    <a:lstStyle/>
                    <a:p>
                      <a:endParaRPr lang="en-US" dirty="0"/>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1788446848"/>
                  </a:ext>
                </a:extLst>
              </a:tr>
              <a:tr h="370840">
                <a:tc>
                  <a:txBody>
                    <a:bodyPr/>
                    <a:lstStyle/>
                    <a:p>
                      <a:r>
                        <a:rPr lang="en-US" dirty="0"/>
                        <a:t>Bad Risk</a:t>
                      </a:r>
                    </a:p>
                  </a:txBody>
                  <a:tcPr/>
                </a:tc>
                <a:tc>
                  <a:txBody>
                    <a:bodyPr/>
                    <a:lstStyle/>
                    <a:p>
                      <a:r>
                        <a:rPr lang="en-US" dirty="0"/>
                        <a:t>0.72</a:t>
                      </a:r>
                    </a:p>
                  </a:txBody>
                  <a:tcPr/>
                </a:tc>
                <a:tc>
                  <a:txBody>
                    <a:bodyPr/>
                    <a:lstStyle/>
                    <a:p>
                      <a:r>
                        <a:rPr lang="en-US" dirty="0"/>
                        <a:t>0.23</a:t>
                      </a:r>
                    </a:p>
                  </a:txBody>
                  <a:tcPr/>
                </a:tc>
                <a:tc>
                  <a:txBody>
                    <a:bodyPr/>
                    <a:lstStyle/>
                    <a:p>
                      <a:r>
                        <a:rPr lang="en-US" dirty="0"/>
                        <a:t>0.35</a:t>
                      </a:r>
                    </a:p>
                  </a:txBody>
                  <a:tcPr/>
                </a:tc>
                <a:tc>
                  <a:txBody>
                    <a:bodyPr/>
                    <a:lstStyle/>
                    <a:p>
                      <a:r>
                        <a:rPr lang="en-US" dirty="0"/>
                        <a:t>78</a:t>
                      </a:r>
                    </a:p>
                  </a:txBody>
                  <a:tcPr/>
                </a:tc>
                <a:extLst>
                  <a:ext uri="{0D108BD9-81ED-4DB2-BD59-A6C34878D82A}">
                    <a16:rowId xmlns:a16="http://schemas.microsoft.com/office/drawing/2014/main" val="451087572"/>
                  </a:ext>
                </a:extLst>
              </a:tr>
              <a:tr h="370840">
                <a:tc>
                  <a:txBody>
                    <a:bodyPr/>
                    <a:lstStyle/>
                    <a:p>
                      <a:r>
                        <a:rPr lang="en-US" dirty="0"/>
                        <a:t>Good Risk</a:t>
                      </a:r>
                    </a:p>
                  </a:txBody>
                  <a:tcPr/>
                </a:tc>
                <a:tc>
                  <a:txBody>
                    <a:bodyPr/>
                    <a:lstStyle/>
                    <a:p>
                      <a:r>
                        <a:rPr lang="en-US" dirty="0"/>
                        <a:t>0.78</a:t>
                      </a:r>
                    </a:p>
                  </a:txBody>
                  <a:tcPr/>
                </a:tc>
                <a:tc>
                  <a:txBody>
                    <a:bodyPr/>
                    <a:lstStyle/>
                    <a:p>
                      <a:r>
                        <a:rPr lang="en-US" dirty="0"/>
                        <a:t>0.97</a:t>
                      </a:r>
                    </a:p>
                  </a:txBody>
                  <a:tcPr/>
                </a:tc>
                <a:tc>
                  <a:txBody>
                    <a:bodyPr/>
                    <a:lstStyle/>
                    <a:p>
                      <a:r>
                        <a:rPr lang="en-US" dirty="0"/>
                        <a:t>0.87</a:t>
                      </a:r>
                    </a:p>
                  </a:txBody>
                  <a:tcPr/>
                </a:tc>
                <a:tc>
                  <a:txBody>
                    <a:bodyPr/>
                    <a:lstStyle/>
                    <a:p>
                      <a:r>
                        <a:rPr lang="en-US" dirty="0"/>
                        <a:t>222</a:t>
                      </a:r>
                    </a:p>
                  </a:txBody>
                  <a:tcPr/>
                </a:tc>
                <a:extLst>
                  <a:ext uri="{0D108BD9-81ED-4DB2-BD59-A6C34878D82A}">
                    <a16:rowId xmlns:a16="http://schemas.microsoft.com/office/drawing/2014/main" val="822794423"/>
                  </a:ext>
                </a:extLst>
              </a:tr>
              <a:tr h="370840">
                <a:tc>
                  <a:txBody>
                    <a:bodyPr/>
                    <a:lstStyle/>
                    <a:p>
                      <a:r>
                        <a:rPr lang="en-US" dirty="0"/>
                        <a:t>Accuracy</a:t>
                      </a:r>
                    </a:p>
                  </a:txBody>
                  <a:tcPr/>
                </a:tc>
                <a:tc>
                  <a:txBody>
                    <a:bodyPr/>
                    <a:lstStyle/>
                    <a:p>
                      <a:endParaRPr lang="en-US" dirty="0"/>
                    </a:p>
                  </a:txBody>
                  <a:tcPr/>
                </a:tc>
                <a:tc>
                  <a:txBody>
                    <a:bodyPr/>
                    <a:lstStyle/>
                    <a:p>
                      <a:endParaRPr lang="en-US" dirty="0"/>
                    </a:p>
                  </a:txBody>
                  <a:tcPr/>
                </a:tc>
                <a:tc>
                  <a:txBody>
                    <a:bodyPr/>
                    <a:lstStyle/>
                    <a:p>
                      <a:r>
                        <a:rPr lang="en-US" dirty="0"/>
                        <a:t>0.78</a:t>
                      </a:r>
                    </a:p>
                  </a:txBody>
                  <a:tcPr/>
                </a:tc>
                <a:tc>
                  <a:txBody>
                    <a:bodyPr/>
                    <a:lstStyle/>
                    <a:p>
                      <a:r>
                        <a:rPr lang="en-US" dirty="0"/>
                        <a:t>300</a:t>
                      </a:r>
                    </a:p>
                  </a:txBody>
                  <a:tcPr/>
                </a:tc>
                <a:extLst>
                  <a:ext uri="{0D108BD9-81ED-4DB2-BD59-A6C34878D82A}">
                    <a16:rowId xmlns:a16="http://schemas.microsoft.com/office/drawing/2014/main" val="1950846714"/>
                  </a:ext>
                </a:extLst>
              </a:tr>
              <a:tr h="370840">
                <a:tc>
                  <a:txBody>
                    <a:bodyPr/>
                    <a:lstStyle/>
                    <a:p>
                      <a:r>
                        <a:rPr lang="en-US" dirty="0"/>
                        <a:t>Macro Avg</a:t>
                      </a:r>
                    </a:p>
                  </a:txBody>
                  <a:tcPr/>
                </a:tc>
                <a:tc>
                  <a:txBody>
                    <a:bodyPr/>
                    <a:lstStyle/>
                    <a:p>
                      <a:r>
                        <a:rPr lang="en-US" dirty="0"/>
                        <a:t>0.75</a:t>
                      </a:r>
                    </a:p>
                  </a:txBody>
                  <a:tcPr/>
                </a:tc>
                <a:tc>
                  <a:txBody>
                    <a:bodyPr/>
                    <a:lstStyle/>
                    <a:p>
                      <a:r>
                        <a:rPr lang="en-US" dirty="0"/>
                        <a:t>0.60</a:t>
                      </a:r>
                    </a:p>
                  </a:txBody>
                  <a:tcPr/>
                </a:tc>
                <a:tc>
                  <a:txBody>
                    <a:bodyPr/>
                    <a:lstStyle/>
                    <a:p>
                      <a:r>
                        <a:rPr lang="en-US" dirty="0"/>
                        <a:t>0.61</a:t>
                      </a:r>
                    </a:p>
                  </a:txBody>
                  <a:tcPr/>
                </a:tc>
                <a:tc>
                  <a:txBody>
                    <a:bodyPr/>
                    <a:lstStyle/>
                    <a:p>
                      <a:r>
                        <a:rPr lang="en-US" dirty="0"/>
                        <a:t>300</a:t>
                      </a:r>
                    </a:p>
                  </a:txBody>
                  <a:tcPr/>
                </a:tc>
                <a:extLst>
                  <a:ext uri="{0D108BD9-81ED-4DB2-BD59-A6C34878D82A}">
                    <a16:rowId xmlns:a16="http://schemas.microsoft.com/office/drawing/2014/main" val="861292726"/>
                  </a:ext>
                </a:extLst>
              </a:tr>
              <a:tr h="370840">
                <a:tc>
                  <a:txBody>
                    <a:bodyPr/>
                    <a:lstStyle/>
                    <a:p>
                      <a:r>
                        <a:rPr lang="en-US" dirty="0"/>
                        <a:t>Weighted Avg</a:t>
                      </a:r>
                    </a:p>
                  </a:txBody>
                  <a:tcPr/>
                </a:tc>
                <a:tc>
                  <a:txBody>
                    <a:bodyPr/>
                    <a:lstStyle/>
                    <a:p>
                      <a:r>
                        <a:rPr lang="en-US" dirty="0"/>
                        <a:t>0.77</a:t>
                      </a:r>
                    </a:p>
                  </a:txBody>
                  <a:tcPr/>
                </a:tc>
                <a:tc>
                  <a:txBody>
                    <a:bodyPr/>
                    <a:lstStyle/>
                    <a:p>
                      <a:r>
                        <a:rPr lang="en-US" dirty="0"/>
                        <a:t>0.78</a:t>
                      </a:r>
                    </a:p>
                  </a:txBody>
                  <a:tcPr/>
                </a:tc>
                <a:tc>
                  <a:txBody>
                    <a:bodyPr/>
                    <a:lstStyle/>
                    <a:p>
                      <a:r>
                        <a:rPr lang="en-US" dirty="0"/>
                        <a:t>0.73</a:t>
                      </a:r>
                    </a:p>
                  </a:txBody>
                  <a:tcPr/>
                </a:tc>
                <a:tc>
                  <a:txBody>
                    <a:bodyPr/>
                    <a:lstStyle/>
                    <a:p>
                      <a:r>
                        <a:rPr lang="en-US" dirty="0"/>
                        <a:t>300</a:t>
                      </a:r>
                    </a:p>
                  </a:txBody>
                  <a:tcPr/>
                </a:tc>
                <a:extLst>
                  <a:ext uri="{0D108BD9-81ED-4DB2-BD59-A6C34878D82A}">
                    <a16:rowId xmlns:a16="http://schemas.microsoft.com/office/drawing/2014/main" val="1722909002"/>
                  </a:ext>
                </a:extLst>
              </a:tr>
            </a:tbl>
          </a:graphicData>
        </a:graphic>
      </p:graphicFrame>
      <p:pic>
        <p:nvPicPr>
          <p:cNvPr id="2050" name="Picture 2">
            <a:extLst>
              <a:ext uri="{FF2B5EF4-FFF2-40B4-BE49-F238E27FC236}">
                <a16:creationId xmlns:a16="http://schemas.microsoft.com/office/drawing/2014/main" id="{A2C11B35-8B4F-2F33-E04E-6BD2978284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72" y="1784518"/>
            <a:ext cx="5521325" cy="435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24122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{387ECA2F-A5C8-4B9F-BC74-4C2EF2D3DEA9}tf22797433_win32</Template>
  <TotalTime>1331</TotalTime>
  <Words>401</Words>
  <Application>Microsoft Office PowerPoint</Application>
  <PresentationFormat>Widescreen</PresentationFormat>
  <Paragraphs>72</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Calibri</vt:lpstr>
      <vt:lpstr>Univers Condensed Light</vt:lpstr>
      <vt:lpstr>Walbaum Display Light</vt:lpstr>
      <vt:lpstr>Wingdings</vt:lpstr>
      <vt:lpstr>AngleLinesVTI</vt:lpstr>
      <vt:lpstr>German Credit Risk Analysis  A comprehensive analysis of factors influencing credit risk</vt:lpstr>
      <vt:lpstr>PowerPoint Presentation</vt:lpstr>
      <vt:lpstr>Credit Demographics</vt:lpstr>
      <vt:lpstr>Risk Assessment by Demographics</vt:lpstr>
      <vt:lpstr>Correlation Analysis</vt:lpstr>
      <vt:lpstr>Predictive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Hartman</dc:creator>
  <cp:lastModifiedBy>Ethan Hartman</cp:lastModifiedBy>
  <cp:revision>1</cp:revision>
  <dcterms:created xsi:type="dcterms:W3CDTF">2024-06-07T05:10:40Z</dcterms:created>
  <dcterms:modified xsi:type="dcterms:W3CDTF">2024-06-08T03:22:24Z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