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D015B-21B9-8446-ADD0-F859F8DEF7B5}" v="1" dt="2023-11-07T22:49:35.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94"/>
  </p:normalViewPr>
  <p:slideViewPr>
    <p:cSldViewPr snapToGrid="0">
      <p:cViewPr varScale="1">
        <p:scale>
          <a:sx n="93" d="100"/>
          <a:sy n="93" d="100"/>
        </p:scale>
        <p:origin x="21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94195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0319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0818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9822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39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603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2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397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2623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4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11/3/23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28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11/3/23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36265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ized light photo effects">
            <a:extLst>
              <a:ext uri="{FF2B5EF4-FFF2-40B4-BE49-F238E27FC236}">
                <a16:creationId xmlns:a16="http://schemas.microsoft.com/office/drawing/2014/main" id="{D2C301C5-BDFE-7D87-CE3B-7C3280F00B92}"/>
              </a:ext>
            </a:extLst>
          </p:cNvPr>
          <p:cNvPicPr>
            <a:picLocks noChangeAspect="1"/>
          </p:cNvPicPr>
          <p:nvPr/>
        </p:nvPicPr>
        <p:blipFill rotWithShape="1">
          <a:blip r:embed="rId2">
            <a:alphaModFix amt="50000"/>
          </a:blip>
          <a:srcRect t="1990" b="13740"/>
          <a:stretch/>
        </p:blipFill>
        <p:spPr>
          <a:xfrm>
            <a:off x="20" y="10"/>
            <a:ext cx="12191980" cy="685799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4286" y="934038"/>
            <a:ext cx="4316884"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9AB66A-EB31-6E03-57C2-5854A8665EFE}"/>
              </a:ext>
            </a:extLst>
          </p:cNvPr>
          <p:cNvSpPr>
            <a:spLocks noGrp="1"/>
          </p:cNvSpPr>
          <p:nvPr>
            <p:ph type="ctrTitle"/>
          </p:nvPr>
        </p:nvSpPr>
        <p:spPr>
          <a:xfrm>
            <a:off x="729620" y="1597224"/>
            <a:ext cx="3939362" cy="1841435"/>
          </a:xfrm>
          <a:noFill/>
        </p:spPr>
        <p:txBody>
          <a:bodyPr anchor="ctr">
            <a:normAutofit/>
          </a:bodyPr>
          <a:lstStyle/>
          <a:p>
            <a:r>
              <a:rPr lang="en-US" dirty="0">
                <a:solidFill>
                  <a:schemeClr val="accent1">
                    <a:lumMod val="60000"/>
                    <a:lumOff val="40000"/>
                  </a:schemeClr>
                </a:solidFill>
              </a:rPr>
              <a:t>Sea level rise risk analysis</a:t>
            </a:r>
          </a:p>
        </p:txBody>
      </p:sp>
      <p:sp>
        <p:nvSpPr>
          <p:cNvPr id="3" name="Subtitle 2">
            <a:extLst>
              <a:ext uri="{FF2B5EF4-FFF2-40B4-BE49-F238E27FC236}">
                <a16:creationId xmlns:a16="http://schemas.microsoft.com/office/drawing/2014/main" id="{D255C279-56D0-4F3E-A3B0-EB2CA5A5FBF9}"/>
              </a:ext>
            </a:extLst>
          </p:cNvPr>
          <p:cNvSpPr>
            <a:spLocks noGrp="1"/>
          </p:cNvSpPr>
          <p:nvPr>
            <p:ph type="subTitle" idx="1"/>
          </p:nvPr>
        </p:nvSpPr>
        <p:spPr>
          <a:xfrm>
            <a:off x="1477929" y="4101844"/>
            <a:ext cx="3043621" cy="1319184"/>
          </a:xfrm>
          <a:noFill/>
        </p:spPr>
        <p:txBody>
          <a:bodyPr anchor="b">
            <a:normAutofit/>
          </a:bodyPr>
          <a:lstStyle/>
          <a:p>
            <a:r>
              <a:rPr lang="en-US" dirty="0">
                <a:solidFill>
                  <a:schemeClr val="accent1">
                    <a:lumMod val="60000"/>
                    <a:lumOff val="40000"/>
                  </a:schemeClr>
                </a:solidFill>
              </a:rPr>
              <a:t>Emmitt Hasty and Kenny Phan</a:t>
            </a:r>
          </a:p>
        </p:txBody>
      </p:sp>
    </p:spTree>
    <p:extLst>
      <p:ext uri="{BB962C8B-B14F-4D97-AF65-F5344CB8AC3E}">
        <p14:creationId xmlns:p14="http://schemas.microsoft.com/office/powerpoint/2010/main" val="145525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E5F9-E29D-DD4B-A6A2-766684BB3FBD}"/>
              </a:ext>
            </a:extLst>
          </p:cNvPr>
          <p:cNvSpPr>
            <a:spLocks noGrp="1"/>
          </p:cNvSpPr>
          <p:nvPr>
            <p:ph type="title"/>
          </p:nvPr>
        </p:nvSpPr>
        <p:spPr>
          <a:xfrm>
            <a:off x="914397" y="950441"/>
            <a:ext cx="3184637" cy="1801455"/>
          </a:xfrm>
        </p:spPr>
        <p:txBody>
          <a:bodyPr>
            <a:normAutofit/>
          </a:bodyPr>
          <a:lstStyle/>
          <a:p>
            <a:r>
              <a:rPr lang="en-US" dirty="0"/>
              <a:t>Conclusion &amp; Future vision</a:t>
            </a:r>
          </a:p>
        </p:txBody>
      </p:sp>
      <p:sp>
        <p:nvSpPr>
          <p:cNvPr id="3" name="Content Placeholder 2">
            <a:extLst>
              <a:ext uri="{FF2B5EF4-FFF2-40B4-BE49-F238E27FC236}">
                <a16:creationId xmlns:a16="http://schemas.microsoft.com/office/drawing/2014/main" id="{DB666A1D-41D6-E9A7-E970-FA3827D2E7EC}"/>
              </a:ext>
            </a:extLst>
          </p:cNvPr>
          <p:cNvSpPr>
            <a:spLocks noGrp="1"/>
          </p:cNvSpPr>
          <p:nvPr>
            <p:ph idx="1"/>
          </p:nvPr>
        </p:nvSpPr>
        <p:spPr>
          <a:xfrm>
            <a:off x="914400" y="2890881"/>
            <a:ext cx="3184633" cy="3052719"/>
          </a:xfrm>
        </p:spPr>
        <p:txBody>
          <a:bodyPr>
            <a:normAutofit/>
          </a:bodyPr>
          <a:lstStyle/>
          <a:p>
            <a:r>
              <a:rPr lang="en-US" dirty="0"/>
              <a:t>Initial results are promising, and our hope is to expand this data to more states, to provide a risk assessment for them to understand their vulnerabilities to the changing seas.</a:t>
            </a:r>
          </a:p>
        </p:txBody>
      </p:sp>
      <p:pic>
        <p:nvPicPr>
          <p:cNvPr id="5" name="Picture 4" descr="A screenshot of a map&#10;&#10;Description automatically generated">
            <a:extLst>
              <a:ext uri="{FF2B5EF4-FFF2-40B4-BE49-F238E27FC236}">
                <a16:creationId xmlns:a16="http://schemas.microsoft.com/office/drawing/2014/main" id="{43DE6159-3E29-4FC2-F2B0-D32519894895}"/>
              </a:ext>
            </a:extLst>
          </p:cNvPr>
          <p:cNvPicPr>
            <a:picLocks noChangeAspect="1"/>
          </p:cNvPicPr>
          <p:nvPr/>
        </p:nvPicPr>
        <p:blipFill>
          <a:blip r:embed="rId2"/>
          <a:stretch>
            <a:fillRect/>
          </a:stretch>
        </p:blipFill>
        <p:spPr>
          <a:xfrm>
            <a:off x="4648200" y="1606437"/>
            <a:ext cx="5947834" cy="3345655"/>
          </a:xfrm>
          <a:prstGeom prst="rect">
            <a:avLst/>
          </a:prstGeom>
          <a:noFill/>
        </p:spPr>
      </p:pic>
      <p:sp>
        <p:nvSpPr>
          <p:cNvPr id="16" name="Date Placeholder 12">
            <a:extLst>
              <a:ext uri="{FF2B5EF4-FFF2-40B4-BE49-F238E27FC236}">
                <a16:creationId xmlns:a16="http://schemas.microsoft.com/office/drawing/2014/main" id="{8FF23D78-716C-1D34-DB64-3583BD870439}"/>
              </a:ext>
            </a:extLst>
          </p:cNvPr>
          <p:cNvSpPr>
            <a:spLocks noGrp="1"/>
          </p:cNvSpPr>
          <p:nvPr>
            <p:ph type="dt" sz="half" idx="10"/>
          </p:nvPr>
        </p:nvSpPr>
        <p:spPr>
          <a:xfrm>
            <a:off x="847726" y="6199188"/>
            <a:ext cx="2743200" cy="365125"/>
          </a:xfrm>
        </p:spPr>
        <p:txBody>
          <a:bodyPr/>
          <a:lstStyle/>
          <a:p>
            <a:pPr>
              <a:spcAft>
                <a:spcPts val="600"/>
              </a:spcAft>
            </a:pPr>
            <a:fld id="{4C701225-30CA-416E-A6F8-D6014ABB4476}" type="datetime1">
              <a:rPr lang="en-US" smtClean="0"/>
              <a:pPr>
                <a:spcAft>
                  <a:spcPts val="600"/>
                </a:spcAft>
              </a:pPr>
              <a:t>11/7/23</a:t>
            </a:fld>
            <a:endParaRPr lang="en-US"/>
          </a:p>
        </p:txBody>
      </p:sp>
      <p:sp>
        <p:nvSpPr>
          <p:cNvPr id="17" name="Footer Placeholder 13">
            <a:extLst>
              <a:ext uri="{FF2B5EF4-FFF2-40B4-BE49-F238E27FC236}">
                <a16:creationId xmlns:a16="http://schemas.microsoft.com/office/drawing/2014/main" id="{AF66203B-A673-7E0E-5F12-DD51272377AF}"/>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18" name="Slide Number Placeholder 14">
            <a:extLst>
              <a:ext uri="{FF2B5EF4-FFF2-40B4-BE49-F238E27FC236}">
                <a16:creationId xmlns:a16="http://schemas.microsoft.com/office/drawing/2014/main" id="{F56182AA-A724-809C-012E-85E453D9859E}"/>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pPr>
                <a:spcAft>
                  <a:spcPts val="600"/>
                </a:spcAft>
              </a:pPr>
              <a:t>10</a:t>
            </a:fld>
            <a:endParaRPr lang="en-US"/>
          </a:p>
        </p:txBody>
      </p:sp>
    </p:spTree>
    <p:extLst>
      <p:ext uri="{BB962C8B-B14F-4D97-AF65-F5344CB8AC3E}">
        <p14:creationId xmlns:p14="http://schemas.microsoft.com/office/powerpoint/2010/main" val="366839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F34F-9402-DBD7-789E-53B951326F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412E304-5D0B-9D8C-00ED-9F490003F2ED}"/>
              </a:ext>
            </a:extLst>
          </p:cNvPr>
          <p:cNvSpPr>
            <a:spLocks noGrp="1"/>
          </p:cNvSpPr>
          <p:nvPr>
            <p:ph idx="1"/>
          </p:nvPr>
        </p:nvSpPr>
        <p:spPr/>
        <p:txBody>
          <a:bodyPr/>
          <a:lstStyle/>
          <a:p>
            <a:r>
              <a:rPr lang="en-US" dirty="0"/>
              <a:t>Emmitt Hasty: MSDS candidate</a:t>
            </a:r>
          </a:p>
          <a:p>
            <a:r>
              <a:rPr lang="en-US" dirty="0"/>
              <a:t>Kenny Phan: PhD Geosciences</a:t>
            </a:r>
          </a:p>
        </p:txBody>
      </p:sp>
    </p:spTree>
    <p:extLst>
      <p:ext uri="{BB962C8B-B14F-4D97-AF65-F5344CB8AC3E}">
        <p14:creationId xmlns:p14="http://schemas.microsoft.com/office/powerpoint/2010/main" val="233425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ergs underwater">
            <a:extLst>
              <a:ext uri="{FF2B5EF4-FFF2-40B4-BE49-F238E27FC236}">
                <a16:creationId xmlns:a16="http://schemas.microsoft.com/office/drawing/2014/main" id="{D4ED47A4-4E21-86F1-7339-DFECFE1FA51E}"/>
              </a:ext>
            </a:extLst>
          </p:cNvPr>
          <p:cNvPicPr>
            <a:picLocks noChangeAspect="1"/>
          </p:cNvPicPr>
          <p:nvPr/>
        </p:nvPicPr>
        <p:blipFill rotWithShape="1">
          <a:blip r:embed="rId2"/>
          <a:srcRect l="15669" r="24997" b="-2"/>
          <a:stretch/>
        </p:blipFill>
        <p:spPr>
          <a:xfrm>
            <a:off x="6096000" y="-2"/>
            <a:ext cx="6096000" cy="6857999"/>
          </a:xfrm>
          <a:prstGeom prst="rect">
            <a:avLst/>
          </a:prstGeom>
          <a:noFill/>
        </p:spPr>
      </p:pic>
      <p:sp>
        <p:nvSpPr>
          <p:cNvPr id="2" name="Title 1">
            <a:extLst>
              <a:ext uri="{FF2B5EF4-FFF2-40B4-BE49-F238E27FC236}">
                <a16:creationId xmlns:a16="http://schemas.microsoft.com/office/drawing/2014/main" id="{E45A7D76-752C-FEB9-E5DE-F676ADB0FE02}"/>
              </a:ext>
            </a:extLst>
          </p:cNvPr>
          <p:cNvSpPr>
            <a:spLocks noGrp="1"/>
          </p:cNvSpPr>
          <p:nvPr>
            <p:ph type="title"/>
          </p:nvPr>
        </p:nvSpPr>
        <p:spPr>
          <a:xfrm>
            <a:off x="782418" y="1280160"/>
            <a:ext cx="4596406" cy="1152144"/>
          </a:xfrm>
        </p:spPr>
        <p:txBody>
          <a:bodyPr>
            <a:normAutofit/>
          </a:bodyPr>
          <a:lstStyle/>
          <a:p>
            <a:r>
              <a:rPr lang="en-US"/>
              <a:t>Problems</a:t>
            </a:r>
            <a:endParaRPr lang="en-US" dirty="0"/>
          </a:p>
        </p:txBody>
      </p:sp>
      <p:sp>
        <p:nvSpPr>
          <p:cNvPr id="3" name="Content Placeholder 2">
            <a:extLst>
              <a:ext uri="{FF2B5EF4-FFF2-40B4-BE49-F238E27FC236}">
                <a16:creationId xmlns:a16="http://schemas.microsoft.com/office/drawing/2014/main" id="{890D350C-85DF-2B64-CF38-BB3F1F6F1046}"/>
              </a:ext>
            </a:extLst>
          </p:cNvPr>
          <p:cNvSpPr>
            <a:spLocks noGrp="1"/>
          </p:cNvSpPr>
          <p:nvPr>
            <p:ph idx="1"/>
          </p:nvPr>
        </p:nvSpPr>
        <p:spPr>
          <a:xfrm>
            <a:off x="1620445" y="2890881"/>
            <a:ext cx="3758379" cy="2633866"/>
          </a:xfrm>
        </p:spPr>
        <p:txBody>
          <a:bodyPr>
            <a:normAutofit/>
          </a:bodyPr>
          <a:lstStyle/>
          <a:p>
            <a:r>
              <a:rPr lang="en-US" sz="1700" dirty="0"/>
              <a:t>Sea Level Rise is becoming a concerning issue for many coastal areas. As global warming continues to threaten Polar ice caps and the expansion of seawater as it warms, it threatens areas of the coast and the populations that make their livelihood there.</a:t>
            </a:r>
          </a:p>
        </p:txBody>
      </p:sp>
      <p:sp>
        <p:nvSpPr>
          <p:cNvPr id="16" name="Date Placeholder 12">
            <a:extLst>
              <a:ext uri="{FF2B5EF4-FFF2-40B4-BE49-F238E27FC236}">
                <a16:creationId xmlns:a16="http://schemas.microsoft.com/office/drawing/2014/main" id="{FC98C7CE-1DBE-1CF8-AC00-BC260EAD11B2}"/>
              </a:ext>
            </a:extLst>
          </p:cNvPr>
          <p:cNvSpPr>
            <a:spLocks noGrp="1"/>
          </p:cNvSpPr>
          <p:nvPr>
            <p:ph type="dt" sz="half" idx="10"/>
          </p:nvPr>
        </p:nvSpPr>
        <p:spPr>
          <a:xfrm>
            <a:off x="847726" y="6199188"/>
            <a:ext cx="2743200" cy="365125"/>
          </a:xfrm>
        </p:spPr>
        <p:txBody>
          <a:bodyPr/>
          <a:lstStyle/>
          <a:p>
            <a:pPr>
              <a:spcAft>
                <a:spcPts val="600"/>
              </a:spcAft>
            </a:pPr>
            <a:fld id="{3591584A-C12C-41A4-9979-EC24B61DB337}" type="datetime1">
              <a:rPr lang="en-US" smtClean="0"/>
              <a:pPr>
                <a:spcAft>
                  <a:spcPts val="600"/>
                </a:spcAft>
              </a:pPr>
              <a:t>11/3/23</a:t>
            </a:fld>
            <a:endParaRPr lang="en-US"/>
          </a:p>
        </p:txBody>
      </p:sp>
      <p:sp>
        <p:nvSpPr>
          <p:cNvPr id="17" name="Footer Placeholder 13">
            <a:extLst>
              <a:ext uri="{FF2B5EF4-FFF2-40B4-BE49-F238E27FC236}">
                <a16:creationId xmlns:a16="http://schemas.microsoft.com/office/drawing/2014/main" id="{5344577B-5265-5B15-AA58-C6CBDB915263}"/>
              </a:ext>
            </a:extLst>
          </p:cNvPr>
          <p:cNvSpPr>
            <a:spLocks noGrp="1"/>
          </p:cNvSpPr>
          <p:nvPr>
            <p:ph type="ftr" sz="quarter" idx="11"/>
          </p:nvPr>
        </p:nvSpPr>
        <p:spPr>
          <a:xfrm>
            <a:off x="7286625" y="6199188"/>
            <a:ext cx="3409951"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18" name="Slide Number Placeholder 14">
            <a:extLst>
              <a:ext uri="{FF2B5EF4-FFF2-40B4-BE49-F238E27FC236}">
                <a16:creationId xmlns:a16="http://schemas.microsoft.com/office/drawing/2014/main" id="{273A6287-D0A9-8D17-59E9-2F956B78CEF6}"/>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133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A517-9D6E-19F0-856C-4A2B263AB13C}"/>
              </a:ext>
            </a:extLst>
          </p:cNvPr>
          <p:cNvSpPr>
            <a:spLocks noGrp="1"/>
          </p:cNvSpPr>
          <p:nvPr>
            <p:ph type="title"/>
          </p:nvPr>
        </p:nvSpPr>
        <p:spPr/>
        <p:txBody>
          <a:bodyPr/>
          <a:lstStyle/>
          <a:p>
            <a:r>
              <a:rPr lang="en-US" dirty="0"/>
              <a:t>Our attempt to address</a:t>
            </a:r>
          </a:p>
        </p:txBody>
      </p:sp>
      <p:sp>
        <p:nvSpPr>
          <p:cNvPr id="3" name="Content Placeholder 2">
            <a:extLst>
              <a:ext uri="{FF2B5EF4-FFF2-40B4-BE49-F238E27FC236}">
                <a16:creationId xmlns:a16="http://schemas.microsoft.com/office/drawing/2014/main" id="{106F32E0-ECED-2A70-D592-CA7D49E05099}"/>
              </a:ext>
            </a:extLst>
          </p:cNvPr>
          <p:cNvSpPr>
            <a:spLocks noGrp="1"/>
          </p:cNvSpPr>
          <p:nvPr>
            <p:ph idx="1"/>
          </p:nvPr>
        </p:nvSpPr>
        <p:spPr/>
        <p:txBody>
          <a:bodyPr/>
          <a:lstStyle/>
          <a:p>
            <a:r>
              <a:rPr lang="en-US" dirty="0"/>
              <a:t>We have built a model to assess risk for coastal cities and their vulnerability to sea levels rising. We began with Florida. We use many valuable data values to classify this risk, namely the elevation of the counties used, the population, the income, the land use and land cover, and the actual projected sea level rise for the area. We use these values to classify risk into three classes, low, medium, and high. </a:t>
            </a:r>
          </a:p>
        </p:txBody>
      </p:sp>
    </p:spTree>
    <p:extLst>
      <p:ext uri="{BB962C8B-B14F-4D97-AF65-F5344CB8AC3E}">
        <p14:creationId xmlns:p14="http://schemas.microsoft.com/office/powerpoint/2010/main" val="406431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s and plots layered on a blue digital screen">
            <a:extLst>
              <a:ext uri="{FF2B5EF4-FFF2-40B4-BE49-F238E27FC236}">
                <a16:creationId xmlns:a16="http://schemas.microsoft.com/office/drawing/2014/main" id="{07A4750C-EB46-093F-B003-83F9FC6FDBF2}"/>
              </a:ext>
            </a:extLst>
          </p:cNvPr>
          <p:cNvPicPr>
            <a:picLocks noChangeAspect="1"/>
          </p:cNvPicPr>
          <p:nvPr/>
        </p:nvPicPr>
        <p:blipFill rotWithShape="1">
          <a:blip r:embed="rId2">
            <a:alphaModFix amt="50000"/>
          </a:blip>
          <a:srcRect l="22951" r="26215"/>
          <a:stretch/>
        </p:blipFill>
        <p:spPr>
          <a:xfrm>
            <a:off x="-1" y="10"/>
            <a:ext cx="4648201" cy="6857989"/>
          </a:xfrm>
          <a:prstGeom prst="rect">
            <a:avLst/>
          </a:prstGeom>
          <a:noFill/>
        </p:spPr>
      </p:pic>
      <p:sp>
        <p:nvSpPr>
          <p:cNvPr id="2" name="Title 1">
            <a:extLst>
              <a:ext uri="{FF2B5EF4-FFF2-40B4-BE49-F238E27FC236}">
                <a16:creationId xmlns:a16="http://schemas.microsoft.com/office/drawing/2014/main" id="{6DEE908B-2451-9905-B9AE-4E22836181D8}"/>
              </a:ext>
            </a:extLst>
          </p:cNvPr>
          <p:cNvSpPr>
            <a:spLocks noGrp="1"/>
          </p:cNvSpPr>
          <p:nvPr>
            <p:ph type="title"/>
          </p:nvPr>
        </p:nvSpPr>
        <p:spPr>
          <a:xfrm>
            <a:off x="738786" y="3994511"/>
            <a:ext cx="2797917" cy="1591492"/>
          </a:xfrm>
        </p:spPr>
        <p:txBody>
          <a:bodyPr>
            <a:normAutofit/>
          </a:bodyPr>
          <a:lstStyle/>
          <a:p>
            <a:r>
              <a:rPr lang="en-US" sz="2000" dirty="0">
                <a:solidFill>
                  <a:schemeClr val="bg1"/>
                </a:solidFill>
              </a:rPr>
              <a:t>Data science Methodologies</a:t>
            </a:r>
          </a:p>
        </p:txBody>
      </p:sp>
      <p:sp>
        <p:nvSpPr>
          <p:cNvPr id="3" name="Content Placeholder 2">
            <a:extLst>
              <a:ext uri="{FF2B5EF4-FFF2-40B4-BE49-F238E27FC236}">
                <a16:creationId xmlns:a16="http://schemas.microsoft.com/office/drawing/2014/main" id="{F7B522E3-5E06-537E-AAF8-A80387225DFC}"/>
              </a:ext>
            </a:extLst>
          </p:cNvPr>
          <p:cNvSpPr>
            <a:spLocks noGrp="1"/>
          </p:cNvSpPr>
          <p:nvPr>
            <p:ph idx="1"/>
          </p:nvPr>
        </p:nvSpPr>
        <p:spPr>
          <a:xfrm>
            <a:off x="5562600" y="914400"/>
            <a:ext cx="5708943" cy="4991099"/>
          </a:xfrm>
        </p:spPr>
        <p:txBody>
          <a:bodyPr>
            <a:normAutofit/>
          </a:bodyPr>
          <a:lstStyle/>
          <a:p>
            <a:r>
              <a:rPr lang="en-US" dirty="0"/>
              <a:t>Much of the data was geospatial, so lots of data wrangling was needed in order to prepare the data for meaningful analysis.</a:t>
            </a:r>
          </a:p>
          <a:p>
            <a:r>
              <a:rPr lang="en-US" dirty="0"/>
              <a:t>It became important for us to split the data into the county-by-county data, for both analysis and visualization purposes.</a:t>
            </a:r>
          </a:p>
          <a:p>
            <a:r>
              <a:rPr lang="en-US" dirty="0"/>
              <a:t>Once the data was in a usable form, split by county data, we were able to start incorporation machine learning algorithms to assess the data automatically, so that we can expand to more data in the future.</a:t>
            </a:r>
          </a:p>
          <a:p>
            <a:r>
              <a:rPr lang="en-US" dirty="0"/>
              <a:t>Several methods were tested, with one more in the pipeline to test.</a:t>
            </a:r>
          </a:p>
        </p:txBody>
      </p:sp>
      <p:sp>
        <p:nvSpPr>
          <p:cNvPr id="9" name="Date Placeholder 12">
            <a:extLst>
              <a:ext uri="{FF2B5EF4-FFF2-40B4-BE49-F238E27FC236}">
                <a16:creationId xmlns:a16="http://schemas.microsoft.com/office/drawing/2014/main" id="{FC98C7CE-1DBE-1CF8-AC00-BC260EAD11B2}"/>
              </a:ext>
            </a:extLst>
          </p:cNvPr>
          <p:cNvSpPr>
            <a:spLocks noGrp="1"/>
          </p:cNvSpPr>
          <p:nvPr>
            <p:ph type="dt" sz="half" idx="10"/>
          </p:nvPr>
        </p:nvSpPr>
        <p:spPr>
          <a:xfrm>
            <a:off x="847726" y="6199188"/>
            <a:ext cx="2743200" cy="365125"/>
          </a:xfrm>
        </p:spPr>
        <p:txBody>
          <a:bodyPr>
            <a:normAutofit/>
          </a:bodyPr>
          <a:lstStyle/>
          <a:p>
            <a:pPr>
              <a:spcAft>
                <a:spcPts val="600"/>
              </a:spcAft>
            </a:pPr>
            <a:fld id="{3591584A-C12C-41A4-9979-EC24B61DB337}" type="datetime1">
              <a:rPr lang="en-US" smtClean="0">
                <a:solidFill>
                  <a:schemeClr val="accent1">
                    <a:lumMod val="60000"/>
                    <a:lumOff val="40000"/>
                  </a:schemeClr>
                </a:solidFill>
              </a:rPr>
              <a:pPr>
                <a:spcAft>
                  <a:spcPts val="600"/>
                </a:spcAft>
              </a:pPr>
              <a:t>11/3/23</a:t>
            </a:fld>
            <a:endParaRPr lang="en-US">
              <a:solidFill>
                <a:schemeClr val="accent1">
                  <a:lumMod val="60000"/>
                  <a:lumOff val="40000"/>
                </a:schemeClr>
              </a:solidFill>
            </a:endParaRPr>
          </a:p>
        </p:txBody>
      </p:sp>
      <p:sp>
        <p:nvSpPr>
          <p:cNvPr id="11" name="Footer Placeholder 13">
            <a:extLst>
              <a:ext uri="{FF2B5EF4-FFF2-40B4-BE49-F238E27FC236}">
                <a16:creationId xmlns:a16="http://schemas.microsoft.com/office/drawing/2014/main" id="{5344577B-5265-5B15-AA58-C6CBDB915263}"/>
              </a:ext>
            </a:extLst>
          </p:cNvPr>
          <p:cNvSpPr>
            <a:spLocks noGrp="1"/>
          </p:cNvSpPr>
          <p:nvPr>
            <p:ph type="ftr" sz="quarter" idx="11"/>
          </p:nvPr>
        </p:nvSpPr>
        <p:spPr>
          <a:xfrm>
            <a:off x="7286625" y="6199188"/>
            <a:ext cx="3409951" cy="365125"/>
          </a:xfrm>
        </p:spPr>
        <p:txBody>
          <a:bodyPr>
            <a:normAutofit/>
          </a:bodyPr>
          <a:lstStyle/>
          <a:p>
            <a:pPr>
              <a:spcAft>
                <a:spcPts val="600"/>
              </a:spcAft>
            </a:pPr>
            <a:r>
              <a:rPr lang="en-US"/>
              <a:t>Sample Footer Text</a:t>
            </a:r>
          </a:p>
        </p:txBody>
      </p:sp>
      <p:sp>
        <p:nvSpPr>
          <p:cNvPr id="13" name="Slide Number Placeholder 14">
            <a:extLst>
              <a:ext uri="{FF2B5EF4-FFF2-40B4-BE49-F238E27FC236}">
                <a16:creationId xmlns:a16="http://schemas.microsoft.com/office/drawing/2014/main" id="{273A6287-D0A9-8D17-59E9-2F956B78CEF6}"/>
              </a:ext>
            </a:extLst>
          </p:cNvPr>
          <p:cNvSpPr>
            <a:spLocks noGrp="1"/>
          </p:cNvSpPr>
          <p:nvPr>
            <p:ph type="sldNum" sz="quarter" idx="12"/>
          </p:nvPr>
        </p:nvSpPr>
        <p:spPr>
          <a:xfrm>
            <a:off x="10696577" y="6199188"/>
            <a:ext cx="619125" cy="365125"/>
          </a:xfrm>
        </p:spPr>
        <p:txBody>
          <a:bodyPr>
            <a:normAutofit/>
          </a:bodyPr>
          <a:lstStyle/>
          <a:p>
            <a:pPr>
              <a:spcAft>
                <a:spcPts val="600"/>
              </a:spcAft>
            </a:pPr>
            <a:fld id="{1437450A-6C25-4B4D-B27D-E1E9B2CE4682}" type="slidenum">
              <a:rPr lang="en-US" smtClean="0"/>
              <a:pPr>
                <a:spcAft>
                  <a:spcPts val="600"/>
                </a:spcAft>
              </a:pPr>
              <a:t>5</a:t>
            </a:fld>
            <a:endParaRPr lang="en-US"/>
          </a:p>
        </p:txBody>
      </p:sp>
    </p:spTree>
    <p:extLst>
      <p:ext uri="{BB962C8B-B14F-4D97-AF65-F5344CB8AC3E}">
        <p14:creationId xmlns:p14="http://schemas.microsoft.com/office/powerpoint/2010/main" val="162818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9A4C-9AF7-ABCC-AAF7-BBEE56A95A6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DA9FA14-0F92-FEE9-6FE8-3752901172C5}"/>
              </a:ext>
            </a:extLst>
          </p:cNvPr>
          <p:cNvSpPr>
            <a:spLocks noGrp="1"/>
          </p:cNvSpPr>
          <p:nvPr>
            <p:ph idx="1"/>
          </p:nvPr>
        </p:nvSpPr>
        <p:spPr/>
        <p:txBody>
          <a:bodyPr/>
          <a:lstStyle/>
          <a:p>
            <a:r>
              <a:rPr lang="en-US" dirty="0"/>
              <a:t>Shapefiles were gathered detailing the Florida county data that gave us access to the county geometric data, as well as the relevant populace data. </a:t>
            </a:r>
            <a:r>
              <a:rPr lang="en-US" dirty="0" err="1"/>
              <a:t>Geopandas</a:t>
            </a:r>
            <a:r>
              <a:rPr lang="en-US" dirty="0"/>
              <a:t> is a subset of the pandas python library, which was used for us to handle these shapefiles and develop tabular format. This allowed us to succinctly hold the income, population, elevation, land cover and land use, and the sea level rise data. What makes </a:t>
            </a:r>
            <a:r>
              <a:rPr lang="en-US" dirty="0" err="1"/>
              <a:t>geopandas</a:t>
            </a:r>
            <a:r>
              <a:rPr lang="en-US" dirty="0"/>
              <a:t> special is its ability to hold geometric data, which separates it from pandas.</a:t>
            </a:r>
          </a:p>
        </p:txBody>
      </p:sp>
    </p:spTree>
    <p:extLst>
      <p:ext uri="{BB962C8B-B14F-4D97-AF65-F5344CB8AC3E}">
        <p14:creationId xmlns:p14="http://schemas.microsoft.com/office/powerpoint/2010/main" val="339239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C193B1DA-59BC-B267-51D2-FD7B1947D813}"/>
              </a:ext>
            </a:extLst>
          </p:cNvPr>
          <p:cNvPicPr>
            <a:picLocks noChangeAspect="1"/>
          </p:cNvPicPr>
          <p:nvPr/>
        </p:nvPicPr>
        <p:blipFill rotWithShape="1">
          <a:blip r:embed="rId2"/>
          <a:srcRect l="5051" r="35615" b="-2"/>
          <a:stretch/>
        </p:blipFill>
        <p:spPr>
          <a:xfrm>
            <a:off x="6096000" y="-2"/>
            <a:ext cx="6096000" cy="6857999"/>
          </a:xfrm>
          <a:prstGeom prst="rect">
            <a:avLst/>
          </a:prstGeom>
          <a:noFill/>
        </p:spPr>
      </p:pic>
      <p:sp>
        <p:nvSpPr>
          <p:cNvPr id="2" name="Title 1">
            <a:extLst>
              <a:ext uri="{FF2B5EF4-FFF2-40B4-BE49-F238E27FC236}">
                <a16:creationId xmlns:a16="http://schemas.microsoft.com/office/drawing/2014/main" id="{1DB04E6B-C208-5C8F-6C32-74895291A52B}"/>
              </a:ext>
            </a:extLst>
          </p:cNvPr>
          <p:cNvSpPr>
            <a:spLocks noGrp="1"/>
          </p:cNvSpPr>
          <p:nvPr>
            <p:ph type="title"/>
          </p:nvPr>
        </p:nvSpPr>
        <p:spPr>
          <a:xfrm>
            <a:off x="782418" y="1280160"/>
            <a:ext cx="4596406" cy="1152144"/>
          </a:xfrm>
        </p:spPr>
        <p:txBody>
          <a:bodyPr>
            <a:normAutofit/>
          </a:bodyPr>
          <a:lstStyle/>
          <a:p>
            <a:r>
              <a:rPr lang="en-US" dirty="0"/>
              <a:t>Innovation and novelty</a:t>
            </a:r>
          </a:p>
        </p:txBody>
      </p:sp>
      <p:sp>
        <p:nvSpPr>
          <p:cNvPr id="3" name="Content Placeholder 2">
            <a:extLst>
              <a:ext uri="{FF2B5EF4-FFF2-40B4-BE49-F238E27FC236}">
                <a16:creationId xmlns:a16="http://schemas.microsoft.com/office/drawing/2014/main" id="{6771BD1E-30A3-0ACF-41FA-649191126FFA}"/>
              </a:ext>
            </a:extLst>
          </p:cNvPr>
          <p:cNvSpPr>
            <a:spLocks noGrp="1"/>
          </p:cNvSpPr>
          <p:nvPr>
            <p:ph idx="1"/>
          </p:nvPr>
        </p:nvSpPr>
        <p:spPr>
          <a:xfrm>
            <a:off x="1620445" y="2890881"/>
            <a:ext cx="3758379" cy="2633866"/>
          </a:xfrm>
        </p:spPr>
        <p:txBody>
          <a:bodyPr>
            <a:normAutofit/>
          </a:bodyPr>
          <a:lstStyle/>
          <a:p>
            <a:pPr>
              <a:lnSpc>
                <a:spcPct val="110000"/>
              </a:lnSpc>
            </a:pPr>
            <a:r>
              <a:rPr lang="en-US" sz="1500" dirty="0"/>
              <a:t>While much of this data is openly and publicly available, much of the analysis that has been done on this data, is much more globally focused, with little specialization for local analysis. It has been our intention to prioritize the novelty of localizing this data, focusing on state size data, and specializing for the use of the states used.</a:t>
            </a:r>
          </a:p>
        </p:txBody>
      </p:sp>
      <p:sp>
        <p:nvSpPr>
          <p:cNvPr id="9" name="Date Placeholder 12">
            <a:extLst>
              <a:ext uri="{FF2B5EF4-FFF2-40B4-BE49-F238E27FC236}">
                <a16:creationId xmlns:a16="http://schemas.microsoft.com/office/drawing/2014/main" id="{FC98C7CE-1DBE-1CF8-AC00-BC260EAD11B2}"/>
              </a:ext>
            </a:extLst>
          </p:cNvPr>
          <p:cNvSpPr>
            <a:spLocks noGrp="1"/>
          </p:cNvSpPr>
          <p:nvPr>
            <p:ph type="dt" sz="half" idx="10"/>
          </p:nvPr>
        </p:nvSpPr>
        <p:spPr>
          <a:xfrm>
            <a:off x="847726" y="6199188"/>
            <a:ext cx="2743200" cy="365125"/>
          </a:xfrm>
        </p:spPr>
        <p:txBody>
          <a:bodyPr/>
          <a:lstStyle/>
          <a:p>
            <a:pPr>
              <a:spcAft>
                <a:spcPts val="600"/>
              </a:spcAft>
            </a:pPr>
            <a:fld id="{3591584A-C12C-41A4-9979-EC24B61DB337}" type="datetime1">
              <a:rPr lang="en-US" smtClean="0"/>
              <a:pPr>
                <a:spcAft>
                  <a:spcPts val="600"/>
                </a:spcAft>
              </a:pPr>
              <a:t>11/3/23</a:t>
            </a:fld>
            <a:endParaRPr lang="en-US"/>
          </a:p>
        </p:txBody>
      </p:sp>
      <p:sp>
        <p:nvSpPr>
          <p:cNvPr id="11" name="Footer Placeholder 13">
            <a:extLst>
              <a:ext uri="{FF2B5EF4-FFF2-40B4-BE49-F238E27FC236}">
                <a16:creationId xmlns:a16="http://schemas.microsoft.com/office/drawing/2014/main" id="{5344577B-5265-5B15-AA58-C6CBDB915263}"/>
              </a:ext>
            </a:extLst>
          </p:cNvPr>
          <p:cNvSpPr>
            <a:spLocks noGrp="1"/>
          </p:cNvSpPr>
          <p:nvPr>
            <p:ph type="ftr" sz="quarter" idx="11"/>
          </p:nvPr>
        </p:nvSpPr>
        <p:spPr>
          <a:xfrm>
            <a:off x="7286625" y="6199188"/>
            <a:ext cx="3409951"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13" name="Slide Number Placeholder 14">
            <a:extLst>
              <a:ext uri="{FF2B5EF4-FFF2-40B4-BE49-F238E27FC236}">
                <a16:creationId xmlns:a16="http://schemas.microsoft.com/office/drawing/2014/main" id="{273A6287-D0A9-8D17-59E9-2F956B78CEF6}"/>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882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25CE-55F4-DB25-358B-FC485081F90E}"/>
              </a:ext>
            </a:extLst>
          </p:cNvPr>
          <p:cNvSpPr>
            <a:spLocks noGrp="1"/>
          </p:cNvSpPr>
          <p:nvPr>
            <p:ph type="title"/>
          </p:nvPr>
        </p:nvSpPr>
        <p:spPr/>
        <p:txBody>
          <a:bodyPr/>
          <a:lstStyle/>
          <a:p>
            <a:r>
              <a:rPr lang="en-US" dirty="0"/>
              <a:t>Impact, Feasibility &amp; benefits</a:t>
            </a:r>
          </a:p>
        </p:txBody>
      </p:sp>
      <p:sp>
        <p:nvSpPr>
          <p:cNvPr id="3" name="Content Placeholder 2">
            <a:extLst>
              <a:ext uri="{FF2B5EF4-FFF2-40B4-BE49-F238E27FC236}">
                <a16:creationId xmlns:a16="http://schemas.microsoft.com/office/drawing/2014/main" id="{FF0CD871-FD9B-1D3E-E27C-B5D1A6761C48}"/>
              </a:ext>
            </a:extLst>
          </p:cNvPr>
          <p:cNvSpPr>
            <a:spLocks noGrp="1"/>
          </p:cNvSpPr>
          <p:nvPr>
            <p:ph idx="1"/>
          </p:nvPr>
        </p:nvSpPr>
        <p:spPr/>
        <p:txBody>
          <a:bodyPr/>
          <a:lstStyle/>
          <a:p>
            <a:r>
              <a:rPr lang="en-US" dirty="0"/>
              <a:t>The benefits are widespread for the state of Florida, as it details the strenuous impact sea level rise will have on current predictions. Our hope is to expand the service to be able to handle different state data, with little data wrangling necessary by the user. This will have a major impact for the states in question, as they will be able to see their vulnerability.</a:t>
            </a:r>
          </a:p>
        </p:txBody>
      </p:sp>
    </p:spTree>
    <p:extLst>
      <p:ext uri="{BB962C8B-B14F-4D97-AF65-F5344CB8AC3E}">
        <p14:creationId xmlns:p14="http://schemas.microsoft.com/office/powerpoint/2010/main" val="371552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Houses by the beach">
            <a:extLst>
              <a:ext uri="{FF2B5EF4-FFF2-40B4-BE49-F238E27FC236}">
                <a16:creationId xmlns:a16="http://schemas.microsoft.com/office/drawing/2014/main" id="{7AA11D59-CDF2-20B9-8E49-02812517C388}"/>
              </a:ext>
            </a:extLst>
          </p:cNvPr>
          <p:cNvPicPr>
            <a:picLocks noChangeAspect="1"/>
          </p:cNvPicPr>
          <p:nvPr/>
        </p:nvPicPr>
        <p:blipFill rotWithShape="1">
          <a:blip r:embed="rId2">
            <a:alphaModFix amt="50000"/>
          </a:blip>
          <a:srcRect l="23486" r="25681"/>
          <a:stretch/>
        </p:blipFill>
        <p:spPr>
          <a:xfrm>
            <a:off x="-1" y="10"/>
            <a:ext cx="4648201" cy="6857989"/>
          </a:xfrm>
          <a:prstGeom prst="rect">
            <a:avLst/>
          </a:prstGeom>
          <a:noFill/>
        </p:spPr>
      </p:pic>
      <p:sp>
        <p:nvSpPr>
          <p:cNvPr id="2" name="Title 1">
            <a:extLst>
              <a:ext uri="{FF2B5EF4-FFF2-40B4-BE49-F238E27FC236}">
                <a16:creationId xmlns:a16="http://schemas.microsoft.com/office/drawing/2014/main" id="{11BEC23F-823D-A197-55CC-CCC381AA120F}"/>
              </a:ext>
            </a:extLst>
          </p:cNvPr>
          <p:cNvSpPr>
            <a:spLocks noGrp="1"/>
          </p:cNvSpPr>
          <p:nvPr>
            <p:ph type="title"/>
          </p:nvPr>
        </p:nvSpPr>
        <p:spPr>
          <a:xfrm>
            <a:off x="738786" y="3994511"/>
            <a:ext cx="2797917" cy="1591492"/>
          </a:xfrm>
        </p:spPr>
        <p:txBody>
          <a:bodyPr>
            <a:normAutofit/>
          </a:bodyPr>
          <a:lstStyle/>
          <a:p>
            <a:r>
              <a:rPr lang="en-US">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71B22DE8-6E82-71C7-502D-E6F0F8F1B84A}"/>
              </a:ext>
            </a:extLst>
          </p:cNvPr>
          <p:cNvSpPr>
            <a:spLocks noGrp="1"/>
          </p:cNvSpPr>
          <p:nvPr>
            <p:ph idx="1"/>
          </p:nvPr>
        </p:nvSpPr>
        <p:spPr>
          <a:xfrm>
            <a:off x="5562600" y="914400"/>
            <a:ext cx="5708943" cy="4991099"/>
          </a:xfrm>
        </p:spPr>
        <p:txBody>
          <a:bodyPr>
            <a:normAutofit/>
          </a:bodyPr>
          <a:lstStyle/>
          <a:p>
            <a:r>
              <a:rPr lang="en-US" dirty="0"/>
              <a:t>Certain results are easy to validate, as certain counties are visible to the eye which will be high risk to sea level rise, for our purposes, the Miami-Dade county is our metric for what the highest risk looks like. It is the highest population county in Florida, and it is very low elevation and lower income as well. As such, we were able to build our risk scoring assessment to treat this as the highest scored county. Orange County is the lowest risk due to its high elevation, so that was our metric for the lowest risk.</a:t>
            </a:r>
          </a:p>
        </p:txBody>
      </p:sp>
      <p:sp>
        <p:nvSpPr>
          <p:cNvPr id="26" name="Date Placeholder 12">
            <a:extLst>
              <a:ext uri="{FF2B5EF4-FFF2-40B4-BE49-F238E27FC236}">
                <a16:creationId xmlns:a16="http://schemas.microsoft.com/office/drawing/2014/main" id="{FC98C7CE-1DBE-1CF8-AC00-BC260EAD11B2}"/>
              </a:ext>
            </a:extLst>
          </p:cNvPr>
          <p:cNvSpPr>
            <a:spLocks noGrp="1"/>
          </p:cNvSpPr>
          <p:nvPr>
            <p:ph type="dt" sz="half" idx="10"/>
          </p:nvPr>
        </p:nvSpPr>
        <p:spPr>
          <a:xfrm>
            <a:off x="847726" y="6199188"/>
            <a:ext cx="2743200" cy="365125"/>
          </a:xfrm>
        </p:spPr>
        <p:txBody>
          <a:bodyPr/>
          <a:lstStyle/>
          <a:p>
            <a:pPr>
              <a:spcAft>
                <a:spcPts val="600"/>
              </a:spcAft>
            </a:pPr>
            <a:fld id="{3591584A-C12C-41A4-9979-EC24B61DB337}" type="datetime1">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11/3/23</a:t>
            </a:fld>
            <a:endParaRPr lang="en-US" dirty="0">
              <a:solidFill>
                <a:schemeClr val="accent1">
                  <a:lumMod val="60000"/>
                  <a:lumOff val="40000"/>
                </a:schemeClr>
              </a:solidFill>
              <a:effectLst>
                <a:outerShdw blurRad="38100" dist="38100" dir="2700000" algn="tl">
                  <a:srgbClr val="000000">
                    <a:alpha val="43137"/>
                  </a:srgbClr>
                </a:outerShdw>
              </a:effectLst>
            </a:endParaRPr>
          </a:p>
        </p:txBody>
      </p:sp>
      <p:sp>
        <p:nvSpPr>
          <p:cNvPr id="27" name="Footer Placeholder 13">
            <a:extLst>
              <a:ext uri="{FF2B5EF4-FFF2-40B4-BE49-F238E27FC236}">
                <a16:creationId xmlns:a16="http://schemas.microsoft.com/office/drawing/2014/main" id="{5344577B-5265-5B15-AA58-C6CBDB915263}"/>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28" name="Slide Number Placeholder 14">
            <a:extLst>
              <a:ext uri="{FF2B5EF4-FFF2-40B4-BE49-F238E27FC236}">
                <a16:creationId xmlns:a16="http://schemas.microsoft.com/office/drawing/2014/main" id="{273A6287-D0A9-8D17-59E9-2F956B78CEF6}"/>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pPr>
                <a:spcAft>
                  <a:spcPts val="600"/>
                </a:spcAft>
              </a:pPr>
              <a:t>9</a:t>
            </a:fld>
            <a:endParaRPr lang="en-US"/>
          </a:p>
        </p:txBody>
      </p:sp>
    </p:spTree>
    <p:extLst>
      <p:ext uri="{BB962C8B-B14F-4D97-AF65-F5344CB8AC3E}">
        <p14:creationId xmlns:p14="http://schemas.microsoft.com/office/powerpoint/2010/main" val="2892778473"/>
      </p:ext>
    </p:extLst>
  </p:cSld>
  <p:clrMapOvr>
    <a:masterClrMapping/>
  </p:clrMapOvr>
</p:sld>
</file>

<file path=ppt/theme/theme1.xml><?xml version="1.0" encoding="utf-8"?>
<a:theme xmlns:a="http://schemas.openxmlformats.org/drawingml/2006/main" name="Limelight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5973</TotalTime>
  <Words>671</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Trade Gothic Next Cond</vt:lpstr>
      <vt:lpstr>Trade Gothic Next Light</vt:lpstr>
      <vt:lpstr>LimelightVTI</vt:lpstr>
      <vt:lpstr>Sea level rise risk analysis</vt:lpstr>
      <vt:lpstr>Introduction</vt:lpstr>
      <vt:lpstr>Problems</vt:lpstr>
      <vt:lpstr>Our attempt to address</vt:lpstr>
      <vt:lpstr>Data science Methodologies</vt:lpstr>
      <vt:lpstr>Data</vt:lpstr>
      <vt:lpstr>Innovation and novelty</vt:lpstr>
      <vt:lpstr>Impact, Feasibility &amp; benefits</vt:lpstr>
      <vt:lpstr>Results</vt:lpstr>
      <vt:lpstr>Conclusion &amp; Future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level rise risk analysis</dc:title>
  <dc:creator>Emmitt Hasty</dc:creator>
  <cp:lastModifiedBy>Emmitt Hasty</cp:lastModifiedBy>
  <cp:revision>2</cp:revision>
  <dcterms:created xsi:type="dcterms:W3CDTF">2023-11-03T19:17:10Z</dcterms:created>
  <dcterms:modified xsi:type="dcterms:W3CDTF">2023-11-07T22:50:25Z</dcterms:modified>
</cp:coreProperties>
</file>