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521" r:id="rId5"/>
    <p:sldId id="531" r:id="rId6"/>
    <p:sldId id="511" r:id="rId7"/>
    <p:sldId id="530" r:id="rId8"/>
    <p:sldId id="525" r:id="rId9"/>
    <p:sldId id="532" r:id="rId10"/>
    <p:sldId id="533" r:id="rId11"/>
    <p:sldId id="529" r:id="rId12"/>
    <p:sldId id="557" r:id="rId13"/>
    <p:sldId id="558" r:id="rId14"/>
    <p:sldId id="559" r:id="rId15"/>
    <p:sldId id="528" r:id="rId16"/>
    <p:sldId id="565" r:id="rId17"/>
    <p:sldId id="560" r:id="rId18"/>
    <p:sldId id="561" r:id="rId19"/>
    <p:sldId id="562" r:id="rId20"/>
    <p:sldId id="563" r:id="rId21"/>
    <p:sldId id="526" r:id="rId22"/>
    <p:sldId id="568" r:id="rId23"/>
    <p:sldId id="566" r:id="rId24"/>
    <p:sldId id="567" r:id="rId25"/>
    <p:sldId id="569" r:id="rId26"/>
    <p:sldId id="570" r:id="rId27"/>
    <p:sldId id="572" r:id="rId28"/>
    <p:sldId id="574" r:id="rId29"/>
    <p:sldId id="538" r:id="rId30"/>
    <p:sldId id="575" r:id="rId31"/>
    <p:sldId id="579" r:id="rId32"/>
    <p:sldId id="578" r:id="rId33"/>
    <p:sldId id="577" r:id="rId34"/>
    <p:sldId id="580" r:id="rId35"/>
    <p:sldId id="573" r:id="rId36"/>
    <p:sldId id="527" r:id="rId37"/>
    <p:sldId id="539" r:id="rId38"/>
    <p:sldId id="555" r:id="rId39"/>
    <p:sldId id="548" r:id="rId40"/>
    <p:sldId id="549" r:id="rId41"/>
    <p:sldId id="550" r:id="rId42"/>
    <p:sldId id="551" r:id="rId43"/>
    <p:sldId id="546" r:id="rId44"/>
    <p:sldId id="540" r:id="rId45"/>
    <p:sldId id="552" r:id="rId46"/>
    <p:sldId id="553" r:id="rId47"/>
    <p:sldId id="543" r:id="rId48"/>
    <p:sldId id="545" r:id="rId49"/>
    <p:sldId id="554" r:id="rId50"/>
    <p:sldId id="544" r:id="rId51"/>
    <p:sldId id="463" r:id="rId52"/>
    <p:sldId id="581" r:id="rId53"/>
    <p:sldId id="585" r:id="rId54"/>
    <p:sldId id="583" r:id="rId55"/>
    <p:sldId id="584" r:id="rId56"/>
    <p:sldId id="438" r:id="rId57"/>
    <p:sldId id="455" r:id="rId58"/>
    <p:sldId id="470" r:id="rId59"/>
    <p:sldId id="582" r:id="rId60"/>
    <p:sldId id="523" r:id="rId61"/>
    <p:sldId id="510" r:id="rId62"/>
    <p:sldId id="512" r:id="rId63"/>
    <p:sldId id="513" r:id="rId64"/>
  </p:sldIdLst>
  <p:sldSz cx="12192000" cy="6858000"/>
  <p:notesSz cx="6858000" cy="9144000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0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0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2E2E2"/>
    <a:srgbClr val="FAFAFA"/>
    <a:srgbClr val="F2F2F2"/>
    <a:srgbClr val="EEEEEE"/>
    <a:srgbClr val="E4E4E4"/>
    <a:srgbClr val="FFFFFF"/>
    <a:srgbClr val="F1BDD7"/>
    <a:srgbClr val="CB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405" autoAdjust="0"/>
  </p:normalViewPr>
  <p:slideViewPr>
    <p:cSldViewPr>
      <p:cViewPr varScale="1">
        <p:scale>
          <a:sx n="87" d="100"/>
          <a:sy n="87" d="100"/>
        </p:scale>
        <p:origin x="533" y="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772"/>
    </p:cViewPr>
  </p:sorterViewPr>
  <p:notesViewPr>
    <p:cSldViewPr>
      <p:cViewPr varScale="1">
        <p:scale>
          <a:sx n="105" d="100"/>
          <a:sy n="105" d="100"/>
        </p:scale>
        <p:origin x="323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t>‹#›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958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757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66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Mention</a:t>
            </a:r>
            <a:r>
              <a:rPr lang="nb-NO" dirty="0"/>
              <a:t> </a:t>
            </a:r>
            <a:r>
              <a:rPr lang="nb-NO" dirty="0" err="1"/>
              <a:t>merge</a:t>
            </a:r>
            <a:r>
              <a:rPr lang="nb-NO" dirty="0"/>
              <a:t> </a:t>
            </a:r>
            <a:r>
              <a:rPr lang="nb-NO" dirty="0" err="1"/>
              <a:t>conflicts</a:t>
            </a:r>
            <a:r>
              <a:rPr lang="nb-NO" dirty="0"/>
              <a:t>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resolved</a:t>
            </a:r>
            <a:r>
              <a:rPr lang="nb-NO" dirty="0"/>
              <a:t> </a:t>
            </a:r>
            <a:r>
              <a:rPr lang="nb-NO" dirty="0" err="1"/>
              <a:t>once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318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784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Mention</a:t>
            </a:r>
            <a:r>
              <a:rPr lang="nb-NO" baseline="0" dirty="0"/>
              <a:t> </a:t>
            </a:r>
            <a:r>
              <a:rPr lang="nb-NO" baseline="0" dirty="0" err="1"/>
              <a:t>merge</a:t>
            </a:r>
            <a:r>
              <a:rPr lang="nb-NO" baseline="0" dirty="0"/>
              <a:t> </a:t>
            </a:r>
            <a:r>
              <a:rPr lang="nb-NO" baseline="0" dirty="0" err="1"/>
              <a:t>conflicts</a:t>
            </a:r>
            <a:r>
              <a:rPr lang="nb-NO" baseline="0" dirty="0"/>
              <a:t> </a:t>
            </a:r>
            <a:r>
              <a:rPr lang="nb-NO" baseline="0" dirty="0" err="1"/>
              <a:t>being</a:t>
            </a:r>
            <a:r>
              <a:rPr lang="nb-NO" baseline="0" dirty="0"/>
              <a:t> </a:t>
            </a:r>
            <a:r>
              <a:rPr lang="nb-NO" baseline="0" dirty="0" err="1"/>
              <a:t>solved</a:t>
            </a:r>
            <a:r>
              <a:rPr lang="nb-NO" baseline="0" dirty="0"/>
              <a:t> for </a:t>
            </a:r>
            <a:r>
              <a:rPr lang="nb-NO" baseline="0" dirty="0" err="1"/>
              <a:t>each</a:t>
            </a:r>
            <a:r>
              <a:rPr lang="nb-NO" baseline="0" dirty="0"/>
              <a:t> </a:t>
            </a:r>
            <a:r>
              <a:rPr lang="nb-NO" baseline="0" dirty="0" err="1"/>
              <a:t>commit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conflicts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#5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620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068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994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293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39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Pop</a:t>
            </a:r>
            <a:r>
              <a:rPr lang="en-CA" baseline="0" dirty="0"/>
              <a:t> = apply + drop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55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856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63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018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036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45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03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94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Working directory: current files, index: files to be committed,</a:t>
            </a:r>
            <a:r>
              <a:rPr lang="en-CA" baseline="0" dirty="0"/>
              <a:t> head: last commit</a:t>
            </a:r>
            <a:endParaRPr lang="en-CA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89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55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Remember</a:t>
            </a:r>
            <a:r>
              <a:rPr lang="nb-NO" dirty="0"/>
              <a:t> to </a:t>
            </a:r>
            <a:r>
              <a:rPr lang="nb-NO" dirty="0" err="1"/>
              <a:t>mention</a:t>
            </a:r>
            <a:r>
              <a:rPr lang="nb-NO" baseline="0" dirty="0"/>
              <a:t> «</a:t>
            </a:r>
            <a:r>
              <a:rPr lang="nb-NO" baseline="0" dirty="0" err="1"/>
              <a:t>git</a:t>
            </a:r>
            <a:r>
              <a:rPr lang="nb-NO" baseline="0" dirty="0"/>
              <a:t> </a:t>
            </a:r>
            <a:r>
              <a:rPr lang="nb-NO" baseline="0" dirty="0" err="1"/>
              <a:t>add</a:t>
            </a:r>
            <a:r>
              <a:rPr lang="nb-NO" baseline="0" dirty="0"/>
              <a:t>»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550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diff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89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46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CA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818684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 flipH="1"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3">
            <a:extLst>
              <a:ext uri="{FF2B5EF4-FFF2-40B4-BE49-F238E27FC236}">
                <a16:creationId xmlns:a16="http://schemas.microsoft.com/office/drawing/2014/main" id="{5C45700E-216F-B143-AB3D-B415EEE0460A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10128740" y="773452"/>
            <a:ext cx="1307399" cy="1307398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6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E1DAC4B7-C35F-7044-83C8-D938420F6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763" y="765175"/>
            <a:ext cx="1268099" cy="1268099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20F7682-4839-8640-BC2E-22CACF0484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16312" y="883341"/>
            <a:ext cx="6840388" cy="40072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800"/>
            </a:lvl1pPr>
          </a:lstStyle>
          <a:p>
            <a:pPr lvl="0"/>
            <a:r>
              <a:rPr lang="en-CA"/>
              <a:t>First and last name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F63D75B-27D2-1A46-8CF6-000336CAFA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6312" y="1390015"/>
            <a:ext cx="6840388" cy="2423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Insert your title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4D12600E-F927-204E-9785-6D21E75B2E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16312" y="1644886"/>
            <a:ext cx="6840388" cy="269303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1400"/>
            </a:lvl1pPr>
          </a:lstStyle>
          <a:p>
            <a:pPr lvl="0"/>
            <a:r>
              <a:rPr lang="en-CA"/>
              <a:t>Insert years of experience and specify your field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1CEE3-25F9-A644-B5D1-88B5CE31DFE8}"/>
              </a:ext>
            </a:extLst>
          </p:cNvPr>
          <p:cNvCxnSpPr/>
          <p:nvPr userDrawn="1"/>
        </p:nvCxnSpPr>
        <p:spPr bwMode="gray">
          <a:xfrm>
            <a:off x="2316163" y="2039050"/>
            <a:ext cx="15114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E6FF5-40B6-334C-8F6E-E695402E0444}"/>
              </a:ext>
            </a:extLst>
          </p:cNvPr>
          <p:cNvSpPr txBox="1"/>
          <p:nvPr userDrawn="1"/>
        </p:nvSpPr>
        <p:spPr>
          <a:xfrm flipH="1">
            <a:off x="2704563" y="74697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BFE1A4F-1319-5F40-82D6-46309EFFB0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09813" y="2169441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en-CA"/>
              <a:t>Profile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DF68F94-DB4D-3642-8310-76BAD8D95A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3545839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indent="0">
              <a:buFont typeface="Arial" pitchFamily="34" charset="0"/>
              <a:buNone/>
            </a:pPr>
            <a:r>
              <a:rPr lang="en-CA" sz="1200" b="1">
                <a:solidFill>
                  <a:schemeClr val="accent3"/>
                </a:solidFill>
              </a:rPr>
              <a:t>CGI experience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E8A863E-8FBF-724E-80FA-10640EBD0C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3" y="2364654"/>
            <a:ext cx="9109075" cy="903855"/>
          </a:xfrm>
          <a:prstGeom prst="rect">
            <a:avLst/>
          </a:prstGeom>
        </p:spPr>
        <p:txBody>
          <a:bodyPr lIns="0" tIns="0" rIns="0" bIns="0"/>
          <a:lstStyle>
            <a:lvl1pPr marL="0" indent="-102625">
              <a:lnSpc>
                <a:spcPct val="140000"/>
              </a:lnSpc>
              <a:spcBef>
                <a:spcPct val="0"/>
              </a:spcBef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72408D2-5287-F14F-85A3-5EEFBBA947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6163" y="3752482"/>
            <a:ext cx="9109075" cy="2168258"/>
          </a:xfrm>
          <a:prstGeom prst="rect">
            <a:avLst/>
          </a:prstGeom>
        </p:spPr>
        <p:txBody>
          <a:bodyPr lIns="0" tIns="0" rIns="0" bIns="0" numCol="2" spcCol="18000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4FEFE0-9196-B245-B2EE-BE76B7D8F618}"/>
              </a:ext>
            </a:extLst>
          </p:cNvPr>
          <p:cNvSpPr txBox="1"/>
          <p:nvPr userDrawn="1"/>
        </p:nvSpPr>
        <p:spPr>
          <a:xfrm flipH="1">
            <a:off x="3313355" y="436760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0E6E6EE5-3E45-724C-B03C-6AF0B9F54E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9" y="2404153"/>
            <a:ext cx="1247372" cy="3534733"/>
          </a:xfrm>
          <a:prstGeom prst="rect">
            <a:avLst/>
          </a:prstGeom>
        </p:spPr>
        <p:txBody>
          <a:bodyPr lIns="0" tIns="0" rIns="0" bIns="0"/>
          <a:lstStyle>
            <a:lvl1pPr marL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094C90-E1A2-9948-AB43-B471059D60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0" y="6110739"/>
            <a:ext cx="773004" cy="35990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4AA569B-C28D-AD47-9953-D05881350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6618" y="2173686"/>
            <a:ext cx="1256146" cy="17623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fr-CA" sz="1200" b="1" err="1">
                <a:solidFill>
                  <a:srgbClr val="5135AA"/>
                </a:solidFill>
                <a:effectLst/>
                <a:latin typeface="Arial" pitchFamily="34" charset="0"/>
              </a:rPr>
              <a:t>Education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6460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416D0CC-045F-594D-BDF5-1FCC074C4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46B3183-779A-BF46-9670-39F1C2BBFC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218" y="1032164"/>
            <a:ext cx="1273563" cy="50606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BE3F43F-50C4-B445-8B73-F30ED8B309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811322"/>
            <a:ext cx="9115474" cy="2046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lang="en-CA" sz="1200" b="1">
                <a:solidFill>
                  <a:schemeClr val="accent3"/>
                </a:solidFill>
              </a:rPr>
              <a:t>Other experiences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43A9262-8BA3-8E41-B4B0-F6F4BDF9F5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2" y="1023815"/>
            <a:ext cx="9109075" cy="5069009"/>
          </a:xfrm>
          <a:prstGeom prst="rect">
            <a:avLst/>
          </a:prstGeom>
        </p:spPr>
        <p:txBody>
          <a:bodyPr lIns="0" tIns="0" rIns="0" bIns="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C86A1D-A4E8-CD4E-A3FF-1266A7F082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712" y="811322"/>
            <a:ext cx="1279052" cy="1762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fr-CA" sz="1200" b="1">
                <a:solidFill>
                  <a:srgbClr val="5135AA"/>
                </a:solidFill>
                <a:effectLst/>
                <a:latin typeface="Arial" pitchFamily="34" charset="0"/>
              </a:rPr>
              <a:t>Focus areas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0523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 flipH="1"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 flipH="1"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Graphic device A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0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6127844" y="773451"/>
            <a:ext cx="5308296" cy="5308294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27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/>
              <a:t>Click to add text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 flipH="1"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Standard text slide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 flipH="1"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Tx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 flipH="1"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 flipH="1"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/>
          <p:nvPr userDrawn="1"/>
        </p:nvCxnSpPr>
        <p:spPr bwMode="gray">
          <a:xfrm flipH="1"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/>
          <p:nvPr userDrawn="1"/>
        </p:nvCxnSpPr>
        <p:spPr bwMode="gray">
          <a:xfrm flipH="1"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/>
          <p:nvPr userDrawn="1"/>
        </p:nvCxnSpPr>
        <p:spPr bwMode="gray">
          <a:xfrm flipH="1"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 flipH="1"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BAC359-7971-3346-8D90-684CC25CF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p:transition/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Subtitle, if required</a:t>
            </a:r>
            <a:endParaRPr lang="en-CA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GB"/>
              <a:t>Agenda item 4</a:t>
            </a:r>
            <a:endParaRPr lang="en-CA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 flipH="1"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-1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itchFamily="34" charset="0"/>
              <a:buChar char="–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890" y="0"/>
            <a:ext cx="6134400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Title</a:t>
            </a:r>
            <a:endParaRPr lang="en-US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add title</a:t>
            </a:r>
            <a:endParaRPr lang="en-US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2021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MSIPCMContentMarking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B8670-26BE-4743-BD59-2BF00A7E1E12}"/>
              </a:ext>
            </a:extLst>
          </p:cNvPr>
          <p:cNvSpPr txBox="1"/>
          <p:nvPr userDrawn="1"/>
        </p:nvSpPr>
        <p:spPr>
          <a:xfrm flipH="1">
            <a:off x="11530013" y="-107156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670" r:id="rId3"/>
    <p:sldLayoutId id="2147483861" r:id="rId4"/>
    <p:sldLayoutId id="2147483745" r:id="rId5"/>
    <p:sldLayoutId id="2147483771" r:id="rId6"/>
    <p:sldLayoutId id="2147483817" r:id="rId7"/>
    <p:sldLayoutId id="2147483826" r:id="rId8"/>
    <p:sldLayoutId id="2147483849" r:id="rId9"/>
    <p:sldLayoutId id="2147483858" r:id="rId10"/>
    <p:sldLayoutId id="2147483754" r:id="rId11"/>
    <p:sldLayoutId id="2147483862" r:id="rId12"/>
    <p:sldLayoutId id="2147483863" r:id="rId13"/>
    <p:sldLayoutId id="2147483760" r:id="rId14"/>
    <p:sldLayoutId id="2147483775" r:id="rId15"/>
    <p:sldLayoutId id="2147483746" r:id="rId16"/>
    <p:sldLayoutId id="2147483762" r:id="rId17"/>
    <p:sldLayoutId id="2147483764" r:id="rId18"/>
    <p:sldLayoutId id="214748377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33" r:id="rId25"/>
    <p:sldLayoutId id="2147483830" r:id="rId26"/>
    <p:sldLayoutId id="2147483831" r:id="rId27"/>
    <p:sldLayoutId id="2147483747" r:id="rId28"/>
    <p:sldLayoutId id="2147483819" r:id="rId29"/>
    <p:sldLayoutId id="2147483693" r:id="rId30"/>
    <p:sldLayoutId id="2147483834" r:id="rId31"/>
    <p:sldLayoutId id="2147483774" r:id="rId32"/>
    <p:sldLayoutId id="2147483778" r:id="rId33"/>
    <p:sldLayoutId id="2147483820" r:id="rId34"/>
    <p:sldLayoutId id="2147483829" r:id="rId35"/>
    <p:sldLayoutId id="2147483832" r:id="rId36"/>
    <p:sldLayoutId id="2147483835" r:id="rId37"/>
    <p:sldLayoutId id="2147483809" r:id="rId38"/>
    <p:sldLayoutId id="2147483811" r:id="rId39"/>
    <p:sldLayoutId id="2147483813" r:id="rId40"/>
    <p:sldLayoutId id="2147483755" r:id="rId41"/>
    <p:sldLayoutId id="2147483744" r:id="rId42"/>
    <p:sldLayoutId id="2147483753" r:id="rId43"/>
    <p:sldLayoutId id="2147483836" r:id="rId44"/>
    <p:sldLayoutId id="2147483815" r:id="rId45"/>
    <p:sldLayoutId id="2147483828" r:id="rId46"/>
  </p:sldLayoutIdLst>
  <p:transition/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brand.cgi.com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err="1"/>
              <a:t>Introduksjon</a:t>
            </a:r>
            <a:r>
              <a:rPr lang="en-CA" dirty="0"/>
              <a:t> </a:t>
            </a:r>
            <a:r>
              <a:rPr lang="en-CA" dirty="0" err="1"/>
              <a:t>til</a:t>
            </a:r>
            <a:r>
              <a:rPr lang="en-CA" dirty="0"/>
              <a:t> Git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Eivind Haug-Warberg, </a:t>
            </a:r>
            <a:r>
              <a:rPr lang="en-CA" dirty="0" err="1"/>
              <a:t>konsulent</a:t>
            </a:r>
            <a:endParaRPr lang="en-CA" dirty="0"/>
          </a:p>
          <a:p>
            <a:r>
              <a:rPr lang="en-CA" dirty="0"/>
              <a:t>21.11.2022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F77647AE-4368-9B43-8242-BE4DF13C0E5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052243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10</a:t>
            </a:fld>
            <a:endParaRPr lang="en-CA"/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3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4059545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11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46501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Branch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26981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13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39343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branch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14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7963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checkout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15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78044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16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806945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17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9991178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Merge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4266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19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128647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3A69A9-1ED7-5243-8F51-67BE5FA8C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</a:t>
            </a:fld>
            <a:endParaRPr lang="en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FE39B74-69ED-8544-9D7E-88B9C2C6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37" y="683246"/>
            <a:ext cx="10676438" cy="531097"/>
          </a:xfrm>
        </p:spPr>
        <p:txBody>
          <a:bodyPr/>
          <a:lstStyle/>
          <a:p>
            <a:r>
              <a:rPr lang="en-CA"/>
              <a:t>Agenda</a:t>
            </a:r>
          </a:p>
        </p:txBody>
      </p:sp>
      <p:sp>
        <p:nvSpPr>
          <p:cNvPr id="1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350" y="3183284"/>
            <a:ext cx="1511300" cy="1501606"/>
          </a:xfrm>
        </p:spPr>
        <p:txBody>
          <a:bodyPr/>
          <a:lstStyle/>
          <a:p>
            <a:r>
              <a:rPr lang="en-CA" dirty="0"/>
              <a:t>git </a:t>
            </a:r>
            <a:r>
              <a:rPr lang="en-CA" dirty="0" err="1"/>
              <a:t>gud</a:t>
            </a:r>
            <a:endParaRPr lang="en-CA" dirty="0"/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9507E3FC-1B30-4248-B8E4-295CAD990830}"/>
              </a:ext>
            </a:extLst>
          </p:cNvPr>
          <p:cNvSpPr txBox="1"/>
          <p:nvPr/>
        </p:nvSpPr>
        <p:spPr>
          <a:xfrm>
            <a:off x="5321300" y="2295678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98766275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checkout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20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48254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merge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21</a:t>
            </a:fld>
            <a:endParaRPr lang="en-CA"/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cxnSp>
        <p:nvCxnSpPr>
          <p:cNvPr id="16" name="Straight Connector 15"/>
          <p:cNvCxnSpPr/>
          <p:nvPr/>
        </p:nvCxnSpPr>
        <p:spPr bwMode="gray">
          <a:xfrm>
            <a:off x="3071813" y="4149080"/>
            <a:ext cx="45370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cxnSp>
        <p:nvCxnSpPr>
          <p:cNvPr id="19" name="Straight Connector 18"/>
          <p:cNvCxnSpPr/>
          <p:nvPr/>
        </p:nvCxnSpPr>
        <p:spPr bwMode="gray">
          <a:xfrm>
            <a:off x="6149975" y="2708920"/>
            <a:ext cx="1458913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17" name="Oval 16"/>
          <p:cNvSpPr/>
          <p:nvPr/>
        </p:nvSpPr>
        <p:spPr bwMode="gray">
          <a:xfrm>
            <a:off x="721284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566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-24680" y="508518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391800" y="508518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merge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22</a:t>
            </a:fld>
            <a:endParaRPr lang="en-CA"/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cxnSp>
        <p:nvCxnSpPr>
          <p:cNvPr id="16" name="Straight Connector 15"/>
          <p:cNvCxnSpPr/>
          <p:nvPr/>
        </p:nvCxnSpPr>
        <p:spPr bwMode="gray">
          <a:xfrm>
            <a:off x="3071813" y="4149080"/>
            <a:ext cx="45370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cxnSp>
        <p:nvCxnSpPr>
          <p:cNvPr id="19" name="Straight Connector 18"/>
          <p:cNvCxnSpPr/>
          <p:nvPr/>
        </p:nvCxnSpPr>
        <p:spPr bwMode="gray">
          <a:xfrm>
            <a:off x="6149975" y="2708920"/>
            <a:ext cx="1458913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17" name="Oval 16"/>
          <p:cNvSpPr/>
          <p:nvPr/>
        </p:nvSpPr>
        <p:spPr bwMode="gray">
          <a:xfrm>
            <a:off x="721284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gray">
          <a:xfrm>
            <a:off x="4656138" y="558924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>
            <a:off x="1559719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>
            <a:off x="46037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gray">
          <a:xfrm>
            <a:off x="1162881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cxnSp>
        <p:nvCxnSpPr>
          <p:cNvPr id="30" name="Straight Connector 29"/>
          <p:cNvCxnSpPr/>
          <p:nvPr/>
        </p:nvCxnSpPr>
        <p:spPr bwMode="gray">
          <a:xfrm>
            <a:off x="3089275" y="558924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gray">
          <a:xfrm>
            <a:off x="5736469" y="522920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23" name="Oval 22"/>
          <p:cNvSpPr/>
          <p:nvPr/>
        </p:nvSpPr>
        <p:spPr bwMode="gray">
          <a:xfrm>
            <a:off x="4187069" y="522920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26" name="Oval 25"/>
          <p:cNvSpPr/>
          <p:nvPr/>
        </p:nvSpPr>
        <p:spPr bwMode="gray">
          <a:xfrm>
            <a:off x="2675769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 bwMode="gray">
          <a:xfrm>
            <a:off x="0" y="2204864"/>
            <a:ext cx="12192000" cy="2520280"/>
          </a:xfrm>
          <a:prstGeom prst="rect">
            <a:avLst/>
          </a:prstGeom>
          <a:solidFill>
            <a:srgbClr val="FFFFFF">
              <a:alpha val="85882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8904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CB5E72-570D-1241-B81B-97E6E25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23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Merge can be used to synchronize branches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22512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39" name="Rectangle 38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1548309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24</a:t>
            </a:fld>
            <a:endParaRPr lang="en-CA"/>
          </a:p>
        </p:txBody>
      </p:sp>
      <p:sp>
        <p:nvSpPr>
          <p:cNvPr id="90" name="Oval 89"/>
          <p:cNvSpPr/>
          <p:nvPr/>
        </p:nvSpPr>
        <p:spPr bwMode="gray">
          <a:xfrm>
            <a:off x="2663565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543043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39" name="Rectangle 38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1548309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checkout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25</a:t>
            </a:fld>
            <a:endParaRPr lang="en-CA"/>
          </a:p>
        </p:txBody>
      </p:sp>
      <p:sp>
        <p:nvSpPr>
          <p:cNvPr id="90" name="Oval 89"/>
          <p:cNvSpPr/>
          <p:nvPr/>
        </p:nvSpPr>
        <p:spPr bwMode="gray">
          <a:xfrm>
            <a:off x="2663565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3510866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53" name="Rectangle 5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29" name="Straight Connector 28"/>
          <p:cNvCxnSpPr/>
          <p:nvPr/>
        </p:nvCxnSpPr>
        <p:spPr bwMode="gray">
          <a:xfrm>
            <a:off x="1558925" y="4149080"/>
            <a:ext cx="309691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1558925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26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2674181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37" name="Oval 36"/>
          <p:cNvSpPr/>
          <p:nvPr/>
        </p:nvSpPr>
        <p:spPr bwMode="gray">
          <a:xfrm>
            <a:off x="426009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09750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53" name="Rectangle 5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29" name="Straight Connector 28"/>
          <p:cNvCxnSpPr/>
          <p:nvPr/>
        </p:nvCxnSpPr>
        <p:spPr bwMode="gray">
          <a:xfrm>
            <a:off x="1558925" y="4149080"/>
            <a:ext cx="309691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1558925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checkout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27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2674181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37" name="Oval 36"/>
          <p:cNvSpPr/>
          <p:nvPr/>
        </p:nvSpPr>
        <p:spPr bwMode="gray">
          <a:xfrm>
            <a:off x="426009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811022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53" name="Rectangle 5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3143250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gray">
          <a:xfrm>
            <a:off x="1558925" y="4149080"/>
            <a:ext cx="309691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gray">
          <a:xfrm flipH="1">
            <a:off x="4583113" y="2708920"/>
            <a:ext cx="15494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1558925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 bwMode="gray">
          <a:xfrm>
            <a:off x="4583113" y="2708920"/>
            <a:ext cx="1549400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merge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28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2674181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92" name="Oval 91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5236A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M</a:t>
            </a:r>
          </a:p>
        </p:txBody>
      </p:sp>
      <p:sp>
        <p:nvSpPr>
          <p:cNvPr id="37" name="Oval 36"/>
          <p:cNvSpPr/>
          <p:nvPr/>
        </p:nvSpPr>
        <p:spPr bwMode="gray">
          <a:xfrm>
            <a:off x="426009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708651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53" name="Rectangle 5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3143250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gray">
          <a:xfrm>
            <a:off x="1558925" y="4149080"/>
            <a:ext cx="309691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gray">
          <a:xfrm flipH="1">
            <a:off x="4583113" y="2708920"/>
            <a:ext cx="15494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1558925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 bwMode="gray">
          <a:xfrm>
            <a:off x="4583113" y="2708920"/>
            <a:ext cx="1549400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29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2674181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37" name="Oval 36"/>
          <p:cNvSpPr/>
          <p:nvPr/>
        </p:nvSpPr>
        <p:spPr bwMode="gray">
          <a:xfrm>
            <a:off x="426009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cxnSp>
        <p:nvCxnSpPr>
          <p:cNvPr id="18" name="Straight Connector 17"/>
          <p:cNvCxnSpPr/>
          <p:nvPr/>
        </p:nvCxnSpPr>
        <p:spPr bwMode="gray">
          <a:xfrm>
            <a:off x="6132513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92" name="Oval 91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5236A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7151660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BF135-BAB6-9C4C-BD22-D38D1F329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87867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53" name="Rectangle 5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3143250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gray">
          <a:xfrm>
            <a:off x="1558925" y="4149080"/>
            <a:ext cx="309691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gray">
          <a:xfrm flipH="1">
            <a:off x="4583113" y="2708920"/>
            <a:ext cx="15494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1558925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 bwMode="gray">
          <a:xfrm>
            <a:off x="4583113" y="2708920"/>
            <a:ext cx="1549400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checkout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30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2674181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cxnSp>
        <p:nvCxnSpPr>
          <p:cNvPr id="65" name="Straight Connector 64"/>
          <p:cNvCxnSpPr/>
          <p:nvPr/>
        </p:nvCxnSpPr>
        <p:spPr bwMode="gray">
          <a:xfrm>
            <a:off x="6132513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92" name="Oval 91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5236A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M</a:t>
            </a:r>
          </a:p>
        </p:txBody>
      </p:sp>
      <p:sp>
        <p:nvSpPr>
          <p:cNvPr id="37" name="Oval 36"/>
          <p:cNvSpPr/>
          <p:nvPr/>
        </p:nvSpPr>
        <p:spPr bwMode="gray">
          <a:xfrm>
            <a:off x="426009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812532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53" name="Rectangle 5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3143250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gray">
          <a:xfrm>
            <a:off x="1558925" y="4149080"/>
            <a:ext cx="309691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gray">
          <a:xfrm flipH="1">
            <a:off x="4583113" y="2708920"/>
            <a:ext cx="15494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1558925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 bwMode="gray">
          <a:xfrm>
            <a:off x="4583113" y="2708920"/>
            <a:ext cx="1549400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 bwMode="gray">
          <a:xfrm>
            <a:off x="7643812" y="2708920"/>
            <a:ext cx="1547812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merge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31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2674181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cxnSp>
        <p:nvCxnSpPr>
          <p:cNvPr id="65" name="Straight Connector 64"/>
          <p:cNvCxnSpPr/>
          <p:nvPr/>
        </p:nvCxnSpPr>
        <p:spPr bwMode="gray">
          <a:xfrm>
            <a:off x="6132513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92" name="Oval 91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5236A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M</a:t>
            </a:r>
          </a:p>
        </p:txBody>
      </p:sp>
      <p:cxnSp>
        <p:nvCxnSpPr>
          <p:cNvPr id="67" name="Straight Connector 66"/>
          <p:cNvCxnSpPr/>
          <p:nvPr/>
        </p:nvCxnSpPr>
        <p:spPr bwMode="gray">
          <a:xfrm>
            <a:off x="4655840" y="4149080"/>
            <a:ext cx="4464496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 bwMode="gray">
          <a:xfrm>
            <a:off x="877732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gray">
          <a:xfrm>
            <a:off x="426009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5865992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gray">
          <a:xfrm>
            <a:off x="-7097" y="508518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09383" y="508518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sp>
        <p:nvSpPr>
          <p:cNvPr id="51" name="Rectangle 50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53" name="Rectangle 5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3143250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gray">
          <a:xfrm>
            <a:off x="7642732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gray">
          <a:xfrm>
            <a:off x="1558925" y="4149080"/>
            <a:ext cx="309691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gray">
          <a:xfrm flipH="1">
            <a:off x="4583113" y="2708920"/>
            <a:ext cx="15494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1558925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 bwMode="gray">
          <a:xfrm>
            <a:off x="4583113" y="2708920"/>
            <a:ext cx="1549400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 bwMode="gray">
          <a:xfrm>
            <a:off x="7643812" y="2708920"/>
            <a:ext cx="1547812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 bwMode="gray">
          <a:xfrm>
            <a:off x="46037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 bwMode="gray">
          <a:xfrm flipV="1">
            <a:off x="1557337" y="5157192"/>
            <a:ext cx="1514476" cy="432048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gray">
          <a:xfrm>
            <a:off x="1559719" y="5589240"/>
            <a:ext cx="3023394" cy="36004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32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2674181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105" name="Oval 104"/>
          <p:cNvSpPr/>
          <p:nvPr/>
        </p:nvSpPr>
        <p:spPr bwMode="gray">
          <a:xfrm>
            <a:off x="1162881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 bwMode="gray">
          <a:xfrm>
            <a:off x="8759576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gray">
          <a:xfrm>
            <a:off x="6167437" y="558924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gray">
          <a:xfrm>
            <a:off x="7247768" y="522920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cxnSp>
        <p:nvCxnSpPr>
          <p:cNvPr id="48" name="Straight Connector 47"/>
          <p:cNvCxnSpPr/>
          <p:nvPr/>
        </p:nvCxnSpPr>
        <p:spPr bwMode="gray">
          <a:xfrm flipV="1">
            <a:off x="4583113" y="5589240"/>
            <a:ext cx="1512887" cy="288032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 bwMode="gray">
          <a:xfrm>
            <a:off x="3071664" y="5157192"/>
            <a:ext cx="2952328" cy="432048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 bwMode="gray">
          <a:xfrm>
            <a:off x="5699956" y="5229200"/>
            <a:ext cx="792088" cy="792088"/>
          </a:xfrm>
          <a:prstGeom prst="ellipse">
            <a:avLst/>
          </a:prstGeom>
          <a:solidFill>
            <a:srgbClr val="5236A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M</a:t>
            </a:r>
          </a:p>
        </p:txBody>
      </p:sp>
      <p:sp>
        <p:nvSpPr>
          <p:cNvPr id="60" name="Oval 59"/>
          <p:cNvSpPr/>
          <p:nvPr/>
        </p:nvSpPr>
        <p:spPr bwMode="gray">
          <a:xfrm>
            <a:off x="2675769" y="4797152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61" name="Oval 60"/>
          <p:cNvSpPr/>
          <p:nvPr/>
        </p:nvSpPr>
        <p:spPr bwMode="gray">
          <a:xfrm>
            <a:off x="4223792" y="5517232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cxnSp>
        <p:nvCxnSpPr>
          <p:cNvPr id="65" name="Straight Connector 64"/>
          <p:cNvCxnSpPr/>
          <p:nvPr/>
        </p:nvCxnSpPr>
        <p:spPr bwMode="gray">
          <a:xfrm>
            <a:off x="6132513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92" name="Oval 91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5236A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M</a:t>
            </a:r>
          </a:p>
        </p:txBody>
      </p:sp>
      <p:cxnSp>
        <p:nvCxnSpPr>
          <p:cNvPr id="67" name="Straight Connector 66"/>
          <p:cNvCxnSpPr/>
          <p:nvPr/>
        </p:nvCxnSpPr>
        <p:spPr bwMode="gray">
          <a:xfrm>
            <a:off x="4655840" y="4149080"/>
            <a:ext cx="4464496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 bwMode="gray">
          <a:xfrm>
            <a:off x="877732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M</a:t>
            </a:r>
          </a:p>
        </p:txBody>
      </p:sp>
      <p:sp>
        <p:nvSpPr>
          <p:cNvPr id="37" name="Oval 36"/>
          <p:cNvSpPr/>
          <p:nvPr/>
        </p:nvSpPr>
        <p:spPr bwMode="gray">
          <a:xfrm>
            <a:off x="4260094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 bwMode="gray">
          <a:xfrm>
            <a:off x="0" y="2204864"/>
            <a:ext cx="12192000" cy="2520280"/>
          </a:xfrm>
          <a:prstGeom prst="rect">
            <a:avLst/>
          </a:prstGeom>
          <a:solidFill>
            <a:srgbClr val="FFFFFF">
              <a:alpha val="85882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Rebase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91455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34</a:t>
            </a:fld>
            <a:endParaRPr lang="en-CA"/>
          </a:p>
        </p:txBody>
      </p:sp>
      <p:sp>
        <p:nvSpPr>
          <p:cNvPr id="3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86156788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35</a:t>
            </a:fld>
            <a:endParaRPr lang="en-CA"/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3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425489225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36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495869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branch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37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351899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checkout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38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384011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39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25378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3A69A9-1ED7-5243-8F51-67BE5FA8C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</a:t>
            </a:fld>
            <a:endParaRPr lang="en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FE39B74-69ED-8544-9D7E-88B9C2C6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37" y="683246"/>
            <a:ext cx="10676438" cy="531097"/>
          </a:xfrm>
        </p:spPr>
        <p:txBody>
          <a:bodyPr/>
          <a:lstStyle/>
          <a:p>
            <a:r>
              <a:rPr lang="en-CA"/>
              <a:t>Agenda</a:t>
            </a:r>
          </a:p>
        </p:txBody>
      </p:sp>
      <p:sp>
        <p:nvSpPr>
          <p:cNvPr id="107" name="Espace réservé du texte 106">
            <a:extLst>
              <a:ext uri="{FF2B5EF4-FFF2-40B4-BE49-F238E27FC236}">
                <a16:creationId xmlns:a16="http://schemas.microsoft.com/office/drawing/2014/main" id="{638F4285-52DB-AA42-A7AD-1B41A7BC3C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58914" y="3113710"/>
            <a:ext cx="1511300" cy="1501606"/>
          </a:xfrm>
        </p:spPr>
        <p:txBody>
          <a:bodyPr/>
          <a:lstStyle/>
          <a:p>
            <a:r>
              <a:rPr lang="en-CA" dirty="0"/>
              <a:t>Commit</a:t>
            </a:r>
          </a:p>
        </p:txBody>
      </p:sp>
      <p:sp>
        <p:nvSpPr>
          <p:cNvPr id="108" name="Espace réservé du texte 107">
            <a:extLst>
              <a:ext uri="{FF2B5EF4-FFF2-40B4-BE49-F238E27FC236}">
                <a16:creationId xmlns:a16="http://schemas.microsoft.com/office/drawing/2014/main" id="{356E9B19-FC86-4349-BBAE-069209F468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51065" y="3113710"/>
            <a:ext cx="1495426" cy="1501606"/>
          </a:xfrm>
        </p:spPr>
        <p:txBody>
          <a:bodyPr/>
          <a:lstStyle/>
          <a:p>
            <a:r>
              <a:rPr lang="en-CA" dirty="0"/>
              <a:t>Branch</a:t>
            </a:r>
          </a:p>
        </p:txBody>
      </p:sp>
      <p:sp>
        <p:nvSpPr>
          <p:cNvPr id="109" name="Espace réservé du texte 108">
            <a:extLst>
              <a:ext uri="{FF2B5EF4-FFF2-40B4-BE49-F238E27FC236}">
                <a16:creationId xmlns:a16="http://schemas.microsoft.com/office/drawing/2014/main" id="{70B7E3CB-D154-0847-B559-F44BC44D54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12350" y="3113710"/>
            <a:ext cx="1504157" cy="1501606"/>
          </a:xfrm>
        </p:spPr>
        <p:txBody>
          <a:bodyPr/>
          <a:lstStyle/>
          <a:p>
            <a:r>
              <a:rPr lang="en-CA" dirty="0"/>
              <a:t>Rebase</a:t>
            </a:r>
          </a:p>
        </p:txBody>
      </p:sp>
      <p:sp>
        <p:nvSpPr>
          <p:cNvPr id="11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6763" y="3113710"/>
            <a:ext cx="1511300" cy="1501606"/>
          </a:xfrm>
        </p:spPr>
        <p:txBody>
          <a:bodyPr/>
          <a:lstStyle/>
          <a:p>
            <a:r>
              <a:rPr lang="en-CA" dirty="0"/>
              <a:t>Repository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9507E3FC-1B30-4248-B8E4-295CAD990830}"/>
              </a:ext>
            </a:extLst>
          </p:cNvPr>
          <p:cNvSpPr txBox="1"/>
          <p:nvPr/>
        </p:nvSpPr>
        <p:spPr>
          <a:xfrm>
            <a:off x="754789" y="2215338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 dirty="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01</a:t>
            </a:r>
          </a:p>
        </p:txBody>
      </p:sp>
      <p:sp>
        <p:nvSpPr>
          <p:cNvPr id="10" name="ZoneTexte 12">
            <a:extLst>
              <a:ext uri="{FF2B5EF4-FFF2-40B4-BE49-F238E27FC236}">
                <a16:creationId xmlns:a16="http://schemas.microsoft.com/office/drawing/2014/main" id="{C763971C-AAFC-3949-A717-4DE7B710023F}"/>
              </a:ext>
            </a:extLst>
          </p:cNvPr>
          <p:cNvSpPr txBox="1"/>
          <p:nvPr/>
        </p:nvSpPr>
        <p:spPr>
          <a:xfrm>
            <a:off x="3041583" y="2215338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02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57E622A3-544D-284C-B671-FEB2FFB1627D}"/>
              </a:ext>
            </a:extLst>
          </p:cNvPr>
          <p:cNvSpPr txBox="1"/>
          <p:nvPr/>
        </p:nvSpPr>
        <p:spPr>
          <a:xfrm>
            <a:off x="5328377" y="2215338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03</a:t>
            </a:r>
          </a:p>
        </p:txBody>
      </p:sp>
      <p:sp>
        <p:nvSpPr>
          <p:cNvPr id="12" name="ZoneTexte 14">
            <a:extLst>
              <a:ext uri="{FF2B5EF4-FFF2-40B4-BE49-F238E27FC236}">
                <a16:creationId xmlns:a16="http://schemas.microsoft.com/office/drawing/2014/main" id="{1E0FC10B-8966-A143-8719-F981CBC1A32D}"/>
              </a:ext>
            </a:extLst>
          </p:cNvPr>
          <p:cNvSpPr txBox="1"/>
          <p:nvPr/>
        </p:nvSpPr>
        <p:spPr>
          <a:xfrm>
            <a:off x="9901964" y="2215338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 dirty="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05</a:t>
            </a:r>
          </a:p>
        </p:txBody>
      </p:sp>
      <p:sp>
        <p:nvSpPr>
          <p:cNvPr id="14" name="Espace réservé du texte 108">
            <a:extLst>
              <a:ext uri="{FF2B5EF4-FFF2-40B4-BE49-F238E27FC236}">
                <a16:creationId xmlns:a16="http://schemas.microsoft.com/office/drawing/2014/main" id="{70B7E3CB-D154-0847-B559-F44BC44D54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7342" y="3092175"/>
            <a:ext cx="1504157" cy="1501606"/>
          </a:xfrm>
        </p:spPr>
        <p:txBody>
          <a:bodyPr/>
          <a:lstStyle/>
          <a:p>
            <a:r>
              <a:rPr lang="en-CA" dirty="0"/>
              <a:t>Merge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E0FC10B-8966-A143-8719-F981CBC1A32D}"/>
              </a:ext>
            </a:extLst>
          </p:cNvPr>
          <p:cNvSpPr txBox="1"/>
          <p:nvPr/>
        </p:nvSpPr>
        <p:spPr>
          <a:xfrm>
            <a:off x="7615171" y="2215338"/>
            <a:ext cx="1549400" cy="10711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CA" sz="3600" dirty="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36986405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40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7959631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39" name="Rectangle 38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checkout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41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1416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39" name="Rectangle 38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36" name="Straight Connector 35"/>
          <p:cNvCxnSpPr/>
          <p:nvPr/>
        </p:nvCxnSpPr>
        <p:spPr bwMode="gray">
          <a:xfrm>
            <a:off x="30702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42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38" name="Oval 37"/>
          <p:cNvSpPr/>
          <p:nvPr/>
        </p:nvSpPr>
        <p:spPr bwMode="gray">
          <a:xfrm>
            <a:off x="41870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6119576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39" name="Rectangle 38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36" name="Straight Connector 35"/>
          <p:cNvCxnSpPr/>
          <p:nvPr/>
        </p:nvCxnSpPr>
        <p:spPr bwMode="gray">
          <a:xfrm>
            <a:off x="30702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gray">
          <a:xfrm>
            <a:off x="4656138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30718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checkout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43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41870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43" name="Oval 42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38" name="Oval 37"/>
          <p:cNvSpPr/>
          <p:nvPr/>
        </p:nvSpPr>
        <p:spPr bwMode="gray">
          <a:xfrm>
            <a:off x="41870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2834896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40" name="Rectangle 39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36" name="Straight Connector 35"/>
          <p:cNvCxnSpPr/>
          <p:nvPr/>
        </p:nvCxnSpPr>
        <p:spPr bwMode="gray">
          <a:xfrm>
            <a:off x="30702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gray">
          <a:xfrm>
            <a:off x="6166991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46212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rebase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44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43" name="Oval 42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38" name="Oval 37"/>
          <p:cNvSpPr/>
          <p:nvPr/>
        </p:nvSpPr>
        <p:spPr bwMode="gray">
          <a:xfrm>
            <a:off x="41870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55771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18" name="Rectangle 17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36" name="Straight Connector 35"/>
          <p:cNvCxnSpPr/>
          <p:nvPr/>
        </p:nvCxnSpPr>
        <p:spPr bwMode="gray">
          <a:xfrm>
            <a:off x="30702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gray">
          <a:xfrm>
            <a:off x="6166991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46212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checkout master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45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43" name="Oval 42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38" name="Oval 37"/>
          <p:cNvSpPr/>
          <p:nvPr/>
        </p:nvSpPr>
        <p:spPr bwMode="gray">
          <a:xfrm>
            <a:off x="41870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8598716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18" name="Rectangle 17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17" name="Straight Connector 16"/>
          <p:cNvCxnSpPr/>
          <p:nvPr/>
        </p:nvCxnSpPr>
        <p:spPr bwMode="gray">
          <a:xfrm>
            <a:off x="7608888" y="2708920"/>
            <a:ext cx="1547812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83113" y="4149080"/>
            <a:ext cx="4573587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gray">
          <a:xfrm>
            <a:off x="30702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gray">
          <a:xfrm>
            <a:off x="6166991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46212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 git merge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46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90" name="Oval 89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43" name="Oval 42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38" name="Oval 37"/>
          <p:cNvSpPr/>
          <p:nvPr/>
        </p:nvSpPr>
        <p:spPr bwMode="gray">
          <a:xfrm>
            <a:off x="41870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5</a:t>
            </a:r>
          </a:p>
        </p:txBody>
      </p:sp>
      <p:sp>
        <p:nvSpPr>
          <p:cNvPr id="15" name="Oval 14"/>
          <p:cNvSpPr/>
          <p:nvPr/>
        </p:nvSpPr>
        <p:spPr bwMode="gray">
          <a:xfrm>
            <a:off x="8760656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2499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gray">
          <a:xfrm>
            <a:off x="0" y="220486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220486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feature</a:t>
            </a:r>
          </a:p>
        </p:txBody>
      </p:sp>
      <p:sp>
        <p:nvSpPr>
          <p:cNvPr id="35" name="Rectangle 34"/>
          <p:cNvSpPr/>
          <p:nvPr/>
        </p:nvSpPr>
        <p:spPr bwMode="gray">
          <a:xfrm>
            <a:off x="0" y="508518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508518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sp>
        <p:nvSpPr>
          <p:cNvPr id="33" name="Rectangle 32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  <p:cxnSp>
        <p:nvCxnSpPr>
          <p:cNvPr id="32" name="Straight Connector 31"/>
          <p:cNvCxnSpPr/>
          <p:nvPr/>
        </p:nvCxnSpPr>
        <p:spPr bwMode="gray">
          <a:xfrm>
            <a:off x="3143672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7608888" y="2708920"/>
            <a:ext cx="1547812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83113" y="4149080"/>
            <a:ext cx="4573587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gray">
          <a:xfrm>
            <a:off x="30702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gray">
          <a:xfrm>
            <a:off x="6166991" y="2708920"/>
            <a:ext cx="1476375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gray">
          <a:xfrm flipV="1">
            <a:off x="4621213" y="2708920"/>
            <a:ext cx="1511300" cy="144016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gray">
          <a:xfrm>
            <a:off x="1558925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47</a:t>
            </a:fld>
            <a:endParaRPr lang="en-CA"/>
          </a:p>
        </p:txBody>
      </p:sp>
      <p:sp>
        <p:nvSpPr>
          <p:cNvPr id="88" name="Oval 87"/>
          <p:cNvSpPr/>
          <p:nvPr/>
        </p:nvSpPr>
        <p:spPr bwMode="gray">
          <a:xfrm>
            <a:off x="26757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 bwMode="gray">
          <a:xfrm>
            <a:off x="5736469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 bwMode="gray">
          <a:xfrm>
            <a:off x="1162881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 bwMode="gray">
          <a:xfrm>
            <a:off x="7212844" y="234888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gray">
          <a:xfrm>
            <a:off x="4187069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 bwMode="gray">
          <a:xfrm>
            <a:off x="8760656" y="378904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gray">
          <a:xfrm>
            <a:off x="6095206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>
            <a:off x="4582319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>
            <a:off x="7606220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>
            <a:off x="46037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>
            <a:off x="1558925" y="558924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gray">
          <a:xfrm>
            <a:off x="1162881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1</a:t>
            </a:r>
          </a:p>
        </p:txBody>
      </p:sp>
      <p:sp>
        <p:nvSpPr>
          <p:cNvPr id="27" name="Oval 26"/>
          <p:cNvSpPr/>
          <p:nvPr/>
        </p:nvSpPr>
        <p:spPr bwMode="gray">
          <a:xfrm>
            <a:off x="2675769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2</a:t>
            </a:r>
          </a:p>
        </p:txBody>
      </p:sp>
      <p:sp>
        <p:nvSpPr>
          <p:cNvPr id="28" name="Oval 27"/>
          <p:cNvSpPr/>
          <p:nvPr/>
        </p:nvSpPr>
        <p:spPr bwMode="gray">
          <a:xfrm>
            <a:off x="8723064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 bwMode="gray">
          <a:xfrm>
            <a:off x="5663444" y="522920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3</a:t>
            </a:r>
          </a:p>
        </p:txBody>
      </p:sp>
      <p:sp>
        <p:nvSpPr>
          <p:cNvPr id="30" name="Oval 29"/>
          <p:cNvSpPr/>
          <p:nvPr/>
        </p:nvSpPr>
        <p:spPr bwMode="gray">
          <a:xfrm>
            <a:off x="7212844" y="5229200"/>
            <a:ext cx="792088" cy="792088"/>
          </a:xfrm>
          <a:prstGeom prst="ellipse">
            <a:avLst/>
          </a:prstGeom>
          <a:solidFill>
            <a:srgbClr val="CB7CA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4</a:t>
            </a:r>
          </a:p>
        </p:txBody>
      </p:sp>
      <p:sp>
        <p:nvSpPr>
          <p:cNvPr id="31" name="Oval 30"/>
          <p:cNvSpPr/>
          <p:nvPr/>
        </p:nvSpPr>
        <p:spPr bwMode="gray">
          <a:xfrm>
            <a:off x="4187069" y="5229200"/>
            <a:ext cx="792088" cy="792088"/>
          </a:xfrm>
          <a:prstGeom prst="ellipse">
            <a:avLst/>
          </a:prstGeom>
          <a:solidFill>
            <a:srgbClr val="A8246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nb-NO" sz="1600" b="1" dirty="0">
                <a:cs typeface="Arial" pitchFamily="34" charset="0"/>
              </a:rPr>
              <a:t>5</a:t>
            </a:r>
          </a:p>
        </p:txBody>
      </p:sp>
      <p:sp>
        <p:nvSpPr>
          <p:cNvPr id="2" name="Rectangle 1"/>
          <p:cNvSpPr/>
          <p:nvPr/>
        </p:nvSpPr>
        <p:spPr bwMode="gray">
          <a:xfrm>
            <a:off x="0" y="2204864"/>
            <a:ext cx="12192000" cy="2520280"/>
          </a:xfrm>
          <a:prstGeom prst="rect">
            <a:avLst/>
          </a:prstGeom>
          <a:solidFill>
            <a:srgbClr val="FFFFFF">
              <a:alpha val="85882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197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CB5E72-570D-1241-B81B-97E6E25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48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$ git rebase –</a:t>
            </a:r>
            <a:r>
              <a:rPr lang="en-CA" dirty="0" err="1"/>
              <a:t>i</a:t>
            </a:r>
            <a:r>
              <a:rPr lang="en-CA" dirty="0"/>
              <a:t> &lt;target&gt;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Squash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Fixup</a:t>
            </a:r>
          </a:p>
        </p:txBody>
      </p:sp>
    </p:spTree>
    <p:extLst>
      <p:ext uri="{BB962C8B-B14F-4D97-AF65-F5344CB8AC3E}">
        <p14:creationId xmlns:p14="http://schemas.microsoft.com/office/powerpoint/2010/main" val="231501992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Git with Others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5822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Repository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73350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CB5E72-570D-1241-B81B-97E6E25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50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Origin/Remote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“origin” and “remote” are just conventions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truth version of your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Shared with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SSH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Interact with fetch, push, pull and reset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58776483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Stash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83345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CB5E72-570D-1241-B81B-97E6E25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52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Stash to undo and redo changes since the last commit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Git stash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Git stash apply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Git stash drop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Git stash pop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May cause conflicts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614571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766800" y="578900"/>
            <a:ext cx="6130753" cy="2858812"/>
          </a:xfrm>
        </p:spPr>
        <p:txBody>
          <a:bodyPr>
            <a:normAutofit/>
          </a:bodyPr>
          <a:lstStyle/>
          <a:p>
            <a:r>
              <a:rPr lang="en-US"/>
              <a:t>Insights you can </a:t>
            </a:r>
            <a:br>
              <a:rPr lang="en-US"/>
            </a:br>
            <a:r>
              <a:rPr lang="en-US"/>
              <a:t>act on</a:t>
            </a:r>
          </a:p>
          <a:p>
            <a:endParaRPr lang="en-US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D613C00-0C4B-D341-804F-6B8269A40A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3727452"/>
            <a:ext cx="6121400" cy="2016123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55066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CEF255F6-CE7F-E14F-984A-C881207D236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728" y="765526"/>
            <a:ext cx="5327298" cy="5327299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B7FE99E-A553-2941-9CA9-6A3A48BB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928F25-A52D-5946-8F53-8B3E913AA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54</a:t>
            </a:fld>
            <a:endParaRPr lang="en-CA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277ED97-24E2-074C-BC70-CF5848C0CB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98535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BB6A5-DB0F-FF4A-AB1D-4BBAD308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E6284-3C0E-894C-AA5B-6538F60BCED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C1C086BD-1EEA-4C49-ABD3-D90FB6F3A08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46051D-B619-3949-9BFD-D356D9B3E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55</a:t>
            </a:fld>
            <a:endParaRPr lang="en-CA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66EA8ED-FEB4-FF4F-8412-869ACF400BCA}"/>
              </a:ext>
            </a:extLst>
          </p:cNvPr>
          <p:cNvSpPr txBox="1"/>
          <p:nvPr/>
        </p:nvSpPr>
        <p:spPr bwMode="auto">
          <a:xfrm>
            <a:off x="12192001" y="0"/>
            <a:ext cx="2540000" cy="2515286"/>
          </a:xfrm>
          <a:prstGeom prst="rect">
            <a:avLst/>
          </a:prstGeom>
          <a:solidFill>
            <a:srgbClr val="FFAC25"/>
          </a:solidFill>
          <a:ln w="9525" algn="ctr">
            <a:noFill/>
            <a:miter lim="800000"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CA" sz="1400" b="1" cap="all"/>
              <a:t>Note regarding images – REMOVE THIS NOTE PRIOR TO DISTRIBUTION</a:t>
            </a:r>
          </a:p>
          <a:p>
            <a:r>
              <a:rPr lang="en-CA" sz="1400">
                <a:cs typeface="Arial" pitchFamily="34" charset="0"/>
              </a:rPr>
              <a:t>To update this image, delete the current image and click on the </a:t>
            </a:r>
            <a:r>
              <a:rPr lang="en-CA" sz="1400" b="1">
                <a:cs typeface="Arial" pitchFamily="34" charset="0"/>
              </a:rPr>
              <a:t>Image</a:t>
            </a:r>
            <a:r>
              <a:rPr lang="en-CA" sz="1400">
                <a:cs typeface="Arial" pitchFamily="34" charset="0"/>
              </a:rPr>
              <a:t> icon to change to a new picture located on your computer. </a:t>
            </a:r>
            <a:r>
              <a:rPr lang="en-CA" sz="1400"/>
              <a:t>Additional images are available in the image library of </a:t>
            </a:r>
            <a:r>
              <a:rPr lang="en-CA" sz="1400" b="1"/>
              <a:t>Brand Source </a:t>
            </a:r>
            <a:r>
              <a:rPr lang="en-CA" sz="1400"/>
              <a:t>at </a:t>
            </a:r>
            <a:r>
              <a:rPr lang="en-GB" sz="1400">
                <a:hlinkClick r:id="rId4"/>
              </a:rPr>
              <a:t>https://brand.cgi.com/</a:t>
            </a:r>
            <a:r>
              <a:rPr lang="en-CA" sz="1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001859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CB5E72-570D-1241-B81B-97E6E25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56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44979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BF135-BAB6-9C4C-BD22-D38D1F329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57</a:t>
            </a:fld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FE0F72-BF0D-BF4A-8320-2FAC8732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19878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A25859-3718-DF4C-8397-EA61EAE53CC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59437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0C9909-C71B-C743-9AE2-022649F066A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0606-9F3B-074B-9102-528A7DFDAD9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2BFFFA-8A8F-B146-98B1-F87E9CBE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FD72C-158E-5D47-8C05-937E85F14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1919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CB5E72-570D-1241-B81B-97E6E25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6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basics of a Git repository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Git </a:t>
            </a:r>
            <a:r>
              <a:rPr lang="en-CA" dirty="0" err="1"/>
              <a:t>init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Working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65353288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778A64-CD6A-DE47-BE41-3E2766967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099EC-EA0A-9D44-B5DC-621DFF464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2FDB9-BE9E-D84C-93A2-1B0B57F7E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CC1F8-0B87-B04C-9287-4C6C5892AE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BBCC27-BC40-684D-A784-1B7B6A535C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6F207-8582-2549-8D12-C384D45C33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0E1585-67BB-4945-983B-DAA378CF67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087E0-740B-EF45-ADD3-B5A785C64D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35D7D64-27B1-4347-9E32-60C70BDB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5271019-EE6D-8F47-AD6E-2580F5838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9011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7</a:t>
            </a:fld>
            <a:endParaRPr lang="en-CA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0DB0CDE-A181-EA42-9091-8E6E13431574}"/>
              </a:ext>
            </a:extLst>
          </p:cNvPr>
          <p:cNvSpPr>
            <a:spLocks noChangeAspect="1"/>
          </p:cNvSpPr>
          <p:nvPr/>
        </p:nvSpPr>
        <p:spPr>
          <a:xfrm>
            <a:off x="1549897" y="2492896"/>
            <a:ext cx="1324183" cy="1026294"/>
          </a:xfrm>
          <a:custGeom>
            <a:avLst/>
            <a:gdLst>
              <a:gd name="connsiteX0" fmla="*/ 280247 w 299541"/>
              <a:gd name="connsiteY0" fmla="*/ 35111 h 232156"/>
              <a:gd name="connsiteX1" fmla="*/ 137448 w 299541"/>
              <a:gd name="connsiteY1" fmla="*/ 35111 h 232156"/>
              <a:gd name="connsiteX2" fmla="*/ 124896 w 299541"/>
              <a:gd name="connsiteY2" fmla="*/ 27548 h 232156"/>
              <a:gd name="connsiteX3" fmla="*/ 121576 w 299541"/>
              <a:gd name="connsiteY3" fmla="*/ 15511 h 232156"/>
              <a:gd name="connsiteX4" fmla="*/ 101179 w 299541"/>
              <a:gd name="connsiteY4" fmla="*/ 0 h 232156"/>
              <a:gd name="connsiteX5" fmla="*/ 17293 w 299541"/>
              <a:gd name="connsiteY5" fmla="*/ 0 h 232156"/>
              <a:gd name="connsiteX6" fmla="*/ 0 w 299541"/>
              <a:gd name="connsiteY6" fmla="*/ 17241 h 232156"/>
              <a:gd name="connsiteX7" fmla="*/ 0 w 299541"/>
              <a:gd name="connsiteY7" fmla="*/ 210733 h 232156"/>
              <a:gd name="connsiteX8" fmla="*/ 21463 w 299541"/>
              <a:gd name="connsiteY8" fmla="*/ 232157 h 232156"/>
              <a:gd name="connsiteX9" fmla="*/ 280247 w 299541"/>
              <a:gd name="connsiteY9" fmla="*/ 232157 h 232156"/>
              <a:gd name="connsiteX10" fmla="*/ 299541 w 299541"/>
              <a:gd name="connsiteY10" fmla="*/ 212897 h 232156"/>
              <a:gd name="connsiteX11" fmla="*/ 299541 w 299541"/>
              <a:gd name="connsiteY11" fmla="*/ 54371 h 232156"/>
              <a:gd name="connsiteX12" fmla="*/ 280247 w 299541"/>
              <a:gd name="connsiteY12" fmla="*/ 35111 h 232156"/>
              <a:gd name="connsiteX13" fmla="*/ 289818 w 299541"/>
              <a:gd name="connsiteY13" fmla="*/ 212897 h 232156"/>
              <a:gd name="connsiteX14" fmla="*/ 280247 w 299541"/>
              <a:gd name="connsiteY14" fmla="*/ 222451 h 232156"/>
              <a:gd name="connsiteX15" fmla="*/ 21463 w 299541"/>
              <a:gd name="connsiteY15" fmla="*/ 222451 h 232156"/>
              <a:gd name="connsiteX16" fmla="*/ 9723 w 299541"/>
              <a:gd name="connsiteY16" fmla="*/ 210733 h 232156"/>
              <a:gd name="connsiteX17" fmla="*/ 9723 w 299541"/>
              <a:gd name="connsiteY17" fmla="*/ 17241 h 232156"/>
              <a:gd name="connsiteX18" fmla="*/ 17272 w 299541"/>
              <a:gd name="connsiteY18" fmla="*/ 9713 h 232156"/>
              <a:gd name="connsiteX19" fmla="*/ 101179 w 299541"/>
              <a:gd name="connsiteY19" fmla="*/ 9713 h 232156"/>
              <a:gd name="connsiteX20" fmla="*/ 112207 w 299541"/>
              <a:gd name="connsiteY20" fmla="*/ 18088 h 232156"/>
              <a:gd name="connsiteX21" fmla="*/ 115536 w 299541"/>
              <a:gd name="connsiteY21" fmla="*/ 30124 h 232156"/>
              <a:gd name="connsiteX22" fmla="*/ 137448 w 299541"/>
              <a:gd name="connsiteY22" fmla="*/ 44810 h 232156"/>
              <a:gd name="connsiteX23" fmla="*/ 280247 w 299541"/>
              <a:gd name="connsiteY23" fmla="*/ 44810 h 232156"/>
              <a:gd name="connsiteX24" fmla="*/ 289818 w 299541"/>
              <a:gd name="connsiteY24" fmla="*/ 54371 h 23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541" h="232156">
                <a:moveTo>
                  <a:pt x="280247" y="35111"/>
                </a:moveTo>
                <a:lnTo>
                  <a:pt x="137448" y="35111"/>
                </a:lnTo>
                <a:cubicBezTo>
                  <a:pt x="128072" y="35111"/>
                  <a:pt x="125796" y="30783"/>
                  <a:pt x="124896" y="27548"/>
                </a:cubicBezTo>
                <a:lnTo>
                  <a:pt x="121576" y="15511"/>
                </a:lnTo>
                <a:cubicBezTo>
                  <a:pt x="119031" y="6355"/>
                  <a:pt x="110692" y="14"/>
                  <a:pt x="101179" y="0"/>
                </a:cubicBezTo>
                <a:lnTo>
                  <a:pt x="17293" y="0"/>
                </a:lnTo>
                <a:cubicBezTo>
                  <a:pt x="7751" y="7"/>
                  <a:pt x="14" y="7715"/>
                  <a:pt x="0" y="17241"/>
                </a:cubicBezTo>
                <a:lnTo>
                  <a:pt x="0" y="210733"/>
                </a:lnTo>
                <a:cubicBezTo>
                  <a:pt x="14" y="222559"/>
                  <a:pt x="9615" y="232142"/>
                  <a:pt x="21463" y="232157"/>
                </a:cubicBezTo>
                <a:lnTo>
                  <a:pt x="280247" y="232157"/>
                </a:lnTo>
                <a:cubicBezTo>
                  <a:pt x="290898" y="232149"/>
                  <a:pt x="299534" y="223529"/>
                  <a:pt x="299541" y="212897"/>
                </a:cubicBezTo>
                <a:lnTo>
                  <a:pt x="299541" y="54371"/>
                </a:lnTo>
                <a:cubicBezTo>
                  <a:pt x="299534" y="43739"/>
                  <a:pt x="290898" y="35118"/>
                  <a:pt x="280247" y="35111"/>
                </a:cubicBezTo>
                <a:close/>
                <a:moveTo>
                  <a:pt x="289818" y="212897"/>
                </a:moveTo>
                <a:cubicBezTo>
                  <a:pt x="289818" y="218173"/>
                  <a:pt x="285533" y="222451"/>
                  <a:pt x="280247" y="222451"/>
                </a:cubicBezTo>
                <a:lnTo>
                  <a:pt x="21463" y="222451"/>
                </a:lnTo>
                <a:cubicBezTo>
                  <a:pt x="14988" y="222443"/>
                  <a:pt x="9731" y="217203"/>
                  <a:pt x="9723" y="210733"/>
                </a:cubicBezTo>
                <a:lnTo>
                  <a:pt x="9723" y="17241"/>
                </a:lnTo>
                <a:cubicBezTo>
                  <a:pt x="9731" y="13086"/>
                  <a:pt x="13102" y="9720"/>
                  <a:pt x="17272" y="9713"/>
                </a:cubicBezTo>
                <a:lnTo>
                  <a:pt x="101179" y="9713"/>
                </a:lnTo>
                <a:cubicBezTo>
                  <a:pt x="106320" y="9720"/>
                  <a:pt x="110830" y="13144"/>
                  <a:pt x="112207" y="18088"/>
                </a:cubicBezTo>
                <a:lnTo>
                  <a:pt x="115536" y="30124"/>
                </a:lnTo>
                <a:cubicBezTo>
                  <a:pt x="118269" y="39700"/>
                  <a:pt x="127529" y="45910"/>
                  <a:pt x="137448" y="44810"/>
                </a:cubicBezTo>
                <a:lnTo>
                  <a:pt x="280247" y="44810"/>
                </a:lnTo>
                <a:cubicBezTo>
                  <a:pt x="285533" y="44817"/>
                  <a:pt x="289818" y="49095"/>
                  <a:pt x="289818" y="54371"/>
                </a:cubicBezTo>
                <a:close/>
              </a:path>
            </a:pathLst>
          </a:custGeom>
          <a:solidFill>
            <a:srgbClr val="000000"/>
          </a:solidFill>
          <a:ln w="7250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5591944" y="2537991"/>
            <a:ext cx="1080120" cy="936104"/>
            <a:chOff x="3431704" y="4149080"/>
            <a:chExt cx="1080120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" name="Straight Connector 2"/>
            <p:cNvCxnSpPr/>
            <p:nvPr/>
          </p:nvCxnSpPr>
          <p:spPr bwMode="gray">
            <a:xfrm flipV="1">
              <a:off x="3431704" y="4149080"/>
              <a:ext cx="0" cy="792088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gray">
            <a:xfrm flipH="1">
              <a:off x="3431704" y="4365104"/>
              <a:ext cx="1080120" cy="0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4007768" y="4365104"/>
              <a:ext cx="0" cy="432048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 flipH="1">
              <a:off x="4007768" y="4509120"/>
              <a:ext cx="504056" cy="0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gray">
            <a:xfrm flipH="1">
              <a:off x="4007768" y="4653136"/>
              <a:ext cx="504056" cy="0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gray">
            <a:xfrm flipH="1">
              <a:off x="4007768" y="4797152"/>
              <a:ext cx="504056" cy="0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gray">
            <a:xfrm flipH="1">
              <a:off x="3431704" y="4941168"/>
              <a:ext cx="1080120" cy="0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gray">
            <a:xfrm flipV="1">
              <a:off x="4007768" y="4941168"/>
              <a:ext cx="0" cy="144016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 flipH="1">
              <a:off x="4007768" y="5085184"/>
              <a:ext cx="504056" cy="0"/>
            </a:xfrm>
            <a:prstGeom prst="line">
              <a:avLst/>
            </a:prstGeom>
            <a:ln w="38100">
              <a:prstDash val="sysDash"/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9582924" y="2537991"/>
            <a:ext cx="1080120" cy="936104"/>
            <a:chOff x="3431704" y="4149080"/>
            <a:chExt cx="1080120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9" name="Straight Connector 58"/>
            <p:cNvCxnSpPr/>
            <p:nvPr/>
          </p:nvCxnSpPr>
          <p:spPr bwMode="gray">
            <a:xfrm flipV="1">
              <a:off x="3431704" y="4149080"/>
              <a:ext cx="0" cy="792088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3431704" y="4365104"/>
              <a:ext cx="1080120" cy="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 bwMode="gray">
            <a:xfrm flipV="1">
              <a:off x="4007768" y="4365104"/>
              <a:ext cx="0" cy="432048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4007768" y="4509120"/>
              <a:ext cx="504056" cy="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gray">
            <a:xfrm flipH="1">
              <a:off x="4007768" y="4653136"/>
              <a:ext cx="504056" cy="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 bwMode="gray">
            <a:xfrm flipH="1">
              <a:off x="4007768" y="4797152"/>
              <a:ext cx="504056" cy="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gray">
            <a:xfrm flipH="1">
              <a:off x="3431704" y="4941168"/>
              <a:ext cx="1080120" cy="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 bwMode="gray">
            <a:xfrm flipV="1">
              <a:off x="4007768" y="4941168"/>
              <a:ext cx="0" cy="144016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 bwMode="gray">
            <a:xfrm flipH="1">
              <a:off x="4007768" y="5085184"/>
              <a:ext cx="504056" cy="0"/>
            </a:xfrm>
            <a:prstGeom prst="line">
              <a:avLst/>
            </a:prstGeom>
            <a:ln w="38100"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766763" y="3793232"/>
            <a:ext cx="3060700" cy="15016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Working Directory</a:t>
            </a:r>
          </a:p>
        </p:txBody>
      </p:sp>
      <p:sp>
        <p:nvSpPr>
          <p:cNvPr id="7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8401050" y="3793232"/>
            <a:ext cx="3024188" cy="15016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HEAD</a:t>
            </a:r>
          </a:p>
        </p:txBody>
      </p:sp>
      <p:sp>
        <p:nvSpPr>
          <p:cNvPr id="7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4583907" y="3793232"/>
            <a:ext cx="3060700" cy="15016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Index</a:t>
            </a:r>
          </a:p>
        </p:txBody>
      </p:sp>
      <p:cxnSp>
        <p:nvCxnSpPr>
          <p:cNvPr id="74" name="Straight Arrow Connector 73"/>
          <p:cNvCxnSpPr/>
          <p:nvPr/>
        </p:nvCxnSpPr>
        <p:spPr bwMode="gray">
          <a:xfrm>
            <a:off x="3503712" y="3140968"/>
            <a:ext cx="1584176" cy="0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gray">
          <a:xfrm>
            <a:off x="7392144" y="3140968"/>
            <a:ext cx="1584176" cy="0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3503712" y="2708920"/>
            <a:ext cx="1584176" cy="7815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/>
              <a:t>add</a:t>
            </a:r>
          </a:p>
        </p:txBody>
      </p:sp>
      <p:sp>
        <p:nvSpPr>
          <p:cNvPr id="82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7392144" y="2564904"/>
            <a:ext cx="1584176" cy="7815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9384666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Commit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6939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3645024"/>
            <a:ext cx="12192000" cy="1080120"/>
          </a:xfrm>
          <a:prstGeom prst="rect">
            <a:avLst/>
          </a:prstGeom>
          <a:solidFill>
            <a:srgbClr val="E2E2E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nb-NO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gray">
          <a:xfrm>
            <a:off x="46037" y="4149080"/>
            <a:ext cx="1512888" cy="0"/>
          </a:xfrm>
          <a:prstGeom prst="line">
            <a:avLst/>
          </a:prstGeom>
          <a:ln w="38100"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CA4B1EE-98DC-D245-AB0B-494E92F9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DA70-7EAB-4B4B-9F79-552C8C9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9</a:t>
            </a:fld>
            <a:endParaRPr lang="en-CA"/>
          </a:p>
        </p:txBody>
      </p:sp>
      <p:sp>
        <p:nvSpPr>
          <p:cNvPr id="38" name="Espace réservé du texte 110">
            <a:extLst>
              <a:ext uri="{FF2B5EF4-FFF2-40B4-BE49-F238E27FC236}">
                <a16:creationId xmlns:a16="http://schemas.microsoft.com/office/drawing/2014/main" id="{88033D7F-65DB-CE4E-9E6F-287E3F8D1023}"/>
              </a:ext>
            </a:extLst>
          </p:cNvPr>
          <p:cNvSpPr txBox="1">
            <a:spLocks/>
          </p:cNvSpPr>
          <p:nvPr/>
        </p:nvSpPr>
        <p:spPr>
          <a:xfrm>
            <a:off x="10416480" y="3645024"/>
            <a:ext cx="1524000" cy="1080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64041848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21.02.14"/>
  <p:tag name="AS_TITLE" val="Aspose.Slides for .NET 4.0"/>
  <p:tag name="AS_VERSION" val="21.2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6" id="{94F4D361-FF5C-5044-835D-85EF7461843E}" vid="{840826BD-BEDE-204F-A25B-AED5E78183DD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D1DEF71246949A8BE690928B9FA92" ma:contentTypeVersion="12" ma:contentTypeDescription="Create a new document." ma:contentTypeScope="" ma:versionID="c7872194bb344b0e56a5c22949bcefbf">
  <xsd:schema xmlns:xsd="http://www.w3.org/2001/XMLSchema" xmlns:xs="http://www.w3.org/2001/XMLSchema" xmlns:p="http://schemas.microsoft.com/office/2006/metadata/properties" xmlns:ns2="e768024a-b060-4ad5-913a-bcfaadceb1f5" xmlns:ns3="cfa8ccd9-a380-472f-9e14-f384934d746f" targetNamespace="http://schemas.microsoft.com/office/2006/metadata/properties" ma:root="true" ma:fieldsID="9de53672cbd6c87e4c75c35c771fcd17" ns2:_="" ns3:_="">
    <xsd:import namespace="e768024a-b060-4ad5-913a-bcfaadceb1f5"/>
    <xsd:import namespace="cfa8ccd9-a380-472f-9e14-f384934d7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8024a-b060-4ad5-913a-bcfaadceb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8ccd9-a380-472f-9e14-f384934d7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7B255-3552-497C-B3C7-0572EE08EA37}">
  <ds:schemaRefs/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purl.org/dc/elements/1.1/"/>
    <ds:schemaRef ds:uri="http://schemas.microsoft.com/office/2006/metadata/properties"/>
    <ds:schemaRef ds:uri="cfa8ccd9-a380-472f-9e14-f384934d746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768024a-b060-4ad5-913a-bcfaadceb1f5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Widescreen Beet</Template>
  <TotalTime>1546</TotalTime>
  <Words>617</Words>
  <Application>Microsoft Office PowerPoint</Application>
  <PresentationFormat>Widescreen</PresentationFormat>
  <Paragraphs>363</Paragraphs>
  <Slides>60</Slides>
  <Notes>23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Courier New</vt:lpstr>
      <vt:lpstr>Verdana</vt:lpstr>
      <vt:lpstr>Wingdings</vt:lpstr>
      <vt:lpstr>CGI Widescreen Beet</vt:lpstr>
      <vt:lpstr>PowerPoint Presentation</vt:lpstr>
      <vt:lpstr>Agenda</vt:lpstr>
      <vt:lpstr>PowerPoint Presentation</vt:lpstr>
      <vt:lpstr>Agenda</vt:lpstr>
      <vt:lpstr>Repository</vt:lpstr>
      <vt:lpstr>Some basics of a Git repository</vt:lpstr>
      <vt:lpstr>PowerPoint Presentation</vt:lpstr>
      <vt:lpstr>Commit</vt:lpstr>
      <vt:lpstr>PowerPoint Presentation</vt:lpstr>
      <vt:lpstr>$ git commit</vt:lpstr>
      <vt:lpstr>$ git commit</vt:lpstr>
      <vt:lpstr>Branch</vt:lpstr>
      <vt:lpstr>PowerPoint Presentation</vt:lpstr>
      <vt:lpstr>$ git branch feature</vt:lpstr>
      <vt:lpstr>$ git checkout feature</vt:lpstr>
      <vt:lpstr>$ git commit</vt:lpstr>
      <vt:lpstr>$ git commit</vt:lpstr>
      <vt:lpstr>Merge</vt:lpstr>
      <vt:lpstr>PowerPoint Presentation</vt:lpstr>
      <vt:lpstr>$ git checkout master</vt:lpstr>
      <vt:lpstr>$ git merge feature</vt:lpstr>
      <vt:lpstr>$ git merge feature</vt:lpstr>
      <vt:lpstr>Merge can be used to synchronize branches</vt:lpstr>
      <vt:lpstr>PowerPoint Presentation</vt:lpstr>
      <vt:lpstr>$ git checkout master</vt:lpstr>
      <vt:lpstr>$ git commit</vt:lpstr>
      <vt:lpstr>$ git checkout feature</vt:lpstr>
      <vt:lpstr>$ git merge master</vt:lpstr>
      <vt:lpstr>$ git commit</vt:lpstr>
      <vt:lpstr>$ git checkout master</vt:lpstr>
      <vt:lpstr>$ git merge feature</vt:lpstr>
      <vt:lpstr>PowerPoint Presentation</vt:lpstr>
      <vt:lpstr>Rebase</vt:lpstr>
      <vt:lpstr>PowerPoint Presentation</vt:lpstr>
      <vt:lpstr>$ git commit</vt:lpstr>
      <vt:lpstr>$ git commit</vt:lpstr>
      <vt:lpstr>$ git branch feature</vt:lpstr>
      <vt:lpstr>$ git checkout feature</vt:lpstr>
      <vt:lpstr>$ git commit</vt:lpstr>
      <vt:lpstr>$ git commit</vt:lpstr>
      <vt:lpstr>$ git checkout master</vt:lpstr>
      <vt:lpstr>$ git commit</vt:lpstr>
      <vt:lpstr>$ git checkout feature</vt:lpstr>
      <vt:lpstr>$ git rebase master</vt:lpstr>
      <vt:lpstr>$ git checkout master</vt:lpstr>
      <vt:lpstr>$ git merge feature</vt:lpstr>
      <vt:lpstr>PowerPoint Presentation</vt:lpstr>
      <vt:lpstr>Rebase</vt:lpstr>
      <vt:lpstr>Git with Others</vt:lpstr>
      <vt:lpstr>The Origin/Remote</vt:lpstr>
      <vt:lpstr>Stash</vt:lpstr>
      <vt:lpstr>Use Stash to undo and redo changes since the last commit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and pasting slides into this new template</dc:title>
  <dc:creator>Audit-St-Cyr, Sarah</dc:creator>
  <cp:lastModifiedBy>Haug-Warberg, Eivind</cp:lastModifiedBy>
  <cp:revision>59</cp:revision>
  <dcterms:created xsi:type="dcterms:W3CDTF">2021-03-15T13:35:11Z</dcterms:created>
  <dcterms:modified xsi:type="dcterms:W3CDTF">2022-11-21T14:55:17Z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 Practice">
    <vt:lpwstr/>
  </property>
  <property fmtid="{D5CDD505-2E9C-101B-9397-08002B2CF9AE}" pid="3" name="Business theme">
    <vt:lpwstr/>
  </property>
  <property fmtid="{D5CDD505-2E9C-101B-9397-08002B2CF9AE}" pid="4" name="Content Format">
    <vt:lpwstr/>
  </property>
  <property fmtid="{D5CDD505-2E9C-101B-9397-08002B2CF9AE}" pid="5" name="ContentTypeId">
    <vt:lpwstr>0x010100D06D1DEF71246949A8BE690928B9FA92</vt:lpwstr>
  </property>
  <property fmtid="{D5CDD505-2E9C-101B-9397-08002B2CF9AE}" pid="6" name="Functions">
    <vt:lpwstr/>
  </property>
  <property fmtid="{D5CDD505-2E9C-101B-9397-08002B2CF9AE}" pid="7" name="Geography">
    <vt:lpwstr/>
  </property>
  <property fmtid="{D5CDD505-2E9C-101B-9397-08002B2CF9AE}" pid="8" name="Intellectual Property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Service line">
    <vt:lpwstr/>
  </property>
  <property fmtid="{D5CDD505-2E9C-101B-9397-08002B2CF9AE}" pid="12" name="WizKit Template inter.">
    <vt:i4>1</vt:i4>
  </property>
  <property fmtid="{D5CDD505-2E9C-101B-9397-08002B2CF9AE}" pid="13" name="WizKit Template Type">
    <vt:lpwstr>Widescreen</vt:lpwstr>
  </property>
  <property fmtid="{D5CDD505-2E9C-101B-9397-08002B2CF9AE}" pid="14" name="WizKit Template Version">
    <vt:i4>5</vt:i4>
  </property>
</Properties>
</file>