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6" r:id="rId5"/>
    <p:sldId id="267" r:id="rId6"/>
    <p:sldId id="269" r:id="rId7"/>
    <p:sldId id="268" r:id="rId8"/>
    <p:sldId id="260" r:id="rId9"/>
    <p:sldId id="263" r:id="rId10"/>
    <p:sldId id="261" r:id="rId11"/>
    <p:sldId id="262" r:id="rId12"/>
    <p:sldId id="270" r:id="rId13"/>
    <p:sldId id="264" r:id="rId14"/>
    <p:sldId id="265" r:id="rId15"/>
    <p:sldId id="257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F99EB-1E7F-4C91-8130-2462DB67B642}" type="datetimeFigureOut">
              <a:rPr lang="de-CH" smtClean="0"/>
              <a:t>15.12.2014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F564-465E-43FD-9B51-27D143BF6D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38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EF564-465E-43FD-9B51-27D143BF6D2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9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0" descr="foo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pic>
        <p:nvPicPr>
          <p:cNvPr id="12" name="Picture 12" descr="eth_o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2" descr="pic_titel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"/>
          <a:stretch>
            <a:fillRect/>
          </a:stretch>
        </p:blipFill>
        <p:spPr bwMode="auto">
          <a:xfrm>
            <a:off x="-1588" y="3292475"/>
            <a:ext cx="9144001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57263"/>
            <a:ext cx="8382000" cy="94615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de-DE" smtClean="0"/>
              <a:t>Titelmasterformat durch Klicken bearbeiten</a:t>
            </a:r>
            <a:endParaRPr lang="de-DE" smtClean="0"/>
          </a:p>
        </p:txBody>
      </p:sp>
      <p:sp>
        <p:nvSpPr>
          <p:cNvPr id="235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938338"/>
            <a:ext cx="8382000" cy="11430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smtClean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xfrm>
            <a:off x="292100" y="6597352"/>
            <a:ext cx="1822450" cy="457200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DE" dirty="0" smtClean="0"/>
              <a:t>15.12.2014</a:t>
            </a:r>
            <a:endParaRPr lang="de-CH" dirty="0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xfrm>
            <a:off x="7204075" y="6597352"/>
            <a:ext cx="1638300" cy="457200"/>
          </a:xfrm>
          <a:ln/>
        </p:spPr>
        <p:txBody>
          <a:bodyPr/>
          <a:lstStyle>
            <a:lvl1pPr>
              <a:defRPr sz="1000"/>
            </a:lvl1pPr>
          </a:lstStyle>
          <a:p>
            <a:fld id="{709AB744-4826-479B-8903-962B89629033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xfrm>
            <a:off x="2239963" y="6597352"/>
            <a:ext cx="4773612" cy="449263"/>
          </a:xfrm>
          <a:ln/>
        </p:spPr>
        <p:txBody>
          <a:bodyPr/>
          <a:lstStyle>
            <a:lvl1pPr>
              <a:defRPr sz="1000"/>
            </a:lvl1pPr>
          </a:lstStyle>
          <a:p>
            <a:r>
              <a:rPr lang="de-CH" dirty="0" smtClean="0"/>
              <a:t>ETH Zürich - GESS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28104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4" descr="h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/>
          <a:stretch>
            <a:fillRect/>
          </a:stretch>
        </p:blipFill>
        <p:spPr bwMode="auto">
          <a:xfrm>
            <a:off x="0" y="957263"/>
            <a:ext cx="9144000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5969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577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4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5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9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1176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CH" noProof="0"/>
          </a:p>
        </p:txBody>
      </p:sp>
      <p:sp>
        <p:nvSpPr>
          <p:cNvPr id="4" name="Datumsplatzhalter 18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oliennummernplatzhalter 1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Fußzeilenplatzhalter 20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4393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rafik 20" descr="foote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3"/>
            <a:ext cx="83820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709AB744-4826-479B-8903-962B89629033}" type="slidenum">
              <a:rPr lang="de-CH" smtClean="0"/>
              <a:t>‹Nr.›</a:t>
            </a:fld>
            <a:endParaRPr lang="de-CH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de-CH" smtClean="0"/>
              <a:t>ETH Zürich - GESS</a:t>
            </a:r>
            <a:endParaRPr lang="de-CH"/>
          </a:p>
        </p:txBody>
      </p:sp>
      <p:pic>
        <p:nvPicPr>
          <p:cNvPr id="16" name="Picture 12" descr="eth_o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73652"/>
            <a:ext cx="16494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-27384"/>
            <a:ext cx="4573588" cy="5651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rgbClr val="7FA7C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rgbClr val="BFD3E3"/>
        </a:buClr>
        <a:buFont typeface="Wingdings" pitchFamily="2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Modeling the phenomenon</a:t>
            </a:r>
            <a:br>
              <a:rPr lang="en-US" b="1" dirty="0" smtClean="0"/>
            </a:br>
            <a:r>
              <a:rPr lang="en-US" b="1" dirty="0" smtClean="0"/>
              <a:t>of congestion at Gotthard</a:t>
            </a:r>
            <a:endParaRPr lang="de-CH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 </a:t>
            </a:r>
            <a:r>
              <a:rPr lang="de-CH" dirty="0"/>
              <a:t>C</a:t>
            </a:r>
            <a:r>
              <a:rPr lang="de-CH" dirty="0" smtClean="0"/>
              <a:t>ase Study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Eric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Hayoz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Janick</a:t>
            </a:r>
            <a:r>
              <a:rPr lang="de-CH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CH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Zwyssig</a:t>
            </a:r>
            <a:endParaRPr lang="de-CH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umsplatzhalter 9"/>
          <p:cNvSpPr txBox="1">
            <a:spLocks/>
          </p:cNvSpPr>
          <p:nvPr/>
        </p:nvSpPr>
        <p:spPr>
          <a:xfrm>
            <a:off x="292100" y="6597352"/>
            <a:ext cx="182245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 smtClean="0">
                <a:solidFill>
                  <a:schemeClr val="bg1"/>
                </a:solidFill>
              </a:rPr>
              <a:t>15.12.2014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5" name="Fußzeilenplatzhalter 10"/>
          <p:cNvSpPr txBox="1">
            <a:spLocks/>
          </p:cNvSpPr>
          <p:nvPr/>
        </p:nvSpPr>
        <p:spPr>
          <a:xfrm>
            <a:off x="2239963" y="6597352"/>
            <a:ext cx="4773612" cy="449263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CH" sz="1000" dirty="0" smtClean="0">
                <a:solidFill>
                  <a:schemeClr val="bg1"/>
                </a:solidFill>
              </a:rPr>
              <a:t>ETH Zürich - GESS</a:t>
            </a:r>
            <a:endParaRPr lang="de-CH" sz="1000" dirty="0">
              <a:solidFill>
                <a:schemeClr val="bg1"/>
              </a:solidFill>
            </a:endParaRPr>
          </a:p>
        </p:txBody>
      </p:sp>
      <p:sp>
        <p:nvSpPr>
          <p:cNvPr id="6" name="Foliennummernplatzhalter 11"/>
          <p:cNvSpPr txBox="1">
            <a:spLocks/>
          </p:cNvSpPr>
          <p:nvPr/>
        </p:nvSpPr>
        <p:spPr>
          <a:xfrm>
            <a:off x="7204075" y="6597352"/>
            <a:ext cx="1638300" cy="4572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09AB744-4826-479B-8903-962B89629033}" type="slidenum">
              <a:rPr lang="de-CH" sz="1000" smtClean="0">
                <a:solidFill>
                  <a:schemeClr val="bg1"/>
                </a:solidFill>
              </a:rPr>
              <a:pPr algn="r"/>
              <a:t>1</a:t>
            </a:fld>
            <a:endParaRPr lang="de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5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precision</a:t>
            </a:r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144308"/>
            <a:ext cx="4482616" cy="4360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precision</m:t>
                      </m:r>
                      <m:r>
                        <a:rPr lang="de-CH" sz="2200" b="0" i="1" smtClean="0">
                          <a:latin typeface="Cambria Math"/>
                        </a:rPr>
                        <m:t>=1 − 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complement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simulated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51441"/>
                <a:ext cx="4865434" cy="7946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3218688" y="1924425"/>
            <a:ext cx="360040" cy="2880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3218688" y="235805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3831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processing</a:t>
            </a:r>
            <a:r>
              <a:rPr lang="de-CH" dirty="0" smtClean="0"/>
              <a:t> Dataset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81" y="1751013"/>
            <a:ext cx="5658238" cy="4678362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4651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Model-Training: Parameter </a:t>
            </a:r>
            <a:r>
              <a:rPr lang="de-CH" dirty="0" err="1" smtClean="0"/>
              <a:t>optimization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42" y="1556792"/>
            <a:ext cx="10042484" cy="5066804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12</a:t>
            </a:fld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619672" y="2636912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err="1" smtClean="0"/>
              <a:t>precision</a:t>
            </a:r>
            <a:r>
              <a:rPr lang="de-CH" sz="2000" dirty="0" smtClean="0"/>
              <a:t>:  0.65</a:t>
            </a:r>
          </a:p>
          <a:p>
            <a:r>
              <a:rPr lang="de-CH" sz="2000" dirty="0" err="1" smtClean="0"/>
              <a:t>prediction</a:t>
            </a:r>
            <a:r>
              <a:rPr lang="de-CH" sz="2000" dirty="0" smtClean="0"/>
              <a:t>: 0.77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62764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3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6" y="1751013"/>
            <a:ext cx="7638888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24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</a:t>
            </a:r>
            <a:r>
              <a:rPr lang="de-CH" dirty="0" smtClean="0"/>
              <a:t>: Dataset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1751013"/>
            <a:ext cx="7351711" cy="4678362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8806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Inflow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dataset</a:t>
            </a:r>
            <a:r>
              <a:rPr lang="de-CH" dirty="0" smtClean="0"/>
              <a:t> 4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1"/>
          <a:stretch/>
        </p:blipFill>
        <p:spPr>
          <a:xfrm>
            <a:off x="467544" y="1700808"/>
            <a:ext cx="8191448" cy="4425355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87445"/>
            <a:ext cx="7278371" cy="190179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652120" y="22048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6156176" y="21642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Measured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5652120" y="2668270"/>
            <a:ext cx="36004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/>
          <p:cNvSpPr txBox="1"/>
          <p:nvPr/>
        </p:nvSpPr>
        <p:spPr>
          <a:xfrm>
            <a:off x="6156175" y="2627620"/>
            <a:ext cx="223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Mean</a:t>
            </a:r>
            <a:r>
              <a:rPr lang="de-CH" dirty="0" smtClean="0"/>
              <a:t> </a:t>
            </a:r>
            <a:r>
              <a:rPr lang="de-CH" dirty="0" err="1" smtClean="0"/>
              <a:t>Inflow</a:t>
            </a:r>
            <a:r>
              <a:rPr lang="de-CH" dirty="0" smtClean="0"/>
              <a:t> (2h)</a:t>
            </a:r>
            <a:endParaRPr lang="de-CH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335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340768"/>
            <a:ext cx="3312368" cy="512925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236296" y="1340768"/>
            <a:ext cx="1440160" cy="5256584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Situation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07807" y="3432759"/>
            <a:ext cx="5284238" cy="900931"/>
          </a:xfrm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>
            <a:lvl1pPr marL="361950" indent="-361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42888" algn="l" rtl="0" eaLnBrk="1" fontAlgn="base" hangingPunct="1">
              <a:lnSpc>
                <a:spcPts val="2200"/>
              </a:lnSpc>
              <a:spcBef>
                <a:spcPts val="400"/>
              </a:spcBef>
              <a:spcAft>
                <a:spcPct val="0"/>
              </a:spcAft>
              <a:buClr>
                <a:srgbClr val="7FA7C8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343025" indent="-195263" algn="l" rtl="0" eaLnBrk="1" fontAlgn="base" hangingPunct="1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5240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FD3E3"/>
              </a:buClr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9812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distance (Erstfeld to</a:t>
            </a:r>
            <a:br>
              <a:rPr lang="en-US" dirty="0" smtClean="0"/>
            </a:br>
            <a:r>
              <a:rPr lang="en-US" dirty="0" err="1" smtClean="0"/>
              <a:t>Göschenen</a:t>
            </a:r>
            <a:r>
              <a:rPr lang="en-US" dirty="0" smtClean="0"/>
              <a:t>): 19 km</a:t>
            </a:r>
          </a:p>
          <a:p>
            <a:r>
              <a:rPr lang="en-US" dirty="0" smtClean="0"/>
              <a:t>duration: 13 min</a:t>
            </a:r>
          </a:p>
          <a:p>
            <a:r>
              <a:rPr lang="en-US" dirty="0" smtClean="0"/>
              <a:t>length of tunnel: 16.9 km</a:t>
            </a:r>
          </a:p>
          <a:p>
            <a:r>
              <a:rPr lang="en-US" dirty="0" smtClean="0"/>
              <a:t>speed limit: 80 km/h</a:t>
            </a:r>
          </a:p>
          <a:p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0000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11919"/>
            <a:ext cx="8460432" cy="102133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8405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8" y="4667649"/>
            <a:ext cx="8568952" cy="1117063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0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3" y="4667650"/>
            <a:ext cx="8592440" cy="1129041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0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Moving forward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" y="4673323"/>
            <a:ext cx="8592440" cy="1088667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342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Lingering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Moving forward</a:t>
            </a:r>
            <a:endParaRPr lang="de-CH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9" y="4730116"/>
            <a:ext cx="8592440" cy="97508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342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Nagel-</a:t>
            </a:r>
            <a:r>
              <a:rPr lang="en-GB" dirty="0" err="1" smtClean="0"/>
              <a:t>Schreckenberg</a:t>
            </a:r>
            <a:endParaRPr lang="en-GB" dirty="0" smtClean="0"/>
          </a:p>
          <a:p>
            <a:pPr lvl="1"/>
            <a:r>
              <a:rPr lang="en-GB" dirty="0" smtClean="0"/>
              <a:t>«move probability»</a:t>
            </a:r>
          </a:p>
          <a:p>
            <a:pPr lvl="1"/>
            <a:r>
              <a:rPr lang="en-GB" dirty="0" smtClean="0"/>
              <a:t>«move correction»</a:t>
            </a:r>
          </a:p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two lanes</a:t>
            </a:r>
            <a:endParaRPr lang="en-GB" dirty="0"/>
          </a:p>
          <a:p>
            <a:pPr lvl="1"/>
            <a:r>
              <a:rPr lang="en-GB" dirty="0" smtClean="0"/>
              <a:t>Lane change</a:t>
            </a:r>
          </a:p>
          <a:p>
            <a:pPr lvl="1"/>
            <a:r>
              <a:rPr lang="en-GB" dirty="0" smtClean="0"/>
              <a:t>Red-light</a:t>
            </a:r>
          </a:p>
          <a:p>
            <a:pPr lvl="1"/>
            <a:r>
              <a:rPr lang="en-GB" dirty="0" smtClean="0"/>
              <a:t>Congestion measurement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5708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Model-Training: </a:t>
            </a:r>
            <a:r>
              <a:rPr lang="de-CH" dirty="0" err="1" smtClean="0"/>
              <a:t>prediction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CH" sz="2200" b="0" i="0" smtClean="0">
                          <a:latin typeface="Cambria Math"/>
                        </a:rPr>
                        <m:t>prediction</m:t>
                      </m:r>
                      <m:r>
                        <a:rPr lang="de-CH" sz="2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de-CH" sz="2200" b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CH" sz="2200" b="0" i="0" smtClean="0">
                              <a:latin typeface="Cambria Math"/>
                            </a:rPr>
                            <m:t>         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predicted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         </m:t>
                          </m:r>
                        </m:num>
                        <m:den>
                          <m:r>
                            <a:rPr lang="de-CH" sz="2200" b="0" i="0" smtClean="0">
                              <a:latin typeface="Cambria Math"/>
                            </a:rPr>
                            <m:t> #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measured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CH" sz="2200" b="0" i="0" smtClean="0">
                              <a:latin typeface="Cambria Math"/>
                            </a:rPr>
                            <m:t>cong</m:t>
                          </m:r>
                          <m:r>
                            <a:rPr lang="de-CH" sz="2200" b="0" i="0" smtClean="0">
                              <a:latin typeface="Cambria Math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de-CH" sz="2200" dirty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51441"/>
                <a:ext cx="5086264" cy="7946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2555776" y="1924425"/>
            <a:ext cx="360040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/>
          <p:cNvSpPr/>
          <p:nvPr/>
        </p:nvSpPr>
        <p:spPr>
          <a:xfrm>
            <a:off x="2555776" y="2358050"/>
            <a:ext cx="36004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2" y="1556792"/>
            <a:ext cx="4955783" cy="504591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15.12.2014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CH" smtClean="0"/>
              <a:t>ETH Zürich - GESS</a:t>
            </a:r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9AB744-4826-479B-8903-962B8962903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6371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</Template>
  <TotalTime>0</TotalTime>
  <Words>217</Words>
  <Application>Microsoft Office PowerPoint</Application>
  <PresentationFormat>Bildschirmpräsentation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ETH</vt:lpstr>
      <vt:lpstr>Modeling the phenomenon of congestion at Gotthard</vt:lpstr>
      <vt:lpstr>Situation</vt:lpstr>
      <vt:lpstr>Nagel-Schreckenberg model</vt:lpstr>
      <vt:lpstr>Nagel-Schreckenberg model</vt:lpstr>
      <vt:lpstr>Nagel-Schreckenberg model</vt:lpstr>
      <vt:lpstr>Nagel-Schreckenberg model</vt:lpstr>
      <vt:lpstr>Nagel-Schreckenberg model</vt:lpstr>
      <vt:lpstr>Implementation</vt:lpstr>
      <vt:lpstr>Model-Training: prediction</vt:lpstr>
      <vt:lpstr>Model-Training: precision</vt:lpstr>
      <vt:lpstr>Model-Training: processing Dataset</vt:lpstr>
      <vt:lpstr>Model-Training: Parameter optimization</vt:lpstr>
      <vt:lpstr>Result: Dataset 3</vt:lpstr>
      <vt:lpstr>Result: Dataset 4</vt:lpstr>
      <vt:lpstr>Inflow of dataset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Janick Zwyssig</dc:creator>
  <cp:lastModifiedBy>Janick Zwyssig</cp:lastModifiedBy>
  <cp:revision>17</cp:revision>
  <dcterms:created xsi:type="dcterms:W3CDTF">2014-12-15T13:23:21Z</dcterms:created>
  <dcterms:modified xsi:type="dcterms:W3CDTF">2014-12-15T16:03:14Z</dcterms:modified>
</cp:coreProperties>
</file>