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3DB-F411-448F-B20F-D457279ACF78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F85FA-EE00-45A3-9D6D-C33B4581C6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103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3DB-F411-448F-B20F-D457279ACF78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F85FA-EE00-45A3-9D6D-C33B4581C6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991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3DB-F411-448F-B20F-D457279ACF78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F85FA-EE00-45A3-9D6D-C33B4581C6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348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3DB-F411-448F-B20F-D457279ACF78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F85FA-EE00-45A3-9D6D-C33B4581C6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687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3DB-F411-448F-B20F-D457279ACF78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F85FA-EE00-45A3-9D6D-C33B4581C6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308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3DB-F411-448F-B20F-D457279ACF78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F85FA-EE00-45A3-9D6D-C33B4581C6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840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3DB-F411-448F-B20F-D457279ACF78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F85FA-EE00-45A3-9D6D-C33B4581C6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384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3DB-F411-448F-B20F-D457279ACF78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F85FA-EE00-45A3-9D6D-C33B4581C6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33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3DB-F411-448F-B20F-D457279ACF78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F85FA-EE00-45A3-9D6D-C33B4581C6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764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3DB-F411-448F-B20F-D457279ACF78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F85FA-EE00-45A3-9D6D-C33B4581C6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893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3DB-F411-448F-B20F-D457279ACF78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F85FA-EE00-45A3-9D6D-C33B4581C6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285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13DB-F411-448F-B20F-D457279ACF78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85FA-EE00-45A3-9D6D-C33B4581C6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839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stra.admin.ch/themen/nationalstrassen/00619/06681/index.html?lang=de&amp;download=NHzLpZeg7t,lnp6I0NTU042l2Z6ln1acy4Zn4Z2qZpnO2Yuq2Z6gpJCEdnx,f2ym162epYbg2c_JjKbNoKSn6A--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444208" y="1196752"/>
            <a:ext cx="2808312" cy="50405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68" name="Rechteck 2067"/>
          <p:cNvSpPr/>
          <p:nvPr/>
        </p:nvSpPr>
        <p:spPr>
          <a:xfrm>
            <a:off x="-108520" y="6237312"/>
            <a:ext cx="9361040" cy="620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067" name="Gruppieren 2066"/>
          <p:cNvGrpSpPr/>
          <p:nvPr/>
        </p:nvGrpSpPr>
        <p:grpSpPr>
          <a:xfrm>
            <a:off x="6372200" y="2679525"/>
            <a:ext cx="2016226" cy="3485779"/>
            <a:chOff x="6660232" y="1914273"/>
            <a:chExt cx="2016226" cy="3485780"/>
          </a:xfrm>
        </p:grpSpPr>
        <p:grpSp>
          <p:nvGrpSpPr>
            <p:cNvPr id="49" name="Gruppieren 48"/>
            <p:cNvGrpSpPr/>
            <p:nvPr/>
          </p:nvGrpSpPr>
          <p:grpSpPr>
            <a:xfrm>
              <a:off x="7491034" y="3645026"/>
              <a:ext cx="69314" cy="773104"/>
              <a:chOff x="7686263" y="3415219"/>
              <a:chExt cx="53894" cy="561237"/>
            </a:xfrm>
          </p:grpSpPr>
          <p:cxnSp>
            <p:nvCxnSpPr>
              <p:cNvPr id="50" name="Gerade Verbindung mit Pfeil 49"/>
              <p:cNvCxnSpPr/>
              <p:nvPr/>
            </p:nvCxnSpPr>
            <p:spPr>
              <a:xfrm>
                <a:off x="7686263" y="3415219"/>
                <a:ext cx="0" cy="561235"/>
              </a:xfrm>
              <a:prstGeom prst="straightConnector1">
                <a:avLst/>
              </a:prstGeom>
              <a:ln w="508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mit Pfeil 50"/>
              <p:cNvCxnSpPr/>
              <p:nvPr/>
            </p:nvCxnSpPr>
            <p:spPr>
              <a:xfrm>
                <a:off x="7740157" y="3415219"/>
                <a:ext cx="0" cy="561237"/>
              </a:xfrm>
              <a:prstGeom prst="straightConnector1">
                <a:avLst/>
              </a:prstGeom>
              <a:ln w="508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Gerade Verbindung 56"/>
            <p:cNvCxnSpPr/>
            <p:nvPr/>
          </p:nvCxnSpPr>
          <p:spPr>
            <a:xfrm flipV="1">
              <a:off x="7308304" y="2310114"/>
              <a:ext cx="0" cy="786362"/>
            </a:xfrm>
            <a:prstGeom prst="line">
              <a:avLst/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uppieren 37"/>
            <p:cNvGrpSpPr/>
            <p:nvPr/>
          </p:nvGrpSpPr>
          <p:grpSpPr>
            <a:xfrm>
              <a:off x="6855249" y="4936999"/>
              <a:ext cx="1389166" cy="463054"/>
              <a:chOff x="7335900" y="4509120"/>
              <a:chExt cx="1080123" cy="360040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7335900" y="4509120"/>
                <a:ext cx="1080120" cy="36004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7335903" y="4548489"/>
                <a:ext cx="1080120" cy="27520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de-CH" sz="1700" dirty="0" smtClean="0">
                    <a:solidFill>
                      <a:schemeClr val="bg1"/>
                    </a:solidFill>
                  </a:rPr>
                  <a:t>Gotthard</a:t>
                </a:r>
              </a:p>
            </p:txBody>
          </p:sp>
        </p:grpSp>
        <p:grpSp>
          <p:nvGrpSpPr>
            <p:cNvPr id="42" name="Gruppieren 41"/>
            <p:cNvGrpSpPr/>
            <p:nvPr/>
          </p:nvGrpSpPr>
          <p:grpSpPr>
            <a:xfrm>
              <a:off x="6660232" y="1914273"/>
              <a:ext cx="2016226" cy="1827311"/>
              <a:chOff x="6968243" y="1914277"/>
              <a:chExt cx="1567683" cy="1420796"/>
            </a:xfrm>
          </p:grpSpPr>
          <p:grpSp>
            <p:nvGrpSpPr>
              <p:cNvPr id="35" name="Gruppieren 34"/>
              <p:cNvGrpSpPr/>
              <p:nvPr/>
            </p:nvGrpSpPr>
            <p:grpSpPr>
              <a:xfrm>
                <a:off x="7272300" y="1936547"/>
                <a:ext cx="720080" cy="896932"/>
                <a:chOff x="7272300" y="1936546"/>
                <a:chExt cx="720080" cy="896932"/>
              </a:xfrm>
            </p:grpSpPr>
            <p:grpSp>
              <p:nvGrpSpPr>
                <p:cNvPr id="33" name="Gruppieren 32"/>
                <p:cNvGrpSpPr/>
                <p:nvPr/>
              </p:nvGrpSpPr>
              <p:grpSpPr>
                <a:xfrm>
                  <a:off x="7416153" y="2222054"/>
                  <a:ext cx="447909" cy="611424"/>
                  <a:chOff x="6912097" y="2060848"/>
                  <a:chExt cx="447909" cy="611424"/>
                </a:xfrm>
              </p:grpSpPr>
              <p:cxnSp>
                <p:nvCxnSpPr>
                  <p:cNvPr id="12" name="Gerade Verbindung 11"/>
                  <p:cNvCxnSpPr/>
                  <p:nvPr/>
                </p:nvCxnSpPr>
                <p:spPr>
                  <a:xfrm flipV="1">
                    <a:off x="6912097" y="2060848"/>
                    <a:ext cx="0" cy="324036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Gewinkelte Verbindung 24"/>
                  <p:cNvCxnSpPr/>
                  <p:nvPr/>
                </p:nvCxnSpPr>
                <p:spPr>
                  <a:xfrm rot="5400000">
                    <a:off x="6830341" y="2142607"/>
                    <a:ext cx="611423" cy="447907"/>
                  </a:xfrm>
                  <a:prstGeom prst="bentConnector3">
                    <a:avLst>
                      <a:gd name="adj1" fmla="val 50000"/>
                    </a:avLst>
                  </a:prstGeom>
                  <a:ln w="5080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w="sm" len="sm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feld 33"/>
                <p:cNvSpPr txBox="1"/>
                <p:nvPr/>
              </p:nvSpPr>
              <p:spPr>
                <a:xfrm>
                  <a:off x="7272300" y="1936546"/>
                  <a:ext cx="720080" cy="263237"/>
                </a:xfrm>
                <a:prstGeom prst="rect">
                  <a:avLst/>
                </a:prstGeom>
                <a:solidFill>
                  <a:srgbClr val="92D050"/>
                </a:solidFill>
              </p:spPr>
              <p:txBody>
                <a:bodyPr wrap="square" lIns="72000" rtlCol="0" anchor="ctr" anchorCtr="0">
                  <a:spAutoFit/>
                </a:bodyPr>
                <a:lstStyle/>
                <a:p>
                  <a:pPr algn="ctr"/>
                  <a:r>
                    <a:rPr lang="de-CH" sz="1600" dirty="0" smtClean="0"/>
                    <a:t> A2     A4</a:t>
                  </a:r>
                </a:p>
              </p:txBody>
            </p:sp>
          </p:grpSp>
          <p:cxnSp>
            <p:nvCxnSpPr>
              <p:cNvPr id="41" name="Gerade Verbindung 40"/>
              <p:cNvCxnSpPr/>
              <p:nvPr/>
            </p:nvCxnSpPr>
            <p:spPr>
              <a:xfrm>
                <a:off x="7640108" y="1914277"/>
                <a:ext cx="0" cy="285507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feld 38"/>
              <p:cNvSpPr txBox="1"/>
              <p:nvPr/>
            </p:nvSpPr>
            <p:spPr>
              <a:xfrm>
                <a:off x="6968243" y="2928252"/>
                <a:ext cx="1567683" cy="4068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de-CH" sz="1400" b="1" dirty="0" err="1" smtClean="0"/>
                  <a:t>flow-metering</a:t>
                </a:r>
                <a:r>
                  <a:rPr lang="de-CH" sz="1400" b="1" dirty="0"/>
                  <a:t> </a:t>
                </a:r>
                <a:r>
                  <a:rPr lang="de-CH" sz="1400" b="1" dirty="0" smtClean="0"/>
                  <a:t>in </a:t>
                </a:r>
                <a:r>
                  <a:rPr lang="de-CH" sz="1400" b="1" dirty="0" err="1" smtClean="0"/>
                  <a:t>Erstfeld</a:t>
                </a:r>
                <a:r>
                  <a:rPr lang="de-CH" sz="1400" b="1" dirty="0" smtClean="0"/>
                  <a:t> (</a:t>
                </a:r>
                <a:r>
                  <a:rPr lang="de-CH" sz="1400" b="1" dirty="0" err="1" smtClean="0"/>
                  <a:t>for</a:t>
                </a:r>
                <a:r>
                  <a:rPr lang="de-CH" sz="1400" b="1" dirty="0" smtClean="0"/>
                  <a:t> </a:t>
                </a:r>
                <a:r>
                  <a:rPr lang="de-CH" sz="1400" b="1" dirty="0" err="1" smtClean="0"/>
                  <a:t>trucks</a:t>
                </a:r>
                <a:r>
                  <a:rPr lang="de-CH" sz="1400" b="1" dirty="0" smtClean="0"/>
                  <a:t> </a:t>
                </a:r>
                <a:r>
                  <a:rPr lang="de-CH" sz="1400" b="1" dirty="0" err="1" smtClean="0"/>
                  <a:t>only</a:t>
                </a:r>
                <a:r>
                  <a:rPr lang="de-CH" sz="1400" b="1" dirty="0" smtClean="0"/>
                  <a:t>)</a:t>
                </a:r>
                <a:endParaRPr lang="de-CH" sz="1400" b="1" dirty="0"/>
              </a:p>
            </p:txBody>
          </p:sp>
        </p:grpSp>
        <p:cxnSp>
          <p:nvCxnSpPr>
            <p:cNvPr id="46" name="Gerade Verbindung mit Pfeil 45"/>
            <p:cNvCxnSpPr/>
            <p:nvPr/>
          </p:nvCxnSpPr>
          <p:spPr>
            <a:xfrm>
              <a:off x="7524328" y="4418127"/>
              <a:ext cx="0" cy="518872"/>
            </a:xfrm>
            <a:prstGeom prst="straightConnector1">
              <a:avLst/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6819757" y="4274054"/>
              <a:ext cx="1389162" cy="288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tIns="36000" bIns="36000" rtlCol="0" anchor="ctr" anchorCtr="0">
              <a:spAutoFit/>
            </a:bodyPr>
            <a:lstStyle/>
            <a:p>
              <a:pPr algn="ctr"/>
              <a:r>
                <a:rPr lang="en-US" sz="1400" b="1" dirty="0"/>
                <a:t>d</a:t>
              </a:r>
              <a:r>
                <a:rPr lang="en-US" sz="1400" b="1" dirty="0" smtClean="0"/>
                <a:t>rop counting</a:t>
              </a:r>
              <a:endParaRPr lang="de-CH" sz="1400" b="1" dirty="0"/>
            </a:p>
          </p:txBody>
        </p:sp>
        <p:sp>
          <p:nvSpPr>
            <p:cNvPr id="60" name="Gleichschenkliges Dreieck 59"/>
            <p:cNvSpPr/>
            <p:nvPr/>
          </p:nvSpPr>
          <p:spPr>
            <a:xfrm flipH="1" flipV="1">
              <a:off x="7166746" y="3069662"/>
              <a:ext cx="208374" cy="18531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" name="Rechteck 1"/>
          <p:cNvSpPr/>
          <p:nvPr/>
        </p:nvSpPr>
        <p:spPr>
          <a:xfrm>
            <a:off x="-108520" y="-98715"/>
            <a:ext cx="9361040" cy="1295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rnd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7544" y="312546"/>
            <a:ext cx="867645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normalizeH="0" baseline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Calibri" pitchFamily="34" charset="0"/>
                <a:cs typeface="Times New Roman" pitchFamily="18" charset="0"/>
              </a:rPr>
              <a:t>Traffic simulation:</a:t>
            </a:r>
            <a:r>
              <a:rPr kumimoji="0" lang="en-US" sz="3000" b="1" i="0" u="none" strike="noStrike" normalizeH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000" b="1" i="0" u="none" strike="noStrike" normalizeH="0" baseline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Calibri" pitchFamily="34" charset="0"/>
                <a:cs typeface="Times New Roman" pitchFamily="18" charset="0"/>
              </a:rPr>
              <a:t>Gotthard-</a:t>
            </a:r>
            <a:r>
              <a:rPr kumimoji="0" lang="en-US" sz="3000" b="1" i="0" u="none" strike="noStrike" normalizeH="0" baseline="0" dirty="0" err="1" smtClean="0">
                <a:ln>
                  <a:noFill/>
                </a:ln>
                <a:solidFill>
                  <a:schemeClr val="tx1"/>
                </a:solidFill>
                <a:latin typeface="+mj-lt"/>
                <a:ea typeface="Calibri" pitchFamily="34" charset="0"/>
                <a:cs typeface="Times New Roman" pitchFamily="18" charset="0"/>
              </a:rPr>
              <a:t>Strassentunnel</a:t>
            </a:r>
            <a:endParaRPr kumimoji="0" lang="en-US" sz="3000" b="0" i="0" u="none" strike="noStrike" normalizeH="0" baseline="0" dirty="0" smtClean="0">
              <a:ln>
                <a:noFill/>
              </a:ln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67544" y="1700808"/>
            <a:ext cx="612068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b="1" dirty="0"/>
              <a:t>How </a:t>
            </a:r>
            <a:r>
              <a:rPr lang="en-US" sz="2400" b="1" dirty="0"/>
              <a:t>accurate can we predict a traffic congestion with its length at the “Gotthard-</a:t>
            </a:r>
            <a:r>
              <a:rPr lang="en-US" sz="2400" b="1" dirty="0" err="1"/>
              <a:t>Strassentunnel</a:t>
            </a:r>
            <a:r>
              <a:rPr lang="en-US" sz="2400" b="1" dirty="0"/>
              <a:t>” based on traffic data as listed above</a:t>
            </a:r>
            <a:r>
              <a:rPr lang="en-US" sz="2400" b="1" dirty="0" smtClean="0"/>
              <a:t>?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Research Methods</a:t>
            </a:r>
          </a:p>
          <a:p>
            <a:endParaRPr lang="en-US" sz="500" b="1" dirty="0" smtClean="0">
              <a:solidFill>
                <a:schemeClr val="tx2"/>
              </a:solidFill>
              <a:latin typeface="+mj-lt"/>
            </a:endParaRPr>
          </a:p>
          <a:p>
            <a:pPr marL="252000" indent="-2520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dirty="0" smtClean="0"/>
              <a:t>Implement Nagel-</a:t>
            </a:r>
            <a:r>
              <a:rPr lang="en-US" sz="2000" dirty="0" err="1" smtClean="0"/>
              <a:t>Schreckenberg</a:t>
            </a:r>
            <a:r>
              <a:rPr lang="en-US" sz="2000" dirty="0" smtClean="0"/>
              <a:t>-Modell</a:t>
            </a:r>
          </a:p>
          <a:p>
            <a:pPr>
              <a:buClr>
                <a:schemeClr val="tx2"/>
              </a:buClr>
            </a:pPr>
            <a:endParaRPr lang="en-US" sz="1000" dirty="0"/>
          </a:p>
          <a:p>
            <a:pPr marL="252000" indent="-252000" defTabSz="3600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Simulation of traffic flow from </a:t>
            </a:r>
            <a:r>
              <a:rPr lang="en-US" sz="2000" dirty="0" err="1" smtClean="0">
                <a:latin typeface="+mj-lt"/>
              </a:rPr>
              <a:t>Erstfeld</a:t>
            </a:r>
            <a:r>
              <a:rPr lang="en-US" sz="2000" dirty="0" smtClean="0">
                <a:latin typeface="+mj-lt"/>
              </a:rPr>
              <a:t> to </a:t>
            </a:r>
            <a:r>
              <a:rPr lang="en-US" sz="2000" dirty="0" err="1" smtClean="0">
                <a:latin typeface="+mj-lt"/>
              </a:rPr>
              <a:t>Göschenen</a:t>
            </a:r>
            <a:r>
              <a:rPr lang="en-US" sz="2000" dirty="0" smtClean="0">
                <a:latin typeface="+mj-lt"/>
              </a:rPr>
              <a:t>, including </a:t>
            </a:r>
            <a:r>
              <a:rPr lang="en-US" sz="2000" dirty="0" smtClean="0">
                <a:latin typeface="+mj-lt"/>
              </a:rPr>
              <a:t>2-in-1-lane </a:t>
            </a:r>
            <a:r>
              <a:rPr lang="en-US" sz="2000" dirty="0" smtClean="0">
                <a:latin typeface="+mj-lt"/>
              </a:rPr>
              <a:t>reduction </a:t>
            </a:r>
            <a:r>
              <a:rPr lang="en-US" sz="2000" dirty="0" smtClean="0"/>
              <a:t>in </a:t>
            </a:r>
            <a:r>
              <a:rPr lang="en-US" sz="2000" dirty="0"/>
              <a:t>front of </a:t>
            </a:r>
            <a:r>
              <a:rPr lang="en-US" sz="2000" dirty="0" smtClean="0"/>
              <a:t>the “Gotthard-</a:t>
            </a:r>
            <a:r>
              <a:rPr lang="en-US" sz="2000" dirty="0" err="1" smtClean="0"/>
              <a:t>Strassentunnel</a:t>
            </a:r>
            <a:r>
              <a:rPr lang="en-US" sz="2000" dirty="0"/>
              <a:t>”. </a:t>
            </a:r>
            <a:endParaRPr lang="en-US" dirty="0" smtClean="0">
              <a:latin typeface="+mj-lt"/>
            </a:endParaRPr>
          </a:p>
          <a:p>
            <a:pPr>
              <a:buClr>
                <a:schemeClr val="tx2"/>
              </a:buClr>
            </a:pPr>
            <a:endParaRPr lang="en-US" sz="1000" dirty="0" smtClean="0">
              <a:latin typeface="+mj-lt"/>
            </a:endParaRPr>
          </a:p>
          <a:p>
            <a:pPr marL="252000" indent="-2520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Using Dataset </a:t>
            </a:r>
            <a:r>
              <a:rPr lang="en-US" sz="2000" dirty="0" smtClean="0">
                <a:latin typeface="+mj-lt"/>
              </a:rPr>
              <a:t>provided by ASTRA</a:t>
            </a:r>
            <a:r>
              <a:rPr lang="en-US" sz="2000" dirty="0" smtClean="0">
                <a:latin typeface="+mj-lt"/>
              </a:rPr>
              <a:t/>
            </a:r>
            <a:br>
              <a:rPr lang="en-US" sz="2000" dirty="0" smtClean="0">
                <a:latin typeface="+mj-lt"/>
              </a:rPr>
            </a:br>
            <a:r>
              <a:rPr lang="en-US" sz="500" dirty="0" smtClean="0">
                <a:latin typeface="+mj-lt"/>
              </a:rPr>
              <a:t/>
            </a:r>
            <a:br>
              <a:rPr lang="en-US" sz="500" dirty="0" smtClean="0">
                <a:latin typeface="+mj-lt"/>
              </a:rPr>
            </a:br>
            <a:r>
              <a:rPr lang="de-CH" sz="1400" dirty="0" smtClean="0">
                <a:solidFill>
                  <a:schemeClr val="tx2"/>
                </a:solidFill>
                <a:sym typeface="Wingdings 3"/>
                <a:hlinkClick r:id="rId2"/>
              </a:rPr>
              <a:t>Bericht </a:t>
            </a:r>
            <a:r>
              <a:rPr lang="de-CH" sz="1400" dirty="0">
                <a:solidFill>
                  <a:schemeClr val="tx2"/>
                </a:solidFill>
                <a:sym typeface="Wingdings 3"/>
                <a:hlinkClick r:id="rId2"/>
              </a:rPr>
              <a:t>Verkehrsfluss Nationalstrassen </a:t>
            </a:r>
            <a:r>
              <a:rPr lang="de-CH" sz="1400" dirty="0" smtClean="0">
                <a:solidFill>
                  <a:schemeClr val="tx2"/>
                </a:solidFill>
                <a:sym typeface="Wingdings 3"/>
                <a:hlinkClick r:id="rId2"/>
              </a:rPr>
              <a:t>2013</a:t>
            </a:r>
            <a:endParaRPr lang="en-US" sz="1400" dirty="0"/>
          </a:p>
        </p:txBody>
      </p:sp>
      <p:sp>
        <p:nvSpPr>
          <p:cNvPr id="18" name="Bogen 17"/>
          <p:cNvSpPr/>
          <p:nvPr/>
        </p:nvSpPr>
        <p:spPr>
          <a:xfrm>
            <a:off x="7457835" y="4851053"/>
            <a:ext cx="380523" cy="738187"/>
          </a:xfrm>
          <a:prstGeom prst="arc">
            <a:avLst>
              <a:gd name="adj1" fmla="val 16200000"/>
              <a:gd name="adj2" fmla="val 5291890"/>
            </a:avLst>
          </a:prstGeom>
          <a:noFill/>
          <a:ln w="158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feld 18"/>
          <p:cNvSpPr txBox="1"/>
          <p:nvPr/>
        </p:nvSpPr>
        <p:spPr>
          <a:xfrm>
            <a:off x="7792049" y="5050869"/>
            <a:ext cx="694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>
                <a:solidFill>
                  <a:schemeClr val="tx2"/>
                </a:solidFill>
              </a:rPr>
              <a:t>2 </a:t>
            </a:r>
            <a:r>
              <a:rPr lang="de-CH" sz="1600" dirty="0" smtClean="0">
                <a:solidFill>
                  <a:schemeClr val="tx2"/>
                </a:solidFill>
                <a:sym typeface="Wingdings 3"/>
              </a:rPr>
              <a:t> </a:t>
            </a:r>
            <a:r>
              <a:rPr lang="de-CH" sz="1600" dirty="0" smtClean="0">
                <a:solidFill>
                  <a:schemeClr val="tx2"/>
                </a:solidFill>
                <a:sym typeface="Wingdings" pitchFamily="2" charset="2"/>
              </a:rPr>
              <a:t>1</a:t>
            </a:r>
            <a:endParaRPr lang="de-CH" sz="1600" dirty="0">
              <a:solidFill>
                <a:schemeClr val="tx2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467544" y="6418272"/>
            <a:ext cx="8208912" cy="279170"/>
            <a:chOff x="467544" y="6462198"/>
            <a:chExt cx="8208912" cy="279170"/>
          </a:xfrm>
        </p:grpSpPr>
        <p:sp>
          <p:nvSpPr>
            <p:cNvPr id="7" name="Rechteck 6"/>
            <p:cNvSpPr/>
            <p:nvPr/>
          </p:nvSpPr>
          <p:spPr>
            <a:xfrm>
              <a:off x="473166" y="6464369"/>
              <a:ext cx="8203290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/>
              <a:r>
                <a:rPr lang="de-CH" sz="1200" dirty="0" smtClean="0">
                  <a:latin typeface="+mj-lt"/>
                </a:rPr>
                <a:t>Eric </a:t>
              </a:r>
              <a:r>
                <a:rPr lang="de-CH" sz="1200" dirty="0" err="1" smtClean="0">
                  <a:latin typeface="+mj-lt"/>
                </a:rPr>
                <a:t>Hayoz</a:t>
              </a:r>
              <a:r>
                <a:rPr lang="de-CH" sz="1200" dirty="0">
                  <a:latin typeface="+mj-lt"/>
                </a:rPr>
                <a:t>,</a:t>
              </a:r>
              <a:r>
                <a:rPr lang="de-CH" sz="1200" dirty="0" smtClean="0">
                  <a:latin typeface="+mj-lt"/>
                </a:rPr>
                <a:t> </a:t>
              </a:r>
              <a:r>
                <a:rPr lang="de-CH" sz="1200" dirty="0" err="1" smtClean="0"/>
                <a:t>Janick</a:t>
              </a:r>
              <a:r>
                <a:rPr lang="de-CH" sz="1200" dirty="0" smtClean="0"/>
                <a:t> </a:t>
              </a:r>
              <a:r>
                <a:rPr lang="de-CH" sz="1200" dirty="0" err="1" smtClean="0"/>
                <a:t>Zwyssig</a:t>
              </a:r>
              <a:endParaRPr lang="de-CH" sz="1200" dirty="0" smtClean="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467544" y="6462198"/>
              <a:ext cx="8203290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de-CH" sz="1200" dirty="0" smtClean="0">
                  <a:latin typeface="+mj-lt"/>
                </a:rPr>
                <a:t>20.10.2014				</a:t>
              </a:r>
              <a:endParaRPr lang="de-CH" sz="1200" dirty="0" smtClean="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467544" y="6462198"/>
              <a:ext cx="8203290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de-CH" sz="1200" dirty="0" smtClean="0"/>
                <a:t>Traffic Jammers Group</a:t>
              </a:r>
            </a:p>
          </p:txBody>
        </p:sp>
      </p:grpSp>
      <p:cxnSp>
        <p:nvCxnSpPr>
          <p:cNvPr id="31" name="Gerade Verbindung 30"/>
          <p:cNvCxnSpPr/>
          <p:nvPr/>
        </p:nvCxnSpPr>
        <p:spPr>
          <a:xfrm flipV="1">
            <a:off x="7452320" y="3068960"/>
            <a:ext cx="0" cy="416748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7" t="24717" r="44284" b="25032"/>
          <a:stretch/>
        </p:blipFill>
        <p:spPr bwMode="auto">
          <a:xfrm>
            <a:off x="8126390" y="1224937"/>
            <a:ext cx="1119899" cy="270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Bildschirmpräsentation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Janick Zwyssig</dc:creator>
  <cp:lastModifiedBy>Eric Hayoz</cp:lastModifiedBy>
  <cp:revision>34</cp:revision>
  <dcterms:created xsi:type="dcterms:W3CDTF">2014-10-19T15:20:14Z</dcterms:created>
  <dcterms:modified xsi:type="dcterms:W3CDTF">2014-10-29T20:28:29Z</dcterms:modified>
</cp:coreProperties>
</file>