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57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F99EB-1E7F-4C91-8130-2462DB67B642}" type="datetimeFigureOut">
              <a:rPr lang="de-CH" smtClean="0"/>
              <a:t>15.12.2014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F564-465E-43FD-9B51-27D143BF6D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638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EF564-465E-43FD-9B51-27D143BF6D2E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989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20" descr="foo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6"/>
          <p:cNvSpPr>
            <a:spLocks noChangeShapeType="1"/>
          </p:cNvSpPr>
          <p:nvPr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pic>
        <p:nvPicPr>
          <p:cNvPr id="12" name="Picture 12" descr="eth_o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73652"/>
            <a:ext cx="164941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fik 22" descr="pic_titel_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5"/>
          <a:stretch>
            <a:fillRect/>
          </a:stretch>
        </p:blipFill>
        <p:spPr bwMode="auto">
          <a:xfrm>
            <a:off x="-1588" y="3292475"/>
            <a:ext cx="9144001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957263"/>
            <a:ext cx="8382000" cy="94615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de-DE" smtClean="0"/>
              <a:t>Titelmasterformat durch Klicken bearbeiten</a:t>
            </a:r>
            <a:endParaRPr lang="de-DE" smtClean="0"/>
          </a:p>
        </p:txBody>
      </p:sp>
      <p:sp>
        <p:nvSpPr>
          <p:cNvPr id="235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938338"/>
            <a:ext cx="8382000" cy="1143000"/>
          </a:xfrm>
        </p:spPr>
        <p:txBody>
          <a:bodyPr/>
          <a:lstStyle>
            <a:lvl1pPr marL="0" indent="0">
              <a:buFont typeface="Wingdings" pitchFamily="2" charset="2"/>
              <a:buNone/>
              <a:defRPr smtClean="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smtClean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-27384"/>
            <a:ext cx="4573588" cy="56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99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umsplatzhalter 18"/>
          <p:cNvSpPr>
            <a:spLocks noGrp="1"/>
          </p:cNvSpPr>
          <p:nvPr>
            <p:ph type="dt" sz="half" idx="10"/>
          </p:nvPr>
        </p:nvSpPr>
        <p:spPr>
          <a:xfrm>
            <a:off x="292100" y="6597352"/>
            <a:ext cx="1822450" cy="457200"/>
          </a:xfrm>
          <a:ln/>
        </p:spPr>
        <p:txBody>
          <a:bodyPr/>
          <a:lstStyle>
            <a:lvl1pPr>
              <a:defRPr sz="1000"/>
            </a:lvl1pPr>
          </a:lstStyle>
          <a:p>
            <a:r>
              <a:rPr lang="de-DE" dirty="0" smtClean="0"/>
              <a:t>15.12.2014</a:t>
            </a:r>
            <a:endParaRPr lang="de-CH" dirty="0"/>
          </a:p>
        </p:txBody>
      </p:sp>
      <p:sp>
        <p:nvSpPr>
          <p:cNvPr id="5" name="Foliennummernplatzhalter 19"/>
          <p:cNvSpPr>
            <a:spLocks noGrp="1"/>
          </p:cNvSpPr>
          <p:nvPr>
            <p:ph type="sldNum" sz="quarter" idx="11"/>
          </p:nvPr>
        </p:nvSpPr>
        <p:spPr>
          <a:xfrm>
            <a:off x="7204075" y="6597352"/>
            <a:ext cx="1638300" cy="457200"/>
          </a:xfrm>
          <a:ln/>
        </p:spPr>
        <p:txBody>
          <a:bodyPr/>
          <a:lstStyle>
            <a:lvl1pPr>
              <a:defRPr sz="1000"/>
            </a:lvl1pPr>
          </a:lstStyle>
          <a:p>
            <a:fld id="{709AB744-4826-479B-8903-962B89629033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6" name="Fußzeilenplatzhalter 20"/>
          <p:cNvSpPr>
            <a:spLocks noGrp="1"/>
          </p:cNvSpPr>
          <p:nvPr>
            <p:ph type="ftr" sz="quarter" idx="12"/>
          </p:nvPr>
        </p:nvSpPr>
        <p:spPr>
          <a:xfrm>
            <a:off x="2239963" y="6597352"/>
            <a:ext cx="4773612" cy="449263"/>
          </a:xfrm>
          <a:ln/>
        </p:spPr>
        <p:txBody>
          <a:bodyPr/>
          <a:lstStyle>
            <a:lvl1pPr>
              <a:defRPr sz="1000"/>
            </a:lvl1pPr>
          </a:lstStyle>
          <a:p>
            <a:r>
              <a:rPr lang="de-CH" dirty="0" smtClean="0"/>
              <a:t>ETH Zürich - GESS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528104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4" descr="h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9"/>
          <a:stretch>
            <a:fillRect/>
          </a:stretch>
        </p:blipFill>
        <p:spPr bwMode="auto">
          <a:xfrm>
            <a:off x="0" y="957263"/>
            <a:ext cx="9144000" cy="563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528764"/>
            <a:ext cx="8382000" cy="1052512"/>
          </a:xfrm>
        </p:spPr>
        <p:txBody>
          <a:bodyPr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620962"/>
            <a:ext cx="8382000" cy="197008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9AB744-4826-479B-8903-962B8962903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ETH Zürich - GESS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59692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" name="Datumsplatzhalter 18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6" name="Foliennummernplatzhalter 19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9AB744-4826-479B-8903-962B8962903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Fußzeilenplatzhalter 20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ETH Zürich - GESS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65779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18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4" name="Foliennummernplatzhalter 19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9AB744-4826-479B-8903-962B89629033}" type="slidenum">
              <a:rPr lang="de-CH" smtClean="0"/>
              <a:t>‹Nr.›</a:t>
            </a:fld>
            <a:endParaRPr lang="de-CH"/>
          </a:p>
        </p:txBody>
      </p:sp>
      <p:sp>
        <p:nvSpPr>
          <p:cNvPr id="5" name="Fußzeilenplatzhalter 20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ETH Zürich - GESS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199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8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3" name="Foliennummernplatzhalter 19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9AB744-4826-479B-8903-962B89629033}" type="slidenum">
              <a:rPr lang="de-CH" smtClean="0"/>
              <a:t>‹Nr.›</a:t>
            </a:fld>
            <a:endParaRPr lang="de-CH"/>
          </a:p>
        </p:txBody>
      </p:sp>
      <p:sp>
        <p:nvSpPr>
          <p:cNvPr id="4" name="Fußzeilenplatzhalter 20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ETH Zürich - GESS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11764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57263"/>
            <a:ext cx="9144000" cy="56213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CH" noProof="0"/>
          </a:p>
        </p:txBody>
      </p:sp>
      <p:sp>
        <p:nvSpPr>
          <p:cNvPr id="4" name="Datumsplatzhalter 18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5" name="Foliennummernplatzhalter 19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9AB744-4826-479B-8903-962B89629033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Fußzeilenplatzhalter 20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ETH Zürich - GESS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64393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Grafik 20" descr="footer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Line 16"/>
          <p:cNvSpPr>
            <a:spLocks noChangeShapeType="1"/>
          </p:cNvSpPr>
          <p:nvPr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029" name="Line 17"/>
          <p:cNvSpPr>
            <a:spLocks noChangeShapeType="1"/>
          </p:cNvSpPr>
          <p:nvPr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57263"/>
            <a:ext cx="83820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1013"/>
            <a:ext cx="8382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4" name="Line 16"/>
          <p:cNvSpPr>
            <a:spLocks noChangeShapeType="1"/>
          </p:cNvSpPr>
          <p:nvPr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035" name="Line 16"/>
          <p:cNvSpPr>
            <a:spLocks noChangeShapeType="1"/>
          </p:cNvSpPr>
          <p:nvPr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32" name="Datumsplatzhalter 18"/>
          <p:cNvSpPr>
            <a:spLocks noGrp="1"/>
          </p:cNvSpPr>
          <p:nvPr>
            <p:ph type="dt" sz="half" idx="2"/>
          </p:nvPr>
        </p:nvSpPr>
        <p:spPr bwMode="auto">
          <a:xfrm>
            <a:off x="292100" y="6635750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35750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709AB744-4826-479B-8903-962B89629033}" type="slidenum">
              <a:rPr lang="de-CH" smtClean="0"/>
              <a:t>‹Nr.›</a:t>
            </a:fld>
            <a:endParaRPr lang="de-CH"/>
          </a:p>
        </p:txBody>
      </p:sp>
      <p:sp>
        <p:nvSpPr>
          <p:cNvPr id="34" name="Fußzeilenplatzhalter 20"/>
          <p:cNvSpPr>
            <a:spLocks noGrp="1"/>
          </p:cNvSpPr>
          <p:nvPr>
            <p:ph type="ftr" sz="quarter" idx="3"/>
          </p:nvPr>
        </p:nvSpPr>
        <p:spPr bwMode="auto">
          <a:xfrm>
            <a:off x="2239963" y="6635750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de-CH" smtClean="0"/>
              <a:t>ETH Zürich - GESS</a:t>
            </a:r>
            <a:endParaRPr lang="de-CH"/>
          </a:p>
        </p:txBody>
      </p:sp>
      <p:pic>
        <p:nvPicPr>
          <p:cNvPr id="16" name="Picture 12" descr="eth_ologo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73652"/>
            <a:ext cx="164941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-27384"/>
            <a:ext cx="4573588" cy="5651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361950" indent="-3619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42888" algn="l" rtl="0" eaLnBrk="1" fontAlgn="base" hangingPunct="1">
        <a:lnSpc>
          <a:spcPts val="2200"/>
        </a:lnSpc>
        <a:spcBef>
          <a:spcPts val="400"/>
        </a:spcBef>
        <a:spcAft>
          <a:spcPct val="0"/>
        </a:spcAft>
        <a:buClr>
          <a:srgbClr val="7FA7C8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957263" indent="-1905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buClr>
          <a:srgbClr val="BFD3E3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343025" indent="-195263" algn="l" rtl="0" eaLnBrk="1" fontAlgn="base" hangingPunct="1">
        <a:lnSpc>
          <a:spcPts val="1800"/>
        </a:lnSpc>
        <a:spcBef>
          <a:spcPts val="200"/>
        </a:spcBef>
        <a:spcAft>
          <a:spcPct val="0"/>
        </a:spcAft>
        <a:buClr>
          <a:srgbClr val="BFD3E3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1524000" indent="-96838" algn="l" rtl="0" eaLnBrk="1" fontAlgn="base" hangingPunct="1">
        <a:spcBef>
          <a:spcPct val="20000"/>
        </a:spcBef>
        <a:spcAft>
          <a:spcPct val="0"/>
        </a:spcAft>
        <a:buClr>
          <a:srgbClr val="BFD3E3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ea typeface="+mn-ea"/>
        </a:defRPr>
      </a:lvl5pPr>
      <a:lvl6pPr marL="19812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Modeling the phenomenon</a:t>
            </a:r>
            <a:br>
              <a:rPr lang="en-US" b="1" dirty="0" smtClean="0"/>
            </a:br>
            <a:r>
              <a:rPr lang="en-US" b="1" dirty="0" smtClean="0"/>
              <a:t>of congestion at Gotthard</a:t>
            </a:r>
            <a:endParaRPr lang="de-CH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A </a:t>
            </a:r>
            <a:r>
              <a:rPr lang="de-CH" dirty="0"/>
              <a:t>C</a:t>
            </a:r>
            <a:r>
              <a:rPr lang="de-CH" dirty="0" smtClean="0"/>
              <a:t>ase Study</a:t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Eric </a:t>
            </a:r>
            <a:r>
              <a:rPr lang="de-CH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Hayoz</a:t>
            </a:r>
            <a:r>
              <a:rPr lang="de-CH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&amp; </a:t>
            </a:r>
            <a:r>
              <a:rPr lang="de-CH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Janick</a:t>
            </a:r>
            <a:r>
              <a:rPr lang="de-CH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Zwyssig</a:t>
            </a:r>
            <a:endParaRPr lang="de-CH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Datumsplatzhalter 9"/>
          <p:cNvSpPr txBox="1">
            <a:spLocks/>
          </p:cNvSpPr>
          <p:nvPr/>
        </p:nvSpPr>
        <p:spPr>
          <a:xfrm>
            <a:off x="292100" y="6597352"/>
            <a:ext cx="1822450" cy="4572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smtClean="0">
                <a:solidFill>
                  <a:schemeClr val="bg1"/>
                </a:solidFill>
              </a:rPr>
              <a:t>15.12.2014</a:t>
            </a:r>
            <a:endParaRPr lang="de-CH" sz="1000" dirty="0">
              <a:solidFill>
                <a:schemeClr val="bg1"/>
              </a:solidFill>
            </a:endParaRPr>
          </a:p>
        </p:txBody>
      </p:sp>
      <p:sp>
        <p:nvSpPr>
          <p:cNvPr id="5" name="Fußzeilenplatzhalter 10"/>
          <p:cNvSpPr txBox="1">
            <a:spLocks/>
          </p:cNvSpPr>
          <p:nvPr/>
        </p:nvSpPr>
        <p:spPr>
          <a:xfrm>
            <a:off x="2239963" y="6597352"/>
            <a:ext cx="4773612" cy="449263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 sz="1000" dirty="0" smtClean="0">
                <a:solidFill>
                  <a:schemeClr val="bg1"/>
                </a:solidFill>
              </a:rPr>
              <a:t>ETH Zürich - GESS</a:t>
            </a:r>
            <a:endParaRPr lang="de-CH" sz="1000" dirty="0">
              <a:solidFill>
                <a:schemeClr val="bg1"/>
              </a:solidFill>
            </a:endParaRPr>
          </a:p>
        </p:txBody>
      </p:sp>
      <p:sp>
        <p:nvSpPr>
          <p:cNvPr id="6" name="Foliennummernplatzhalter 11"/>
          <p:cNvSpPr txBox="1">
            <a:spLocks/>
          </p:cNvSpPr>
          <p:nvPr/>
        </p:nvSpPr>
        <p:spPr>
          <a:xfrm>
            <a:off x="7204075" y="6597352"/>
            <a:ext cx="1638300" cy="4572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09AB744-4826-479B-8903-962B89629033}" type="slidenum">
              <a:rPr lang="de-CH" sz="1000" smtClean="0">
                <a:solidFill>
                  <a:schemeClr val="bg1"/>
                </a:solidFill>
              </a:rPr>
              <a:pPr algn="r"/>
              <a:t>1</a:t>
            </a:fld>
            <a:endParaRPr lang="de-CH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6857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Inflow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dataset</a:t>
            </a:r>
            <a:r>
              <a:rPr lang="de-CH" dirty="0" smtClean="0"/>
              <a:t> 4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1"/>
          <a:stretch/>
        </p:blipFill>
        <p:spPr>
          <a:xfrm>
            <a:off x="467544" y="1700808"/>
            <a:ext cx="8191448" cy="4425355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687445"/>
            <a:ext cx="7278371" cy="190179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652120" y="220486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feld 9"/>
          <p:cNvSpPr txBox="1"/>
          <p:nvPr/>
        </p:nvSpPr>
        <p:spPr>
          <a:xfrm>
            <a:off x="6156176" y="216421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Measured</a:t>
            </a:r>
            <a:r>
              <a:rPr lang="de-CH" dirty="0" smtClean="0"/>
              <a:t> </a:t>
            </a:r>
            <a:r>
              <a:rPr lang="de-CH" dirty="0" err="1" smtClean="0"/>
              <a:t>Inflow</a:t>
            </a:r>
            <a:endParaRPr lang="de-CH" dirty="0"/>
          </a:p>
        </p:txBody>
      </p:sp>
      <p:sp>
        <p:nvSpPr>
          <p:cNvPr id="11" name="Rechteck 10"/>
          <p:cNvSpPr/>
          <p:nvPr/>
        </p:nvSpPr>
        <p:spPr>
          <a:xfrm>
            <a:off x="5652120" y="2668270"/>
            <a:ext cx="360040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Textfeld 11"/>
          <p:cNvSpPr txBox="1"/>
          <p:nvPr/>
        </p:nvSpPr>
        <p:spPr>
          <a:xfrm>
            <a:off x="6156175" y="2627620"/>
            <a:ext cx="223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Mean</a:t>
            </a:r>
            <a:r>
              <a:rPr lang="de-CH" dirty="0" smtClean="0"/>
              <a:t> </a:t>
            </a:r>
            <a:r>
              <a:rPr lang="de-CH" dirty="0" err="1" smtClean="0"/>
              <a:t>Inflow</a:t>
            </a:r>
            <a:r>
              <a:rPr lang="de-CH" dirty="0" smtClean="0"/>
              <a:t> (2h)</a:t>
            </a:r>
            <a:endParaRPr lang="de-CH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33355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340768"/>
            <a:ext cx="3312368" cy="512925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236296" y="1340768"/>
            <a:ext cx="1440160" cy="5256584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Situation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07807" y="3432759"/>
            <a:ext cx="5284238" cy="900931"/>
          </a:xfrm>
        </p:spPr>
      </p:pic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381000" y="1751013"/>
            <a:ext cx="8382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  <a:normAutofit/>
          </a:bodyPr>
          <a:lstStyle>
            <a:lvl1pPr marL="361950" indent="-361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42888" algn="l" rtl="0" eaLnBrk="1" fontAlgn="base" hangingPunct="1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>
                <a:srgbClr val="7FA7C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343025" indent="-195263" algn="l" rtl="0" eaLnBrk="1" fontAlgn="base" hangingPunct="1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96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1981200" indent="-96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438400" indent="-96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895600" indent="-96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352800" indent="-96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distance (Erstfeld to</a:t>
            </a:r>
            <a:br>
              <a:rPr lang="en-US" dirty="0" smtClean="0"/>
            </a:br>
            <a:r>
              <a:rPr lang="en-US" dirty="0" err="1" smtClean="0"/>
              <a:t>Göschenen</a:t>
            </a:r>
            <a:r>
              <a:rPr lang="en-US" dirty="0" smtClean="0"/>
              <a:t>): 19 km</a:t>
            </a:r>
          </a:p>
          <a:p>
            <a:r>
              <a:rPr lang="en-US" dirty="0" smtClean="0"/>
              <a:t>duration: 13 min</a:t>
            </a:r>
          </a:p>
          <a:p>
            <a:r>
              <a:rPr lang="en-US" dirty="0" smtClean="0"/>
              <a:t>length of tunnel: 16.9 km</a:t>
            </a:r>
          </a:p>
          <a:p>
            <a:r>
              <a:rPr lang="en-US" dirty="0" smtClean="0"/>
              <a:t>speed limit: 80 km/h</a:t>
            </a:r>
          </a:p>
          <a:p>
            <a:endParaRPr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0000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Nagel-</a:t>
            </a:r>
            <a:r>
              <a:rPr lang="de-CH" dirty="0" err="1" smtClean="0"/>
              <a:t>Schreckenberg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Acceleration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Deceleration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Lingering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Moving forward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653136"/>
            <a:ext cx="8604448" cy="1038722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98405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Based on Nagel-</a:t>
            </a:r>
            <a:r>
              <a:rPr lang="en-GB" dirty="0" err="1" smtClean="0"/>
              <a:t>Schreckenberg</a:t>
            </a:r>
            <a:endParaRPr lang="en-GB" dirty="0" smtClean="0"/>
          </a:p>
          <a:p>
            <a:pPr lvl="1"/>
            <a:r>
              <a:rPr lang="en-GB" dirty="0" smtClean="0"/>
              <a:t>«move probability»</a:t>
            </a:r>
          </a:p>
          <a:p>
            <a:pPr lvl="1"/>
            <a:r>
              <a:rPr lang="en-GB" dirty="0" smtClean="0"/>
              <a:t>«move correction»</a:t>
            </a:r>
          </a:p>
          <a:p>
            <a:r>
              <a:rPr lang="en-GB" dirty="0" smtClean="0"/>
              <a:t>Extensions:</a:t>
            </a:r>
          </a:p>
          <a:p>
            <a:pPr lvl="1"/>
            <a:r>
              <a:rPr lang="en-GB" dirty="0" smtClean="0"/>
              <a:t>two lanes</a:t>
            </a:r>
            <a:endParaRPr lang="en-GB" dirty="0"/>
          </a:p>
          <a:p>
            <a:pPr lvl="1"/>
            <a:r>
              <a:rPr lang="en-GB" dirty="0" smtClean="0"/>
              <a:t>Lane change</a:t>
            </a:r>
          </a:p>
          <a:p>
            <a:pPr lvl="1"/>
            <a:r>
              <a:rPr lang="en-GB" dirty="0" smtClean="0"/>
              <a:t>Red-light</a:t>
            </a:r>
          </a:p>
          <a:p>
            <a:pPr lvl="1"/>
            <a:r>
              <a:rPr lang="en-GB" dirty="0" smtClean="0"/>
              <a:t>Congestion measurement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57084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Model-Training: </a:t>
            </a:r>
            <a:r>
              <a:rPr lang="de-CH" dirty="0" err="1" smtClean="0"/>
              <a:t>precision</a:t>
            </a:r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144308"/>
            <a:ext cx="4482616" cy="43603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899592" y="1851441"/>
                <a:ext cx="4865434" cy="79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2200" b="0" i="0" smtClean="0">
                          <a:latin typeface="Cambria Math"/>
                        </a:rPr>
                        <m:t>precision</m:t>
                      </m:r>
                      <m:r>
                        <a:rPr lang="de-CH" sz="2200" b="0" i="1" smtClean="0">
                          <a:latin typeface="Cambria Math"/>
                        </a:rPr>
                        <m:t>=1 −  </m:t>
                      </m:r>
                      <m:f>
                        <m:fPr>
                          <m:ctrlPr>
                            <a:rPr lang="de-CH" sz="2200" b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CH" sz="2200" b="0" i="0" smtClean="0">
                              <a:latin typeface="Cambria Math"/>
                            </a:rPr>
                            <m:t>   </m:t>
                          </m:r>
                          <m:r>
                            <m:rPr>
                              <m:sty m:val="p"/>
                            </m:rPr>
                            <a:rPr lang="de-CH" sz="2200" b="0" i="0" smtClean="0">
                              <a:latin typeface="Cambria Math"/>
                            </a:rPr>
                            <m:t>complement</m:t>
                          </m:r>
                        </m:num>
                        <m:den>
                          <m:r>
                            <a:rPr lang="de-CH" sz="2200" b="0" i="0" smtClean="0">
                              <a:latin typeface="Cambria Math"/>
                            </a:rPr>
                            <m:t>         </m:t>
                          </m:r>
                          <m:r>
                            <m:rPr>
                              <m:sty m:val="p"/>
                            </m:rPr>
                            <a:rPr lang="de-CH" sz="2200" b="0" i="0" smtClean="0">
                              <a:latin typeface="Cambria Math"/>
                            </a:rPr>
                            <m:t>simulated</m:t>
                          </m:r>
                          <m:r>
                            <a:rPr lang="de-CH" sz="22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CH" sz="2200" b="0" i="0" smtClean="0">
                              <a:latin typeface="Cambria Math"/>
                            </a:rPr>
                            <m:t>cong</m:t>
                          </m:r>
                          <m:r>
                            <a:rPr lang="de-CH" sz="2200" b="0" i="0" smtClean="0">
                              <a:latin typeface="Cambria Math"/>
                            </a:rPr>
                            <m:t>.</m:t>
                          </m:r>
                        </m:den>
                      </m:f>
                    </m:oMath>
                  </m:oMathPara>
                </a14:m>
                <a:endParaRPr lang="de-CH" sz="2200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851441"/>
                <a:ext cx="4865434" cy="7946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/>
          <p:cNvSpPr/>
          <p:nvPr/>
        </p:nvSpPr>
        <p:spPr>
          <a:xfrm>
            <a:off x="3218688" y="1924425"/>
            <a:ext cx="360040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/>
          <p:cNvSpPr/>
          <p:nvPr/>
        </p:nvSpPr>
        <p:spPr>
          <a:xfrm>
            <a:off x="3218688" y="2358050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38314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Model-Training: </a:t>
            </a:r>
            <a:r>
              <a:rPr lang="de-CH" dirty="0" err="1" smtClean="0"/>
              <a:t>prediction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683568" y="1851441"/>
                <a:ext cx="5086264" cy="79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2200" b="0" i="0" smtClean="0">
                          <a:latin typeface="Cambria Math"/>
                        </a:rPr>
                        <m:t>prediction</m:t>
                      </m:r>
                      <m:r>
                        <a:rPr lang="de-CH" sz="22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CH" sz="2200" b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CH" sz="2200" b="0" i="0" smtClean="0">
                              <a:latin typeface="Cambria Math"/>
                            </a:rPr>
                            <m:t>         </m:t>
                          </m:r>
                          <m:r>
                            <a:rPr lang="de-CH" sz="2200" b="0" i="0" smtClean="0">
                              <a:latin typeface="Cambria Math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de-CH" sz="2200" b="0" i="0" smtClean="0">
                              <a:latin typeface="Cambria Math"/>
                            </a:rPr>
                            <m:t>predicted</m:t>
                          </m:r>
                          <m:r>
                            <a:rPr lang="de-CH" sz="22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CH" sz="2200" b="0" i="0" smtClean="0">
                              <a:latin typeface="Cambria Math"/>
                            </a:rPr>
                            <m:t>cong</m:t>
                          </m:r>
                          <m:r>
                            <a:rPr lang="de-CH" sz="2200" b="0" i="0" smtClean="0">
                              <a:latin typeface="Cambria Math"/>
                            </a:rPr>
                            <m:t>.         </m:t>
                          </m:r>
                        </m:num>
                        <m:den>
                          <m:r>
                            <a:rPr lang="de-CH" sz="2200" b="0" i="0" smtClean="0">
                              <a:latin typeface="Cambria Math"/>
                            </a:rPr>
                            <m:t> # </m:t>
                          </m:r>
                          <m:r>
                            <m:rPr>
                              <m:sty m:val="p"/>
                            </m:rPr>
                            <a:rPr lang="de-CH" sz="2200" b="0" i="0" smtClean="0">
                              <a:latin typeface="Cambria Math"/>
                            </a:rPr>
                            <m:t>measured</m:t>
                          </m:r>
                          <m:r>
                            <a:rPr lang="de-CH" sz="22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CH" sz="2200" b="0" i="0" smtClean="0">
                              <a:latin typeface="Cambria Math"/>
                            </a:rPr>
                            <m:t>cong</m:t>
                          </m:r>
                          <m:r>
                            <a:rPr lang="de-CH" sz="2200" b="0" i="0" smtClean="0">
                              <a:latin typeface="Cambria Math"/>
                            </a:rPr>
                            <m:t>.</m:t>
                          </m:r>
                        </m:den>
                      </m:f>
                    </m:oMath>
                  </m:oMathPara>
                </a14:m>
                <a:endParaRPr lang="de-CH" sz="2200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851441"/>
                <a:ext cx="5086264" cy="7946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/>
          <p:cNvSpPr/>
          <p:nvPr/>
        </p:nvSpPr>
        <p:spPr>
          <a:xfrm>
            <a:off x="2555776" y="1924425"/>
            <a:ext cx="360040" cy="2880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/>
          <p:cNvSpPr/>
          <p:nvPr/>
        </p:nvSpPr>
        <p:spPr>
          <a:xfrm>
            <a:off x="2555776" y="2358050"/>
            <a:ext cx="36004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892" y="1556792"/>
            <a:ext cx="4955783" cy="5045917"/>
          </a:xfrm>
          <a:prstGeom prst="rect">
            <a:avLst/>
          </a:prstGeom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06371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Model-Training: </a:t>
            </a:r>
            <a:r>
              <a:rPr lang="de-CH" dirty="0" err="1" smtClean="0"/>
              <a:t>processing</a:t>
            </a:r>
            <a:r>
              <a:rPr lang="de-CH" dirty="0" smtClean="0"/>
              <a:t> Dataset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81" y="1751013"/>
            <a:ext cx="5658238" cy="4678362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46513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Result</a:t>
            </a:r>
            <a:r>
              <a:rPr lang="de-CH" dirty="0" smtClean="0"/>
              <a:t>: Dataset 3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6" y="1751013"/>
            <a:ext cx="7638888" cy="4678362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81243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Result</a:t>
            </a:r>
            <a:r>
              <a:rPr lang="de-CH" dirty="0" smtClean="0"/>
              <a:t>: Dataset 4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44" y="1751013"/>
            <a:ext cx="7351711" cy="4678362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88067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">
  <a:themeElements>
    <a:clrScheme name="ET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35B"/>
      </a:accent1>
      <a:accent2>
        <a:srgbClr val="005091"/>
      </a:accent2>
      <a:accent3>
        <a:srgbClr val="7FA7C8"/>
      </a:accent3>
      <a:accent4>
        <a:srgbClr val="BFD3E3"/>
      </a:accent4>
      <a:accent5>
        <a:srgbClr val="F5A858"/>
      </a:accent5>
      <a:accent6>
        <a:srgbClr val="7A4A60"/>
      </a:accent6>
      <a:hlink>
        <a:srgbClr val="52ADE7"/>
      </a:hlink>
      <a:folHlink>
        <a:srgbClr val="C7E4F7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</Template>
  <TotalTime>0</TotalTime>
  <Words>149</Words>
  <Application>Microsoft Office PowerPoint</Application>
  <PresentationFormat>Bildschirmpräsentation (4:3)</PresentationFormat>
  <Paragraphs>62</Paragraphs>
  <Slides>10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ETH</vt:lpstr>
      <vt:lpstr>Modeling the phenomenon of congestion at Gotthard</vt:lpstr>
      <vt:lpstr>Situation</vt:lpstr>
      <vt:lpstr>Nagel-Schreckenberg model</vt:lpstr>
      <vt:lpstr>Implementation</vt:lpstr>
      <vt:lpstr>Model-Training: precision</vt:lpstr>
      <vt:lpstr>Model-Training: prediction</vt:lpstr>
      <vt:lpstr>Model-Training: processing Dataset</vt:lpstr>
      <vt:lpstr>Result: Dataset 3</vt:lpstr>
      <vt:lpstr>Result: Dataset 4</vt:lpstr>
      <vt:lpstr>Inflow of dataset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Janick Zwyssig</dc:creator>
  <cp:lastModifiedBy>Janick Zwyssig</cp:lastModifiedBy>
  <cp:revision>11</cp:revision>
  <dcterms:created xsi:type="dcterms:W3CDTF">2014-12-15T13:23:21Z</dcterms:created>
  <dcterms:modified xsi:type="dcterms:W3CDTF">2014-12-15T15:25:45Z</dcterms:modified>
</cp:coreProperties>
</file>