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4b144531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4b144531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4b144531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4b144531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4b144531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4b144531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4b144531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4b144531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4b1445311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4b1445311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4b1445311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4b1445311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14b1445311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14b1445311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4b144531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14b144531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4b144531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4b144531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4b144531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4b144531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GDP aside, there is a very consistent increase in solar power capacity (MW) per year on average across all countries.</a:t>
            </a:r>
            <a:endParaRPr sz="1000">
              <a:solidFill>
                <a:schemeClr val="dk1"/>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4b144531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4b144531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24292F"/>
              </a:buClr>
              <a:buSzPts val="1000"/>
              <a:buFont typeface="Roboto"/>
              <a:buChar char="-"/>
            </a:pPr>
            <a:r>
              <a:rPr lang="en" sz="1000">
                <a:solidFill>
                  <a:srgbClr val="24292F"/>
                </a:solidFill>
                <a:latin typeface="Roboto"/>
                <a:ea typeface="Roboto"/>
                <a:cs typeface="Roboto"/>
                <a:sym typeface="Roboto"/>
              </a:rPr>
              <a:t>Zooming into “New” solar power capacity added every year, on average across all countries</a:t>
            </a:r>
            <a:endParaRPr sz="1000">
              <a:solidFill>
                <a:srgbClr val="24292F"/>
              </a:solidFill>
              <a:latin typeface="Roboto"/>
              <a:ea typeface="Roboto"/>
              <a:cs typeface="Roboto"/>
              <a:sym typeface="Roboto"/>
            </a:endParaRPr>
          </a:p>
          <a:p>
            <a:pPr indent="-292100" lvl="0" marL="457200" rtl="0" algn="l">
              <a:lnSpc>
                <a:spcPct val="115000"/>
              </a:lnSpc>
              <a:spcBef>
                <a:spcPts val="0"/>
              </a:spcBef>
              <a:spcAft>
                <a:spcPts val="0"/>
              </a:spcAft>
              <a:buClr>
                <a:srgbClr val="24292F"/>
              </a:buClr>
              <a:buSzPts val="1000"/>
              <a:buFont typeface="Roboto"/>
              <a:buChar char="-"/>
            </a:pPr>
            <a:r>
              <a:rPr lang="en" sz="1000">
                <a:solidFill>
                  <a:srgbClr val="24292F"/>
                </a:solidFill>
                <a:latin typeface="Roboto"/>
                <a:ea typeface="Roboto"/>
                <a:cs typeface="Roboto"/>
                <a:sym typeface="Roboto"/>
              </a:rPr>
              <a:t>2017 highest, 2016 lowest</a:t>
            </a:r>
            <a:endParaRPr sz="1000">
              <a:solidFill>
                <a:srgbClr val="24292F"/>
              </a:solidFill>
              <a:latin typeface="Roboto"/>
              <a:ea typeface="Roboto"/>
              <a:cs typeface="Roboto"/>
              <a:sym typeface="Roboto"/>
            </a:endParaRPr>
          </a:p>
          <a:p>
            <a:pPr indent="-292100" lvl="0" marL="457200" rtl="0" algn="l">
              <a:lnSpc>
                <a:spcPct val="115000"/>
              </a:lnSpc>
              <a:spcBef>
                <a:spcPts val="0"/>
              </a:spcBef>
              <a:spcAft>
                <a:spcPts val="0"/>
              </a:spcAft>
              <a:buClr>
                <a:srgbClr val="24292F"/>
              </a:buClr>
              <a:buSzPts val="1000"/>
              <a:buFont typeface="Roboto"/>
              <a:buChar char="-"/>
            </a:pPr>
            <a:r>
              <a:rPr lang="en" sz="1000">
                <a:solidFill>
                  <a:srgbClr val="24292F"/>
                </a:solidFill>
                <a:latin typeface="Roboto"/>
                <a:ea typeface="Roboto"/>
                <a:cs typeface="Roboto"/>
                <a:sym typeface="Roboto"/>
              </a:rPr>
              <a:t>Looking at 2020,</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4b1445311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4b1445311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4b144531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4b144531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4b144531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4b144531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prasertk/solar-power-by-country" TargetMode="External"/><Relationship Id="rId4" Type="http://schemas.openxmlformats.org/officeDocument/2006/relationships/hyperlink" Target="https://data.worldbank.org/indicator/NY.GDP.PCAP.PP.C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Solar Power Usage vs Country’s GDP</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Elza Hayyat, Sammy Mohn, Tony Garcia, Kim Trejo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Question 3: </a:t>
            </a:r>
            <a:r>
              <a:rPr lang="en" sz="1800">
                <a:latin typeface="Roboto"/>
                <a:ea typeface="Roboto"/>
                <a:cs typeface="Roboto"/>
                <a:sym typeface="Roboto"/>
              </a:rPr>
              <a:t>When looking at specific countries based on highest and lowest average GDP, what is the solar power capacity trend that is observed?</a:t>
            </a:r>
            <a:endParaRPr/>
          </a:p>
        </p:txBody>
      </p:sp>
      <p:sp>
        <p:nvSpPr>
          <p:cNvPr id="125" name="Google Shape;125;p22"/>
          <p:cNvSpPr txBox="1"/>
          <p:nvPr>
            <p:ph idx="1" type="body"/>
          </p:nvPr>
        </p:nvSpPr>
        <p:spPr>
          <a:xfrm>
            <a:off x="4721350" y="1533050"/>
            <a:ext cx="4210200" cy="3035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Switzerland had the largest solar power capacity total &amp; growth o</a:t>
            </a:r>
            <a:r>
              <a:rPr lang="en"/>
              <a:t>f the three countries with the highest average GDP during all five years</a:t>
            </a:r>
            <a:endParaRPr/>
          </a:p>
        </p:txBody>
      </p:sp>
      <p:pic>
        <p:nvPicPr>
          <p:cNvPr id="126" name="Google Shape;126;p22"/>
          <p:cNvPicPr preferRelativeResize="0"/>
          <p:nvPr/>
        </p:nvPicPr>
        <p:blipFill>
          <a:blip r:embed="rId3">
            <a:alphaModFix/>
          </a:blip>
          <a:stretch>
            <a:fillRect/>
          </a:stretch>
        </p:blipFill>
        <p:spPr>
          <a:xfrm>
            <a:off x="387900" y="1444149"/>
            <a:ext cx="4126925" cy="3343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 3: Continuation</a:t>
            </a:r>
            <a:endParaRPr/>
          </a:p>
        </p:txBody>
      </p:sp>
      <p:sp>
        <p:nvSpPr>
          <p:cNvPr id="132" name="Google Shape;132;p23"/>
          <p:cNvSpPr txBox="1"/>
          <p:nvPr>
            <p:ph idx="1" type="body"/>
          </p:nvPr>
        </p:nvSpPr>
        <p:spPr>
          <a:xfrm>
            <a:off x="77775" y="1321975"/>
            <a:ext cx="4494300" cy="366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Comparing solar power capacity of the countries </a:t>
            </a:r>
            <a:r>
              <a:rPr lang="en"/>
              <a:t>with</a:t>
            </a:r>
            <a:r>
              <a:rPr lang="en"/>
              <a:t> the highest and lowest average GDPs shows that:</a:t>
            </a:r>
            <a:endParaRPr/>
          </a:p>
          <a:p>
            <a:pPr indent="-342900" lvl="0" marL="457200" rtl="0" algn="l">
              <a:spcBef>
                <a:spcPts val="1200"/>
              </a:spcBef>
              <a:spcAft>
                <a:spcPts val="0"/>
              </a:spcAft>
              <a:buSzPts val="1800"/>
              <a:buChar char="-"/>
            </a:pPr>
            <a:r>
              <a:rPr lang="en"/>
              <a:t>Similar solar power capacities from 2016-2020 across average GDP</a:t>
            </a:r>
            <a:endParaRPr/>
          </a:p>
          <a:p>
            <a:pPr indent="-342900" lvl="0" marL="457200" rtl="0" algn="l">
              <a:spcBef>
                <a:spcPts val="0"/>
              </a:spcBef>
              <a:spcAft>
                <a:spcPts val="0"/>
              </a:spcAft>
              <a:buSzPts val="1800"/>
              <a:buChar char="-"/>
            </a:pPr>
            <a:r>
              <a:rPr lang="en"/>
              <a:t>Singapore and Cambodia had more growth than </a:t>
            </a:r>
            <a:r>
              <a:rPr lang="en"/>
              <a:t>Luxembourg and Senegal, which remained consistent</a:t>
            </a:r>
            <a:endParaRPr/>
          </a:p>
        </p:txBody>
      </p:sp>
      <p:pic>
        <p:nvPicPr>
          <p:cNvPr id="133" name="Google Shape;133;p23"/>
          <p:cNvPicPr preferRelativeResize="0"/>
          <p:nvPr/>
        </p:nvPicPr>
        <p:blipFill>
          <a:blip r:embed="rId3">
            <a:alphaModFix/>
          </a:blip>
          <a:stretch>
            <a:fillRect/>
          </a:stretch>
        </p:blipFill>
        <p:spPr>
          <a:xfrm>
            <a:off x="4749750" y="1367762"/>
            <a:ext cx="4184100" cy="32781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 3: Final</a:t>
            </a:r>
            <a:endParaRPr/>
          </a:p>
        </p:txBody>
      </p:sp>
      <p:sp>
        <p:nvSpPr>
          <p:cNvPr id="139" name="Google Shape;139;p24"/>
          <p:cNvSpPr txBox="1"/>
          <p:nvPr>
            <p:ph idx="1" type="body"/>
          </p:nvPr>
        </p:nvSpPr>
        <p:spPr>
          <a:xfrm>
            <a:off x="4476950" y="1388575"/>
            <a:ext cx="4621200" cy="363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plotting the same data from the previous slide as a bar chart, we see that:</a:t>
            </a:r>
            <a:endParaRPr/>
          </a:p>
          <a:p>
            <a:pPr indent="-342900" lvl="0" marL="457200" rtl="0" algn="l">
              <a:spcBef>
                <a:spcPts val="1200"/>
              </a:spcBef>
              <a:spcAft>
                <a:spcPts val="0"/>
              </a:spcAft>
              <a:buSzPts val="1800"/>
              <a:buChar char="-"/>
            </a:pPr>
            <a:r>
              <a:rPr lang="en"/>
              <a:t>Singapore eclipsed the other countries in solar </a:t>
            </a:r>
            <a:r>
              <a:rPr lang="en"/>
              <a:t>power</a:t>
            </a:r>
            <a:r>
              <a:rPr lang="en"/>
              <a:t> capacity</a:t>
            </a:r>
            <a:endParaRPr/>
          </a:p>
          <a:p>
            <a:pPr indent="-342900" lvl="0" marL="457200" rtl="0" algn="l">
              <a:spcBef>
                <a:spcPts val="0"/>
              </a:spcBef>
              <a:spcAft>
                <a:spcPts val="0"/>
              </a:spcAft>
              <a:buSzPts val="1800"/>
              <a:buChar char="-"/>
            </a:pPr>
            <a:r>
              <a:rPr lang="en"/>
              <a:t>Solar power capacity does not always correspond with GDP</a:t>
            </a:r>
            <a:endParaRPr/>
          </a:p>
          <a:p>
            <a:pPr indent="-342900" lvl="0" marL="457200" rtl="0" algn="l">
              <a:spcBef>
                <a:spcPts val="0"/>
              </a:spcBef>
              <a:spcAft>
                <a:spcPts val="0"/>
              </a:spcAft>
              <a:buSzPts val="1800"/>
              <a:buChar char="-"/>
            </a:pPr>
            <a:r>
              <a:rPr lang="en"/>
              <a:t>Growth in solar power capacity also doesn’t correspond with GDP</a:t>
            </a:r>
            <a:endParaRPr/>
          </a:p>
        </p:txBody>
      </p:sp>
      <p:pic>
        <p:nvPicPr>
          <p:cNvPr id="140" name="Google Shape;140;p24"/>
          <p:cNvPicPr preferRelativeResize="0"/>
          <p:nvPr/>
        </p:nvPicPr>
        <p:blipFill>
          <a:blip r:embed="rId3">
            <a:alphaModFix/>
          </a:blip>
          <a:stretch>
            <a:fillRect/>
          </a:stretch>
        </p:blipFill>
        <p:spPr>
          <a:xfrm>
            <a:off x="220275" y="1388579"/>
            <a:ext cx="4188255" cy="3281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 &amp; Limitations</a:t>
            </a:r>
            <a:endParaRPr/>
          </a:p>
        </p:txBody>
      </p:sp>
      <p:sp>
        <p:nvSpPr>
          <p:cNvPr id="146" name="Google Shape;146;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dataset for solar power capacity had many NaN values in columns for “New Solar Power,” so we had to exclude those columns from our merged dataset. It would have been interesting to have used that data more</a:t>
            </a:r>
            <a:endParaRPr/>
          </a:p>
          <a:p>
            <a:pPr indent="-342900" lvl="0" marL="457200" rtl="0" algn="l">
              <a:spcBef>
                <a:spcPts val="0"/>
              </a:spcBef>
              <a:spcAft>
                <a:spcPts val="0"/>
              </a:spcAft>
              <a:buSzPts val="1800"/>
              <a:buChar char="-"/>
            </a:pPr>
            <a:r>
              <a:rPr lang="en"/>
              <a:t>Both datasets were limited to the years 2016-2020. Data spanning 10 or 15 years would have shown more long-term trends in solar power capacity</a:t>
            </a:r>
            <a:endParaRPr/>
          </a:p>
          <a:p>
            <a:pPr indent="-342900" lvl="0" marL="457200" rtl="0" algn="l">
              <a:spcBef>
                <a:spcPts val="0"/>
              </a:spcBef>
              <a:spcAft>
                <a:spcPts val="0"/>
              </a:spcAft>
              <a:buSzPts val="1800"/>
              <a:buChar char="-"/>
            </a:pPr>
            <a:r>
              <a:rPr lang="en"/>
              <a:t>If we had more time and access to more databases, we could’ve also compared other methods of power-generation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Other considerations:</a:t>
            </a:r>
            <a:endParaRPr/>
          </a:p>
        </p:txBody>
      </p:sp>
      <p:sp>
        <p:nvSpPr>
          <p:cNvPr id="152" name="Google Shape;152;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Does climate of country affect power usage/type?</a:t>
            </a:r>
            <a:endParaRPr/>
          </a:p>
          <a:p>
            <a:pPr indent="-342900" lvl="0" marL="457200" rtl="0" algn="l">
              <a:spcBef>
                <a:spcPts val="0"/>
              </a:spcBef>
              <a:spcAft>
                <a:spcPts val="0"/>
              </a:spcAft>
              <a:buSzPts val="1800"/>
              <a:buChar char="●"/>
            </a:pPr>
            <a:r>
              <a:rPr lang="en"/>
              <a:t>Does level of education of population affect types of power available in the country?</a:t>
            </a:r>
            <a:endParaRPr/>
          </a:p>
          <a:p>
            <a:pPr indent="-342900" lvl="0" marL="457200" rtl="0" algn="l">
              <a:spcBef>
                <a:spcPts val="0"/>
              </a:spcBef>
              <a:spcAft>
                <a:spcPts val="0"/>
              </a:spcAft>
              <a:buSzPts val="1800"/>
              <a:buChar char="●"/>
            </a:pPr>
            <a:r>
              <a:rPr lang="en"/>
              <a:t>How does solar power usage in countries compare to other methods of power-generation?</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Begin Q&amp;A</a:t>
            </a:r>
            <a:endParaRPr/>
          </a:p>
        </p:txBody>
      </p:sp>
      <p:sp>
        <p:nvSpPr>
          <p:cNvPr id="158" name="Google Shape;158;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3000"/>
          </a:p>
          <a:p>
            <a:pPr indent="0" lvl="0" marL="0" rtl="0" algn="ctr">
              <a:spcBef>
                <a:spcPts val="1200"/>
              </a:spcBef>
              <a:spcAft>
                <a:spcPts val="1200"/>
              </a:spcAft>
              <a:buNone/>
            </a:pPr>
            <a:r>
              <a:rPr lang="en" sz="3800"/>
              <a:t>Thank you all for listening!</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Datasets Used</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Kaggle: Solar Power by Country</a:t>
            </a:r>
            <a:endParaRPr/>
          </a:p>
          <a:p>
            <a:pPr indent="-317500" lvl="1" marL="914400" rtl="0" algn="l">
              <a:spcBef>
                <a:spcPts val="0"/>
              </a:spcBef>
              <a:spcAft>
                <a:spcPts val="0"/>
              </a:spcAft>
              <a:buSzPts val="1400"/>
              <a:buChar char="○"/>
            </a:pPr>
            <a:r>
              <a:rPr lang="en" u="sng">
                <a:solidFill>
                  <a:schemeClr val="hlink"/>
                </a:solidFill>
                <a:hlinkClick r:id="rId3"/>
              </a:rPr>
              <a:t>https://www.kaggle.com/prasertk/solar-power-by-country</a:t>
            </a:r>
            <a:r>
              <a:rPr lang="en"/>
              <a:t> </a:t>
            </a:r>
            <a:endParaRPr/>
          </a:p>
          <a:p>
            <a:pPr indent="-342900" lvl="0" marL="457200" rtl="0" algn="l">
              <a:spcBef>
                <a:spcPts val="0"/>
              </a:spcBef>
              <a:spcAft>
                <a:spcPts val="0"/>
              </a:spcAft>
              <a:buSzPts val="1800"/>
              <a:buChar char="●"/>
            </a:pPr>
            <a:r>
              <a:rPr lang="en"/>
              <a:t>The World Bank: GDP by Country</a:t>
            </a:r>
            <a:endParaRPr/>
          </a:p>
          <a:p>
            <a:pPr indent="-317500" lvl="1" marL="914400" rtl="0" algn="l">
              <a:spcBef>
                <a:spcPts val="0"/>
              </a:spcBef>
              <a:spcAft>
                <a:spcPts val="0"/>
              </a:spcAft>
              <a:buSzPts val="1400"/>
              <a:buChar char="○"/>
            </a:pPr>
            <a:r>
              <a:rPr lang="en" u="sng">
                <a:solidFill>
                  <a:schemeClr val="hlink"/>
                </a:solidFill>
                <a:hlinkClick r:id="rId4"/>
              </a:rPr>
              <a:t>https://data.worldbank.org/indicator/NY.GDP.PCAP.PP.CD</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Questions</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AutoNum type="arabicPeriod"/>
            </a:pPr>
            <a:r>
              <a:rPr lang="en"/>
              <a:t>How does solar power capacity compare from 2016 through 2020?</a:t>
            </a:r>
            <a:endParaRPr/>
          </a:p>
          <a:p>
            <a:pPr indent="-342900" lvl="0" marL="457200" rtl="0" algn="l">
              <a:lnSpc>
                <a:spcPct val="150000"/>
              </a:lnSpc>
              <a:spcBef>
                <a:spcPts val="0"/>
              </a:spcBef>
              <a:spcAft>
                <a:spcPts val="0"/>
              </a:spcAft>
              <a:buSzPts val="1800"/>
              <a:buAutoNum type="arabicPeriod"/>
            </a:pPr>
            <a:r>
              <a:rPr lang="en"/>
              <a:t>Does a country with higher GDP have more solar power capacity than a country with lower GDP?</a:t>
            </a:r>
            <a:endParaRPr/>
          </a:p>
          <a:p>
            <a:pPr indent="-342900" lvl="0" marL="457200" rtl="0" algn="l">
              <a:lnSpc>
                <a:spcPct val="150000"/>
              </a:lnSpc>
              <a:spcBef>
                <a:spcPts val="0"/>
              </a:spcBef>
              <a:spcAft>
                <a:spcPts val="0"/>
              </a:spcAft>
              <a:buSzPts val="1800"/>
              <a:buAutoNum type="arabicPeriod"/>
            </a:pPr>
            <a:r>
              <a:rPr lang="en"/>
              <a:t>When looking at specific countries based on highest and lowest average GDP, what is the solar power capacity trend that is observed?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Cleaning Process</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Renamed columns</a:t>
            </a:r>
            <a:endParaRPr/>
          </a:p>
          <a:p>
            <a:pPr indent="-342900" lvl="0" marL="457200" rtl="0" algn="l">
              <a:spcBef>
                <a:spcPts val="0"/>
              </a:spcBef>
              <a:spcAft>
                <a:spcPts val="0"/>
              </a:spcAft>
              <a:buSzPts val="1800"/>
              <a:buChar char="●"/>
            </a:pPr>
            <a:r>
              <a:rPr lang="en"/>
              <a:t>Removed columns we don’t need</a:t>
            </a:r>
            <a:endParaRPr/>
          </a:p>
          <a:p>
            <a:pPr indent="-317500" lvl="1" marL="914400" rtl="0" algn="l">
              <a:spcBef>
                <a:spcPts val="0"/>
              </a:spcBef>
              <a:spcAft>
                <a:spcPts val="0"/>
              </a:spcAft>
              <a:buSzPts val="1400"/>
              <a:buChar char="○"/>
            </a:pPr>
            <a:r>
              <a:rPr lang="en"/>
              <a:t>Dropped Solar_New to keep more data</a:t>
            </a:r>
            <a:endParaRPr/>
          </a:p>
          <a:p>
            <a:pPr indent="-342900" lvl="0" marL="457200" rtl="0" algn="l">
              <a:spcBef>
                <a:spcPts val="0"/>
              </a:spcBef>
              <a:spcAft>
                <a:spcPts val="0"/>
              </a:spcAft>
              <a:buSzPts val="1800"/>
              <a:buChar char="●"/>
            </a:pPr>
            <a:r>
              <a:rPr lang="en"/>
              <a:t>Merged the two datasets according to Country</a:t>
            </a:r>
            <a:endParaRPr/>
          </a:p>
          <a:p>
            <a:pPr indent="-342900" lvl="0" marL="457200" rtl="0" algn="l">
              <a:spcBef>
                <a:spcPts val="0"/>
              </a:spcBef>
              <a:spcAft>
                <a:spcPts val="0"/>
              </a:spcAft>
              <a:buSzPts val="1800"/>
              <a:buChar char="●"/>
            </a:pPr>
            <a:r>
              <a:rPr lang="en"/>
              <a:t>Dropped NA values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Navigate to Jupyter Notebook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Question 1: </a:t>
            </a:r>
            <a:r>
              <a:rPr lang="en" sz="1800">
                <a:latin typeface="Roboto"/>
                <a:ea typeface="Roboto"/>
                <a:cs typeface="Roboto"/>
                <a:sym typeface="Roboto"/>
              </a:rPr>
              <a:t>How does solar power capacity compare from 2016 through 2020?</a:t>
            </a:r>
            <a:endParaRPr/>
          </a:p>
        </p:txBody>
      </p:sp>
      <p:sp>
        <p:nvSpPr>
          <p:cNvPr id="88" name="Google Shape;88;p17"/>
          <p:cNvSpPr txBox="1"/>
          <p:nvPr>
            <p:ph idx="1" type="body"/>
          </p:nvPr>
        </p:nvSpPr>
        <p:spPr>
          <a:xfrm>
            <a:off x="515250" y="4345900"/>
            <a:ext cx="8205300" cy="1559700"/>
          </a:xfrm>
          <a:prstGeom prst="rect">
            <a:avLst/>
          </a:prstGeom>
        </p:spPr>
        <p:txBody>
          <a:bodyPr anchorCtr="0" anchor="t" bIns="91425" lIns="91425" spcFirstLastPara="1" rIns="91425" wrap="square" tIns="91425">
            <a:normAutofit/>
          </a:bodyPr>
          <a:lstStyle/>
          <a:p>
            <a:pPr indent="-342900" lvl="0" marL="457200" rtl="0" algn="ctr">
              <a:spcBef>
                <a:spcPts val="0"/>
              </a:spcBef>
              <a:spcAft>
                <a:spcPts val="0"/>
              </a:spcAft>
              <a:buSzPts val="1800"/>
              <a:buChar char="-"/>
            </a:pPr>
            <a:r>
              <a:rPr lang="en"/>
              <a:t>Consistent increase in net solar power capacity (MW) per year on average across all countries</a:t>
            </a:r>
            <a:endParaRPr/>
          </a:p>
        </p:txBody>
      </p:sp>
      <p:pic>
        <p:nvPicPr>
          <p:cNvPr id="89" name="Google Shape;89;p17"/>
          <p:cNvPicPr preferRelativeResize="0"/>
          <p:nvPr/>
        </p:nvPicPr>
        <p:blipFill>
          <a:blip r:embed="rId3">
            <a:alphaModFix/>
          </a:blip>
          <a:stretch>
            <a:fillRect/>
          </a:stretch>
        </p:blipFill>
        <p:spPr>
          <a:xfrm>
            <a:off x="2378138" y="1401750"/>
            <a:ext cx="4387737" cy="2888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07950" y="4669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700"/>
              <a:t>Question 1: Continuation</a:t>
            </a:r>
            <a:endParaRPr sz="2700"/>
          </a:p>
        </p:txBody>
      </p:sp>
      <p:pic>
        <p:nvPicPr>
          <p:cNvPr id="95" name="Google Shape;95;p18"/>
          <p:cNvPicPr preferRelativeResize="0"/>
          <p:nvPr/>
        </p:nvPicPr>
        <p:blipFill>
          <a:blip r:embed="rId3">
            <a:alphaModFix/>
          </a:blip>
          <a:stretch>
            <a:fillRect/>
          </a:stretch>
        </p:blipFill>
        <p:spPr>
          <a:xfrm>
            <a:off x="472500" y="1489825"/>
            <a:ext cx="5056825" cy="3248350"/>
          </a:xfrm>
          <a:prstGeom prst="rect">
            <a:avLst/>
          </a:prstGeom>
          <a:noFill/>
          <a:ln>
            <a:noFill/>
          </a:ln>
        </p:spPr>
      </p:pic>
      <p:sp>
        <p:nvSpPr>
          <p:cNvPr id="96" name="Google Shape;96;p18"/>
          <p:cNvSpPr txBox="1"/>
          <p:nvPr>
            <p:ph idx="1" type="body"/>
          </p:nvPr>
        </p:nvSpPr>
        <p:spPr>
          <a:xfrm>
            <a:off x="5871950" y="1489825"/>
            <a:ext cx="2884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When looking specifically at new solar power capacity added per year, the trend differs yearly with 2017 being the highest, 2016 the lowest</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 1: Specific countries</a:t>
            </a:r>
            <a:endParaRPr/>
          </a:p>
        </p:txBody>
      </p:sp>
      <p:sp>
        <p:nvSpPr>
          <p:cNvPr id="102" name="Google Shape;102;p19"/>
          <p:cNvSpPr txBox="1"/>
          <p:nvPr>
            <p:ph idx="1" type="body"/>
          </p:nvPr>
        </p:nvSpPr>
        <p:spPr>
          <a:xfrm>
            <a:off x="5871950" y="1489825"/>
            <a:ext cx="2884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Trend varies across countries</a:t>
            </a:r>
            <a:endParaRPr/>
          </a:p>
          <a:p>
            <a:pPr indent="-342900" lvl="0" marL="457200" rtl="0" algn="l">
              <a:spcBef>
                <a:spcPts val="0"/>
              </a:spcBef>
              <a:spcAft>
                <a:spcPts val="0"/>
              </a:spcAft>
              <a:buSzPts val="1800"/>
              <a:buChar char="-"/>
            </a:pPr>
            <a:r>
              <a:rPr lang="en"/>
              <a:t>Focus here was on “top 4” countries with highest new solar power capacity added yearly</a:t>
            </a:r>
            <a:endParaRPr/>
          </a:p>
        </p:txBody>
      </p:sp>
      <p:pic>
        <p:nvPicPr>
          <p:cNvPr id="103" name="Google Shape;103;p19"/>
          <p:cNvPicPr preferRelativeResize="0"/>
          <p:nvPr/>
        </p:nvPicPr>
        <p:blipFill>
          <a:blip r:embed="rId3">
            <a:alphaModFix/>
          </a:blip>
          <a:stretch>
            <a:fillRect/>
          </a:stretch>
        </p:blipFill>
        <p:spPr>
          <a:xfrm>
            <a:off x="195425" y="1448000"/>
            <a:ext cx="5287575" cy="3476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Question 2: </a:t>
            </a:r>
            <a:r>
              <a:rPr lang="en" sz="1800">
                <a:latin typeface="Roboto"/>
                <a:ea typeface="Roboto"/>
                <a:cs typeface="Roboto"/>
                <a:sym typeface="Roboto"/>
              </a:rPr>
              <a:t>Does a country with higher GDP have more solar power capacity than a country with lower GDP?</a:t>
            </a:r>
            <a:endParaRPr/>
          </a:p>
        </p:txBody>
      </p:sp>
      <p:pic>
        <p:nvPicPr>
          <p:cNvPr id="109" name="Google Shape;109;p20"/>
          <p:cNvPicPr preferRelativeResize="0"/>
          <p:nvPr/>
        </p:nvPicPr>
        <p:blipFill>
          <a:blip r:embed="rId3">
            <a:alphaModFix/>
          </a:blip>
          <a:stretch>
            <a:fillRect/>
          </a:stretch>
        </p:blipFill>
        <p:spPr>
          <a:xfrm>
            <a:off x="2700975" y="1284800"/>
            <a:ext cx="5556239" cy="3694575"/>
          </a:xfrm>
          <a:prstGeom prst="rect">
            <a:avLst/>
          </a:prstGeom>
          <a:noFill/>
          <a:ln>
            <a:noFill/>
          </a:ln>
        </p:spPr>
      </p:pic>
      <p:sp>
        <p:nvSpPr>
          <p:cNvPr id="110" name="Google Shape;110;p20"/>
          <p:cNvSpPr txBox="1"/>
          <p:nvPr/>
        </p:nvSpPr>
        <p:spPr>
          <a:xfrm>
            <a:off x="244600" y="1544450"/>
            <a:ext cx="560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11" name="Google Shape;111;p20"/>
          <p:cNvSpPr txBox="1"/>
          <p:nvPr/>
        </p:nvSpPr>
        <p:spPr>
          <a:xfrm>
            <a:off x="163525" y="1414825"/>
            <a:ext cx="15174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100">
              <a:latin typeface="Times New Roman"/>
              <a:ea typeface="Times New Roman"/>
              <a:cs typeface="Times New Roman"/>
              <a:sym typeface="Times New Roman"/>
            </a:endParaRPr>
          </a:p>
        </p:txBody>
      </p:sp>
      <p:sp>
        <p:nvSpPr>
          <p:cNvPr id="112" name="Google Shape;112;p20"/>
          <p:cNvSpPr txBox="1"/>
          <p:nvPr/>
        </p:nvSpPr>
        <p:spPr>
          <a:xfrm>
            <a:off x="244600" y="1414825"/>
            <a:ext cx="2157300" cy="238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solidFill>
                  <a:srgbClr val="EFEFEF"/>
                </a:solidFill>
                <a:latin typeface="Roboto"/>
                <a:ea typeface="Roboto"/>
                <a:cs typeface="Roboto"/>
                <a:sym typeface="Roboto"/>
              </a:rPr>
              <a:t>3 out of the 5 countries with the highest GDP average show a significantly smaller solar power capacity. One of the biggest take away was the growth from year to year for United Arab Emirates.</a:t>
            </a:r>
            <a:r>
              <a:rPr lang="en">
                <a:solidFill>
                  <a:srgbClr val="EFEFEF"/>
                </a:solidFill>
                <a:latin typeface="Times New Roman"/>
                <a:ea typeface="Times New Roman"/>
                <a:cs typeface="Times New Roman"/>
                <a:sym typeface="Times New Roman"/>
              </a:rPr>
              <a:t> </a:t>
            </a:r>
            <a:endParaRPr>
              <a:solidFill>
                <a:srgbClr val="EFEFEF"/>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 2: Lowest GDP </a:t>
            </a:r>
            <a:endParaRPr/>
          </a:p>
        </p:txBody>
      </p:sp>
      <p:pic>
        <p:nvPicPr>
          <p:cNvPr id="118" name="Google Shape;118;p21"/>
          <p:cNvPicPr preferRelativeResize="0"/>
          <p:nvPr/>
        </p:nvPicPr>
        <p:blipFill>
          <a:blip r:embed="rId3">
            <a:alphaModFix/>
          </a:blip>
          <a:stretch>
            <a:fillRect/>
          </a:stretch>
        </p:blipFill>
        <p:spPr>
          <a:xfrm>
            <a:off x="2792088" y="1144125"/>
            <a:ext cx="4988020" cy="3694575"/>
          </a:xfrm>
          <a:prstGeom prst="rect">
            <a:avLst/>
          </a:prstGeom>
          <a:noFill/>
          <a:ln>
            <a:noFill/>
          </a:ln>
        </p:spPr>
      </p:pic>
      <p:sp>
        <p:nvSpPr>
          <p:cNvPr id="119" name="Google Shape;119;p21"/>
          <p:cNvSpPr txBox="1"/>
          <p:nvPr/>
        </p:nvSpPr>
        <p:spPr>
          <a:xfrm>
            <a:off x="201725" y="1452475"/>
            <a:ext cx="2094000" cy="213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solidFill>
                  <a:srgbClr val="EFEFEF"/>
                </a:solidFill>
                <a:latin typeface="Roboto"/>
                <a:ea typeface="Roboto"/>
                <a:cs typeface="Roboto"/>
                <a:sym typeface="Roboto"/>
              </a:rPr>
              <a:t>The lowest average GDP for countries has similar results to the highest average countries. Pakistan has higher solar capacity than Luxembourg, Singapore and Norway.</a:t>
            </a:r>
            <a:endParaRPr sz="1700">
              <a:solidFill>
                <a:srgbClr val="EFEFE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