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5" r:id="rId4"/>
    <p:sldId id="264" r:id="rId5"/>
    <p:sldId id="261" r:id="rId6"/>
    <p:sldId id="258" r:id="rId7"/>
    <p:sldId id="262" r:id="rId8"/>
    <p:sldId id="263" r:id="rId9"/>
    <p:sldId id="259" r:id="rId10"/>
    <p:sldId id="268" r:id="rId11"/>
    <p:sldId id="260" r:id="rId12"/>
    <p:sldId id="271" r:id="rId13"/>
    <p:sldId id="269" r:id="rId14"/>
    <p:sldId id="274" r:id="rId15"/>
    <p:sldId id="270"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E8E350-48BF-4D82-BFFC-660364FC3DE6}"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12309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8E350-48BF-4D82-BFFC-660364FC3DE6}"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205635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8E350-48BF-4D82-BFFC-660364FC3DE6}"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144869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E8E350-48BF-4D82-BFFC-660364FC3DE6}"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321888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8E350-48BF-4D82-BFFC-660364FC3DE6}"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303702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E8E350-48BF-4D82-BFFC-660364FC3DE6}"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188983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E8E350-48BF-4D82-BFFC-660364FC3DE6}"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285383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E8E350-48BF-4D82-BFFC-660364FC3DE6}"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167743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8E350-48BF-4D82-BFFC-660364FC3DE6}"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352456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8E350-48BF-4D82-BFFC-660364FC3DE6}"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274087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E8E350-48BF-4D82-BFFC-660364FC3DE6}"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FFC8E-90C8-42E8-A872-11E6B8EE781D}" type="slidenum">
              <a:rPr lang="en-US" smtClean="0"/>
              <a:t>‹#›</a:t>
            </a:fld>
            <a:endParaRPr lang="en-US"/>
          </a:p>
        </p:txBody>
      </p:sp>
    </p:spTree>
    <p:extLst>
      <p:ext uri="{BB962C8B-B14F-4D97-AF65-F5344CB8AC3E}">
        <p14:creationId xmlns:p14="http://schemas.microsoft.com/office/powerpoint/2010/main" val="29484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8E350-48BF-4D82-BFFC-660364FC3DE6}"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FFC8E-90C8-42E8-A872-11E6B8EE781D}" type="slidenum">
              <a:rPr lang="en-US" smtClean="0"/>
              <a:t>‹#›</a:t>
            </a:fld>
            <a:endParaRPr lang="en-US"/>
          </a:p>
        </p:txBody>
      </p:sp>
    </p:spTree>
    <p:extLst>
      <p:ext uri="{BB962C8B-B14F-4D97-AF65-F5344CB8AC3E}">
        <p14:creationId xmlns:p14="http://schemas.microsoft.com/office/powerpoint/2010/main" val="474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1371" y="1660124"/>
            <a:ext cx="6081204" cy="369332"/>
          </a:xfrm>
          <a:prstGeom prst="rect">
            <a:avLst/>
          </a:prstGeom>
          <a:noFill/>
        </p:spPr>
        <p:txBody>
          <a:bodyPr wrap="square" rtlCol="0">
            <a:spAutoFit/>
          </a:bodyPr>
          <a:lstStyle/>
          <a:p>
            <a:r>
              <a:rPr lang="en-US" dirty="0"/>
              <a:t>Benchmark Glacier Project Mass Balance Workflow</a:t>
            </a:r>
          </a:p>
        </p:txBody>
      </p:sp>
    </p:spTree>
    <p:extLst>
      <p:ext uri="{BB962C8B-B14F-4D97-AF65-F5344CB8AC3E}">
        <p14:creationId xmlns:p14="http://schemas.microsoft.com/office/powerpoint/2010/main" val="167983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_kCCDvVr2gxYpbMUPKc6iHZ9vp4N3et1E-KmCXwONT2KGfyFS6aM3Rl5lpFoVgk8WK6kvA1sP_ULb1tAmJjo2QVFM2Ds7XHV_tBeciYRSa5cBLMYyKmgHUpvI14tTYo2YYvgBrIa">
            <a:extLst>
              <a:ext uri="{FF2B5EF4-FFF2-40B4-BE49-F238E27FC236}">
                <a16:creationId xmlns:a16="http://schemas.microsoft.com/office/drawing/2014/main" id="{1B71D410-57D9-43E5-BD26-AB040B39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2" y="514351"/>
            <a:ext cx="11780233" cy="57626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AFA294C-FCC9-4B31-9239-B342BF67062D}"/>
              </a:ext>
            </a:extLst>
          </p:cNvPr>
          <p:cNvSpPr/>
          <p:nvPr/>
        </p:nvSpPr>
        <p:spPr>
          <a:xfrm>
            <a:off x="7026586" y="1352145"/>
            <a:ext cx="3240350" cy="14458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A666FD-3A73-4170-B2F6-949B460C5C66}"/>
              </a:ext>
            </a:extLst>
          </p:cNvPr>
          <p:cNvPicPr>
            <a:picLocks noChangeAspect="1"/>
          </p:cNvPicPr>
          <p:nvPr/>
        </p:nvPicPr>
        <p:blipFill>
          <a:blip r:embed="rId2"/>
          <a:stretch>
            <a:fillRect/>
          </a:stretch>
        </p:blipFill>
        <p:spPr>
          <a:xfrm>
            <a:off x="2836068" y="3948329"/>
            <a:ext cx="5669757" cy="2909671"/>
          </a:xfrm>
          <a:prstGeom prst="rect">
            <a:avLst/>
          </a:prstGeom>
        </p:spPr>
      </p:pic>
      <p:pic>
        <p:nvPicPr>
          <p:cNvPr id="3" name="Picture 2">
            <a:extLst>
              <a:ext uri="{FF2B5EF4-FFF2-40B4-BE49-F238E27FC236}">
                <a16:creationId xmlns:a16="http://schemas.microsoft.com/office/drawing/2014/main" id="{B668C61B-F696-4CE8-9C00-0D7E36703087}"/>
              </a:ext>
            </a:extLst>
          </p:cNvPr>
          <p:cNvPicPr>
            <a:picLocks noChangeAspect="1"/>
          </p:cNvPicPr>
          <p:nvPr/>
        </p:nvPicPr>
        <p:blipFill>
          <a:blip r:embed="rId3"/>
          <a:stretch>
            <a:fillRect/>
          </a:stretch>
        </p:blipFill>
        <p:spPr>
          <a:xfrm>
            <a:off x="2845593" y="546208"/>
            <a:ext cx="5660232" cy="2882792"/>
          </a:xfrm>
          <a:prstGeom prst="rect">
            <a:avLst/>
          </a:prstGeom>
        </p:spPr>
      </p:pic>
      <p:sp>
        <p:nvSpPr>
          <p:cNvPr id="4" name="TextBox 3">
            <a:extLst>
              <a:ext uri="{FF2B5EF4-FFF2-40B4-BE49-F238E27FC236}">
                <a16:creationId xmlns:a16="http://schemas.microsoft.com/office/drawing/2014/main" id="{C1397F38-9A54-4538-B6B9-75587A940DD3}"/>
              </a:ext>
            </a:extLst>
          </p:cNvPr>
          <p:cNvSpPr txBox="1"/>
          <p:nvPr/>
        </p:nvSpPr>
        <p:spPr>
          <a:xfrm>
            <a:off x="3409950" y="114300"/>
            <a:ext cx="4467225" cy="369332"/>
          </a:xfrm>
          <a:prstGeom prst="rect">
            <a:avLst/>
          </a:prstGeom>
          <a:noFill/>
        </p:spPr>
        <p:txBody>
          <a:bodyPr wrap="square" rtlCol="0">
            <a:spAutoFit/>
          </a:bodyPr>
          <a:lstStyle/>
          <a:p>
            <a:r>
              <a:rPr lang="en-US" dirty="0"/>
              <a:t>Find site specific stratigraphic extremum</a:t>
            </a:r>
          </a:p>
        </p:txBody>
      </p:sp>
    </p:spTree>
    <p:extLst>
      <p:ext uri="{BB962C8B-B14F-4D97-AF65-F5344CB8AC3E}">
        <p14:creationId xmlns:p14="http://schemas.microsoft.com/office/powerpoint/2010/main" val="412842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_kCCDvVr2gxYpbMUPKc6iHZ9vp4N3et1E-KmCXwONT2KGfyFS6aM3Rl5lpFoVgk8WK6kvA1sP_ULb1tAmJjo2QVFM2Ds7XHV_tBeciYRSa5cBLMYyKmgHUpvI14tTYo2YYvgBrIa">
            <a:extLst>
              <a:ext uri="{FF2B5EF4-FFF2-40B4-BE49-F238E27FC236}">
                <a16:creationId xmlns:a16="http://schemas.microsoft.com/office/drawing/2014/main" id="{1B71D410-57D9-43E5-BD26-AB040B39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2" y="446258"/>
            <a:ext cx="11780233" cy="57626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98B4D09-279F-45A2-B31D-AA41B8F33BB2}"/>
              </a:ext>
            </a:extLst>
          </p:cNvPr>
          <p:cNvSpPr/>
          <p:nvPr/>
        </p:nvSpPr>
        <p:spPr>
          <a:xfrm>
            <a:off x="6987675" y="2774192"/>
            <a:ext cx="3240350" cy="14458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9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B98E68-C010-4BAA-91FD-379FDBD06D15}"/>
              </a:ext>
            </a:extLst>
          </p:cNvPr>
          <p:cNvPicPr>
            <a:picLocks noChangeAspect="1"/>
          </p:cNvPicPr>
          <p:nvPr/>
        </p:nvPicPr>
        <p:blipFill>
          <a:blip r:embed="rId2"/>
          <a:stretch>
            <a:fillRect/>
          </a:stretch>
        </p:blipFill>
        <p:spPr>
          <a:xfrm>
            <a:off x="0" y="2217906"/>
            <a:ext cx="3815803" cy="3439032"/>
          </a:xfrm>
          <a:prstGeom prst="rect">
            <a:avLst/>
          </a:prstGeom>
        </p:spPr>
      </p:pic>
      <p:pic>
        <p:nvPicPr>
          <p:cNvPr id="3" name="Picture 2">
            <a:extLst>
              <a:ext uri="{FF2B5EF4-FFF2-40B4-BE49-F238E27FC236}">
                <a16:creationId xmlns:a16="http://schemas.microsoft.com/office/drawing/2014/main" id="{E56D2B2C-7DE5-4066-A47E-42EE337CCA1F}"/>
              </a:ext>
            </a:extLst>
          </p:cNvPr>
          <p:cNvPicPr>
            <a:picLocks noChangeAspect="1"/>
          </p:cNvPicPr>
          <p:nvPr/>
        </p:nvPicPr>
        <p:blipFill>
          <a:blip r:embed="rId3"/>
          <a:stretch>
            <a:fillRect/>
          </a:stretch>
        </p:blipFill>
        <p:spPr>
          <a:xfrm>
            <a:off x="3994729" y="2217906"/>
            <a:ext cx="3973787" cy="3439032"/>
          </a:xfrm>
          <a:prstGeom prst="rect">
            <a:avLst/>
          </a:prstGeom>
        </p:spPr>
      </p:pic>
      <p:pic>
        <p:nvPicPr>
          <p:cNvPr id="4" name="Picture 3">
            <a:extLst>
              <a:ext uri="{FF2B5EF4-FFF2-40B4-BE49-F238E27FC236}">
                <a16:creationId xmlns:a16="http://schemas.microsoft.com/office/drawing/2014/main" id="{1302494C-F91C-4CFB-B5CB-90CC11007B8F}"/>
              </a:ext>
            </a:extLst>
          </p:cNvPr>
          <p:cNvPicPr>
            <a:picLocks noChangeAspect="1"/>
          </p:cNvPicPr>
          <p:nvPr/>
        </p:nvPicPr>
        <p:blipFill>
          <a:blip r:embed="rId4"/>
          <a:stretch>
            <a:fillRect/>
          </a:stretch>
        </p:blipFill>
        <p:spPr>
          <a:xfrm>
            <a:off x="8171074" y="2217904"/>
            <a:ext cx="3985579" cy="3439033"/>
          </a:xfrm>
          <a:prstGeom prst="rect">
            <a:avLst/>
          </a:prstGeom>
        </p:spPr>
      </p:pic>
      <p:sp>
        <p:nvSpPr>
          <p:cNvPr id="5" name="TextBox 4">
            <a:extLst>
              <a:ext uri="{FF2B5EF4-FFF2-40B4-BE49-F238E27FC236}">
                <a16:creationId xmlns:a16="http://schemas.microsoft.com/office/drawing/2014/main" id="{B58CE60D-CFCF-4798-8943-9E1585504A1A}"/>
              </a:ext>
            </a:extLst>
          </p:cNvPr>
          <p:cNvSpPr txBox="1"/>
          <p:nvPr/>
        </p:nvSpPr>
        <p:spPr>
          <a:xfrm>
            <a:off x="486383" y="1857982"/>
            <a:ext cx="3083668" cy="369332"/>
          </a:xfrm>
          <a:prstGeom prst="rect">
            <a:avLst/>
          </a:prstGeom>
          <a:noFill/>
        </p:spPr>
        <p:txBody>
          <a:bodyPr wrap="square" rtlCol="0">
            <a:spAutoFit/>
          </a:bodyPr>
          <a:lstStyle/>
          <a:p>
            <a:pPr algn="ctr"/>
            <a:r>
              <a:rPr lang="en-US" b="1" dirty="0"/>
              <a:t>Index Method</a:t>
            </a:r>
          </a:p>
        </p:txBody>
      </p:sp>
      <p:sp>
        <p:nvSpPr>
          <p:cNvPr id="6" name="TextBox 5">
            <a:extLst>
              <a:ext uri="{FF2B5EF4-FFF2-40B4-BE49-F238E27FC236}">
                <a16:creationId xmlns:a16="http://schemas.microsoft.com/office/drawing/2014/main" id="{1D392EDF-460B-456D-8EBA-FCDA9B2F4A50}"/>
              </a:ext>
            </a:extLst>
          </p:cNvPr>
          <p:cNvSpPr txBox="1"/>
          <p:nvPr/>
        </p:nvSpPr>
        <p:spPr>
          <a:xfrm>
            <a:off x="4554166" y="1847935"/>
            <a:ext cx="3083668" cy="369332"/>
          </a:xfrm>
          <a:prstGeom prst="rect">
            <a:avLst/>
          </a:prstGeom>
          <a:noFill/>
        </p:spPr>
        <p:txBody>
          <a:bodyPr wrap="square" rtlCol="0">
            <a:spAutoFit/>
          </a:bodyPr>
          <a:lstStyle/>
          <a:p>
            <a:pPr algn="ctr"/>
            <a:r>
              <a:rPr lang="en-US" b="1" dirty="0"/>
              <a:t>Linear Balance Profile</a:t>
            </a:r>
          </a:p>
        </p:txBody>
      </p:sp>
      <p:sp>
        <p:nvSpPr>
          <p:cNvPr id="7" name="TextBox 6">
            <a:extLst>
              <a:ext uri="{FF2B5EF4-FFF2-40B4-BE49-F238E27FC236}">
                <a16:creationId xmlns:a16="http://schemas.microsoft.com/office/drawing/2014/main" id="{07C0D31E-3882-4E5F-ACDA-F2104E5B6192}"/>
              </a:ext>
            </a:extLst>
          </p:cNvPr>
          <p:cNvSpPr txBox="1"/>
          <p:nvPr/>
        </p:nvSpPr>
        <p:spPr>
          <a:xfrm>
            <a:off x="8621949" y="1819077"/>
            <a:ext cx="3083668" cy="369332"/>
          </a:xfrm>
          <a:prstGeom prst="rect">
            <a:avLst/>
          </a:prstGeom>
          <a:noFill/>
        </p:spPr>
        <p:txBody>
          <a:bodyPr wrap="square" rtlCol="0">
            <a:spAutoFit/>
          </a:bodyPr>
          <a:lstStyle/>
          <a:p>
            <a:pPr algn="ctr"/>
            <a:r>
              <a:rPr lang="en-US" b="1" dirty="0"/>
              <a:t>Piecewise Balance Profile</a:t>
            </a:r>
          </a:p>
        </p:txBody>
      </p:sp>
    </p:spTree>
    <p:extLst>
      <p:ext uri="{BB962C8B-B14F-4D97-AF65-F5344CB8AC3E}">
        <p14:creationId xmlns:p14="http://schemas.microsoft.com/office/powerpoint/2010/main" val="17001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_kCCDvVr2gxYpbMUPKc6iHZ9vp4N3et1E-KmCXwONT2KGfyFS6aM3Rl5lpFoVgk8WK6kvA1sP_ULb1tAmJjo2QVFM2Ds7XHV_tBeciYRSa5cBLMYyKmgHUpvI14tTYo2YYvgBrIa">
            <a:extLst>
              <a:ext uri="{FF2B5EF4-FFF2-40B4-BE49-F238E27FC236}">
                <a16:creationId xmlns:a16="http://schemas.microsoft.com/office/drawing/2014/main" id="{1B71D410-57D9-43E5-BD26-AB040B39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2" y="514351"/>
            <a:ext cx="11780233" cy="57626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B9C9BB-BAAE-49C9-BBB3-3D1782D2B56B}"/>
              </a:ext>
            </a:extLst>
          </p:cNvPr>
          <p:cNvSpPr/>
          <p:nvPr/>
        </p:nvSpPr>
        <p:spPr>
          <a:xfrm>
            <a:off x="7075224" y="4192622"/>
            <a:ext cx="3240350" cy="14458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53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D1C632-72C2-4B84-97BF-84C4D6AD298A}"/>
              </a:ext>
            </a:extLst>
          </p:cNvPr>
          <p:cNvPicPr>
            <a:picLocks noChangeAspect="1"/>
          </p:cNvPicPr>
          <p:nvPr/>
        </p:nvPicPr>
        <p:blipFill>
          <a:blip r:embed="rId2"/>
          <a:stretch>
            <a:fillRect/>
          </a:stretch>
        </p:blipFill>
        <p:spPr>
          <a:xfrm>
            <a:off x="0" y="2702861"/>
            <a:ext cx="4040925" cy="2930581"/>
          </a:xfrm>
          <a:prstGeom prst="rect">
            <a:avLst/>
          </a:prstGeom>
        </p:spPr>
      </p:pic>
      <p:pic>
        <p:nvPicPr>
          <p:cNvPr id="3" name="Picture 2">
            <a:extLst>
              <a:ext uri="{FF2B5EF4-FFF2-40B4-BE49-F238E27FC236}">
                <a16:creationId xmlns:a16="http://schemas.microsoft.com/office/drawing/2014/main" id="{C7FC482D-D35C-4959-A06F-87DF19AABCBC}"/>
              </a:ext>
            </a:extLst>
          </p:cNvPr>
          <p:cNvPicPr>
            <a:picLocks noChangeAspect="1"/>
          </p:cNvPicPr>
          <p:nvPr/>
        </p:nvPicPr>
        <p:blipFill>
          <a:blip r:embed="rId3"/>
          <a:stretch>
            <a:fillRect/>
          </a:stretch>
        </p:blipFill>
        <p:spPr>
          <a:xfrm>
            <a:off x="4040925" y="2702861"/>
            <a:ext cx="3968116" cy="2930581"/>
          </a:xfrm>
          <a:prstGeom prst="rect">
            <a:avLst/>
          </a:prstGeom>
        </p:spPr>
      </p:pic>
      <p:pic>
        <p:nvPicPr>
          <p:cNvPr id="4" name="Picture 3">
            <a:extLst>
              <a:ext uri="{FF2B5EF4-FFF2-40B4-BE49-F238E27FC236}">
                <a16:creationId xmlns:a16="http://schemas.microsoft.com/office/drawing/2014/main" id="{6903E0D3-E2B2-43DB-82B8-50ED8FD8F8ED}"/>
              </a:ext>
            </a:extLst>
          </p:cNvPr>
          <p:cNvPicPr>
            <a:picLocks noChangeAspect="1"/>
          </p:cNvPicPr>
          <p:nvPr/>
        </p:nvPicPr>
        <p:blipFill>
          <a:blip r:embed="rId4"/>
          <a:stretch>
            <a:fillRect/>
          </a:stretch>
        </p:blipFill>
        <p:spPr>
          <a:xfrm>
            <a:off x="8030493" y="2704289"/>
            <a:ext cx="4161507" cy="3015676"/>
          </a:xfrm>
          <a:prstGeom prst="rect">
            <a:avLst/>
          </a:prstGeom>
        </p:spPr>
      </p:pic>
      <p:sp>
        <p:nvSpPr>
          <p:cNvPr id="5" name="TextBox 4">
            <a:extLst>
              <a:ext uri="{FF2B5EF4-FFF2-40B4-BE49-F238E27FC236}">
                <a16:creationId xmlns:a16="http://schemas.microsoft.com/office/drawing/2014/main" id="{3B02E94B-3C25-4EDD-83C5-47750FA272A4}"/>
              </a:ext>
            </a:extLst>
          </p:cNvPr>
          <p:cNvSpPr txBox="1"/>
          <p:nvPr/>
        </p:nvSpPr>
        <p:spPr>
          <a:xfrm>
            <a:off x="389106" y="2354094"/>
            <a:ext cx="3394954" cy="369332"/>
          </a:xfrm>
          <a:prstGeom prst="rect">
            <a:avLst/>
          </a:prstGeom>
          <a:noFill/>
        </p:spPr>
        <p:txBody>
          <a:bodyPr wrap="square" rtlCol="0">
            <a:spAutoFit/>
          </a:bodyPr>
          <a:lstStyle/>
          <a:p>
            <a:pPr algn="ctr"/>
            <a:r>
              <a:rPr lang="en-US" dirty="0"/>
              <a:t>Best-fit</a:t>
            </a:r>
          </a:p>
        </p:txBody>
      </p:sp>
      <p:sp>
        <p:nvSpPr>
          <p:cNvPr id="6" name="TextBox 5">
            <a:extLst>
              <a:ext uri="{FF2B5EF4-FFF2-40B4-BE49-F238E27FC236}">
                <a16:creationId xmlns:a16="http://schemas.microsoft.com/office/drawing/2014/main" id="{5584CAB0-0023-4DFB-83ED-F9CED9219AAA}"/>
              </a:ext>
            </a:extLst>
          </p:cNvPr>
          <p:cNvSpPr txBox="1"/>
          <p:nvPr/>
        </p:nvSpPr>
        <p:spPr>
          <a:xfrm>
            <a:off x="8413769" y="2333529"/>
            <a:ext cx="3394954" cy="369332"/>
          </a:xfrm>
          <a:prstGeom prst="rect">
            <a:avLst/>
          </a:prstGeom>
          <a:noFill/>
        </p:spPr>
        <p:txBody>
          <a:bodyPr wrap="square" rtlCol="0">
            <a:spAutoFit/>
          </a:bodyPr>
          <a:lstStyle/>
          <a:p>
            <a:pPr algn="ctr"/>
            <a:r>
              <a:rPr lang="en-US" dirty="0"/>
              <a:t>Break Points (user defined)</a:t>
            </a:r>
          </a:p>
        </p:txBody>
      </p:sp>
      <p:sp>
        <p:nvSpPr>
          <p:cNvPr id="7" name="TextBox 6">
            <a:extLst>
              <a:ext uri="{FF2B5EF4-FFF2-40B4-BE49-F238E27FC236}">
                <a16:creationId xmlns:a16="http://schemas.microsoft.com/office/drawing/2014/main" id="{62E22875-2C6C-4883-962C-76175DAF04F0}"/>
              </a:ext>
            </a:extLst>
          </p:cNvPr>
          <p:cNvSpPr txBox="1"/>
          <p:nvPr/>
        </p:nvSpPr>
        <p:spPr>
          <a:xfrm>
            <a:off x="4327506" y="2354094"/>
            <a:ext cx="3394954" cy="369332"/>
          </a:xfrm>
          <a:prstGeom prst="rect">
            <a:avLst/>
          </a:prstGeom>
          <a:noFill/>
        </p:spPr>
        <p:txBody>
          <a:bodyPr wrap="square" rtlCol="0">
            <a:spAutoFit/>
          </a:bodyPr>
          <a:lstStyle/>
          <a:p>
            <a:pPr algn="ctr"/>
            <a:r>
              <a:rPr lang="en-US" dirty="0"/>
              <a:t>Piecewise</a:t>
            </a:r>
          </a:p>
        </p:txBody>
      </p:sp>
    </p:spTree>
    <p:extLst>
      <p:ext uri="{BB962C8B-B14F-4D97-AF65-F5344CB8AC3E}">
        <p14:creationId xmlns:p14="http://schemas.microsoft.com/office/powerpoint/2010/main" val="130904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lh4.googleusercontent.com/_kCCDvVr2gxYpbMUPKc6iHZ9vp4N3et1E-KmCXwONT2KGfyFS6aM3Rl5lpFoVgk8WK6kvA1sP_ULb1tAmJjo2QVFM2Ds7XHV_tBeciYRSa5cBLMYyKmgHUpvI14tTYo2YYvgBrIa">
            <a:extLst>
              <a:ext uri="{FF2B5EF4-FFF2-40B4-BE49-F238E27FC236}">
                <a16:creationId xmlns:a16="http://schemas.microsoft.com/office/drawing/2014/main" id="{1D4A44A8-BDA7-41AB-9F65-B823E3CE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2" y="514351"/>
            <a:ext cx="11780233" cy="576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6FFD36-3769-4C8A-9002-6CC61CA81244}"/>
              </a:ext>
            </a:extLst>
          </p:cNvPr>
          <p:cNvPicPr>
            <a:picLocks noChangeAspect="1"/>
          </p:cNvPicPr>
          <p:nvPr/>
        </p:nvPicPr>
        <p:blipFill>
          <a:blip r:embed="rId2"/>
          <a:stretch>
            <a:fillRect/>
          </a:stretch>
        </p:blipFill>
        <p:spPr>
          <a:xfrm>
            <a:off x="3376034" y="0"/>
            <a:ext cx="5439932" cy="6858000"/>
          </a:xfrm>
          <a:prstGeom prst="rect">
            <a:avLst/>
          </a:prstGeom>
        </p:spPr>
      </p:pic>
    </p:spTree>
    <p:extLst>
      <p:ext uri="{BB962C8B-B14F-4D97-AF65-F5344CB8AC3E}">
        <p14:creationId xmlns:p14="http://schemas.microsoft.com/office/powerpoint/2010/main" val="80529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C8F-8C5B-4E0E-8E4A-9086F0397F0E}"/>
              </a:ext>
            </a:extLst>
          </p:cNvPr>
          <p:cNvSpPr>
            <a:spLocks noGrp="1"/>
          </p:cNvSpPr>
          <p:nvPr>
            <p:ph type="title"/>
          </p:nvPr>
        </p:nvSpPr>
        <p:spPr/>
        <p:txBody>
          <a:bodyPr/>
          <a:lstStyle/>
          <a:p>
            <a:r>
              <a:rPr lang="en-US" dirty="0"/>
              <a:t>To-Do’s</a:t>
            </a:r>
          </a:p>
        </p:txBody>
      </p:sp>
      <p:sp>
        <p:nvSpPr>
          <p:cNvPr id="3" name="Content Placeholder 2">
            <a:extLst>
              <a:ext uri="{FF2B5EF4-FFF2-40B4-BE49-F238E27FC236}">
                <a16:creationId xmlns:a16="http://schemas.microsoft.com/office/drawing/2014/main" id="{117EA1FE-2E80-4E6B-9E25-5807A7BC7BBD}"/>
              </a:ext>
            </a:extLst>
          </p:cNvPr>
          <p:cNvSpPr>
            <a:spLocks noGrp="1"/>
          </p:cNvSpPr>
          <p:nvPr>
            <p:ph idx="1"/>
          </p:nvPr>
        </p:nvSpPr>
        <p:spPr/>
        <p:txBody>
          <a:bodyPr/>
          <a:lstStyle/>
          <a:p>
            <a:r>
              <a:rPr lang="en-US" dirty="0"/>
              <a:t>Bunder check (by others not named Chris)</a:t>
            </a:r>
          </a:p>
          <a:p>
            <a:r>
              <a:rPr lang="en-US" dirty="0"/>
              <a:t>Filling missing glaciological balances</a:t>
            </a:r>
          </a:p>
          <a:p>
            <a:pPr lvl="1"/>
            <a:r>
              <a:rPr lang="en-US" dirty="0"/>
              <a:t>Mean balance profile approach</a:t>
            </a:r>
          </a:p>
          <a:p>
            <a:r>
              <a:rPr lang="en-US" dirty="0"/>
              <a:t>Moving window of geodetic calibration</a:t>
            </a:r>
          </a:p>
          <a:p>
            <a:r>
              <a:rPr lang="en-US" dirty="0"/>
              <a:t>Time-system adjustment to glaciological and not geodetic time-series</a:t>
            </a:r>
          </a:p>
          <a:p>
            <a:pPr marL="0" indent="0">
              <a:buNone/>
            </a:pPr>
            <a:endParaRPr lang="en-US" dirty="0"/>
          </a:p>
        </p:txBody>
      </p:sp>
    </p:spTree>
    <p:extLst>
      <p:ext uri="{BB962C8B-B14F-4D97-AF65-F5344CB8AC3E}">
        <p14:creationId xmlns:p14="http://schemas.microsoft.com/office/powerpoint/2010/main" val="350901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767" y="124287"/>
            <a:ext cx="10200443" cy="369332"/>
          </a:xfrm>
          <a:prstGeom prst="rect">
            <a:avLst/>
          </a:prstGeom>
          <a:noFill/>
        </p:spPr>
        <p:txBody>
          <a:bodyPr wrap="square" rtlCol="0">
            <a:spAutoFit/>
          </a:bodyPr>
          <a:lstStyle/>
          <a:p>
            <a:pPr algn="ctr"/>
            <a:r>
              <a:rPr lang="en-US" dirty="0" err="1"/>
              <a:t>Matlab</a:t>
            </a:r>
            <a:r>
              <a:rPr lang="en-US" dirty="0"/>
              <a:t> Guided User Interface (GUI) re-written</a:t>
            </a:r>
          </a:p>
        </p:txBody>
      </p:sp>
      <p:sp>
        <p:nvSpPr>
          <p:cNvPr id="6" name="TextBox 5"/>
          <p:cNvSpPr txBox="1"/>
          <p:nvPr/>
        </p:nvSpPr>
        <p:spPr>
          <a:xfrm>
            <a:off x="674703" y="5024761"/>
            <a:ext cx="113012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10 functions </a:t>
            </a:r>
          </a:p>
          <a:p>
            <a:pPr marL="742950" lvl="1" indent="-285750">
              <a:buFont typeface="Arial" panose="020B0604020202020204" pitchFamily="34" charset="0"/>
              <a:buChar char="•"/>
            </a:pPr>
            <a:r>
              <a:rPr lang="en-US" dirty="0"/>
              <a:t>Reduced from 22 functions</a:t>
            </a:r>
          </a:p>
          <a:p>
            <a:pPr marL="285750" indent="-285750">
              <a:buFont typeface="Arial" panose="020B0604020202020204" pitchFamily="34" charset="0"/>
              <a:buChar char="•"/>
            </a:pPr>
            <a:r>
              <a:rPr lang="en-US" dirty="0"/>
              <a:t>3652 lines of code</a:t>
            </a:r>
          </a:p>
          <a:p>
            <a:pPr marL="742950" lvl="1" indent="-285750">
              <a:buFont typeface="Arial" panose="020B0604020202020204" pitchFamily="34" charset="0"/>
              <a:buChar char="•"/>
            </a:pPr>
            <a:r>
              <a:rPr lang="en-US" dirty="0"/>
              <a:t>Reduced from 5570</a:t>
            </a:r>
          </a:p>
        </p:txBody>
      </p:sp>
      <p:pic>
        <p:nvPicPr>
          <p:cNvPr id="7" name="Picture 6">
            <a:extLst>
              <a:ext uri="{FF2B5EF4-FFF2-40B4-BE49-F238E27FC236}">
                <a16:creationId xmlns:a16="http://schemas.microsoft.com/office/drawing/2014/main" id="{1A682C83-524C-4E80-BF25-47F40FEBB3AE}"/>
              </a:ext>
            </a:extLst>
          </p:cNvPr>
          <p:cNvPicPr>
            <a:picLocks noChangeAspect="1"/>
          </p:cNvPicPr>
          <p:nvPr/>
        </p:nvPicPr>
        <p:blipFill>
          <a:blip r:embed="rId2"/>
          <a:stretch>
            <a:fillRect/>
          </a:stretch>
        </p:blipFill>
        <p:spPr>
          <a:xfrm>
            <a:off x="2124075" y="705114"/>
            <a:ext cx="7108853" cy="4319647"/>
          </a:xfrm>
          <a:prstGeom prst="rect">
            <a:avLst/>
          </a:prstGeom>
        </p:spPr>
      </p:pic>
    </p:spTree>
    <p:extLst>
      <p:ext uri="{BB962C8B-B14F-4D97-AF65-F5344CB8AC3E}">
        <p14:creationId xmlns:p14="http://schemas.microsoft.com/office/powerpoint/2010/main" val="277297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5099" y="295275"/>
            <a:ext cx="7953375" cy="369332"/>
          </a:xfrm>
          <a:prstGeom prst="rect">
            <a:avLst/>
          </a:prstGeom>
          <a:noFill/>
        </p:spPr>
        <p:txBody>
          <a:bodyPr wrap="square" rtlCol="0">
            <a:spAutoFit/>
          </a:bodyPr>
          <a:lstStyle/>
          <a:p>
            <a:pPr algn="ctr"/>
            <a:r>
              <a:rPr lang="en-US" dirty="0"/>
              <a:t>Required data</a:t>
            </a:r>
          </a:p>
        </p:txBody>
      </p:sp>
      <p:sp>
        <p:nvSpPr>
          <p:cNvPr id="5" name="TextBox 4"/>
          <p:cNvSpPr txBox="1"/>
          <p:nvPr/>
        </p:nvSpPr>
        <p:spPr>
          <a:xfrm>
            <a:off x="228600" y="1162051"/>
            <a:ext cx="11858625" cy="954107"/>
          </a:xfrm>
          <a:prstGeom prst="rect">
            <a:avLst/>
          </a:prstGeom>
          <a:noFill/>
        </p:spPr>
        <p:txBody>
          <a:bodyPr wrap="square" rtlCol="0">
            <a:spAutoFit/>
          </a:bodyPr>
          <a:lstStyle/>
          <a:p>
            <a:r>
              <a:rPr lang="en-US" sz="1400" b="1" u="sng" dirty="0"/>
              <a:t>Weather Data: </a:t>
            </a:r>
            <a:r>
              <a:rPr lang="en-US" sz="1400" dirty="0"/>
              <a:t>Daily average temperatures and total precipitation are required in order to run the mass balance model within the program. A primary weather station should be determined by the user, based on the proximity to the glacier and the completeness of the record. Secondary weather stations also need to be determined by the users. These data are used to fill and data gaps in the primary weather station file, to generate a continuous record of weather during the period of glaciological record. </a:t>
            </a:r>
            <a:r>
              <a:rPr lang="en-US" sz="1400" i="1" dirty="0"/>
              <a:t>See data/glacier/Input_Glaciername_Daily_Weather.csv and data/template/Input_Glaciername_Secondary_weather.csv</a:t>
            </a:r>
          </a:p>
        </p:txBody>
      </p:sp>
      <p:sp>
        <p:nvSpPr>
          <p:cNvPr id="6" name="TextBox 5"/>
          <p:cNvSpPr txBox="1"/>
          <p:nvPr/>
        </p:nvSpPr>
        <p:spPr>
          <a:xfrm>
            <a:off x="228599" y="2266951"/>
            <a:ext cx="11858625" cy="738664"/>
          </a:xfrm>
          <a:prstGeom prst="rect">
            <a:avLst/>
          </a:prstGeom>
          <a:noFill/>
        </p:spPr>
        <p:txBody>
          <a:bodyPr wrap="square" rtlCol="0">
            <a:spAutoFit/>
          </a:bodyPr>
          <a:lstStyle/>
          <a:p>
            <a:r>
              <a:rPr lang="en-US" sz="1400" b="1" u="sng" dirty="0"/>
              <a:t>Glaciological Data: </a:t>
            </a:r>
            <a:r>
              <a:rPr lang="en-US" sz="1400" dirty="0"/>
              <a:t>Stratigraphic winter and annual point balance are required to calibrate the mass balance model and calculate glacier-wide mass balance. Data should be collected at fixed locations across the glacier. Point balances must be in meter water equivalent units, and have the date of the measurement listed as well. </a:t>
            </a:r>
            <a:r>
              <a:rPr lang="en-US" sz="1400" i="1" dirty="0"/>
              <a:t>See data/template/Input_Glaciername_Glaciological_Data.csv</a:t>
            </a:r>
          </a:p>
        </p:txBody>
      </p:sp>
      <p:sp>
        <p:nvSpPr>
          <p:cNvPr id="7" name="TextBox 6"/>
          <p:cNvSpPr txBox="1"/>
          <p:nvPr/>
        </p:nvSpPr>
        <p:spPr>
          <a:xfrm>
            <a:off x="228596" y="3558601"/>
            <a:ext cx="11858625" cy="1169551"/>
          </a:xfrm>
          <a:prstGeom prst="rect">
            <a:avLst/>
          </a:prstGeom>
          <a:noFill/>
        </p:spPr>
        <p:txBody>
          <a:bodyPr wrap="square" rtlCol="0">
            <a:spAutoFit/>
          </a:bodyPr>
          <a:lstStyle/>
          <a:p>
            <a:r>
              <a:rPr lang="en-US" sz="1400" b="1" u="sng" dirty="0"/>
              <a:t>Geodetic Data: </a:t>
            </a:r>
            <a:r>
              <a:rPr lang="en-US" sz="1400" dirty="0"/>
              <a:t>Glacier-wide mean volume change, in meters, referencing the total change since the first geodetic measurement. Geodetic measurements should be made from co-registered digital elevation model (DEMs) with full, or near full glacier coverage. The date should reflect the average date of acquisition for each DEM. Finally, the uncertainty reflects the final vertical uncertainty of a DEM after co-registration, determine using the Normalize Median Absolute Deviation (NMAD) statistic. If any altimetry measurements exists, these maybe included as a secondary data file with the same format as the primary geodetics file. </a:t>
            </a:r>
            <a:r>
              <a:rPr lang="en-US" sz="1400" i="1" dirty="0"/>
              <a:t>See data/template/Input_Glaciername_Geodetics.csv and data/template/Input_Glaciername_Altimetry.csv</a:t>
            </a:r>
          </a:p>
        </p:txBody>
      </p:sp>
      <p:sp>
        <p:nvSpPr>
          <p:cNvPr id="8" name="TextBox 7"/>
          <p:cNvSpPr txBox="1"/>
          <p:nvPr/>
        </p:nvSpPr>
        <p:spPr>
          <a:xfrm>
            <a:off x="228597" y="5065694"/>
            <a:ext cx="11858625" cy="738664"/>
          </a:xfrm>
          <a:prstGeom prst="rect">
            <a:avLst/>
          </a:prstGeom>
          <a:noFill/>
        </p:spPr>
        <p:txBody>
          <a:bodyPr wrap="square" rtlCol="0">
            <a:spAutoFit/>
          </a:bodyPr>
          <a:lstStyle/>
          <a:p>
            <a:r>
              <a:rPr lang="en-US" sz="1400" b="1" u="sng" dirty="0"/>
              <a:t>Hypsometric Data:</a:t>
            </a:r>
            <a:r>
              <a:rPr lang="en-US" sz="1400" dirty="0"/>
              <a:t> A glaciers hypsometry, aka area altitude distribution (AAD), should be derived from each DEM used to calculate the geodetic balance time-series, recording glacier area in 100 m bins. To generate a continuous time-series of AADs from the first year of glaciological record through the last, apply a linear interpolation/extrapolation. </a:t>
            </a:r>
            <a:r>
              <a:rPr lang="en-US" sz="1400" i="1" dirty="0"/>
              <a:t>See data/template/Input_Glaciername_Area_Altitude_Distribution.csv</a:t>
            </a:r>
          </a:p>
        </p:txBody>
      </p:sp>
    </p:spTree>
    <p:extLst>
      <p:ext uri="{BB962C8B-B14F-4D97-AF65-F5344CB8AC3E}">
        <p14:creationId xmlns:p14="http://schemas.microsoft.com/office/powerpoint/2010/main" val="95035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_kCCDvVr2gxYpbMUPKc6iHZ9vp4N3et1E-KmCXwONT2KGfyFS6aM3Rl5lpFoVgk8WK6kvA1sP_ULb1tAmJjo2QVFM2Ds7XHV_tBeciYRSa5cBLMYyKmgHUpvI14tTYo2YYvgBrIa">
            <a:extLst>
              <a:ext uri="{FF2B5EF4-FFF2-40B4-BE49-F238E27FC236}">
                <a16:creationId xmlns:a16="http://schemas.microsoft.com/office/drawing/2014/main" id="{1B71D410-57D9-43E5-BD26-AB040B39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2" y="514351"/>
            <a:ext cx="11780233" cy="576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2B1237-D4FF-43B2-8F2A-4553B9AE5BEE}"/>
              </a:ext>
            </a:extLst>
          </p:cNvPr>
          <p:cNvPicPr>
            <a:picLocks noChangeAspect="1"/>
          </p:cNvPicPr>
          <p:nvPr/>
        </p:nvPicPr>
        <p:blipFill>
          <a:blip r:embed="rId2"/>
          <a:stretch>
            <a:fillRect/>
          </a:stretch>
        </p:blipFill>
        <p:spPr>
          <a:xfrm>
            <a:off x="2124075" y="705114"/>
            <a:ext cx="7108853" cy="4319647"/>
          </a:xfrm>
          <a:prstGeom prst="rect">
            <a:avLst/>
          </a:prstGeom>
        </p:spPr>
      </p:pic>
      <p:sp>
        <p:nvSpPr>
          <p:cNvPr id="5" name="TextBox 4"/>
          <p:cNvSpPr txBox="1"/>
          <p:nvPr/>
        </p:nvSpPr>
        <p:spPr>
          <a:xfrm>
            <a:off x="887767" y="124287"/>
            <a:ext cx="10200443" cy="369332"/>
          </a:xfrm>
          <a:prstGeom prst="rect">
            <a:avLst/>
          </a:prstGeom>
          <a:noFill/>
        </p:spPr>
        <p:txBody>
          <a:bodyPr wrap="square" rtlCol="0">
            <a:spAutoFit/>
          </a:bodyPr>
          <a:lstStyle/>
          <a:p>
            <a:r>
              <a:rPr lang="en-US" dirty="0"/>
              <a:t>Update Functions</a:t>
            </a:r>
          </a:p>
        </p:txBody>
      </p:sp>
      <p:sp>
        <p:nvSpPr>
          <p:cNvPr id="6" name="TextBox 5"/>
          <p:cNvSpPr txBox="1"/>
          <p:nvPr/>
        </p:nvSpPr>
        <p:spPr>
          <a:xfrm>
            <a:off x="674703" y="5024761"/>
            <a:ext cx="11301274" cy="1200329"/>
          </a:xfrm>
          <a:prstGeom prst="rect">
            <a:avLst/>
          </a:prstGeom>
          <a:noFill/>
        </p:spPr>
        <p:txBody>
          <a:bodyPr wrap="square" rtlCol="0">
            <a:spAutoFit/>
          </a:bodyPr>
          <a:lstStyle/>
          <a:p>
            <a:r>
              <a:rPr lang="en-US" dirty="0"/>
              <a:t>There are three update functions that need to be run when a new glacier dataset is added to the /data directory, or whenever existing data is update. These functions are used to assemble continuous weather data records, calibration the mass balance model using weather data and glaciological measurements, and finally fill and missing glaciological measurements during the period of record</a:t>
            </a:r>
          </a:p>
        </p:txBody>
      </p:sp>
      <p:sp>
        <p:nvSpPr>
          <p:cNvPr id="2" name="Rectangle 1"/>
          <p:cNvSpPr/>
          <p:nvPr/>
        </p:nvSpPr>
        <p:spPr>
          <a:xfrm>
            <a:off x="1899821" y="1145219"/>
            <a:ext cx="3240350" cy="594804"/>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47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3604" y="141784"/>
            <a:ext cx="10200443" cy="369332"/>
          </a:xfrm>
          <a:prstGeom prst="rect">
            <a:avLst/>
          </a:prstGeom>
          <a:noFill/>
        </p:spPr>
        <p:txBody>
          <a:bodyPr wrap="square" rtlCol="0">
            <a:spAutoFit/>
          </a:bodyPr>
          <a:lstStyle/>
          <a:p>
            <a:r>
              <a:rPr lang="en-US" dirty="0"/>
              <a:t>Update Functions: 1) Fill gaps in primary weather data</a:t>
            </a:r>
          </a:p>
        </p:txBody>
      </p:sp>
      <p:sp>
        <p:nvSpPr>
          <p:cNvPr id="6" name="TextBox 5"/>
          <p:cNvSpPr txBox="1"/>
          <p:nvPr/>
        </p:nvSpPr>
        <p:spPr>
          <a:xfrm>
            <a:off x="184467" y="720616"/>
            <a:ext cx="6230959" cy="3293209"/>
          </a:xfrm>
          <a:prstGeom prst="rect">
            <a:avLst/>
          </a:prstGeom>
          <a:noFill/>
        </p:spPr>
        <p:txBody>
          <a:bodyPr wrap="square" rtlCol="0">
            <a:spAutoFit/>
          </a:bodyPr>
          <a:lstStyle/>
          <a:p>
            <a:r>
              <a:rPr lang="en-US" sz="1600" dirty="0"/>
              <a:t>The first update function fills any gaps in the “Input_Glaciername_Daily_Weather.csv” file. Data from a distal weather station, “Input_Secondary_Weather_data.csv”, is used to develop a statistical relationship between primary and secondary weather stations. A simple linear regression is fit for each month and used to model the temperature and precipitation at the primary weather station if data is missing.</a:t>
            </a:r>
          </a:p>
          <a:p>
            <a:endParaRPr lang="en-US" sz="1600" dirty="0"/>
          </a:p>
          <a:p>
            <a:r>
              <a:rPr lang="en-US" sz="1600" dirty="0"/>
              <a:t>The secondary weather data may have several weather stations, depending on the length, completeness, and location. </a:t>
            </a:r>
          </a:p>
          <a:p>
            <a:endParaRPr lang="en-US" sz="1600" dirty="0"/>
          </a:p>
          <a:p>
            <a:r>
              <a:rPr lang="en-US" sz="1600" dirty="0"/>
              <a:t>The filled primary weather station data is saved to the /data/Intermediate data directory as “GlaciernameFilledWx.csv”</a:t>
            </a:r>
          </a:p>
        </p:txBody>
      </p:sp>
      <p:pic>
        <p:nvPicPr>
          <p:cNvPr id="2" name="Picture 1"/>
          <p:cNvPicPr>
            <a:picLocks noChangeAspect="1"/>
          </p:cNvPicPr>
          <p:nvPr/>
        </p:nvPicPr>
        <p:blipFill>
          <a:blip r:embed="rId2"/>
          <a:stretch>
            <a:fillRect/>
          </a:stretch>
        </p:blipFill>
        <p:spPr>
          <a:xfrm>
            <a:off x="6683280" y="720616"/>
            <a:ext cx="5306416" cy="3842577"/>
          </a:xfrm>
          <a:prstGeom prst="rect">
            <a:avLst/>
          </a:prstGeom>
        </p:spPr>
      </p:pic>
    </p:spTree>
    <p:extLst>
      <p:ext uri="{BB962C8B-B14F-4D97-AF65-F5344CB8AC3E}">
        <p14:creationId xmlns:p14="http://schemas.microsoft.com/office/powerpoint/2010/main" val="289653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3604" y="141784"/>
            <a:ext cx="10200443" cy="369332"/>
          </a:xfrm>
          <a:prstGeom prst="rect">
            <a:avLst/>
          </a:prstGeom>
          <a:noFill/>
        </p:spPr>
        <p:txBody>
          <a:bodyPr wrap="square" rtlCol="0">
            <a:spAutoFit/>
          </a:bodyPr>
          <a:lstStyle/>
          <a:p>
            <a:r>
              <a:rPr lang="en-US" dirty="0"/>
              <a:t>Update Functions: 2) Calibrate Mass Balance Model </a:t>
            </a:r>
          </a:p>
        </p:txBody>
      </p:sp>
      <p:sp>
        <p:nvSpPr>
          <p:cNvPr id="6" name="TextBox 5"/>
          <p:cNvSpPr txBox="1"/>
          <p:nvPr/>
        </p:nvSpPr>
        <p:spPr>
          <a:xfrm>
            <a:off x="184467" y="720616"/>
            <a:ext cx="6230959" cy="5262979"/>
          </a:xfrm>
          <a:prstGeom prst="rect">
            <a:avLst/>
          </a:prstGeom>
          <a:noFill/>
        </p:spPr>
        <p:txBody>
          <a:bodyPr wrap="square" rtlCol="0">
            <a:spAutoFit/>
          </a:bodyPr>
          <a:lstStyle/>
          <a:p>
            <a:r>
              <a:rPr lang="en-US" sz="1600" dirty="0"/>
              <a:t>The second update function calibrates the mass balance model used in calculating glacier-wide solutions. The calibration occurs in three steps 1) snow accumulation 2) snow ablation 3) ice ablation.</a:t>
            </a:r>
          </a:p>
          <a:p>
            <a:endParaRPr lang="en-US" sz="1600" dirty="0"/>
          </a:p>
          <a:p>
            <a:r>
              <a:rPr lang="en-US" sz="1600" dirty="0"/>
              <a:t>First snow accumulation rates are calibrated on a site-to-site basis using the measured precipitation at the primary weather station and the measured on-glacier site </a:t>
            </a:r>
            <a:r>
              <a:rPr lang="en-US" sz="1600" dirty="0" err="1"/>
              <a:t>swe</a:t>
            </a:r>
            <a:r>
              <a:rPr lang="en-US" sz="1600" dirty="0"/>
              <a:t> in the spring. This occurs first because it requires the least number of assumptions.</a:t>
            </a:r>
          </a:p>
          <a:p>
            <a:endParaRPr lang="en-US" sz="1600" dirty="0"/>
          </a:p>
          <a:p>
            <a:r>
              <a:rPr lang="en-US" sz="1600" dirty="0"/>
              <a:t>Next, glaciological data is sorted for measurements the capture seasonal ablation of only snow in order to calibrate a snow ablation coefficient. This step occurs second, because we need to adjust most spring measurements to the mass maximum using the previously calculated precipitation ratios.</a:t>
            </a:r>
          </a:p>
          <a:p>
            <a:endParaRPr lang="en-US" sz="1600" dirty="0"/>
          </a:p>
          <a:p>
            <a:r>
              <a:rPr lang="en-US" sz="1600" dirty="0"/>
              <a:t>Finally, we calibrate a ice melt coefficient which is highly dependent on the calibrated precipitation ratios and snow ablation coefficients</a:t>
            </a:r>
          </a:p>
          <a:p>
            <a:endParaRPr lang="en-US" sz="1600" dirty="0"/>
          </a:p>
          <a:p>
            <a:r>
              <a:rPr lang="en-US" sz="1600" dirty="0"/>
              <a:t>Because the melt coefficients are solved depending on </a:t>
            </a:r>
            <a:r>
              <a:rPr lang="en-US" sz="1600" dirty="0" err="1"/>
              <a:t>apriory</a:t>
            </a:r>
            <a:r>
              <a:rPr lang="en-US" sz="1600" dirty="0"/>
              <a:t> assumptions, the function runs iteratively until the melt coefficients stop changing by 0.00001 *C/PDD</a:t>
            </a:r>
          </a:p>
        </p:txBody>
      </p:sp>
      <p:pic>
        <p:nvPicPr>
          <p:cNvPr id="2" name="Picture 1"/>
          <p:cNvPicPr>
            <a:picLocks noChangeAspect="1"/>
          </p:cNvPicPr>
          <p:nvPr/>
        </p:nvPicPr>
        <p:blipFill>
          <a:blip r:embed="rId2"/>
          <a:stretch>
            <a:fillRect/>
          </a:stretch>
        </p:blipFill>
        <p:spPr>
          <a:xfrm>
            <a:off x="6496212" y="720616"/>
            <a:ext cx="5695788" cy="2767704"/>
          </a:xfrm>
          <a:prstGeom prst="rect">
            <a:avLst/>
          </a:prstGeom>
        </p:spPr>
      </p:pic>
      <p:pic>
        <p:nvPicPr>
          <p:cNvPr id="3" name="Picture 2"/>
          <p:cNvPicPr>
            <a:picLocks noChangeAspect="1"/>
          </p:cNvPicPr>
          <p:nvPr/>
        </p:nvPicPr>
        <p:blipFill>
          <a:blip r:embed="rId3"/>
          <a:stretch>
            <a:fillRect/>
          </a:stretch>
        </p:blipFill>
        <p:spPr>
          <a:xfrm>
            <a:off x="9429582" y="4046706"/>
            <a:ext cx="2837164" cy="2767704"/>
          </a:xfrm>
          <a:prstGeom prst="rect">
            <a:avLst/>
          </a:prstGeom>
        </p:spPr>
      </p:pic>
      <p:pic>
        <p:nvPicPr>
          <p:cNvPr id="4" name="Picture 3">
            <a:extLst>
              <a:ext uri="{FF2B5EF4-FFF2-40B4-BE49-F238E27FC236}">
                <a16:creationId xmlns:a16="http://schemas.microsoft.com/office/drawing/2014/main" id="{43E9D858-D242-4816-87AE-0662AB71A6CB}"/>
              </a:ext>
            </a:extLst>
          </p:cNvPr>
          <p:cNvPicPr>
            <a:picLocks noChangeAspect="1"/>
          </p:cNvPicPr>
          <p:nvPr/>
        </p:nvPicPr>
        <p:blipFill>
          <a:blip r:embed="rId4"/>
          <a:stretch>
            <a:fillRect/>
          </a:stretch>
        </p:blipFill>
        <p:spPr>
          <a:xfrm>
            <a:off x="6552482" y="4046706"/>
            <a:ext cx="2877100" cy="2767704"/>
          </a:xfrm>
          <a:prstGeom prst="rect">
            <a:avLst/>
          </a:prstGeom>
        </p:spPr>
      </p:pic>
    </p:spTree>
    <p:extLst>
      <p:ext uri="{BB962C8B-B14F-4D97-AF65-F5344CB8AC3E}">
        <p14:creationId xmlns:p14="http://schemas.microsoft.com/office/powerpoint/2010/main" val="263395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3604" y="141784"/>
            <a:ext cx="10200443" cy="369332"/>
          </a:xfrm>
          <a:prstGeom prst="rect">
            <a:avLst/>
          </a:prstGeom>
          <a:noFill/>
        </p:spPr>
        <p:txBody>
          <a:bodyPr wrap="square" rtlCol="0">
            <a:spAutoFit/>
          </a:bodyPr>
          <a:lstStyle/>
          <a:p>
            <a:r>
              <a:rPr lang="en-US" dirty="0"/>
              <a:t>Update Functions: 3) Fill missing glaciological observations</a:t>
            </a:r>
          </a:p>
        </p:txBody>
      </p:sp>
      <p:sp>
        <p:nvSpPr>
          <p:cNvPr id="4" name="TextBox 3"/>
          <p:cNvSpPr txBox="1"/>
          <p:nvPr/>
        </p:nvSpPr>
        <p:spPr>
          <a:xfrm>
            <a:off x="471055" y="877455"/>
            <a:ext cx="5523345" cy="4031873"/>
          </a:xfrm>
          <a:prstGeom prst="rect">
            <a:avLst/>
          </a:prstGeom>
          <a:noFill/>
        </p:spPr>
        <p:txBody>
          <a:bodyPr wrap="square" rtlCol="0">
            <a:spAutoFit/>
          </a:bodyPr>
          <a:lstStyle/>
          <a:p>
            <a:r>
              <a:rPr lang="en-US" sz="1600" dirty="0"/>
              <a:t>Missing glaciological observations are filled using the mass balance model to provide a consistent number of sites to calculate the glacier-wide mass balance. </a:t>
            </a:r>
          </a:p>
          <a:p>
            <a:endParaRPr lang="en-US" sz="1600" dirty="0"/>
          </a:p>
          <a:p>
            <a:r>
              <a:rPr lang="en-US" sz="1600" dirty="0"/>
              <a:t>First, to identify which sites the user wants to be filled/modeled “Input_GlacierName_Glaciological_Data.csv” should read </a:t>
            </a:r>
            <a:r>
              <a:rPr lang="en-US" sz="1600" dirty="0" err="1"/>
              <a:t>NaN</a:t>
            </a:r>
            <a:r>
              <a:rPr lang="en-US" sz="1600" dirty="0"/>
              <a:t> for missing spring or fall observations. Additionally, the date should be entered as </a:t>
            </a:r>
            <a:r>
              <a:rPr lang="en-US" sz="1600" dirty="0" err="1"/>
              <a:t>NaN</a:t>
            </a:r>
            <a:r>
              <a:rPr lang="en-US" sz="1600" dirty="0"/>
              <a:t> as well for these missing observations. This allows the user to define the appropriate elevation for the site. </a:t>
            </a:r>
          </a:p>
          <a:p>
            <a:endParaRPr lang="en-US" sz="1600" dirty="0"/>
          </a:p>
          <a:p>
            <a:r>
              <a:rPr lang="en-US" sz="1600" dirty="0"/>
              <a:t>Alternatively, the user can define the year and sites in the GUI that they wish to model missing data. </a:t>
            </a:r>
          </a:p>
          <a:p>
            <a:endParaRPr lang="en-US" sz="1600" dirty="0"/>
          </a:p>
          <a:p>
            <a:r>
              <a:rPr lang="en-US" sz="1600" dirty="0"/>
              <a:t>Missing observations are modeled on May 1 for spring measurements and September 30 for fall observations. </a:t>
            </a:r>
          </a:p>
        </p:txBody>
      </p:sp>
      <p:pic>
        <p:nvPicPr>
          <p:cNvPr id="7" name="Picture 6"/>
          <p:cNvPicPr>
            <a:picLocks noChangeAspect="1"/>
          </p:cNvPicPr>
          <p:nvPr/>
        </p:nvPicPr>
        <p:blipFill>
          <a:blip r:embed="rId2"/>
          <a:stretch>
            <a:fillRect/>
          </a:stretch>
        </p:blipFill>
        <p:spPr>
          <a:xfrm>
            <a:off x="6847320" y="877455"/>
            <a:ext cx="4881796" cy="3463059"/>
          </a:xfrm>
          <a:prstGeom prst="rect">
            <a:avLst/>
          </a:prstGeom>
        </p:spPr>
      </p:pic>
    </p:spTree>
    <p:extLst>
      <p:ext uri="{BB962C8B-B14F-4D97-AF65-F5344CB8AC3E}">
        <p14:creationId xmlns:p14="http://schemas.microsoft.com/office/powerpoint/2010/main" val="306703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767" y="124287"/>
            <a:ext cx="10200443" cy="369332"/>
          </a:xfrm>
          <a:prstGeom prst="rect">
            <a:avLst/>
          </a:prstGeom>
          <a:noFill/>
        </p:spPr>
        <p:txBody>
          <a:bodyPr wrap="square" rtlCol="0">
            <a:spAutoFit/>
          </a:bodyPr>
          <a:lstStyle/>
          <a:p>
            <a:r>
              <a:rPr lang="en-US" dirty="0"/>
              <a:t>Calculate Glacier-Wide!</a:t>
            </a:r>
          </a:p>
        </p:txBody>
      </p:sp>
      <p:sp>
        <p:nvSpPr>
          <p:cNvPr id="6" name="TextBox 5"/>
          <p:cNvSpPr txBox="1"/>
          <p:nvPr/>
        </p:nvSpPr>
        <p:spPr>
          <a:xfrm>
            <a:off x="550878" y="5846606"/>
            <a:ext cx="11301274" cy="646331"/>
          </a:xfrm>
          <a:prstGeom prst="rect">
            <a:avLst/>
          </a:prstGeom>
          <a:noFill/>
        </p:spPr>
        <p:txBody>
          <a:bodyPr wrap="square" rtlCol="0">
            <a:spAutoFit/>
          </a:bodyPr>
          <a:lstStyle/>
          <a:p>
            <a:r>
              <a:rPr lang="en-US" dirty="0"/>
              <a:t>A GUI is used to allow users to toggle between glaciers, perform processing steps, and calculate the glacier mass balance using several different approaches commonly used in previous studies</a:t>
            </a:r>
          </a:p>
        </p:txBody>
      </p:sp>
      <p:pic>
        <p:nvPicPr>
          <p:cNvPr id="2" name="Picture 1">
            <a:extLst>
              <a:ext uri="{FF2B5EF4-FFF2-40B4-BE49-F238E27FC236}">
                <a16:creationId xmlns:a16="http://schemas.microsoft.com/office/drawing/2014/main" id="{199E01B5-083A-46E9-90DC-FFB5D5563F80}"/>
              </a:ext>
            </a:extLst>
          </p:cNvPr>
          <p:cNvPicPr>
            <a:picLocks noChangeAspect="1"/>
          </p:cNvPicPr>
          <p:nvPr/>
        </p:nvPicPr>
        <p:blipFill>
          <a:blip r:embed="rId2"/>
          <a:stretch>
            <a:fillRect/>
          </a:stretch>
        </p:blipFill>
        <p:spPr>
          <a:xfrm>
            <a:off x="2124075" y="705114"/>
            <a:ext cx="8041002" cy="4886061"/>
          </a:xfrm>
          <a:prstGeom prst="rect">
            <a:avLst/>
          </a:prstGeom>
        </p:spPr>
      </p:pic>
      <p:sp>
        <p:nvSpPr>
          <p:cNvPr id="7" name="Rectangle 6"/>
          <p:cNvSpPr/>
          <p:nvPr/>
        </p:nvSpPr>
        <p:spPr>
          <a:xfrm>
            <a:off x="7532425" y="2553340"/>
            <a:ext cx="3240350" cy="594804"/>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15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7810</TotalTime>
  <Words>1026</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To-Do’s</vt:lpstr>
    </vt:vector>
  </TitlesOfParts>
  <Company>Department of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Mcneil, Christopher J.</dc:creator>
  <cp:lastModifiedBy>Mcneil, Christopher J</cp:lastModifiedBy>
  <cp:revision>57</cp:revision>
  <dcterms:created xsi:type="dcterms:W3CDTF">2018-03-21T20:55:51Z</dcterms:created>
  <dcterms:modified xsi:type="dcterms:W3CDTF">2018-10-29T16:51:39Z</dcterms:modified>
</cp:coreProperties>
</file>