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8288000" cy="10287000"/>
  <p:notesSz cx="6858000" cy="9144000"/>
  <p:embeddedFontLst>
    <p:embeddedFont>
      <p:font typeface="Poppins Medium Bold" charset="1" panose="02000000000000000000"/>
      <p:regular r:id="rId42"/>
    </p:embeddedFont>
    <p:embeddedFont>
      <p:font typeface="Poppins Medium" charset="1" panose="02000000000000000000"/>
      <p:regular r:id="rId43"/>
    </p:embeddedFont>
    <p:embeddedFont>
      <p:font typeface="Poppins Light Bold" charset="1" panose="02000000000000000000"/>
      <p:regular r:id="rId44"/>
    </p:embeddedFont>
    <p:embeddedFont>
      <p:font typeface="Poppins Light" charset="1" panose="02000000000000000000"/>
      <p:regular r:id="rId45"/>
    </p:embeddedFont>
    <p:embeddedFont>
      <p:font typeface="Open Sans Bold" charset="1" panose="020B0806030504020204"/>
      <p:regular r:id="rId46"/>
    </p:embeddedFont>
    <p:embeddedFont>
      <p:font typeface="Open Sans" charset="1" panose="020B0606030504020204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1330431" cy="7855317"/>
            <a:chOff x="0" y="0"/>
            <a:chExt cx="15107241" cy="1047375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275"/>
              <a:ext cx="4915988" cy="536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89864"/>
              <a:ext cx="15107241" cy="5872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40"/>
                </a:lnSpc>
              </a:pPr>
              <a:r>
                <a:rPr lang="en-US" sz="1040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Classificação de Reviews Olist: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530233"/>
              <a:ext cx="15107241" cy="1943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spc="55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Comparação de Modelos Redes Neurais</a:t>
              </a:r>
            </a:p>
            <a:p>
              <a:pPr algn="l">
                <a:lnSpc>
                  <a:spcPts val="3919"/>
                </a:lnSpc>
              </a:pPr>
            </a:p>
            <a:p>
              <a:pPr algn="l">
                <a:lnSpc>
                  <a:spcPts val="3919"/>
                </a:lnSpc>
              </a:pPr>
              <a:r>
                <a:rPr lang="en-US" sz="2799" spc="55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Grupo: Gabriel Vieira, Edgard Henrique, Gustavo Henrique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5069830" cy="894134"/>
          </a:xfrm>
          <a:custGeom>
            <a:avLst/>
            <a:gdLst/>
            <a:ahLst/>
            <a:cxnLst/>
            <a:rect r="r" b="b" t="t" l="l"/>
            <a:pathLst>
              <a:path h="894134" w="5069830">
                <a:moveTo>
                  <a:pt x="0" y="0"/>
                </a:moveTo>
                <a:lnTo>
                  <a:pt x="5069830" y="0"/>
                </a:lnTo>
                <a:lnTo>
                  <a:pt x="5069830" y="894134"/>
                </a:lnTo>
                <a:lnTo>
                  <a:pt x="0" y="894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61584" y="-970672"/>
            <a:ext cx="13264499" cy="13361675"/>
          </a:xfrm>
          <a:custGeom>
            <a:avLst/>
            <a:gdLst/>
            <a:ahLst/>
            <a:cxnLst/>
            <a:rect r="r" b="b" t="t" l="l"/>
            <a:pathLst>
              <a:path h="13361675" w="13264499">
                <a:moveTo>
                  <a:pt x="0" y="0"/>
                </a:moveTo>
                <a:lnTo>
                  <a:pt x="13264499" y="0"/>
                </a:lnTo>
                <a:lnTo>
                  <a:pt x="13264499" y="13361675"/>
                </a:lnTo>
                <a:lnTo>
                  <a:pt x="0" y="133616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27340" y="3456901"/>
            <a:ext cx="8833319" cy="4014229"/>
            <a:chOff x="0" y="0"/>
            <a:chExt cx="11777759" cy="535230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01600"/>
              <a:ext cx="11777759" cy="172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260"/>
                </a:lnSpc>
              </a:pPr>
              <a:r>
                <a:rPr lang="en-US" sz="855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Abordagem 1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718325"/>
              <a:ext cx="11777759" cy="2486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TF-IDF</a:t>
              </a: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Multinomial Naive-Bayes</a:t>
              </a:r>
            </a:p>
            <a:p>
              <a:pPr algn="l">
                <a:lnSpc>
                  <a:spcPts val="37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8861017">
            <a:off x="14669046" y="-205763"/>
            <a:ext cx="4137367" cy="4114800"/>
          </a:xfrm>
          <a:custGeom>
            <a:avLst/>
            <a:gdLst/>
            <a:ahLst/>
            <a:cxnLst/>
            <a:rect r="r" b="b" t="t" l="l"/>
            <a:pathLst>
              <a:path h="4114800" w="4137367">
                <a:moveTo>
                  <a:pt x="0" y="0"/>
                </a:moveTo>
                <a:lnTo>
                  <a:pt x="4137368" y="0"/>
                </a:lnTo>
                <a:lnTo>
                  <a:pt x="41373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2700000">
            <a:off x="12900135" y="-443369"/>
            <a:ext cx="10407360" cy="6622866"/>
          </a:xfrm>
          <a:custGeom>
            <a:avLst/>
            <a:gdLst/>
            <a:ahLst/>
            <a:cxnLst/>
            <a:rect r="r" b="b" t="t" l="l"/>
            <a:pathLst>
              <a:path h="6622866" w="10407360">
                <a:moveTo>
                  <a:pt x="10407360" y="0"/>
                </a:moveTo>
                <a:lnTo>
                  <a:pt x="0" y="0"/>
                </a:lnTo>
                <a:lnTo>
                  <a:pt x="0" y="6622865"/>
                </a:lnTo>
                <a:lnTo>
                  <a:pt x="10407360" y="6622865"/>
                </a:lnTo>
                <a:lnTo>
                  <a:pt x="104073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43405" y="2012436"/>
            <a:ext cx="8833319" cy="6262129"/>
            <a:chOff x="0" y="0"/>
            <a:chExt cx="11777759" cy="834950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1600"/>
              <a:ext cx="11777759" cy="3454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260"/>
                </a:lnSpc>
              </a:pPr>
              <a:r>
                <a:rPr lang="en-US" sz="855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Modelo Naive Bayes e TF-IDF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445525"/>
              <a:ext cx="11777759" cy="3756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Vetoriz</a:t>
              </a: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ação: Conversão de texto para valores numéricos (TF-IDF).</a:t>
              </a: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Modelo: Multinomial Naive Bayes.</a:t>
              </a: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Resultados:</a:t>
              </a: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Acurácia no conjunto de teste: 90% </a:t>
              </a:r>
            </a:p>
            <a:p>
              <a:pPr algn="l">
                <a:lnSpc>
                  <a:spcPts val="377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26115"/>
            <a:ext cx="9415485" cy="3434771"/>
            <a:chOff x="0" y="0"/>
            <a:chExt cx="12553980" cy="457969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36652"/>
              <a:ext cx="12553980" cy="21351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670"/>
                </a:lnSpc>
              </a:pPr>
              <a:r>
                <a:rPr lang="en-US" sz="10558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TF-IDF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433775"/>
              <a:ext cx="12553980" cy="947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2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9101809">
            <a:off x="15837824" y="-617246"/>
            <a:ext cx="2842953" cy="4114800"/>
          </a:xfrm>
          <a:custGeom>
            <a:avLst/>
            <a:gdLst/>
            <a:ahLst/>
            <a:cxnLst/>
            <a:rect r="r" b="b" t="t" l="l"/>
            <a:pathLst>
              <a:path h="4114800" w="2842953">
                <a:moveTo>
                  <a:pt x="0" y="0"/>
                </a:moveTo>
                <a:lnTo>
                  <a:pt x="2842952" y="0"/>
                </a:lnTo>
                <a:lnTo>
                  <a:pt x="28429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51927" y="2658935"/>
            <a:ext cx="8115300" cy="488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</a:pPr>
            <a:r>
              <a:rPr lang="en-US" sz="4614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É uma técnica usada para converter documentos em valores numéricos, capturando a importância das palavras em um corpus.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043216">
            <a:off x="12144942" y="-3077356"/>
            <a:ext cx="7315200" cy="3072384"/>
          </a:xfrm>
          <a:custGeom>
            <a:avLst/>
            <a:gdLst/>
            <a:ahLst/>
            <a:cxnLst/>
            <a:rect r="r" b="b" t="t" l="l"/>
            <a:pathLst>
              <a:path h="3072384" w="7315200">
                <a:moveTo>
                  <a:pt x="0" y="0"/>
                </a:moveTo>
                <a:lnTo>
                  <a:pt x="7315200" y="0"/>
                </a:lnTo>
                <a:lnTo>
                  <a:pt x="7315200" y="3072384"/>
                </a:ln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3668" y="412092"/>
            <a:ext cx="4514419" cy="7249720"/>
            <a:chOff x="0" y="0"/>
            <a:chExt cx="6019225" cy="966629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36652"/>
              <a:ext cx="6019225" cy="2133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670"/>
                </a:lnSpc>
              </a:pPr>
              <a:r>
                <a:rPr lang="en-US" sz="10558" b="true">
                  <a:solidFill>
                    <a:srgbClr val="7AD7F4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TF-IDF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432185"/>
              <a:ext cx="6019225" cy="60359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25"/>
                </a:lnSpc>
              </a:pPr>
              <a:r>
                <a:rPr lang="en-US" sz="4303">
                  <a:solidFill>
                    <a:srgbClr val="7AD7F4"/>
                  </a:solidFill>
                  <a:latin typeface="Poppins Light Bold"/>
                  <a:ea typeface="Poppins Light Bold"/>
                  <a:cs typeface="Poppins Light Bold"/>
                  <a:sym typeface="Poppins Light Bold"/>
                </a:rPr>
                <a:t>T</a:t>
              </a:r>
              <a:r>
                <a:rPr lang="en-US" sz="430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erm</a:t>
              </a:r>
            </a:p>
            <a:p>
              <a:pPr algn="l">
                <a:lnSpc>
                  <a:spcPts val="6025"/>
                </a:lnSpc>
              </a:pPr>
              <a:r>
                <a:rPr lang="en-US" sz="4303">
                  <a:solidFill>
                    <a:srgbClr val="7AD7F4"/>
                  </a:solidFill>
                  <a:latin typeface="Poppins Light Bold"/>
                  <a:ea typeface="Poppins Light Bold"/>
                  <a:cs typeface="Poppins Light Bold"/>
                  <a:sym typeface="Poppins Light Bold"/>
                </a:rPr>
                <a:t>F</a:t>
              </a:r>
              <a:r>
                <a:rPr lang="en-US" sz="430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requency</a:t>
              </a:r>
            </a:p>
            <a:p>
              <a:pPr algn="l">
                <a:lnSpc>
                  <a:spcPts val="6025"/>
                </a:lnSpc>
              </a:pPr>
            </a:p>
            <a:p>
              <a:pPr algn="l">
                <a:lnSpc>
                  <a:spcPts val="6025"/>
                </a:lnSpc>
              </a:pPr>
              <a:r>
                <a:rPr lang="en-US" sz="4303">
                  <a:solidFill>
                    <a:srgbClr val="7AD7F4"/>
                  </a:solidFill>
                  <a:latin typeface="Poppins Light Bold"/>
                  <a:ea typeface="Poppins Light Bold"/>
                  <a:cs typeface="Poppins Light Bold"/>
                  <a:sym typeface="Poppins Light Bold"/>
                </a:rPr>
                <a:t>I</a:t>
              </a:r>
              <a:r>
                <a:rPr lang="en-US" sz="430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nverse</a:t>
              </a:r>
            </a:p>
            <a:p>
              <a:pPr algn="l">
                <a:lnSpc>
                  <a:spcPts val="6025"/>
                </a:lnSpc>
              </a:pPr>
              <a:r>
                <a:rPr lang="en-US" sz="4303">
                  <a:solidFill>
                    <a:srgbClr val="7AD7F4"/>
                  </a:solidFill>
                  <a:latin typeface="Poppins Light Bold"/>
                  <a:ea typeface="Poppins Light Bold"/>
                  <a:cs typeface="Poppins Light Bold"/>
                  <a:sym typeface="Poppins Light Bold"/>
                </a:rPr>
                <a:t>D</a:t>
              </a:r>
              <a:r>
                <a:rPr lang="en-US" sz="430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ocument</a:t>
              </a:r>
            </a:p>
            <a:p>
              <a:pPr algn="l">
                <a:lnSpc>
                  <a:spcPts val="6025"/>
                </a:lnSpc>
              </a:pPr>
              <a:r>
                <a:rPr lang="en-US" sz="4303">
                  <a:solidFill>
                    <a:srgbClr val="7AD7F4"/>
                  </a:solidFill>
                  <a:latin typeface="Poppins Light Bold"/>
                  <a:ea typeface="Poppins Light Bold"/>
                  <a:cs typeface="Poppins Light Bold"/>
                  <a:sym typeface="Poppins Light Bold"/>
                </a:rPr>
                <a:t>F</a:t>
              </a:r>
              <a:r>
                <a:rPr lang="en-US" sz="430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requency</a:t>
              </a:r>
            </a:p>
          </p:txBody>
        </p:sp>
      </p:grpSp>
      <p:sp>
        <p:nvSpPr>
          <p:cNvPr name="AutoShape 6" id="6"/>
          <p:cNvSpPr/>
          <p:nvPr/>
        </p:nvSpPr>
        <p:spPr>
          <a:xfrm>
            <a:off x="7689140" y="1721608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8017752" y="3231926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237212" y="4764180"/>
            <a:ext cx="7490690" cy="4147970"/>
          </a:xfrm>
          <a:custGeom>
            <a:avLst/>
            <a:gdLst/>
            <a:ahLst/>
            <a:cxnLst/>
            <a:rect r="r" b="b" t="t" l="l"/>
            <a:pathLst>
              <a:path h="4147970" w="7490690">
                <a:moveTo>
                  <a:pt x="0" y="0"/>
                </a:moveTo>
                <a:lnTo>
                  <a:pt x="7490691" y="0"/>
                </a:lnTo>
                <a:lnTo>
                  <a:pt x="7490691" y="4147970"/>
                </a:lnTo>
                <a:lnTo>
                  <a:pt x="0" y="41479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21435" y="1256788"/>
            <a:ext cx="7516118" cy="44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Qnt. de aparições da palavra no documento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04011" y="1683508"/>
            <a:ext cx="5350966" cy="44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Qnt. de palavras no documento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91523" y="2767106"/>
            <a:ext cx="3433167" cy="44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Qnt. de documentos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57873" y="3193826"/>
            <a:ext cx="7300466" cy="44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Qnt. de documentos que contém a palavra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29173" y="2989991"/>
            <a:ext cx="584448" cy="44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Log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13621" y="2773455"/>
            <a:ext cx="44425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(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991689" y="2650901"/>
            <a:ext cx="44425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76430" y="2224528"/>
            <a:ext cx="206127" cy="44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X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59676" y="3431200"/>
            <a:ext cx="5757000" cy="4610658"/>
          </a:xfrm>
          <a:custGeom>
            <a:avLst/>
            <a:gdLst/>
            <a:ahLst/>
            <a:cxnLst/>
            <a:rect r="r" b="b" t="t" l="l"/>
            <a:pathLst>
              <a:path h="4610658" w="5757000">
                <a:moveTo>
                  <a:pt x="0" y="0"/>
                </a:moveTo>
                <a:lnTo>
                  <a:pt x="5757001" y="0"/>
                </a:lnTo>
                <a:lnTo>
                  <a:pt x="5757001" y="4610658"/>
                </a:lnTo>
                <a:lnTo>
                  <a:pt x="0" y="4610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11501" y="4650666"/>
            <a:ext cx="5757000" cy="2171726"/>
          </a:xfrm>
          <a:custGeom>
            <a:avLst/>
            <a:gdLst/>
            <a:ahLst/>
            <a:cxnLst/>
            <a:rect r="r" b="b" t="t" l="l"/>
            <a:pathLst>
              <a:path h="2171726" w="5757000">
                <a:moveTo>
                  <a:pt x="0" y="0"/>
                </a:moveTo>
                <a:lnTo>
                  <a:pt x="5757000" y="0"/>
                </a:lnTo>
                <a:lnTo>
                  <a:pt x="5757000" y="2171726"/>
                </a:lnTo>
                <a:lnTo>
                  <a:pt x="0" y="2171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2514" y="420308"/>
            <a:ext cx="8321486" cy="1807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39"/>
              </a:lnSpc>
              <a:spcBef>
                <a:spcPct val="0"/>
              </a:spcBef>
            </a:pPr>
            <a:r>
              <a:rPr lang="en-US" sz="1059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Resultados: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39050" y="2898261"/>
            <a:ext cx="8833319" cy="4490479"/>
            <a:chOff x="0" y="0"/>
            <a:chExt cx="11777759" cy="598730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01600"/>
              <a:ext cx="11777759" cy="172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260"/>
                </a:lnSpc>
              </a:pPr>
              <a:r>
                <a:rPr lang="en-US" sz="855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Abordagem 2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718325"/>
              <a:ext cx="11777759" cy="3121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Embedding Pré treinado em Português </a:t>
              </a: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Modelos Híbridos LSTM e GRU com camada convolucional</a:t>
              </a:r>
            </a:p>
            <a:p>
              <a:pPr algn="l">
                <a:lnSpc>
                  <a:spcPts val="37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8861017">
            <a:off x="14669046" y="-205763"/>
            <a:ext cx="4137367" cy="4114800"/>
          </a:xfrm>
          <a:custGeom>
            <a:avLst/>
            <a:gdLst/>
            <a:ahLst/>
            <a:cxnLst/>
            <a:rect r="r" b="b" t="t" l="l"/>
            <a:pathLst>
              <a:path h="4114800" w="4137367">
                <a:moveTo>
                  <a:pt x="0" y="0"/>
                </a:moveTo>
                <a:lnTo>
                  <a:pt x="4137368" y="0"/>
                </a:lnTo>
                <a:lnTo>
                  <a:pt x="41373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89107" y="-5498893"/>
            <a:ext cx="10997787" cy="10997787"/>
          </a:xfrm>
          <a:custGeom>
            <a:avLst/>
            <a:gdLst/>
            <a:ahLst/>
            <a:cxnLst/>
            <a:rect r="r" b="b" t="t" l="l"/>
            <a:pathLst>
              <a:path h="10997787" w="10997787">
                <a:moveTo>
                  <a:pt x="0" y="0"/>
                </a:moveTo>
                <a:lnTo>
                  <a:pt x="10997786" y="0"/>
                </a:lnTo>
                <a:lnTo>
                  <a:pt x="10997786" y="10997786"/>
                </a:lnTo>
                <a:lnTo>
                  <a:pt x="0" y="10997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4894" y="514814"/>
            <a:ext cx="12110886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Embedding Word2Vec CBOW de 100 Dimensões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4894" y="2989151"/>
            <a:ext cx="12646330" cy="708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247" indent="-271124" lvl="1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Origem: Repositório NILC (Núcleo Interinstitucional de Linguística Computacional) USP São Carlos</a:t>
            </a:r>
          </a:p>
          <a:p>
            <a:pPr algn="l" marL="542247" indent="-271124" lvl="1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Cada palavra = Vetor de 100 números</a:t>
            </a:r>
          </a:p>
          <a:p>
            <a:pPr algn="l" marL="542247" indent="-271124" lvl="1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Esses números representam a posição da palavra em um espaço matemático que reflete seu significado semântico.</a:t>
            </a:r>
          </a:p>
          <a:p>
            <a:pPr algn="l" marL="1084495" indent="-361498" lvl="2">
              <a:lnSpc>
                <a:spcPts val="3516"/>
              </a:lnSpc>
              <a:buFont typeface="Arial"/>
              <a:buChar char="⚬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Palavras semelhantes estarão próximas no espaço vetorial (ex: "bom" e "ótimo").</a:t>
            </a:r>
          </a:p>
          <a:p>
            <a:pPr algn="l" marL="542247" indent="-271124" lvl="1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Por que 100 Dimensões?</a:t>
            </a:r>
          </a:p>
          <a:p>
            <a:pPr algn="l" marL="1084495" indent="-361498" lvl="2">
              <a:lnSpc>
                <a:spcPts val="3516"/>
              </a:lnSpc>
              <a:buFont typeface="Arial"/>
              <a:buChar char="⚬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Cada dimensão captura um “atributo oculto” da palavra, como:</a:t>
            </a:r>
          </a:p>
          <a:p>
            <a:pPr algn="l" marL="1626742" indent="-406685" lvl="3">
              <a:lnSpc>
                <a:spcPts val="3516"/>
              </a:lnSpc>
              <a:buFont typeface="Arial"/>
              <a:buChar char="￭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Emoção</a:t>
            </a:r>
          </a:p>
          <a:p>
            <a:pPr algn="l" marL="1626742" indent="-406685" lvl="3">
              <a:lnSpc>
                <a:spcPts val="3516"/>
              </a:lnSpc>
              <a:buFont typeface="Arial"/>
              <a:buChar char="￭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Função</a:t>
            </a:r>
          </a:p>
          <a:p>
            <a:pPr algn="l" marL="1626742" indent="-406685" lvl="3">
              <a:lnSpc>
                <a:spcPts val="3516"/>
              </a:lnSpc>
              <a:buFont typeface="Arial"/>
              <a:buChar char="￭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Intenção</a:t>
            </a:r>
          </a:p>
          <a:p>
            <a:pPr algn="l" marL="542247" indent="-271124" lvl="1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100 dimensões é o equilíbrio entre armazenar detalhes suficientes sobre as palavras sem tornar o modelo muito complexo.</a:t>
            </a:r>
          </a:p>
          <a:p>
            <a:pPr algn="l">
              <a:lnSpc>
                <a:spcPts val="3516"/>
              </a:lnSpc>
            </a:pPr>
          </a:p>
          <a:p>
            <a:pPr algn="l">
              <a:lnSpc>
                <a:spcPts val="3516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89107" y="-5498893"/>
            <a:ext cx="10997787" cy="10997787"/>
          </a:xfrm>
          <a:custGeom>
            <a:avLst/>
            <a:gdLst/>
            <a:ahLst/>
            <a:cxnLst/>
            <a:rect r="r" b="b" t="t" l="l"/>
            <a:pathLst>
              <a:path h="10997787" w="10997787">
                <a:moveTo>
                  <a:pt x="0" y="0"/>
                </a:moveTo>
                <a:lnTo>
                  <a:pt x="10997786" y="0"/>
                </a:lnTo>
                <a:lnTo>
                  <a:pt x="10997786" y="10997786"/>
                </a:lnTo>
                <a:lnTo>
                  <a:pt x="0" y="10997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4894" y="514814"/>
            <a:ext cx="11007490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Tokenização e Preparação dos Dados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4894" y="3312933"/>
            <a:ext cx="12646330" cy="5752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6"/>
              </a:lnSpc>
            </a:pPr>
          </a:p>
          <a:p>
            <a:pPr algn="l" marL="542247" indent="-271124" lvl="1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Tokenizer (Keras): Converte as palavras do texto em sequências numéricas.</a:t>
            </a:r>
          </a:p>
          <a:p>
            <a:pPr algn="l" marL="542247" indent="-271124" lvl="1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Funções de Tokenização:</a:t>
            </a:r>
          </a:p>
          <a:p>
            <a:pPr algn="l" marL="1084495" indent="-361498" lvl="2">
              <a:lnSpc>
                <a:spcPts val="3516"/>
              </a:lnSpc>
              <a:buFont typeface="Arial"/>
              <a:buChar char="⚬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Sequências Numéricas: As frases são convertidas em sequências de números que representam as palavras.</a:t>
            </a:r>
          </a:p>
          <a:p>
            <a:pPr algn="l" marL="542247" indent="-271124" lvl="1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Padronização de Sequências:</a:t>
            </a:r>
          </a:p>
          <a:p>
            <a:pPr algn="l" marL="1084495" indent="-361498" lvl="2">
              <a:lnSpc>
                <a:spcPts val="3516"/>
              </a:lnSpc>
              <a:buFont typeface="Arial"/>
              <a:buChar char="⚬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Padding: As sequências são preenchidas até o comprimento máximo (max_length = 120).</a:t>
            </a:r>
          </a:p>
          <a:p>
            <a:pPr algn="l" marL="1084495" indent="-361498" lvl="2">
              <a:lnSpc>
                <a:spcPts val="3516"/>
              </a:lnSpc>
              <a:buFont typeface="Arial"/>
              <a:buChar char="⚬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Truncating (post): Remove palavras extras do final de sequências longas.</a:t>
            </a:r>
          </a:p>
          <a:p>
            <a:pPr algn="l" marL="1084495" indent="-361498" lvl="2">
              <a:lnSpc>
                <a:spcPts val="3516"/>
              </a:lnSpc>
              <a:buFont typeface="Arial"/>
              <a:buChar char="⚬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Padding (post): Adiciona zeros ao final de sequências curtas.</a:t>
            </a:r>
          </a:p>
          <a:p>
            <a:pPr algn="l" marL="542247" indent="-271124" lvl="1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Vocab Size: 929.607 palavras únicas, representadas no modelo CBOW de 100 dimensões.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298412">
            <a:off x="11363050" y="-2145343"/>
            <a:ext cx="13350145" cy="8067713"/>
          </a:xfrm>
          <a:custGeom>
            <a:avLst/>
            <a:gdLst/>
            <a:ahLst/>
            <a:cxnLst/>
            <a:rect r="r" b="b" t="t" l="l"/>
            <a:pathLst>
              <a:path h="8067713" w="13350145">
                <a:moveTo>
                  <a:pt x="0" y="0"/>
                </a:moveTo>
                <a:lnTo>
                  <a:pt x="13350145" y="0"/>
                </a:lnTo>
                <a:lnTo>
                  <a:pt x="13350145" y="8067714"/>
                </a:lnTo>
                <a:lnTo>
                  <a:pt x="0" y="8067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21118" y="2366470"/>
            <a:ext cx="9125379" cy="6605029"/>
            <a:chOff x="0" y="0"/>
            <a:chExt cx="12167173" cy="880670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1600"/>
              <a:ext cx="12167173" cy="5181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260"/>
                </a:lnSpc>
              </a:pPr>
              <a:r>
                <a:rPr lang="en-US" sz="855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LSTM - Long Short Term Memory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172725"/>
              <a:ext cx="12167173" cy="2486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Arquitetura:</a:t>
              </a: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Embedding → Conv → LSTM bidirecional → Dense.</a:t>
              </a: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Acurácia: 93% </a:t>
              </a:r>
            </a:p>
            <a:p>
              <a:pPr algn="l">
                <a:lnSpc>
                  <a:spcPts val="3779"/>
                </a:lnSpc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572976">
            <a:off x="12524208" y="1940350"/>
            <a:ext cx="14836440" cy="3792186"/>
          </a:xfrm>
          <a:custGeom>
            <a:avLst/>
            <a:gdLst/>
            <a:ahLst/>
            <a:cxnLst/>
            <a:rect r="r" b="b" t="t" l="l"/>
            <a:pathLst>
              <a:path h="3792186" w="14836440">
                <a:moveTo>
                  <a:pt x="0" y="0"/>
                </a:moveTo>
                <a:lnTo>
                  <a:pt x="14836440" y="0"/>
                </a:lnTo>
                <a:lnTo>
                  <a:pt x="14836440" y="3792187"/>
                </a:lnTo>
                <a:lnTo>
                  <a:pt x="0" y="3792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03109"/>
            <a:ext cx="11205264" cy="116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8"/>
              </a:lnSpc>
            </a:pPr>
            <a:r>
              <a:rPr lang="en-US" sz="7707" b="true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Arquitetura LSTM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64248"/>
            <a:ext cx="15487213" cy="681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748" indent="-319874" lvl="1">
              <a:lnSpc>
                <a:spcPts val="4148"/>
              </a:lnSpc>
              <a:buFont typeface="Arial"/>
              <a:buChar char="•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Camada Conv1D + MaxPooling:</a:t>
            </a:r>
          </a:p>
          <a:p>
            <a:pPr algn="l" marL="1279495" indent="-426498" lvl="2">
              <a:lnSpc>
                <a:spcPts val="4148"/>
              </a:lnSpc>
              <a:buFont typeface="Arial"/>
              <a:buChar char="⚬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Conv1D: 32 filtros, kernel size 5, ativação ReLU.</a:t>
            </a:r>
          </a:p>
          <a:p>
            <a:pPr algn="l" marL="1279495" indent="-426498" lvl="2">
              <a:lnSpc>
                <a:spcPts val="4148"/>
              </a:lnSpc>
              <a:buFont typeface="Arial"/>
              <a:buChar char="⚬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MaxPooling1D: Pooling de tamanho 2.</a:t>
            </a:r>
          </a:p>
          <a:p>
            <a:pPr algn="l" marL="639748" indent="-319874" lvl="1">
              <a:lnSpc>
                <a:spcPts val="4148"/>
              </a:lnSpc>
              <a:buFont typeface="Arial"/>
              <a:buChar char="•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LSTM Bidirecional:</a:t>
            </a:r>
          </a:p>
          <a:p>
            <a:pPr algn="l" marL="1279495" indent="-426498" lvl="2">
              <a:lnSpc>
                <a:spcPts val="4148"/>
              </a:lnSpc>
              <a:buFont typeface="Arial"/>
              <a:buChar char="⚬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 camadas LSTM (64 unidades):</a:t>
            </a:r>
          </a:p>
          <a:p>
            <a:pPr algn="l" marL="1919243" indent="-479811" lvl="3">
              <a:lnSpc>
                <a:spcPts val="4148"/>
              </a:lnSpc>
              <a:buFont typeface="Arial"/>
              <a:buChar char="￭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1ª camada retorna sequências, 2ª retorna estados finais.</a:t>
            </a:r>
          </a:p>
          <a:p>
            <a:pPr algn="l" marL="1919243" indent="-479811" lvl="3">
              <a:lnSpc>
                <a:spcPts val="4148"/>
              </a:lnSpc>
              <a:buFont typeface="Arial"/>
              <a:buChar char="￭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Dropout e Recurrent Dropout: 30% para evitar overfitting.</a:t>
            </a:r>
          </a:p>
          <a:p>
            <a:pPr algn="l" marL="639748" indent="-319874" lvl="1">
              <a:lnSpc>
                <a:spcPts val="4148"/>
              </a:lnSpc>
              <a:buFont typeface="Arial"/>
              <a:buChar char="•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Regularização:</a:t>
            </a:r>
          </a:p>
          <a:p>
            <a:pPr algn="l" marL="1279495" indent="-426498" lvl="2">
              <a:lnSpc>
                <a:spcPts val="4148"/>
              </a:lnSpc>
              <a:buFont typeface="Arial"/>
              <a:buChar char="⚬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Dropout (50%) e Batch Normalization antes da camada densa para melhorar generalização.</a:t>
            </a:r>
          </a:p>
          <a:p>
            <a:pPr algn="l" marL="639748" indent="-319874" lvl="1">
              <a:lnSpc>
                <a:spcPts val="4148"/>
              </a:lnSpc>
              <a:buFont typeface="Arial"/>
              <a:buChar char="•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Camada Densa:</a:t>
            </a:r>
          </a:p>
          <a:p>
            <a:pPr algn="l" marL="1279495" indent="-426498" lvl="2">
              <a:lnSpc>
                <a:spcPts val="4148"/>
              </a:lnSpc>
              <a:buFont typeface="Arial"/>
              <a:buChar char="⚬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64 neurônios, ativação ReLU, regularização L2 (λ=0.01).</a:t>
            </a:r>
          </a:p>
          <a:p>
            <a:pPr algn="l">
              <a:lnSpc>
                <a:spcPts val="4148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90877" y="1636969"/>
            <a:ext cx="7047006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Dataset: Brazilian E-Commerce Public Dataset by Olist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2066584" y="2683349"/>
            <a:ext cx="10756713" cy="4450590"/>
          </a:xfrm>
          <a:custGeom>
            <a:avLst/>
            <a:gdLst/>
            <a:ahLst/>
            <a:cxnLst/>
            <a:rect r="r" b="b" t="t" l="l"/>
            <a:pathLst>
              <a:path h="4450590" w="10756713">
                <a:moveTo>
                  <a:pt x="0" y="0"/>
                </a:moveTo>
                <a:lnTo>
                  <a:pt x="10756713" y="0"/>
                </a:lnTo>
                <a:lnTo>
                  <a:pt x="10756713" y="4450590"/>
                </a:lnTo>
                <a:lnTo>
                  <a:pt x="0" y="4450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2511" y="4071339"/>
            <a:ext cx="5694630" cy="2983364"/>
            <a:chOff x="0" y="0"/>
            <a:chExt cx="7592840" cy="397781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249299"/>
              <a:ext cx="7592840" cy="72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8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525"/>
              <a:ext cx="7592840" cy="22046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75"/>
                </a:lnSpc>
              </a:pPr>
              <a:r>
                <a:rPr lang="en-US" sz="10896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Dataset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590877" y="3019503"/>
            <a:ext cx="7047006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 conjunto de dados têm informações de 100 mil pedidos de 2016 a 2018 feitos em vários marketplaces no Brasil;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90877" y="4764604"/>
            <a:ext cx="7047006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Múltiplas dimensões: desde o status do pedido, preço, pagamento e entrega até a localização do cliente, atributos do produto e, finalmente, comentários escritos pelos clientes;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90877" y="7386004"/>
            <a:ext cx="7047006" cy="89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Ideias de Análise: NLP, Clustering, Previsão de vendas, Feature Engineering, etc.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572976">
            <a:off x="12524208" y="1940350"/>
            <a:ext cx="14836440" cy="3792186"/>
          </a:xfrm>
          <a:custGeom>
            <a:avLst/>
            <a:gdLst/>
            <a:ahLst/>
            <a:cxnLst/>
            <a:rect r="r" b="b" t="t" l="l"/>
            <a:pathLst>
              <a:path h="3792186" w="14836440">
                <a:moveTo>
                  <a:pt x="0" y="0"/>
                </a:moveTo>
                <a:lnTo>
                  <a:pt x="14836440" y="0"/>
                </a:lnTo>
                <a:lnTo>
                  <a:pt x="14836440" y="3792187"/>
                </a:lnTo>
                <a:lnTo>
                  <a:pt x="0" y="3792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03109"/>
            <a:ext cx="11205264" cy="116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8"/>
              </a:lnSpc>
            </a:pPr>
            <a:r>
              <a:rPr lang="en-US" sz="7707" b="true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Treinamento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28220"/>
            <a:ext cx="15646896" cy="473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20 épocas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Batch Size: 128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Otimizador: Adam (learning rate = 0.001)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Função de Perda: Binary Crossentropy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Early Stopping:</a:t>
            </a:r>
          </a:p>
          <a:p>
            <a:pPr algn="l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Monitoramento de val_loss (perda na validação).</a:t>
            </a:r>
          </a:p>
          <a:p>
            <a:pPr algn="l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Paciencia: 5 épocas sem melhora.</a:t>
            </a:r>
          </a:p>
          <a:p>
            <a:pPr algn="l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Após 4 épocas, o menor val_loss foi alcançado.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Recuperação de Pesos:</a:t>
            </a:r>
          </a:p>
          <a:p>
            <a:pPr algn="l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Melhor modelo recuperado a partir da época 4, onde o menor val_loss foi observado.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0571" y="1506055"/>
            <a:ext cx="7007003" cy="6820647"/>
          </a:xfrm>
          <a:custGeom>
            <a:avLst/>
            <a:gdLst/>
            <a:ahLst/>
            <a:cxnLst/>
            <a:rect r="r" b="b" t="t" l="l"/>
            <a:pathLst>
              <a:path h="6820647" w="7007003">
                <a:moveTo>
                  <a:pt x="0" y="0"/>
                </a:moveTo>
                <a:lnTo>
                  <a:pt x="7007003" y="0"/>
                </a:lnTo>
                <a:lnTo>
                  <a:pt x="7007003" y="6820647"/>
                </a:lnTo>
                <a:lnTo>
                  <a:pt x="0" y="68206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733177"/>
            <a:ext cx="7070771" cy="6366403"/>
          </a:xfrm>
          <a:custGeom>
            <a:avLst/>
            <a:gdLst/>
            <a:ahLst/>
            <a:cxnLst/>
            <a:rect r="r" b="b" t="t" l="l"/>
            <a:pathLst>
              <a:path h="6366403" w="7070771">
                <a:moveTo>
                  <a:pt x="0" y="0"/>
                </a:moveTo>
                <a:lnTo>
                  <a:pt x="7070771" y="0"/>
                </a:lnTo>
                <a:lnTo>
                  <a:pt x="7070771" y="6366403"/>
                </a:lnTo>
                <a:lnTo>
                  <a:pt x="0" y="63664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144000" y="8812530"/>
            <a:ext cx="5589240" cy="92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Acurácia: 93% no teste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Tempo de execução: 20 min 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298412">
            <a:off x="11363050" y="-2145343"/>
            <a:ext cx="13350145" cy="8067713"/>
          </a:xfrm>
          <a:custGeom>
            <a:avLst/>
            <a:gdLst/>
            <a:ahLst/>
            <a:cxnLst/>
            <a:rect r="r" b="b" t="t" l="l"/>
            <a:pathLst>
              <a:path h="8067713" w="13350145">
                <a:moveTo>
                  <a:pt x="0" y="0"/>
                </a:moveTo>
                <a:lnTo>
                  <a:pt x="13350145" y="0"/>
                </a:lnTo>
                <a:lnTo>
                  <a:pt x="13350145" y="8067714"/>
                </a:lnTo>
                <a:lnTo>
                  <a:pt x="0" y="8067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39050" y="2488686"/>
            <a:ext cx="9271410" cy="5309629"/>
            <a:chOff x="0" y="0"/>
            <a:chExt cx="12361879" cy="707950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1600"/>
              <a:ext cx="12361879" cy="3454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260"/>
                </a:lnSpc>
              </a:pPr>
              <a:r>
                <a:rPr lang="en-US" sz="855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GRU - Gated Recurrent Unit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445525"/>
              <a:ext cx="12361879" cy="2486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Arquitetura:</a:t>
              </a: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Embedding → Conv → GRU bidirecional → Dense.</a:t>
              </a: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Acurácia: 92% .</a:t>
              </a:r>
            </a:p>
            <a:p>
              <a:pPr algn="l">
                <a:lnSpc>
                  <a:spcPts val="3779"/>
                </a:lnSpc>
              </a:pP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572976">
            <a:off x="12524208" y="1940350"/>
            <a:ext cx="14836440" cy="3792186"/>
          </a:xfrm>
          <a:custGeom>
            <a:avLst/>
            <a:gdLst/>
            <a:ahLst/>
            <a:cxnLst/>
            <a:rect r="r" b="b" t="t" l="l"/>
            <a:pathLst>
              <a:path h="3792186" w="14836440">
                <a:moveTo>
                  <a:pt x="0" y="0"/>
                </a:moveTo>
                <a:lnTo>
                  <a:pt x="14836440" y="0"/>
                </a:lnTo>
                <a:lnTo>
                  <a:pt x="14836440" y="3792187"/>
                </a:lnTo>
                <a:lnTo>
                  <a:pt x="0" y="3792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03109"/>
            <a:ext cx="11205264" cy="116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8"/>
              </a:lnSpc>
            </a:pPr>
            <a:r>
              <a:rPr lang="en-US" sz="7707" b="true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Arquitetura GRU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42279" y="2446024"/>
            <a:ext cx="15487213" cy="574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748" indent="-319874" lvl="1">
              <a:lnSpc>
                <a:spcPts val="4148"/>
              </a:lnSpc>
              <a:buFont typeface="Arial"/>
              <a:buChar char="•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Camada Conv1D + MaxPooling:</a:t>
            </a:r>
          </a:p>
          <a:p>
            <a:pPr algn="l" marL="1279496" indent="-426499" lvl="2">
              <a:lnSpc>
                <a:spcPts val="4148"/>
              </a:lnSpc>
              <a:buFont typeface="Arial"/>
              <a:buChar char="⚬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Conv1D: 32 filtros, kernel size 5, ativação ReLU.</a:t>
            </a:r>
          </a:p>
          <a:p>
            <a:pPr algn="l" marL="1279496" indent="-426499" lvl="2">
              <a:lnSpc>
                <a:spcPts val="4148"/>
              </a:lnSpc>
              <a:buFont typeface="Arial"/>
              <a:buChar char="⚬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MaxPooling1D: Pooling de tamanho 2 para redução de dimensionalidade.</a:t>
            </a:r>
          </a:p>
          <a:p>
            <a:pPr algn="l" marL="639748" indent="-319874" lvl="1">
              <a:lnSpc>
                <a:spcPts val="4148"/>
              </a:lnSpc>
              <a:buFont typeface="Arial"/>
              <a:buChar char="•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GRU Bidirecional:</a:t>
            </a:r>
          </a:p>
          <a:p>
            <a:pPr algn="l" marL="1279496" indent="-426499" lvl="2">
              <a:lnSpc>
                <a:spcPts val="4148"/>
              </a:lnSpc>
              <a:buFont typeface="Arial"/>
              <a:buChar char="⚬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 camadas GRU (64 unidades):</a:t>
            </a:r>
          </a:p>
          <a:p>
            <a:pPr algn="l" marL="1279496" indent="-426499" lvl="2">
              <a:lnSpc>
                <a:spcPts val="4148"/>
              </a:lnSpc>
              <a:buFont typeface="Arial"/>
              <a:buChar char="⚬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1ª camada retorna sequências, 2ª retorna estados finais.</a:t>
            </a:r>
          </a:p>
          <a:p>
            <a:pPr algn="l" marL="1279496" indent="-426499" lvl="2">
              <a:lnSpc>
                <a:spcPts val="4148"/>
              </a:lnSpc>
              <a:buFont typeface="Arial"/>
              <a:buChar char="⚬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Dropout de 20%.</a:t>
            </a:r>
          </a:p>
          <a:p>
            <a:pPr algn="l" marL="639748" indent="-319874" lvl="1">
              <a:lnSpc>
                <a:spcPts val="4148"/>
              </a:lnSpc>
              <a:buFont typeface="Arial"/>
              <a:buChar char="•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Regularização:</a:t>
            </a:r>
          </a:p>
          <a:p>
            <a:pPr algn="l" marL="1279496" indent="-426499" lvl="2">
              <a:lnSpc>
                <a:spcPts val="4148"/>
              </a:lnSpc>
              <a:buFont typeface="Arial"/>
              <a:buChar char="⚬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Dropout (30%) e Batch Normalization aplicados antes da camada densa.</a:t>
            </a:r>
          </a:p>
          <a:p>
            <a:pPr algn="l" marL="639748" indent="-319874" lvl="1">
              <a:lnSpc>
                <a:spcPts val="4148"/>
              </a:lnSpc>
              <a:buFont typeface="Arial"/>
              <a:buChar char="•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Camada Densa:</a:t>
            </a:r>
          </a:p>
          <a:p>
            <a:pPr algn="l" marL="1279496" indent="-426499" lvl="2">
              <a:lnSpc>
                <a:spcPts val="4148"/>
              </a:lnSpc>
              <a:buFont typeface="Arial"/>
              <a:buChar char="⚬"/>
            </a:pPr>
            <a:r>
              <a:rPr lang="en-US" sz="2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64 neurônios, ativação ReLU, regularização L2 (λ=0.005).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572976">
            <a:off x="12524208" y="1940350"/>
            <a:ext cx="14836440" cy="3792186"/>
          </a:xfrm>
          <a:custGeom>
            <a:avLst/>
            <a:gdLst/>
            <a:ahLst/>
            <a:cxnLst/>
            <a:rect r="r" b="b" t="t" l="l"/>
            <a:pathLst>
              <a:path h="3792186" w="14836440">
                <a:moveTo>
                  <a:pt x="0" y="0"/>
                </a:moveTo>
                <a:lnTo>
                  <a:pt x="14836440" y="0"/>
                </a:lnTo>
                <a:lnTo>
                  <a:pt x="14836440" y="3792187"/>
                </a:lnTo>
                <a:lnTo>
                  <a:pt x="0" y="3792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03109"/>
            <a:ext cx="11205264" cy="116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8"/>
              </a:lnSpc>
            </a:pPr>
            <a:r>
              <a:rPr lang="en-US" sz="7707" b="true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Treinamento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28220"/>
            <a:ext cx="15633799" cy="473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20 épocas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Batch Size: 128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Otimizador: Adam (learning rate = 0.001)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Função de Perda: Binary Crossentropy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Early Stopping:</a:t>
            </a:r>
          </a:p>
          <a:p>
            <a:pPr algn="l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Monitoramento de val_loss (perda na validação).</a:t>
            </a:r>
          </a:p>
          <a:p>
            <a:pPr algn="l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Paciencia: 5 épocas sem melhora.</a:t>
            </a:r>
          </a:p>
          <a:p>
            <a:pPr algn="l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Após 3 épocas, o menor val_loss foi alcançado.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Recuperação de Pesos:</a:t>
            </a:r>
          </a:p>
          <a:p>
            <a:pPr algn="l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Melhor modelo recuperado a partir da época 3, onde o menor val_loss foi observado.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59620"/>
            <a:ext cx="7007003" cy="6713516"/>
          </a:xfrm>
          <a:custGeom>
            <a:avLst/>
            <a:gdLst/>
            <a:ahLst/>
            <a:cxnLst/>
            <a:rect r="r" b="b" t="t" l="l"/>
            <a:pathLst>
              <a:path h="6713516" w="7007003">
                <a:moveTo>
                  <a:pt x="0" y="0"/>
                </a:moveTo>
                <a:lnTo>
                  <a:pt x="7007003" y="0"/>
                </a:lnTo>
                <a:lnTo>
                  <a:pt x="7007003" y="6713516"/>
                </a:lnTo>
                <a:lnTo>
                  <a:pt x="0" y="67135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07726" y="1704814"/>
            <a:ext cx="7133773" cy="6423129"/>
          </a:xfrm>
          <a:custGeom>
            <a:avLst/>
            <a:gdLst/>
            <a:ahLst/>
            <a:cxnLst/>
            <a:rect r="r" b="b" t="t" l="l"/>
            <a:pathLst>
              <a:path h="6423129" w="7133773">
                <a:moveTo>
                  <a:pt x="0" y="0"/>
                </a:moveTo>
                <a:lnTo>
                  <a:pt x="7133773" y="0"/>
                </a:lnTo>
                <a:lnTo>
                  <a:pt x="7133773" y="6423129"/>
                </a:lnTo>
                <a:lnTo>
                  <a:pt x="0" y="64231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144000" y="8812530"/>
            <a:ext cx="5274469" cy="92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Acurácia: 92% no teste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Tempo de execução: 1 min  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572976">
            <a:off x="12524208" y="1940350"/>
            <a:ext cx="14836440" cy="3792186"/>
          </a:xfrm>
          <a:custGeom>
            <a:avLst/>
            <a:gdLst/>
            <a:ahLst/>
            <a:cxnLst/>
            <a:rect r="r" b="b" t="t" l="l"/>
            <a:pathLst>
              <a:path h="3792186" w="14836440">
                <a:moveTo>
                  <a:pt x="0" y="0"/>
                </a:moveTo>
                <a:lnTo>
                  <a:pt x="14836440" y="0"/>
                </a:lnTo>
                <a:lnTo>
                  <a:pt x="14836440" y="3792187"/>
                </a:lnTo>
                <a:lnTo>
                  <a:pt x="0" y="3792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7750" y="2670257"/>
            <a:ext cx="9415485" cy="4946486"/>
            <a:chOff x="0" y="0"/>
            <a:chExt cx="12553980" cy="659531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36652"/>
              <a:ext cx="12553980" cy="21351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670"/>
                </a:lnSpc>
              </a:pPr>
              <a:r>
                <a:rPr lang="en-US" sz="10558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BERT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433775"/>
              <a:ext cx="12553980" cy="2963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25"/>
                </a:lnSpc>
              </a:pPr>
              <a:r>
                <a:rPr lang="en-US" sz="430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(Bidirectional Encoder Representations from Transformers)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163050" y="3476419"/>
            <a:ext cx="8115300" cy="3248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</a:pPr>
            <a:r>
              <a:rPr lang="en-US" sz="4614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é um modelo de aprendizado profundo para NLP (Processamento de Linguagem Natural).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572976">
            <a:off x="12524208" y="1940350"/>
            <a:ext cx="14836440" cy="3792186"/>
          </a:xfrm>
          <a:custGeom>
            <a:avLst/>
            <a:gdLst/>
            <a:ahLst/>
            <a:cxnLst/>
            <a:rect r="r" b="b" t="t" l="l"/>
            <a:pathLst>
              <a:path h="3792186" w="14836440">
                <a:moveTo>
                  <a:pt x="0" y="0"/>
                </a:moveTo>
                <a:lnTo>
                  <a:pt x="14836440" y="0"/>
                </a:lnTo>
                <a:lnTo>
                  <a:pt x="14836440" y="3792187"/>
                </a:lnTo>
                <a:lnTo>
                  <a:pt x="0" y="3792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3022" y="1734799"/>
            <a:ext cx="15101957" cy="674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7"/>
              </a:lnSpc>
            </a:pPr>
          </a:p>
          <a:p>
            <a:pPr algn="l" marL="821623" indent="-410811" lvl="1">
              <a:lnSpc>
                <a:spcPts val="5327"/>
              </a:lnSpc>
              <a:buFont typeface="Arial"/>
              <a:buChar char="•"/>
            </a:pPr>
            <a:r>
              <a:rPr lang="en-US" b="true" sz="380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Modelo bidirecional para Processamento de Linguagem Natural (NLP).</a:t>
            </a:r>
          </a:p>
          <a:p>
            <a:pPr algn="l">
              <a:lnSpc>
                <a:spcPts val="5327"/>
              </a:lnSpc>
            </a:pPr>
          </a:p>
          <a:p>
            <a:pPr algn="l" marL="821623" indent="-410811" lvl="1">
              <a:lnSpc>
                <a:spcPts val="5327"/>
              </a:lnSpc>
              <a:buFont typeface="Arial"/>
              <a:buChar char="•"/>
            </a:pPr>
            <a:r>
              <a:rPr lang="en-US" b="true" sz="380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Lê o texto nas duas direções para capturar o contexto completo.</a:t>
            </a:r>
          </a:p>
          <a:p>
            <a:pPr algn="l">
              <a:lnSpc>
                <a:spcPts val="5327"/>
              </a:lnSpc>
            </a:pPr>
          </a:p>
          <a:p>
            <a:pPr algn="l" marL="821623" indent="-410811" lvl="1">
              <a:lnSpc>
                <a:spcPts val="5327"/>
              </a:lnSpc>
              <a:buFont typeface="Arial"/>
              <a:buChar char="•"/>
            </a:pPr>
            <a:r>
              <a:rPr lang="en-US" b="true" sz="380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Fundamental para entender frases ambíguas:</a:t>
            </a:r>
          </a:p>
          <a:p>
            <a:pPr algn="l" marL="1643246" indent="-547749" lvl="2">
              <a:lnSpc>
                <a:spcPts val="5327"/>
              </a:lnSpc>
              <a:buFont typeface="Arial"/>
              <a:buChar char="⚬"/>
            </a:pPr>
            <a:r>
              <a:rPr lang="en-US" b="true" sz="380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Exemplo: "O produto não é ruim".</a:t>
            </a:r>
          </a:p>
          <a:p>
            <a:pPr algn="l">
              <a:lnSpc>
                <a:spcPts val="532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65809" y="504078"/>
            <a:ext cx="7676396" cy="1306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46"/>
              </a:lnSpc>
            </a:pPr>
            <a:r>
              <a:rPr lang="en-US" sz="767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que é o BERT?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572976">
            <a:off x="12524208" y="1940350"/>
            <a:ext cx="14836440" cy="3792186"/>
          </a:xfrm>
          <a:custGeom>
            <a:avLst/>
            <a:gdLst/>
            <a:ahLst/>
            <a:cxnLst/>
            <a:rect r="r" b="b" t="t" l="l"/>
            <a:pathLst>
              <a:path h="3792186" w="14836440">
                <a:moveTo>
                  <a:pt x="0" y="0"/>
                </a:moveTo>
                <a:lnTo>
                  <a:pt x="14836440" y="0"/>
                </a:lnTo>
                <a:lnTo>
                  <a:pt x="14836440" y="3792187"/>
                </a:lnTo>
                <a:lnTo>
                  <a:pt x="0" y="3792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03109"/>
            <a:ext cx="14578988" cy="116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8"/>
              </a:lnSpc>
            </a:pPr>
            <a:r>
              <a:rPr lang="en-US" sz="7707" b="true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O Mascaramento no BERT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815225"/>
            <a:ext cx="16230600" cy="8254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0455" indent="-335228" lvl="1">
              <a:lnSpc>
                <a:spcPts val="4347"/>
              </a:lnSpc>
              <a:buFont typeface="Arial"/>
              <a:buChar char="•"/>
            </a:pPr>
            <a:r>
              <a:rPr lang="en-US" b="true" sz="310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Processo:</a:t>
            </a:r>
          </a:p>
          <a:p>
            <a:pPr algn="l" marL="1340910" indent="-446970" lvl="2">
              <a:lnSpc>
                <a:spcPts val="4347"/>
              </a:lnSpc>
              <a:buFont typeface="Arial"/>
              <a:buChar char="⚬"/>
            </a:pPr>
            <a:r>
              <a:rPr lang="en-US" b="true" sz="310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Uma</a:t>
            </a:r>
            <a:r>
              <a:rPr lang="en-US" b="true" sz="310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fração</a:t>
            </a:r>
            <a:r>
              <a:rPr lang="en-US" b="true" sz="310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das palavras de entrada é substituída por um token especial [MASK].</a:t>
            </a:r>
          </a:p>
          <a:p>
            <a:pPr algn="l" marL="1340910" indent="-446970" lvl="2">
              <a:lnSpc>
                <a:spcPts val="4347"/>
              </a:lnSpc>
              <a:buFont typeface="Arial"/>
              <a:buChar char="⚬"/>
            </a:pPr>
            <a:r>
              <a:rPr lang="en-US" b="true" sz="310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modelo é treinado para prever essas palavras usando o contexto das palavras ao redor.</a:t>
            </a:r>
          </a:p>
          <a:p>
            <a:pPr algn="l" marL="670455" indent="-335228" lvl="1">
              <a:lnSpc>
                <a:spcPts val="4347"/>
              </a:lnSpc>
              <a:buFont typeface="Arial"/>
              <a:buChar char="•"/>
            </a:pPr>
            <a:r>
              <a:rPr lang="en-US" b="true" sz="310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Vantagem:</a:t>
            </a:r>
          </a:p>
          <a:p>
            <a:pPr algn="l" marL="1340910" indent="-446970" lvl="2">
              <a:lnSpc>
                <a:spcPts val="4347"/>
              </a:lnSpc>
              <a:buFont typeface="Arial"/>
              <a:buChar char="⚬"/>
            </a:pPr>
            <a:r>
              <a:rPr lang="en-US" b="true" sz="310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MLM permite que o modelo entenda as relações semânticas complexas, pois ele processa todas as palavras da frase simultaneamente, ao contrário de abordagens unidirecionais.</a:t>
            </a:r>
          </a:p>
          <a:p>
            <a:pPr algn="l" marL="670455" indent="-335228" lvl="1">
              <a:lnSpc>
                <a:spcPts val="4347"/>
              </a:lnSpc>
              <a:buFont typeface="Arial"/>
              <a:buChar char="•"/>
            </a:pPr>
            <a:r>
              <a:rPr lang="en-US" b="true" sz="310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Exemplo:</a:t>
            </a:r>
          </a:p>
          <a:p>
            <a:pPr algn="l" marL="1340910" indent="-446970" lvl="2">
              <a:lnSpc>
                <a:spcPts val="4347"/>
              </a:lnSpc>
              <a:buFont typeface="Arial"/>
              <a:buChar char="⚬"/>
            </a:pPr>
            <a:r>
              <a:rPr lang="en-US" b="true" sz="310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Frase: "Attention [MASK] well."</a:t>
            </a:r>
          </a:p>
          <a:p>
            <a:pPr algn="l" marL="1340910" indent="-446970" lvl="2">
              <a:lnSpc>
                <a:spcPts val="4347"/>
              </a:lnSpc>
              <a:buFont typeface="Arial"/>
              <a:buChar char="⚬"/>
            </a:pPr>
            <a:r>
              <a:rPr lang="en-US" b="true" sz="310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modelo tenta prever a palavra "works" com base no contexto das outras palavras</a:t>
            </a:r>
          </a:p>
          <a:p>
            <a:pPr algn="l">
              <a:lnSpc>
                <a:spcPts val="4347"/>
              </a:lnSpc>
            </a:pPr>
          </a:p>
          <a:p>
            <a:pPr algn="l">
              <a:lnSpc>
                <a:spcPts val="4347"/>
              </a:lnSpc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572976">
            <a:off x="12524208" y="1940350"/>
            <a:ext cx="14836440" cy="3792186"/>
          </a:xfrm>
          <a:custGeom>
            <a:avLst/>
            <a:gdLst/>
            <a:ahLst/>
            <a:cxnLst/>
            <a:rect r="r" b="b" t="t" l="l"/>
            <a:pathLst>
              <a:path h="3792186" w="14836440">
                <a:moveTo>
                  <a:pt x="0" y="0"/>
                </a:moveTo>
                <a:lnTo>
                  <a:pt x="14836440" y="0"/>
                </a:lnTo>
                <a:lnTo>
                  <a:pt x="14836440" y="3792187"/>
                </a:lnTo>
                <a:lnTo>
                  <a:pt x="0" y="3792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390856"/>
            <a:ext cx="16230600" cy="7867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3"/>
              </a:lnSpc>
            </a:pPr>
            <a:r>
              <a:rPr lang="en-US" sz="3702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Impacto na Análise de Sentimentos:</a:t>
            </a:r>
          </a:p>
          <a:p>
            <a:pPr algn="l">
              <a:lnSpc>
                <a:spcPts val="5183"/>
              </a:lnSpc>
            </a:pPr>
          </a:p>
          <a:p>
            <a:pPr algn="l" marL="799429" indent="-399715" lvl="1">
              <a:lnSpc>
                <a:spcPts val="5183"/>
              </a:lnSpc>
              <a:buFont typeface="Arial"/>
              <a:buChar char="•"/>
            </a:pPr>
            <a:r>
              <a:rPr lang="en-US" b="true" sz="370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o mascaramento, o BERT aprende a lidar melhor com frases comp</a:t>
            </a:r>
            <a:r>
              <a:rPr lang="en-US" b="true" sz="370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lexas e nuances, como:</a:t>
            </a:r>
          </a:p>
          <a:p>
            <a:pPr algn="l" marL="1598859" indent="-532953" lvl="2">
              <a:lnSpc>
                <a:spcPts val="5183"/>
              </a:lnSpc>
              <a:buFont typeface="Arial"/>
              <a:buChar char="⚬"/>
            </a:pPr>
            <a:r>
              <a:rPr lang="en-US" b="true" sz="370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"O produto não é ruim."</a:t>
            </a:r>
          </a:p>
          <a:p>
            <a:pPr algn="l" marL="2398288" indent="-599572" lvl="3">
              <a:lnSpc>
                <a:spcPts val="5183"/>
              </a:lnSpc>
              <a:buFont typeface="Arial"/>
              <a:buChar char="￭"/>
            </a:pPr>
            <a:r>
              <a:rPr lang="en-US" b="true" sz="370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modelo consegue entender que "não é ruim" representa algo positivo, mesmo com a palavra "ruim" presente.</a:t>
            </a:r>
          </a:p>
          <a:p>
            <a:pPr algn="l">
              <a:lnSpc>
                <a:spcPts val="5183"/>
              </a:lnSpc>
            </a:pPr>
          </a:p>
          <a:p>
            <a:pPr algn="l" marL="799429" indent="-399715" lvl="1">
              <a:lnSpc>
                <a:spcPts val="5183"/>
              </a:lnSpc>
              <a:buFont typeface="Arial"/>
              <a:buChar char="•"/>
            </a:pPr>
            <a:r>
              <a:rPr lang="en-US" b="true" sz="370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BERT transforma cada palavra em um vetor de números (embedding), onde palavras com significados semelhantes ficam próximas no espaço vetorial. Ele então usa essa representação numérica para fazer previsões.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90877" y="1636969"/>
            <a:ext cx="7047006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Dataset: Brazilian E-Commerce Public Dataset by Olist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590877" y="3379941"/>
            <a:ext cx="7047006" cy="455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Banco: olist_order_reviews_dataset;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90877" y="4282150"/>
            <a:ext cx="7047006" cy="89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Contém reviews de pedidos feitos nos mais diversos marketplaces do Brasil;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90877" y="8218334"/>
            <a:ext cx="7047006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2066584" y="2683349"/>
            <a:ext cx="10756713" cy="4450590"/>
          </a:xfrm>
          <a:custGeom>
            <a:avLst/>
            <a:gdLst/>
            <a:ahLst/>
            <a:cxnLst/>
            <a:rect r="r" b="b" t="t" l="l"/>
            <a:pathLst>
              <a:path h="4450590" w="10756713">
                <a:moveTo>
                  <a:pt x="0" y="0"/>
                </a:moveTo>
                <a:lnTo>
                  <a:pt x="10756713" y="0"/>
                </a:lnTo>
                <a:lnTo>
                  <a:pt x="10756713" y="4450590"/>
                </a:lnTo>
                <a:lnTo>
                  <a:pt x="0" y="4450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0204" y="2113536"/>
            <a:ext cx="10078882" cy="6059928"/>
          </a:xfrm>
          <a:custGeom>
            <a:avLst/>
            <a:gdLst/>
            <a:ahLst/>
            <a:cxnLst/>
            <a:rect r="r" b="b" t="t" l="l"/>
            <a:pathLst>
              <a:path h="6059928" w="10078882">
                <a:moveTo>
                  <a:pt x="0" y="0"/>
                </a:moveTo>
                <a:lnTo>
                  <a:pt x="10078883" y="0"/>
                </a:lnTo>
                <a:lnTo>
                  <a:pt x="10078883" y="6059928"/>
                </a:lnTo>
                <a:lnTo>
                  <a:pt x="0" y="60599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0204" y="4339300"/>
            <a:ext cx="2123520" cy="2123520"/>
          </a:xfrm>
          <a:custGeom>
            <a:avLst/>
            <a:gdLst/>
            <a:ahLst/>
            <a:cxnLst/>
            <a:rect r="r" b="b" t="t" l="l"/>
            <a:pathLst>
              <a:path h="2123520" w="2123520">
                <a:moveTo>
                  <a:pt x="0" y="0"/>
                </a:moveTo>
                <a:lnTo>
                  <a:pt x="2123520" y="0"/>
                </a:lnTo>
                <a:lnTo>
                  <a:pt x="2123520" y="2123519"/>
                </a:lnTo>
                <a:lnTo>
                  <a:pt x="0" y="21235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590877" y="5623587"/>
            <a:ext cx="7047006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As duas principais informações retiradas do dataset foram a avaliação do pedido e o comentário deixado para esta avaliação.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572976">
            <a:off x="12524208" y="1940350"/>
            <a:ext cx="14836440" cy="3792186"/>
          </a:xfrm>
          <a:custGeom>
            <a:avLst/>
            <a:gdLst/>
            <a:ahLst/>
            <a:cxnLst/>
            <a:rect r="r" b="b" t="t" l="l"/>
            <a:pathLst>
              <a:path h="3792186" w="14836440">
                <a:moveTo>
                  <a:pt x="0" y="0"/>
                </a:moveTo>
                <a:lnTo>
                  <a:pt x="14836440" y="0"/>
                </a:lnTo>
                <a:lnTo>
                  <a:pt x="14836440" y="3792187"/>
                </a:lnTo>
                <a:lnTo>
                  <a:pt x="0" y="3792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82532"/>
            <a:ext cx="5113618" cy="1601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7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00453"/>
            <a:ext cx="5113618" cy="3024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5"/>
              </a:lnSpc>
            </a:pPr>
            <a:r>
              <a:rPr lang="en-US" sz="430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Como o </a:t>
            </a:r>
            <a:r>
              <a:rPr lang="en-US" sz="4303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BERT</a:t>
            </a:r>
            <a:r>
              <a:rPr lang="en-US" sz="430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Melhora a Classificação de Sentimentos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44965" y="1194134"/>
            <a:ext cx="11116982" cy="8630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0784" indent="-310392" lvl="1">
              <a:lnSpc>
                <a:spcPts val="4025"/>
              </a:lnSpc>
              <a:buFont typeface="Arial"/>
              <a:buChar char="•"/>
            </a:pPr>
            <a:r>
              <a:rPr lang="en-US" b="true" sz="287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Vantagens:</a:t>
            </a:r>
          </a:p>
          <a:p>
            <a:pPr algn="l" marL="1241568" indent="-413856" lvl="2">
              <a:lnSpc>
                <a:spcPts val="4025"/>
              </a:lnSpc>
              <a:buFont typeface="Arial"/>
              <a:buChar char="⚬"/>
            </a:pPr>
            <a:r>
              <a:rPr lang="en-US" b="true" sz="287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Capt</a:t>
            </a:r>
            <a:r>
              <a:rPr lang="en-US" b="true" sz="287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ura relações semânticas complexas entre palavras.</a:t>
            </a:r>
          </a:p>
          <a:p>
            <a:pPr algn="l" marL="1241568" indent="-413856" lvl="2">
              <a:lnSpc>
                <a:spcPts val="4025"/>
              </a:lnSpc>
              <a:buFont typeface="Arial"/>
              <a:buChar char="⚬"/>
            </a:pPr>
            <a:r>
              <a:rPr lang="en-US" b="true" sz="287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Entende nuances de contexto em frases complexas.</a:t>
            </a:r>
          </a:p>
          <a:p>
            <a:pPr algn="l" marL="620784" indent="-310392" lvl="1">
              <a:lnSpc>
                <a:spcPts val="4025"/>
              </a:lnSpc>
              <a:buFont typeface="Arial"/>
              <a:buChar char="•"/>
            </a:pPr>
            <a:r>
              <a:rPr lang="en-US" b="true" sz="287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Exemplo:</a:t>
            </a:r>
          </a:p>
          <a:p>
            <a:pPr algn="l" marL="1241568" indent="-413856" lvl="2">
              <a:lnSpc>
                <a:spcPts val="4025"/>
              </a:lnSpc>
              <a:buFont typeface="Arial"/>
              <a:buChar char="⚬"/>
            </a:pPr>
            <a:r>
              <a:rPr lang="en-US" b="true" sz="287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"O forno é pequeno, mas eficiente."</a:t>
            </a:r>
          </a:p>
          <a:p>
            <a:pPr algn="l" marL="1241568" indent="-413856" lvl="2">
              <a:lnSpc>
                <a:spcPts val="4025"/>
              </a:lnSpc>
              <a:buFont typeface="Arial"/>
              <a:buChar char="⚬"/>
            </a:pPr>
            <a:r>
              <a:rPr lang="en-US" b="true" sz="287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BERT pode entender que, apesar da palavra "pequeno", o sentimento geral é positivo.</a:t>
            </a:r>
          </a:p>
          <a:p>
            <a:pPr algn="l" marL="620784" indent="-310392" lvl="1">
              <a:lnSpc>
                <a:spcPts val="4025"/>
              </a:lnSpc>
              <a:buFont typeface="Arial"/>
              <a:buChar char="•"/>
            </a:pPr>
            <a:r>
              <a:rPr lang="en-US" b="true" sz="287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Beneficios:</a:t>
            </a:r>
          </a:p>
          <a:p>
            <a:pPr algn="l" marL="1241568" indent="-413856" lvl="2">
              <a:lnSpc>
                <a:spcPts val="4025"/>
              </a:lnSpc>
              <a:buFont typeface="Arial"/>
              <a:buChar char="⚬"/>
            </a:pPr>
            <a:r>
              <a:rPr lang="en-US" b="true" sz="287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Entendimento amplo e profundo do idioma, permitindo que ele seja adaptado para uma variedade de tarefas específicas com poucos dados adicionais e com relativamente poucas camadas extras no topo.</a:t>
            </a:r>
          </a:p>
          <a:p>
            <a:pPr algn="l" marL="1241568" indent="-413856" lvl="2">
              <a:lnSpc>
                <a:spcPts val="4025"/>
              </a:lnSpc>
              <a:buFont typeface="Arial"/>
              <a:buChar char="⚬"/>
            </a:pPr>
            <a:r>
              <a:rPr lang="en-US" b="true" sz="287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Ideal para dados complexos, mas requer maior poder computacional.</a:t>
            </a:r>
          </a:p>
          <a:p>
            <a:pPr algn="l">
              <a:lnSpc>
                <a:spcPts val="4025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572976">
            <a:off x="12524208" y="1940350"/>
            <a:ext cx="14836440" cy="3792186"/>
          </a:xfrm>
          <a:custGeom>
            <a:avLst/>
            <a:gdLst/>
            <a:ahLst/>
            <a:cxnLst/>
            <a:rect r="r" b="b" t="t" l="l"/>
            <a:pathLst>
              <a:path h="3792186" w="14836440">
                <a:moveTo>
                  <a:pt x="0" y="0"/>
                </a:moveTo>
                <a:lnTo>
                  <a:pt x="14836440" y="0"/>
                </a:lnTo>
                <a:lnTo>
                  <a:pt x="14836440" y="3792187"/>
                </a:lnTo>
                <a:lnTo>
                  <a:pt x="0" y="3792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82532"/>
            <a:ext cx="5113618" cy="1601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7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13251" y="265351"/>
            <a:ext cx="16874563" cy="969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3"/>
              </a:lnSpc>
            </a:pPr>
            <a:r>
              <a:rPr lang="en-US" sz="308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Arquitetura e Ajustes Realizados:</a:t>
            </a:r>
          </a:p>
          <a:p>
            <a:pPr algn="l" marL="665160" indent="-332580" lvl="1">
              <a:lnSpc>
                <a:spcPts val="4313"/>
              </a:lnSpc>
              <a:buFont typeface="Arial"/>
              <a:buChar char="•"/>
            </a:pPr>
            <a:r>
              <a:rPr lang="en-US" b="true" sz="308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Camadas:</a:t>
            </a:r>
          </a:p>
          <a:p>
            <a:pPr algn="l" marL="1330321" indent="-443440" lvl="2">
              <a:lnSpc>
                <a:spcPts val="4313"/>
              </a:lnSpc>
              <a:buFont typeface="Arial"/>
              <a:buChar char="⚬"/>
            </a:pPr>
            <a:r>
              <a:rPr lang="en-US" b="true" sz="308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BERT Base para português: Modelo base com camadas Transformer (12 layers, 110 milhões de parametros .</a:t>
            </a:r>
          </a:p>
          <a:p>
            <a:pPr algn="l" marL="1330321" indent="-443440" lvl="2">
              <a:lnSpc>
                <a:spcPts val="4313"/>
              </a:lnSpc>
              <a:buFont typeface="Arial"/>
              <a:buChar char="⚬"/>
            </a:pPr>
            <a:r>
              <a:rPr lang="en-US" b="true" sz="308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Camada densa (TFBertForSequenceClassification) </a:t>
            </a:r>
          </a:p>
          <a:p>
            <a:pPr algn="l" marL="1995481" indent="-498870" lvl="3">
              <a:lnSpc>
                <a:spcPts val="4313"/>
              </a:lnSpc>
              <a:buFont typeface="Arial"/>
              <a:buChar char="￭"/>
            </a:pPr>
            <a:r>
              <a:rPr lang="en-US" b="true" sz="308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Terá 2 neurônios, um para cada classe. Esses neurônios recebem o vetor de 768 dimensões e, com base nos pesos aprendíveis e no bias, produzem duas saídas (logits), cada uma representando a pontuação para uma das classes</a:t>
            </a:r>
          </a:p>
          <a:p>
            <a:pPr algn="l" marL="665160" indent="-332580" lvl="1">
              <a:lnSpc>
                <a:spcPts val="4313"/>
              </a:lnSpc>
              <a:buFont typeface="Arial"/>
              <a:buChar char="•"/>
            </a:pPr>
            <a:r>
              <a:rPr lang="en-US" b="true" sz="308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Batch e </a:t>
            </a:r>
            <a:r>
              <a:rPr lang="en-US" b="true" sz="308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Dataset:</a:t>
            </a:r>
          </a:p>
          <a:p>
            <a:pPr algn="l" marL="1330321" indent="-443440" lvl="2">
              <a:lnSpc>
                <a:spcPts val="4313"/>
              </a:lnSpc>
              <a:buFont typeface="Arial"/>
              <a:buChar char="⚬"/>
            </a:pPr>
            <a:r>
              <a:rPr lang="en-US" b="true" sz="308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Batch Size: 16</a:t>
            </a:r>
          </a:p>
          <a:p>
            <a:pPr algn="l" marL="665160" indent="-332580" lvl="1">
              <a:lnSpc>
                <a:spcPts val="4313"/>
              </a:lnSpc>
              <a:buFont typeface="Arial"/>
              <a:buChar char="•"/>
            </a:pPr>
            <a:r>
              <a:rPr lang="en-US" b="true" sz="308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Otimizador:</a:t>
            </a:r>
          </a:p>
          <a:p>
            <a:pPr algn="l" marL="1330321" indent="-443440" lvl="2">
              <a:lnSpc>
                <a:spcPts val="4313"/>
              </a:lnSpc>
              <a:buFont typeface="Arial"/>
              <a:buChar char="⚬"/>
            </a:pPr>
            <a:r>
              <a:rPr lang="en-US" b="true" sz="308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Adam com learning_rate = 5e-5.</a:t>
            </a:r>
          </a:p>
          <a:p>
            <a:pPr algn="l" marL="665160" indent="-332580" lvl="1">
              <a:lnSpc>
                <a:spcPts val="4313"/>
              </a:lnSpc>
              <a:buFont typeface="Arial"/>
              <a:buChar char="•"/>
            </a:pPr>
            <a:r>
              <a:rPr lang="en-US" b="true" sz="308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Função de Perda:</a:t>
            </a:r>
          </a:p>
          <a:p>
            <a:pPr algn="l" marL="1330321" indent="-443440" lvl="2">
              <a:lnSpc>
                <a:spcPts val="4313"/>
              </a:lnSpc>
              <a:buFont typeface="Arial"/>
              <a:buChar char="⚬"/>
            </a:pPr>
            <a:r>
              <a:rPr lang="en-US" b="true" sz="308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Sparse Categorical Crossentropy</a:t>
            </a:r>
          </a:p>
          <a:p>
            <a:pPr algn="l" marL="665160" indent="-332580" lvl="1">
              <a:lnSpc>
                <a:spcPts val="4313"/>
              </a:lnSpc>
              <a:buFont typeface="Arial"/>
              <a:buChar char="•"/>
            </a:pPr>
            <a:r>
              <a:rPr lang="en-US" b="true" sz="308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Early Stopping</a:t>
            </a:r>
          </a:p>
          <a:p>
            <a:pPr algn="l" marL="1330321" indent="-443440" lvl="2">
              <a:lnSpc>
                <a:spcPts val="4313"/>
              </a:lnSpc>
              <a:buFont typeface="Arial"/>
              <a:buChar char="⚬"/>
            </a:pPr>
            <a:r>
              <a:rPr lang="en-US" b="true" sz="308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Número de Épocas: 3</a:t>
            </a:r>
          </a:p>
          <a:p>
            <a:pPr algn="l">
              <a:lnSpc>
                <a:spcPts val="4313"/>
              </a:lnSpc>
            </a:pPr>
          </a:p>
          <a:p>
            <a:pPr algn="l">
              <a:lnSpc>
                <a:spcPts val="4313"/>
              </a:lnSpc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2032" y="738610"/>
            <a:ext cx="10909214" cy="8809779"/>
          </a:xfrm>
          <a:custGeom>
            <a:avLst/>
            <a:gdLst/>
            <a:ahLst/>
            <a:cxnLst/>
            <a:rect r="r" b="b" t="t" l="l"/>
            <a:pathLst>
              <a:path h="8809779" w="10909214">
                <a:moveTo>
                  <a:pt x="0" y="0"/>
                </a:moveTo>
                <a:lnTo>
                  <a:pt x="10909214" y="0"/>
                </a:lnTo>
                <a:lnTo>
                  <a:pt x="10909214" y="8809780"/>
                </a:lnTo>
                <a:lnTo>
                  <a:pt x="0" y="8809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211418" y="2565471"/>
            <a:ext cx="5603081" cy="92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Acurácia: 95% no teste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Tempo de execução: 45 min  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92714" y="650361"/>
            <a:ext cx="8833319" cy="8986279"/>
            <a:chOff x="0" y="0"/>
            <a:chExt cx="11777759" cy="1198170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01600"/>
              <a:ext cx="11777759" cy="5181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260"/>
                </a:lnSpc>
              </a:pPr>
              <a:r>
                <a:rPr lang="en-US" sz="8550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Comparação de Desempenho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6172725"/>
              <a:ext cx="11777759" cy="5661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Abordagem 1: </a:t>
              </a:r>
            </a:p>
            <a:p>
              <a:pPr algn="l" marL="1165860" indent="-388620" lvl="2">
                <a:lnSpc>
                  <a:spcPts val="3779"/>
                </a:lnSpc>
                <a:buFont typeface="Arial"/>
                <a:buChar char="⚬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DNN: ACC 92,4%, Tempo de exec. &lt; 1 min.</a:t>
              </a: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Abordagem 2:</a:t>
              </a:r>
            </a:p>
            <a:p>
              <a:pPr algn="l" marL="1165860" indent="-388620" lvl="2">
                <a:lnSpc>
                  <a:spcPts val="3779"/>
                </a:lnSpc>
                <a:buFont typeface="Arial"/>
                <a:buChar char="⚬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CNN: ACC 92,7%, Tempo de exec. 7 min.</a:t>
              </a: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Abordagem 3: </a:t>
              </a:r>
            </a:p>
            <a:p>
              <a:pPr algn="l" marL="1165860" indent="-388620" lvl="2">
                <a:lnSpc>
                  <a:spcPts val="3779"/>
                </a:lnSpc>
                <a:buFont typeface="Arial"/>
                <a:buChar char="⚬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LSTM: ACC 93%, tempo de exec. 20 min</a:t>
              </a:r>
            </a:p>
            <a:p>
              <a:pPr algn="l" marL="1165860" indent="-388620" lvl="2">
                <a:lnSpc>
                  <a:spcPts val="3779"/>
                </a:lnSpc>
                <a:buFont typeface="Arial"/>
                <a:buChar char="⚬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GRU: ACC 92%, temp de exec. 1 min</a:t>
              </a: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BERT: 95%, tempo de exec. 45 min</a:t>
              </a:r>
            </a:p>
            <a:p>
              <a:pPr algn="l">
                <a:lnSpc>
                  <a:spcPts val="37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5486608" y="0"/>
            <a:ext cx="2801392" cy="4076100"/>
          </a:xfrm>
          <a:custGeom>
            <a:avLst/>
            <a:gdLst/>
            <a:ahLst/>
            <a:cxnLst/>
            <a:rect r="r" b="b" t="t" l="l"/>
            <a:pathLst>
              <a:path h="4076100" w="2801392">
                <a:moveTo>
                  <a:pt x="2801392" y="0"/>
                </a:moveTo>
                <a:lnTo>
                  <a:pt x="0" y="0"/>
                </a:lnTo>
                <a:lnTo>
                  <a:pt x="0" y="4076100"/>
                </a:lnTo>
                <a:lnTo>
                  <a:pt x="2801392" y="4076100"/>
                </a:lnTo>
                <a:lnTo>
                  <a:pt x="28013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5964" y="2609525"/>
            <a:ext cx="7239929" cy="5067950"/>
          </a:xfrm>
          <a:custGeom>
            <a:avLst/>
            <a:gdLst/>
            <a:ahLst/>
            <a:cxnLst/>
            <a:rect r="r" b="b" t="t" l="l"/>
            <a:pathLst>
              <a:path h="5067950" w="7239929">
                <a:moveTo>
                  <a:pt x="0" y="0"/>
                </a:moveTo>
                <a:lnTo>
                  <a:pt x="7239929" y="0"/>
                </a:lnTo>
                <a:lnTo>
                  <a:pt x="7239929" y="5067950"/>
                </a:lnTo>
                <a:lnTo>
                  <a:pt x="0" y="5067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1086" y="2242184"/>
            <a:ext cx="6292246" cy="2229137"/>
          </a:xfrm>
          <a:custGeom>
            <a:avLst/>
            <a:gdLst/>
            <a:ahLst/>
            <a:cxnLst/>
            <a:rect r="r" b="b" t="t" l="l"/>
            <a:pathLst>
              <a:path h="2229137" w="6292246">
                <a:moveTo>
                  <a:pt x="0" y="0"/>
                </a:moveTo>
                <a:lnTo>
                  <a:pt x="6292246" y="0"/>
                </a:lnTo>
                <a:lnTo>
                  <a:pt x="6292246" y="2229137"/>
                </a:lnTo>
                <a:lnTo>
                  <a:pt x="0" y="2229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00492" y="2767196"/>
            <a:ext cx="5076180" cy="1179113"/>
          </a:xfrm>
          <a:custGeom>
            <a:avLst/>
            <a:gdLst/>
            <a:ahLst/>
            <a:cxnLst/>
            <a:rect r="r" b="b" t="t" l="l"/>
            <a:pathLst>
              <a:path h="1179113" w="5076180">
                <a:moveTo>
                  <a:pt x="0" y="0"/>
                </a:moveTo>
                <a:lnTo>
                  <a:pt x="5076180" y="0"/>
                </a:lnTo>
                <a:lnTo>
                  <a:pt x="5076180" y="1179113"/>
                </a:lnTo>
                <a:lnTo>
                  <a:pt x="0" y="11791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00492" y="5435417"/>
            <a:ext cx="5076180" cy="1274101"/>
          </a:xfrm>
          <a:custGeom>
            <a:avLst/>
            <a:gdLst/>
            <a:ahLst/>
            <a:cxnLst/>
            <a:rect r="r" b="b" t="t" l="l"/>
            <a:pathLst>
              <a:path h="1274101" w="5076180">
                <a:moveTo>
                  <a:pt x="0" y="0"/>
                </a:moveTo>
                <a:lnTo>
                  <a:pt x="5076180" y="0"/>
                </a:lnTo>
                <a:lnTo>
                  <a:pt x="5076180" y="1274101"/>
                </a:lnTo>
                <a:lnTo>
                  <a:pt x="0" y="12741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21086" y="4903907"/>
            <a:ext cx="6292246" cy="2337120"/>
          </a:xfrm>
          <a:custGeom>
            <a:avLst/>
            <a:gdLst/>
            <a:ahLst/>
            <a:cxnLst/>
            <a:rect r="r" b="b" t="t" l="l"/>
            <a:pathLst>
              <a:path h="2337120" w="6292246">
                <a:moveTo>
                  <a:pt x="0" y="0"/>
                </a:moveTo>
                <a:lnTo>
                  <a:pt x="6292246" y="0"/>
                </a:lnTo>
                <a:lnTo>
                  <a:pt x="6292246" y="2337120"/>
                </a:lnTo>
                <a:lnTo>
                  <a:pt x="0" y="23371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00492" y="8256789"/>
            <a:ext cx="5076180" cy="1264029"/>
          </a:xfrm>
          <a:custGeom>
            <a:avLst/>
            <a:gdLst/>
            <a:ahLst/>
            <a:cxnLst/>
            <a:rect r="r" b="b" t="t" l="l"/>
            <a:pathLst>
              <a:path h="1264029" w="5076180">
                <a:moveTo>
                  <a:pt x="0" y="0"/>
                </a:moveTo>
                <a:lnTo>
                  <a:pt x="5076180" y="0"/>
                </a:lnTo>
                <a:lnTo>
                  <a:pt x="5076180" y="1264029"/>
                </a:lnTo>
                <a:lnTo>
                  <a:pt x="0" y="12640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21086" y="7673614"/>
            <a:ext cx="6292246" cy="2430380"/>
          </a:xfrm>
          <a:custGeom>
            <a:avLst/>
            <a:gdLst/>
            <a:ahLst/>
            <a:cxnLst/>
            <a:rect r="r" b="b" t="t" l="l"/>
            <a:pathLst>
              <a:path h="2430380" w="6292246">
                <a:moveTo>
                  <a:pt x="0" y="0"/>
                </a:moveTo>
                <a:lnTo>
                  <a:pt x="6292246" y="0"/>
                </a:lnTo>
                <a:lnTo>
                  <a:pt x="6292246" y="2430380"/>
                </a:lnTo>
                <a:lnTo>
                  <a:pt x="0" y="24303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3028" y="222250"/>
            <a:ext cx="17221944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Extra: Teste em review de jogos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03695" y="3415871"/>
            <a:ext cx="6480610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60"/>
              </a:lnSpc>
            </a:pPr>
            <a:r>
              <a:rPr lang="en-US" sz="8550" b="true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Perguntas?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588635">
            <a:off x="14890483" y="-1054799"/>
            <a:ext cx="4012696" cy="4705720"/>
          </a:xfrm>
          <a:custGeom>
            <a:avLst/>
            <a:gdLst/>
            <a:ahLst/>
            <a:cxnLst/>
            <a:rect r="r" b="b" t="t" l="l"/>
            <a:pathLst>
              <a:path h="4705720" w="4012696">
                <a:moveTo>
                  <a:pt x="0" y="0"/>
                </a:moveTo>
                <a:lnTo>
                  <a:pt x="4012696" y="0"/>
                </a:lnTo>
                <a:lnTo>
                  <a:pt x="4012696" y="4705720"/>
                </a:lnTo>
                <a:lnTo>
                  <a:pt x="0" y="4705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95755" y="4495800"/>
            <a:ext cx="589649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60"/>
              </a:lnSpc>
            </a:pPr>
            <a:r>
              <a:rPr lang="en-US" sz="8550" b="true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Obrigado!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7588635">
            <a:off x="14890483" y="-1054799"/>
            <a:ext cx="4012696" cy="4705720"/>
          </a:xfrm>
          <a:custGeom>
            <a:avLst/>
            <a:gdLst/>
            <a:ahLst/>
            <a:cxnLst/>
            <a:rect r="r" b="b" t="t" l="l"/>
            <a:pathLst>
              <a:path h="4705720" w="4012696">
                <a:moveTo>
                  <a:pt x="0" y="0"/>
                </a:moveTo>
                <a:lnTo>
                  <a:pt x="4012696" y="0"/>
                </a:lnTo>
                <a:lnTo>
                  <a:pt x="4012696" y="4705720"/>
                </a:lnTo>
                <a:lnTo>
                  <a:pt x="0" y="4705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90877" y="1636969"/>
            <a:ext cx="7047006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Dataset: Brazilian E-Commerce Public Dataset by Olist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2066584" y="2683349"/>
            <a:ext cx="10756713" cy="4450590"/>
          </a:xfrm>
          <a:custGeom>
            <a:avLst/>
            <a:gdLst/>
            <a:ahLst/>
            <a:cxnLst/>
            <a:rect r="r" b="b" t="t" l="l"/>
            <a:pathLst>
              <a:path h="4450590" w="10756713">
                <a:moveTo>
                  <a:pt x="0" y="0"/>
                </a:moveTo>
                <a:lnTo>
                  <a:pt x="10756713" y="0"/>
                </a:lnTo>
                <a:lnTo>
                  <a:pt x="10756713" y="4450590"/>
                </a:lnTo>
                <a:lnTo>
                  <a:pt x="0" y="4450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2511" y="4071339"/>
            <a:ext cx="5694630" cy="2983364"/>
            <a:chOff x="0" y="0"/>
            <a:chExt cx="7592840" cy="397781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249299"/>
              <a:ext cx="7592840" cy="72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58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525"/>
              <a:ext cx="7592840" cy="22046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75"/>
                </a:lnSpc>
              </a:pPr>
              <a:r>
                <a:rPr lang="en-US" sz="10896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Dataset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590877" y="2921525"/>
            <a:ext cx="7047006" cy="133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 Dataset será utilizado para se fazer classificação de Reviews (Positivas ou Negativas);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90877" y="4545030"/>
            <a:ext cx="7047006" cy="89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 abordagem principal será a de processamento de linguagem natural;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90877" y="5857893"/>
            <a:ext cx="7047006" cy="133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Notas de avaliações de 1 a 5 estrelas serão interpretadas como 0 (reviews negativas) e 1 (reviews positivas).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3284" y="3941024"/>
            <a:ext cx="16121431" cy="4609948"/>
          </a:xfrm>
          <a:custGeom>
            <a:avLst/>
            <a:gdLst/>
            <a:ahLst/>
            <a:cxnLst/>
            <a:rect r="r" b="b" t="t" l="l"/>
            <a:pathLst>
              <a:path h="4609948" w="16121431">
                <a:moveTo>
                  <a:pt x="0" y="0"/>
                </a:moveTo>
                <a:lnTo>
                  <a:pt x="16121432" y="0"/>
                </a:lnTo>
                <a:lnTo>
                  <a:pt x="16121432" y="4609949"/>
                </a:lnTo>
                <a:lnTo>
                  <a:pt x="0" y="4609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34" t="-779" r="0" b="-19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13336"/>
            <a:ext cx="5893285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Distribuição de notas de avaliação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614716"/>
            <a:ext cx="5893285" cy="1784405"/>
            <a:chOff x="0" y="0"/>
            <a:chExt cx="7857713" cy="237920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937768"/>
              <a:ext cx="7857713" cy="441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06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0"/>
              <a:ext cx="7857713" cy="1324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20"/>
                </a:lnSpc>
              </a:pPr>
              <a:r>
                <a:rPr lang="en-US" sz="6517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Vizualizações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2443" y="4058341"/>
            <a:ext cx="16251729" cy="4491878"/>
          </a:xfrm>
          <a:custGeom>
            <a:avLst/>
            <a:gdLst/>
            <a:ahLst/>
            <a:cxnLst/>
            <a:rect r="r" b="b" t="t" l="l"/>
            <a:pathLst>
              <a:path h="4491878" w="16251729">
                <a:moveTo>
                  <a:pt x="0" y="0"/>
                </a:moveTo>
                <a:lnTo>
                  <a:pt x="16251728" y="0"/>
                </a:lnTo>
                <a:lnTo>
                  <a:pt x="16251728" y="4491877"/>
                </a:lnTo>
                <a:lnTo>
                  <a:pt x="0" y="449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9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603536"/>
            <a:ext cx="796960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Distribuição de avaliações negativas e positivas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614716"/>
            <a:ext cx="5893285" cy="1784405"/>
            <a:chOff x="0" y="0"/>
            <a:chExt cx="7857713" cy="237920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937768"/>
              <a:ext cx="7857713" cy="441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06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0"/>
              <a:ext cx="7857713" cy="1324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20"/>
                </a:lnSpc>
              </a:pPr>
              <a:r>
                <a:rPr lang="en-US" sz="6517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Vizualizações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110618" y="1838885"/>
            <a:ext cx="7590890" cy="82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381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Avaliações: 1 e 2 -&gt; Negativas;</a:t>
            </a:r>
          </a:p>
          <a:p>
            <a:pPr algn="l">
              <a:lnSpc>
                <a:spcPts val="3333"/>
              </a:lnSpc>
            </a:pPr>
            <a:r>
              <a:rPr lang="en-US" sz="2381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Avaliações: 4 e 5 -&gt; Positivas.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0885" y="3786536"/>
            <a:ext cx="17806230" cy="4406621"/>
          </a:xfrm>
          <a:custGeom>
            <a:avLst/>
            <a:gdLst/>
            <a:ahLst/>
            <a:cxnLst/>
            <a:rect r="r" b="b" t="t" l="l"/>
            <a:pathLst>
              <a:path h="4406621" w="17806230">
                <a:moveTo>
                  <a:pt x="0" y="0"/>
                </a:moveTo>
                <a:lnTo>
                  <a:pt x="17806230" y="0"/>
                </a:lnTo>
                <a:lnTo>
                  <a:pt x="17806230" y="4406621"/>
                </a:lnTo>
                <a:lnTo>
                  <a:pt x="0" y="4406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53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603536"/>
            <a:ext cx="796960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Principais palavras positivas e negativas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614716"/>
            <a:ext cx="5893285" cy="1784405"/>
            <a:chOff x="0" y="0"/>
            <a:chExt cx="7857713" cy="237920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937768"/>
              <a:ext cx="7857713" cy="441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06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0"/>
              <a:ext cx="7857713" cy="1324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20"/>
                </a:lnSpc>
              </a:pPr>
              <a:r>
                <a:rPr lang="en-US" sz="6517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Vizualizações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110618" y="1838885"/>
            <a:ext cx="7590890" cy="82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381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Avaliações: 1 e 2 -&gt; Negativas;</a:t>
            </a:r>
          </a:p>
          <a:p>
            <a:pPr algn="l">
              <a:lnSpc>
                <a:spcPts val="3333"/>
              </a:lnSpc>
            </a:pPr>
            <a:r>
              <a:rPr lang="en-US" sz="2381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Avaliações: 4 e 5 -&gt; Positivas.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90877" y="1636969"/>
            <a:ext cx="7047006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Importancia no pré processamento dos dados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2066584" y="2683349"/>
            <a:ext cx="10756713" cy="4450590"/>
          </a:xfrm>
          <a:custGeom>
            <a:avLst/>
            <a:gdLst/>
            <a:ahLst/>
            <a:cxnLst/>
            <a:rect r="r" b="b" t="t" l="l"/>
            <a:pathLst>
              <a:path h="4450590" w="10756713">
                <a:moveTo>
                  <a:pt x="0" y="0"/>
                </a:moveTo>
                <a:lnTo>
                  <a:pt x="10756713" y="0"/>
                </a:lnTo>
                <a:lnTo>
                  <a:pt x="10756713" y="4450590"/>
                </a:lnTo>
                <a:lnTo>
                  <a:pt x="0" y="4450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7991" y="4253438"/>
            <a:ext cx="6336300" cy="2543588"/>
            <a:chOff x="0" y="0"/>
            <a:chExt cx="8448400" cy="339145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996734"/>
              <a:ext cx="8448400" cy="394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7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0"/>
              <a:ext cx="8448400" cy="2425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161"/>
                </a:lnSpc>
              </a:pPr>
              <a:r>
                <a:rPr lang="en-US" sz="5968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Pré Processamento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590877" y="3106045"/>
            <a:ext cx="7047006" cy="455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Melhor Desempenho do Modelo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90877" y="4014881"/>
            <a:ext cx="7047006" cy="89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Facilita o Ajuste ao Domínio Específico do problema;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90877" y="5365844"/>
            <a:ext cx="7047006" cy="89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Aumento da Confiabilidade dos Resultados;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83241" y="694361"/>
            <a:ext cx="7047006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Pipeline de Pré Processamento de dados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2066584" y="2683349"/>
            <a:ext cx="10756713" cy="4450590"/>
          </a:xfrm>
          <a:custGeom>
            <a:avLst/>
            <a:gdLst/>
            <a:ahLst/>
            <a:cxnLst/>
            <a:rect r="r" b="b" t="t" l="l"/>
            <a:pathLst>
              <a:path h="4450590" w="10756713">
                <a:moveTo>
                  <a:pt x="0" y="0"/>
                </a:moveTo>
                <a:lnTo>
                  <a:pt x="10756713" y="0"/>
                </a:lnTo>
                <a:lnTo>
                  <a:pt x="10756713" y="4450590"/>
                </a:lnTo>
                <a:lnTo>
                  <a:pt x="0" y="4450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32728" y="3620257"/>
            <a:ext cx="6336300" cy="2543588"/>
            <a:chOff x="0" y="0"/>
            <a:chExt cx="8448400" cy="339145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996734"/>
              <a:ext cx="8448400" cy="394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7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0"/>
              <a:ext cx="8448400" cy="2425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161"/>
                </a:lnSpc>
              </a:pPr>
              <a:r>
                <a:rPr lang="en-US" sz="5968" b="true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Pré Processamento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83241" y="1486864"/>
            <a:ext cx="7047006" cy="89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Remoção de avaliações nulas: comentários e notas;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83241" y="2742576"/>
            <a:ext cx="7047006" cy="89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Remoção de Ruído: Regex para retirar ruídos do texto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83241" y="3998289"/>
            <a:ext cx="7047006" cy="89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Redução de dimensionalidade: Remoção de Stopwords;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83241" y="5254001"/>
            <a:ext cx="7047006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Normalização de Dados: Remoção de caracteres repetidos, texto em lowercase, etc;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83241" y="6947864"/>
            <a:ext cx="7047006" cy="89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Captação de Padrões Relevantes e suas variantes: Stemming ou lemmatização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83241" y="8203576"/>
            <a:ext cx="7047006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0" indent="-269875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Transformação de Textos em Representações Numéricas: Tokenização e word embeddings;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DAGUcQHV3G8</dc:identifier>
  <dcterms:modified xsi:type="dcterms:W3CDTF">2011-08-01T06:04:30Z</dcterms:modified>
  <cp:revision>1</cp:revision>
  <dc:title>Cópia de Azul Elementos 3D Apresentação de Tecnologia 5G</dc:title>
</cp:coreProperties>
</file>