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38BC16-33B7-4273-8CB2-22F97D668136}">
  <a:tblStyle styleId="{3438BC16-33B7-4273-8CB2-22F97D6681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2784122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2784122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27841227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27841227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3ed067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3ed067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3f0bc279e_13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3f0bc279e_13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3ed067e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3ed067e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3ed067e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3ed067e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3f0bc279e_1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3f0bc279e_1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3f0bc279e_1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3f0bc279e_1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3f0bc279e_1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3f0bc279e_1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3f0bc279e_1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3f0bc279e_1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7d7117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7d7117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3f0bc279e_1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3f0bc279e_1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3f0bc279e_13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3f0bc279e_13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4d85757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4d85757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3f0bc279e_1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3f0bc279e_1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3f0bc279e_13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3f0bc279e_1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3f0bc279e_1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3f0bc279e_1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3f0bc279e_13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3f0bc279e_13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3f0bc279e_13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3f0bc279e_1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3f0bc279e_13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3f0bc279e_13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3f0bc279e_13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3f0bc279e_13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7d71170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7d71170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3f0bc279e_13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3f0bc279e_13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525798e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525798e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3f0bc279e_13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3f0bc279e_13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3f0bc279e_13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3f0bc279e_13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816fd3004_2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816fd3004_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816fd3004_2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816fd3004_2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816fd3004_2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816fd3004_2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816fd3004_2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816fd3004_2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816fd3004_24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816fd3004_24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816fd3004_2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816fd3004_2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51877d0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51877d0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816fd3004_24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816fd3004_24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816fd3004_24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816fd3004_2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816fd3004_24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816fd3004_24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816fd3004_24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816fd3004_24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816fd3004_24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816fd3004_24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816fd3004_24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816fd3004_24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816fd3004_24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816fd3004_24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816fd3004_24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816fd3004_24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816fd3004_24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816fd3004_24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816fd3004_24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816fd3004_24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9d0dbe7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9d0dbe7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816fd3004_24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e816fd3004_24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816fd3004_24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e816fd3004_24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816fd3004_24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816fd3004_24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b1a9c3e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b1a9c3e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b1a9c3e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b1a9c3e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b1a9c3e9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b1a9c3e9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b1a9c3e9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eb1a9c3e9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b1a9c3e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b1a9c3e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b1a9c3e9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b1a9c3e9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b1a9c3e9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eb1a9c3e9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9d0dbe79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9d0dbe79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b1a9c3e9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b1a9c3e9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b1a9c3e9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b1a9c3e9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b1a9c3e9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eb1a9c3e9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b1a9c3e9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eb1a9c3e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b1a9c3e9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b1a9c3e9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eb1a9c3e9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eb1a9c3e9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b1a9c3e9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b1a9c3e9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b1a9c3e9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b1a9c3e9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b1a9c3e9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b1a9c3e9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eb1a9c3e9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eb1a9c3e9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d0dbe7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d0dbe7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eb1a9c3e9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eb1a9c3e9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b1a9c3e9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eb1a9c3e9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b1a9c3e9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b1a9c3e9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eb1a9c3e9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eb1a9c3e9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eb1a9c3e9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eb1a9c3e9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eb1a9c3e9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eb1a9c3e9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eb1a9c3e9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eb1a9c3e9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eb1a9c3e9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eb1a9c3e9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eb1a9c3e9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eb1a9c3e9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eb1a9c3e9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eb1a9c3e9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9d0dbe79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9d0dbe79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eb1a9c3e9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eb1a9c3e9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eb1a9c3e9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eb1a9c3e9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eb1a9c3e9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eb1a9c3e9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eb1a9c3e9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eb1a9c3e9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b1a9c3e9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eb1a9c3e9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eb1a9c3e9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eb1a9c3e9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eb1a9c3e9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eb1a9c3e9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b1a9c3e9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b1a9c3e9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eb1a9c3e9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eb1a9c3e9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eb1a9c3e9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eb1a9c3e9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27841227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2784122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eb1a9c3e9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eb1a9c3e9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eb1a9c3e93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eb1a9c3e93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eb1a9c3e93_5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eb1a9c3e93_5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eb1a9c3e93_5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eb1a9c3e93_5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eb1a9c3e93_5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eb1a9c3e93_5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Violet-Bora-Lee/linux-survival-for-korean" TargetMode="External"/><Relationship Id="rId4" Type="http://schemas.openxmlformats.org/officeDocument/2006/relationships/hyperlink" Target="https://www.44bits.io/ko/post/linux-and-mac-command-line-survival-guide-for-beginne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udacity.com/api/nodes/2960778928/supplemental_media/game-oldjs/download" TargetMode="External"/><Relationship Id="rId4" Type="http://schemas.openxmlformats.org/officeDocument/2006/relationships/hyperlink" Target="https://www.udacity.com/api/nodes/2960778928/supplemental_media/game-newjs/downloa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help.dropbox.com/ko-kr/files-folders/restore-delete/rewind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ko.wikipedia.org/wiki/%EA%B9%83_(%EC%86%8C%ED%94%84%ED%8A%B8%EC%9B%A8%EC%96%B4)" TargetMode="External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edium.com/@violetboralee/windows-%EC%82%AC%EC%9A%A9%EC%9E%90%EB%A5%BC-%EC%9C%84%ED%95%9C-git-bash-%EC%84%A4%EC%A0%95-ac50acb34c46" TargetMode="External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en.dict.naver.com/#/entry/enko/e76d81e3394549af98252343c304404d" TargetMode="External"/><Relationship Id="rId4" Type="http://schemas.openxmlformats.org/officeDocument/2006/relationships/hyperlink" Target="https://en.wikipedia.org/wiki/Gi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st.github.com/Violet-Bora-Lee/b8b34ba37fb13be2f4d2dfb083fbbcc5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javascript-tutorial/ko.javascript.info/pull/460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hub.com/github/training-kit/blob/master/downloads/github-git-cheat-sheet.pdf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forwindows.org/" TargetMode="External"/><Relationship Id="rId4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github.com/Violet-Bora-Lee/git-tutorial" TargetMode="External"/><Relationship Id="rId4" Type="http://schemas.openxmlformats.org/officeDocument/2006/relationships/hyperlink" Target="https://learngitbranching.js.org/" TargetMode="External"/><Relationship Id="rId5" Type="http://schemas.openxmlformats.org/officeDocument/2006/relationships/hyperlink" Target="https://git-school.github.io/visualizing-git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8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en.dict.naver.com/#/entry/enko/a0ff4977b2e044549cbea9ceb8b2c7be" TargetMode="External"/><Relationship Id="rId4" Type="http://schemas.openxmlformats.org/officeDocument/2006/relationships/image" Target="../media/image2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git-scm.com/book/en/v2/Git-Branching-Branches-in-a-Nutshell" TargetMode="External"/><Relationship Id="rId4" Type="http://schemas.openxmlformats.org/officeDocument/2006/relationships/hyperlink" Target="https://git-scm.com/book/ko/v2/Git-%EB%B8%8C%EB%9E%9C%EC%B9%98-%EB%B8%8C%EB%9E%9C%EC%B9%98%EB%9E%80-%EB%AC%B4%EC%97%87%EC%9D%B8%EA%B0%80" TargetMode="External"/><Relationship Id="rId5" Type="http://schemas.openxmlformats.org/officeDocument/2006/relationships/image" Target="../media/image3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s" TargetMode="External"/><Relationship Id="rId4" Type="http://schemas.openxmlformats.org/officeDocument/2006/relationships/hyperlink" Target="https://gitforwindows.org/" TargetMode="External"/><Relationship Id="rId5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://git-school.github.io/visualizing-git/" TargetMode="External"/><Relationship Id="rId4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8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8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-scm.com/book/ko/v2/%EC%8B%9C%EC%9E%91%ED%95%98%EA%B8%B0-Git-%EC%B5%9C%EC%B4%88-%EC%84%A4%EC%A0%95" TargetMode="External"/><Relationship Id="rId4" Type="http://schemas.openxmlformats.org/officeDocument/2006/relationships/image" Target="../media/image1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hyperlink" Target="https://opentutorials.org/module/3733" TargetMode="External"/><Relationship Id="rId4" Type="http://schemas.openxmlformats.org/officeDocument/2006/relationships/hyperlink" Target="https://help.github.com/en/articles/git-and-github-learning-resources" TargetMode="External"/><Relationship Id="rId5" Type="http://schemas.openxmlformats.org/officeDocument/2006/relationships/hyperlink" Target="https://learngitbranching.js.org/" TargetMode="Externa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47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0" y="285950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</a:t>
            </a:r>
            <a:r>
              <a:rPr b="1" lang="ko"/>
              <a:t>it/GitHub 심화</a:t>
            </a:r>
            <a:r>
              <a:rPr b="1" lang="ko"/>
              <a:t> 특강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강사 - 이보라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6665" y="562950"/>
            <a:ext cx="2770650" cy="20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기초 커맨드라인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모르면 git 실습이 불가능한 명령어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pwd, cd, 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Vi(Vim) 사용법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vim을 사용해 파일 열고, 수정하기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명령모드와 입력모드 전환하기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vim 빠져나오기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잘못해서 vim을 닫았을 때, 문제 해결하기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swap파일 만들어졌을 때 문제 해결하기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커맨드 라인 관련 학습 자료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리눅스 서바이벌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https://github.com/Violet-Bora-Lee/linux-survival-for-korean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당근마켓 개발자 Daegwon Nacyot Kim님이 정리하신 커맨드 라인 기초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https://www.44bits.io/ko/post/linux-and-mac-command-line-survival-guide-for-beginner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책 추천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리눅스 커맨드 라인 완벽 입문서, 이것이 리눅스다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동영상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구글에 ‘vim 기초 사용법’으로 검색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0" y="285950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Git/GitHub 기초 특강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commit과 checkout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6665" y="562950"/>
            <a:ext cx="2770650" cy="20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 자료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The Missing Semester of Your CS Education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https://missing-semester-kr.github.io/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지옥에</a:t>
            </a:r>
            <a:r>
              <a:rPr lang="ko"/>
              <a:t>서 온 정보 관리 기술, git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163" y="1291213"/>
            <a:ext cx="7233675" cy="324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버전 관리를 사용하는 이유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실행 취소, 재실행이 가능함</a:t>
            </a:r>
            <a:r>
              <a:rPr lang="ko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버전간 소스코드 비교가 가능함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협업이 쉬워짐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570" y="1831538"/>
            <a:ext cx="3376875" cy="14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버전 관리 방법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이름 변경하기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accent5"/>
                </a:solidFill>
              </a:rPr>
              <a:t>g</a:t>
            </a:r>
            <a:r>
              <a:rPr lang="ko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ame_old.js</a:t>
            </a:r>
            <a:r>
              <a:rPr lang="ko"/>
              <a:t> → </a:t>
            </a:r>
            <a:r>
              <a:rPr lang="ko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game_new.js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과제최종</a:t>
            </a:r>
            <a:r>
              <a:rPr lang="ko"/>
              <a:t>.hwp → </a:t>
            </a:r>
            <a:r>
              <a:rPr lang="ko"/>
              <a:t>과제최종최종</a:t>
            </a:r>
            <a:r>
              <a:rPr lang="ko"/>
              <a:t>.hwp → </a:t>
            </a:r>
            <a:r>
              <a:rPr lang="ko"/>
              <a:t>과제최종최종최종</a:t>
            </a:r>
            <a:r>
              <a:rPr lang="ko"/>
              <a:t>.hwp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과제20210112-1305.c → 과제20210112-1306.c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등등...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버전 관리 시스템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Dropbox</a:t>
            </a:r>
            <a:endParaRPr/>
          </a:p>
        </p:txBody>
      </p:sp>
      <p:pic>
        <p:nvPicPr>
          <p:cNvPr id="161" name="Google Shape;161;p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8103" y="1488550"/>
            <a:ext cx="422780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버전 관리 시스템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구글 드라이브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963" y="1820622"/>
            <a:ext cx="6520075" cy="30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버전 관리 시스템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위키백과</a:t>
            </a:r>
            <a:endParaRPr/>
          </a:p>
        </p:txBody>
      </p:sp>
      <p:pic>
        <p:nvPicPr>
          <p:cNvPr id="175" name="Google Shape;175;p3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2913" y="1749296"/>
            <a:ext cx="6178174" cy="30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33576"/>
          <a:stretch/>
        </p:blipFill>
        <p:spPr>
          <a:xfrm>
            <a:off x="1270687" y="300249"/>
            <a:ext cx="6602626" cy="41384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15650" y="4422525"/>
            <a:ext cx="81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2020 프로그래머스 채용 담당자 설문조사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버전 관리 시스템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기능 비교표</a:t>
            </a:r>
            <a:endParaRPr/>
          </a:p>
        </p:txBody>
      </p:sp>
      <p:graphicFrame>
        <p:nvGraphicFramePr>
          <p:cNvPr id="182" name="Google Shape;182;p32"/>
          <p:cNvGraphicFramePr/>
          <p:nvPr/>
        </p:nvGraphicFramePr>
        <p:xfrm>
          <a:off x="952500" y="163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{3438BC16-33B7-4273-8CB2-22F97D668136}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에디터 자유도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오프라인 사용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수동 저장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수동저장</a:t>
                      </a:r>
                      <a:br>
                        <a:rPr lang="ko"/>
                      </a:br>
                      <a:r>
                        <a:rPr lang="ko"/>
                        <a:t>(이름 변경)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높음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가능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직접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Dropbox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높음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불가능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불가능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구글 드라이브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낮음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불가능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불가능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위키백과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낮음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불가능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직접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가능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가능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직접 (커밋!)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SVN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가능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불가능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직접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git의 기본 단위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커밋 하나는 독립적인 버전을 나타냄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커밋마다 설명이 담긴 message가 있음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얼마나 자주 커밋을 만들어야 하는가?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커밋 크기가 작을수록 좋음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ko">
                <a:solidFill>
                  <a:srgbClr val="FF0000"/>
                </a:solidFill>
              </a:rPr>
              <a:t>one commit per logical change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커밋 사이즈에 관한 퀴즈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34"/>
          <p:cNvGraphicFramePr/>
          <p:nvPr/>
        </p:nvGraphicFramePr>
        <p:xfrm>
          <a:off x="952500" y="198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{3438BC16-33B7-4273-8CB2-22F97D668136}</a:tableStyleId>
              </a:tblPr>
              <a:tblGrid>
                <a:gridCol w="4708675"/>
                <a:gridCol w="815825"/>
                <a:gridCol w="931775"/>
                <a:gridCol w="782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변경 내용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작음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적당함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약 일주일 정도 걸려 구현한 신 기능을 담은 커밋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README파일에  3개의 오타를 발견했는데, 그 중 하나를 고치고 만든 커밋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한 시간 정도 들여 구현한 신 기능을 담은 커밋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두 개의 함수에서 각각 버그를 발견하여 한꺼번에 고친 후 만든 커밋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커밋 사이즈에 관한 퀴즈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35"/>
          <p:cNvGraphicFramePr/>
          <p:nvPr/>
        </p:nvGraphicFramePr>
        <p:xfrm>
          <a:off x="952500" y="198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{3438BC16-33B7-4273-8CB2-22F97D668136}</a:tableStyleId>
              </a:tblPr>
              <a:tblGrid>
                <a:gridCol w="4708675"/>
                <a:gridCol w="815825"/>
                <a:gridCol w="931775"/>
                <a:gridCol w="782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변경 내용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작음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적당함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약 일주일 정도 걸려 구현한 신 기능을 담은 커밋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README파일에  3개의 오타를 발견했는데, 그 중 하나를 고치고 만든 커밋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한 시간 정도 들여 구현한 신 기능을 담은 커밋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두 개의 함수에서 각각 버그를 발견하여 한꺼번에 고친 후 만든 커밋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리포지토리(repository)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여러 파일을 하나로 모은 컬렉션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프로젝트 하나에 여러 리포지토리가 있을 수 있음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서버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엔진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서버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고객사 A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고객사 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클라이언트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공통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고객사 A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고객사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작은 프로젝트는 프로젝트 하나 당 리포지토리 하나인 경우도 있음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(mono repository)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리포지토리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리포지토리 클론(clone) 받기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실습에 필요한 asteroids 게임 소스코드가 담긴 리포지토리 클론 받기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위치: version-control 디렉터리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mkdir명령어 사용해 </a:t>
            </a:r>
            <a:r>
              <a:rPr lang="ko"/>
              <a:t>version-control 디렉터리 만들어보기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명령어: git clone 주소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git clone https://github.com/udacity/asteroids.git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Bash 꿀팁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</a:t>
            </a:r>
            <a:r>
              <a:rPr lang="ko"/>
              <a:t>it Bash에</a:t>
            </a:r>
            <a:r>
              <a:rPr lang="ko"/>
              <a:t>서 복사/붙여넣기 쉽게 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Options에서 Mouse 선택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3"/>
              </a:rPr>
              <a:t>Windows 사용자를 위한 Git Bash 설정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5100" y="1806325"/>
            <a:ext cx="2813800" cy="2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리포지토리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로그 보기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log --stat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커밋 간 변경분 보기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diff 커밋아이디1 커밋아이디2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참고: diff 결과에 색깔 넣기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git config --global color.ui auto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리포지토리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퀴즈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커밋 메시지가 ‘</a:t>
            </a:r>
            <a:r>
              <a:rPr lang="ko">
                <a:solidFill>
                  <a:schemeClr val="dk1"/>
                </a:solidFill>
              </a:rPr>
              <a:t>Revert controls’인 커밋의 ID는 무엇일까요?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위 커밋에서 코드 몇 줄이 추가 되었나요?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위 커밋에서 코드 몇 줄이 삭제 되었나요?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체크아웃</a:t>
            </a:r>
            <a:endParaRPr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index.html 파일 크롬에서 열기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버그가 있다!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커밋 체크하웃 해서 특정 시점의 코드 상태 살펴보기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checkout 커밋ID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어느 시점에 버그가 있는 코드가 추가되었는지 추적할 때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63" y="678313"/>
            <a:ext cx="8112674" cy="37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515650" y="4422525"/>
            <a:ext cx="81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2"/>
                </a:solidFill>
              </a:rPr>
              <a:t>2021 프로그래머스 채용 담당자 설문조사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체크아웃</a:t>
            </a:r>
            <a:endParaRPr/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체크아웃을 사용해 </a:t>
            </a:r>
            <a:r>
              <a:rPr lang="ko"/>
              <a:t>트러블슈팅 하기</a:t>
            </a:r>
            <a:r>
              <a:rPr lang="ko"/>
              <a:t>(버그 잡기)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가장 최근 커밋 바로 전 커밋부터 하나씩 체크아웃 해보기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커밋을 체크아웃 할 때마다 index.html을 실행해, 버그 사라졌는지 확인하기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체크아웃</a:t>
            </a:r>
            <a:endParaRPr/>
          </a:p>
        </p:txBody>
      </p:sp>
      <p:sp>
        <p:nvSpPr>
          <p:cNvPr id="251" name="Google Shape;25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예외 상황1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소스코드를 변경했는데, git checkout 명령어를 쳤을 때 나오는 에러 메시지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`git diff`를 쳐서 어디를 변경했는지 확인한 후, 필요 없는 내용이면 `git reset --hard`로 변경분 버리기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450" y="2470872"/>
            <a:ext cx="6437100" cy="18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체크아웃</a:t>
            </a:r>
            <a:endParaRPr/>
          </a:p>
        </p:txBody>
      </p:sp>
      <p:sp>
        <p:nvSpPr>
          <p:cNvPr id="258" name="Google Shape;25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퀴즈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버그가 있는 가장 오래된 커밋의 ID를 알려주세요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25ede836903881848fea811df5b687b59d962da3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어떤 코드 때문에 버그가 만들어졌는지 예측해보세요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hint: git diff 사용해서 두 개의 커밋 비교하기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git diff df035382c41b4d0cda86a1aa3 25ede836903881848fea811df5b</a:t>
            </a:r>
            <a:endParaRPr sz="14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체크아웃</a:t>
            </a:r>
            <a:endParaRPr/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detached 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브랜치가 아니고, </a:t>
            </a:r>
            <a:r>
              <a:rPr lang="ko" u="sng"/>
              <a:t>커밋을 체크아웃 했을 때</a:t>
            </a:r>
            <a:r>
              <a:rPr lang="ko"/>
              <a:t> 나오는 메시지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버그를 유발시킨 커밋을 찾은 후, git checkout master 명령어를 입력해 다시 처음 상태로 돌아오기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873" y="2432975"/>
            <a:ext cx="4180251" cy="23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/>
          <p:nvPr>
            <p:ph idx="1" type="subTitle"/>
          </p:nvPr>
        </p:nvSpPr>
        <p:spPr>
          <a:xfrm>
            <a:off x="0" y="285950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Git/GitHub 기초 특강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저장소와 staging 영역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271" name="Google Shape;27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6665" y="562950"/>
            <a:ext cx="2770650" cy="20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쉬어가기: git은 왜 git인가?</a:t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311700" y="1118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3"/>
              </a:rPr>
              <a:t>사전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4"/>
              </a:rPr>
              <a:t>Wikipedia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리포지토리의 정체</a:t>
            </a:r>
            <a:endParaRPr/>
          </a:p>
        </p:txBody>
      </p:sp>
      <p:sp>
        <p:nvSpPr>
          <p:cNvPr id="283" name="Google Shape;28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.git 디렉터리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astroids 디렉터리에서 ls -a 명령어로 .git 디렉터리 확인하기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앞에 점이 붙으면 ‘숨김’이라는 의미를 가짐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클론 받을 때 .git 디렉터리도 함께 다운받아짐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리포지토리의 정체</a:t>
            </a:r>
            <a:endParaRPr/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.git 디렉터리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init 명령어를 입력하면 자동으로 생성됨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퀴즈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새로 리포지토리를 만들었을 때, 이 리포지토리에 몇 개의 커밋이 있는지 확인해봅시다. 어떤 명령어를 입력해야 답을 찾을 수 있을까요?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(version-control 디렉터리 안에 reflections라는 디렉터리를 저장소로 만들기)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리포지토리의 정체</a:t>
            </a:r>
            <a:endParaRPr/>
          </a:p>
        </p:txBody>
      </p:sp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 log 입력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HEAD: 현제 체크아웃한 브랜치의 가장 최신 커밋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 status 입력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어떤 메시지가 나오나요?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리포지토리의 정체</a:t>
            </a:r>
            <a:endParaRPr/>
          </a:p>
        </p:txBody>
      </p:sp>
      <p:sp>
        <p:nvSpPr>
          <p:cNvPr id="301" name="Google Shape;30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 status 입력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어떤 메시지가 나오나요?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150" y="1917853"/>
            <a:ext cx="5665701" cy="283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배우게 될 내용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리눅</a:t>
            </a:r>
            <a:r>
              <a:rPr lang="ko"/>
              <a:t>스 커맨드라인 기초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버전 관리 시스템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코드 공유와 협업을 위한 플랫폼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117" y="2518375"/>
            <a:ext cx="1567750" cy="6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3600" y="4183575"/>
            <a:ext cx="2236825" cy="8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생각 기록하기</a:t>
            </a:r>
            <a:endParaRPr/>
          </a:p>
        </p:txBody>
      </p:sp>
      <p:sp>
        <p:nvSpPr>
          <p:cNvPr id="308" name="Google Shape;30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직접 만든 </a:t>
            </a:r>
            <a:r>
              <a:rPr lang="ko"/>
              <a:t>디렉터리 아래에 reflections 디렉터리 만들고, 그 안으로 이동하기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3"/>
              </a:rPr>
              <a:t>lesson_2_reflections.txt</a:t>
            </a:r>
            <a:r>
              <a:rPr lang="ko"/>
              <a:t> 파일 생성 후, 질문 내용 붙여넣기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init 명령어 사용해 reflections 디렉터리 안에 있는 파일들을 버전관리 하기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(reflections을 저장소로 만듬)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리포지토리를 새로 만들면 어떤 일이 생기나요? 리포지토리는 왜 만들까요?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스테이징 영역</a:t>
            </a:r>
            <a:endParaRPr/>
          </a:p>
        </p:txBody>
      </p:sp>
      <p:pic>
        <p:nvPicPr>
          <p:cNvPr id="314" name="Google Shape;314;p53"/>
          <p:cNvPicPr preferRelativeResize="0"/>
          <p:nvPr/>
        </p:nvPicPr>
        <p:blipFill rotWithShape="1">
          <a:blip r:embed="rId3">
            <a:alphaModFix/>
          </a:blip>
          <a:srcRect b="7321" l="0" r="0" t="6944"/>
          <a:stretch/>
        </p:blipFill>
        <p:spPr>
          <a:xfrm>
            <a:off x="1600000" y="1380575"/>
            <a:ext cx="5944000" cy="3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스테이징 영역</a:t>
            </a:r>
            <a:endParaRPr/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 b="6984" l="0" r="0" t="5273"/>
          <a:stretch/>
        </p:blipFill>
        <p:spPr>
          <a:xfrm>
            <a:off x="1652475" y="1344700"/>
            <a:ext cx="5839050" cy="335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스테이징 영역</a:t>
            </a:r>
            <a:endParaRPr/>
          </a:p>
        </p:txBody>
      </p:sp>
      <p:sp>
        <p:nvSpPr>
          <p:cNvPr id="326" name="Google Shape;32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 add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working directory에 있는 파일 중 원하는 파일을 staging area에 추가하기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$ git add 파일명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reflection 디렉터리에 있는 파일 중 lesson_2_reflections.txt 만 staging area에 추가하기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$ git add lesson_2_reflections.txt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status로 상태 확인하기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실수로 파일을 add 한 경우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reset으로 staging area에 있는 파일을 working directory로 옮길 수 있음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 만들기</a:t>
            </a:r>
            <a:endParaRPr/>
          </a:p>
        </p:txBody>
      </p:sp>
      <p:sp>
        <p:nvSpPr>
          <p:cNvPr id="332" name="Google Shape;33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commit -m “커밋 메시지”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커밋 메시지: 해당 커밋에서 어떤 변경이 있었는지를 설명하는 메시지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좋은 커밋 메시지란?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https://github.com/javascript-tutorial/ko.javascript.info/pull/460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커밋 만들기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reflections 디렉터리로 이동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git commit -m “reflection2 추가”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git log 입력하여 이력에 커밋 나타나는지 확인하기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git status 입력하여 상태 확인하기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 자료</a:t>
            </a:r>
            <a:endParaRPr/>
          </a:p>
        </p:txBody>
      </p:sp>
      <p:sp>
        <p:nvSpPr>
          <p:cNvPr id="338" name="Google Shape;33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GitHub에서 제공하는 git cheat sheet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https://github.com/github/training-kit/blob/master/downloads/github-git-cheat-sheet.pdf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asteroids 게임 버그 해결하기</a:t>
            </a:r>
            <a:endParaRPr/>
          </a:p>
        </p:txBody>
      </p:sp>
      <p:sp>
        <p:nvSpPr>
          <p:cNvPr id="344" name="Google Shape;34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버그를 만들어낸 커밋</a:t>
            </a:r>
            <a:endParaRPr sz="1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id:25ede836903881848fea811df5b687b59d962da3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커밋 메시지: a couple missing ends with the ipad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실수로 삭제한 라인 다시 되돌리고 커밋하기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checkout master 입력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this.delayBeforeBullet = 10; 추가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status로 상태 확인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diff로 working directory와 staging area의 차이 확인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asteroids 게임 버그 해결하기</a:t>
            </a:r>
            <a:endParaRPr/>
          </a:p>
        </p:txBody>
      </p:sp>
      <p:pic>
        <p:nvPicPr>
          <p:cNvPr id="350" name="Google Shape;35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825" y="1223925"/>
            <a:ext cx="63303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asteroids 게임 버그 해결하기</a:t>
            </a:r>
            <a:endParaRPr/>
          </a:p>
        </p:txBody>
      </p:sp>
      <p:sp>
        <p:nvSpPr>
          <p:cNvPr id="356" name="Google Shape;35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실수로 삭제한 라인 다시 되돌리고 커밋하기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add game.js 입력해서 변경 내용 add하기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diff --staged 입력해서 staging area와 최신 커밋간의 차이 비교하기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asteroids 게임 버그 해결하기</a:t>
            </a:r>
            <a:endParaRPr/>
          </a:p>
        </p:txBody>
      </p:sp>
      <p:pic>
        <p:nvPicPr>
          <p:cNvPr id="362" name="Google Shape;36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825" y="1161175"/>
            <a:ext cx="63303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Bash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윈도우에</a:t>
            </a:r>
            <a:r>
              <a:rPr lang="ko"/>
              <a:t>서 Bash 명령어를 사용할 수 있도록 해주는 도구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Bash란?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ko" sz="1100">
                <a:solidFill>
                  <a:schemeClr val="dk1"/>
                </a:solidFill>
              </a:rPr>
              <a:t>https://www.44bits.io/ko/keyword/command-line-interface-cli-shell-and-terminal</a:t>
            </a:r>
            <a:endParaRPr sz="1100"/>
          </a:p>
        </p:txBody>
      </p:sp>
      <p:pic>
        <p:nvPicPr>
          <p:cNvPr id="82" name="Google Shape;82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893" y="2316918"/>
            <a:ext cx="3718201" cy="21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asteroids 게임 버그 해결하기</a:t>
            </a:r>
            <a:endParaRPr/>
          </a:p>
        </p:txBody>
      </p:sp>
      <p:sp>
        <p:nvSpPr>
          <p:cNvPr id="368" name="Google Shape;368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실수로 삭제한 라인 다시 되돌리고 커밋하기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commit -m “Add delay back to bullets” 입력하여 커밋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status로 상태 확인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생각 기록하기</a:t>
            </a:r>
            <a:endParaRPr/>
          </a:p>
        </p:txBody>
      </p:sp>
      <p:sp>
        <p:nvSpPr>
          <p:cNvPr id="374" name="Google Shape;374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400"/>
              <a:t>lesson_2_reflections.txt 열고 아래 질문에 답해보기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어떤 식으로 staging area를 활용해야 한 커밋당 하나의 논리적 변화만 담을 수 있을까요?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 자료</a:t>
            </a:r>
            <a:endParaRPr/>
          </a:p>
        </p:txBody>
      </p:sp>
      <p:sp>
        <p:nvSpPr>
          <p:cNvPr id="380" name="Google Shape;38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아래 둘 중 하나의 사이트를 끝까지 실습해보세요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https://github.com/Violet-Bora-Lee/git-tutorial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https://learngitbranching.js.org/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 학습에 도움이 되는 사이트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https://git-school.github.io/visualizing-git/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이 사이트에서 여러가지 명령어 실습해보기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5"/>
          <p:cNvSpPr txBox="1"/>
          <p:nvPr>
            <p:ph idx="1" type="subTitle"/>
          </p:nvPr>
        </p:nvSpPr>
        <p:spPr>
          <a:xfrm>
            <a:off x="0" y="285950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Git/GitHub 심화 특강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브랜치와 브랜치 병합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386" name="Google Shape;38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6665" y="562950"/>
            <a:ext cx="2770650" cy="20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sp>
        <p:nvSpPr>
          <p:cNvPr id="392" name="Google Shape;392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</a:rPr>
              <a:t>영한 </a:t>
            </a:r>
            <a:r>
              <a:rPr lang="ko" u="sng">
                <a:solidFill>
                  <a:schemeClr val="hlink"/>
                </a:solidFill>
                <a:hlinkClick r:id="rId3"/>
              </a:rPr>
              <a:t>사전</a:t>
            </a:r>
            <a:r>
              <a:rPr lang="ko"/>
              <a:t>에서의 정의 </a:t>
            </a:r>
            <a:endParaRPr/>
          </a:p>
        </p:txBody>
      </p:sp>
      <p:pic>
        <p:nvPicPr>
          <p:cNvPr id="393" name="Google Shape;39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8550" y="1152475"/>
            <a:ext cx="2406901" cy="34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sp>
        <p:nvSpPr>
          <p:cNvPr id="399" name="Google Shape;399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공식 문서에서의 정의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영문</a:t>
            </a:r>
            <a:r>
              <a:rPr lang="ko"/>
              <a:t>, </a:t>
            </a:r>
            <a:r>
              <a:rPr lang="ko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국문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정의: A branch in Git is simply a lightweight movable </a:t>
            </a:r>
            <a:r>
              <a:rPr lang="ko" u="sng"/>
              <a:t>pointer</a:t>
            </a:r>
            <a:r>
              <a:rPr lang="ko"/>
              <a:t> to one of these commits.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2287030"/>
            <a:ext cx="4572000" cy="24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sp>
        <p:nvSpPr>
          <p:cNvPr id="406" name="Google Shape;406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브랜치는 어떤 ‘특정한 목표’를 가지고 코드를 수정하기 시작할 때 만든다(새로운 버전을 만들때).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기능 추가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버그 수정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등등...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pic>
        <p:nvPicPr>
          <p:cNvPr id="412" name="Google Shape;41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50" y="1152475"/>
            <a:ext cx="785110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pic>
        <p:nvPicPr>
          <p:cNvPr id="418" name="Google Shape;41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51" y="1152475"/>
            <a:ext cx="785111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70"/>
          <p:cNvSpPr txBox="1"/>
          <p:nvPr>
            <p:ph idx="1" type="body"/>
          </p:nvPr>
        </p:nvSpPr>
        <p:spPr>
          <a:xfrm>
            <a:off x="311700" y="456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각 버전을 나타내는 이름표가 필요함!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sp>
        <p:nvSpPr>
          <p:cNvPr id="425" name="Google Shape;425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50" y="1152475"/>
            <a:ext cx="785110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Bash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다운로</a:t>
            </a:r>
            <a:r>
              <a:rPr lang="ko"/>
              <a:t>드 받고 설치하기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https://git-scm.com/downloads</a:t>
            </a:r>
            <a:endParaRPr/>
          </a:p>
        </p:txBody>
      </p:sp>
      <p:pic>
        <p:nvPicPr>
          <p:cNvPr id="89" name="Google Shape;89;p1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2893" y="2199218"/>
            <a:ext cx="3718201" cy="21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sp>
        <p:nvSpPr>
          <p:cNvPr id="432" name="Google Shape;432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75" y="1088913"/>
            <a:ext cx="8143248" cy="35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sp>
        <p:nvSpPr>
          <p:cNvPr id="439" name="Google Shape;439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50" y="1152475"/>
            <a:ext cx="785110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pic>
        <p:nvPicPr>
          <p:cNvPr id="446" name="Google Shape;44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13" y="1152475"/>
            <a:ext cx="785118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sp>
        <p:nvSpPr>
          <p:cNvPr id="452" name="Google Shape;452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asteroids 게임의 쉬운 버전 만들기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소행성을 맞췄을 때 3개가 아닌 2개로 쪼개지도록 만들기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 branch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branch 입력해서 현재 어떤 브랜치가 있는지 확인하기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branch easy-mode 입력해서 easy-mode 브랜치 만들기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branch 입력해서 새로운 브랜치가 잘 만들어졌는지 확인하기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checkout easy-mode 입력해서 easy-mode 브랜치 체크아웃하기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line 678의 for문안에있는 3을 2로 수정하고, 게임 실행해보기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sp>
        <p:nvSpPr>
          <p:cNvPr id="458" name="Google Shape;458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변경분 커밋하기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status로 상태 확인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add game.js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commit -m “Make asteroids split into 2 smaller pieces instead of 3”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status 입력해서 커밋 잘 되었는지 확인하기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sp>
        <p:nvSpPr>
          <p:cNvPr id="464" name="Google Shape;464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asteroids 게임에 새로운 기능 추가하기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코인에 닿으면 점수 추가하기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동료가 해당 기능을 만들고 있었음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브랜치 이름: coins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git checkout coins로 체크아웃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sp>
        <p:nvSpPr>
          <p:cNvPr id="470" name="Google Shape;470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asteroids 게임에 새로운 기능 추가하기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coins 브랜치가 master 브랜치의 어떤 커밋에서 갈라져나왔는지 확인하기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$ git log --graph --oneline master coins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GUI 툴 사용하기: 소스트리, 깃크라켄, VSC의 git lense,</a:t>
            </a:r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00" y="2443250"/>
            <a:ext cx="4950625" cy="22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sp>
        <p:nvSpPr>
          <p:cNvPr id="477" name="Google Shape;477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asteroids 게임에 새로운 기능 추가하기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현재 이력 상태</a:t>
            </a:r>
            <a:endParaRPr/>
          </a:p>
        </p:txBody>
      </p:sp>
      <p:pic>
        <p:nvPicPr>
          <p:cNvPr id="478" name="Google Shape;47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488" y="1942275"/>
            <a:ext cx="5899026" cy="32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sp>
        <p:nvSpPr>
          <p:cNvPr id="484" name="Google Shape;484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asteroids 게임에 새로운 기능 추가하기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현재 이력 상태(소스트리)</a:t>
            </a:r>
            <a:endParaRPr/>
          </a:p>
        </p:txBody>
      </p:sp>
      <p:pic>
        <p:nvPicPr>
          <p:cNvPr id="485" name="Google Shape;48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575" y="1964250"/>
            <a:ext cx="5864850" cy="305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sp>
        <p:nvSpPr>
          <p:cNvPr id="491" name="Google Shape;491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asteroids 게임에 새로운 기능 추가하기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현재 이력 상태</a:t>
            </a:r>
            <a:endParaRPr/>
          </a:p>
        </p:txBody>
      </p:sp>
      <p:pic>
        <p:nvPicPr>
          <p:cNvPr id="492" name="Google Shape;492;p8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872" r="0" t="0"/>
          <a:stretch/>
        </p:blipFill>
        <p:spPr>
          <a:xfrm>
            <a:off x="1448450" y="2031225"/>
            <a:ext cx="6302500" cy="29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Bash 사용</a:t>
            </a:r>
            <a:r>
              <a:rPr lang="ko"/>
              <a:t>시 주의점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Windows에서 사용</a:t>
            </a:r>
            <a:r>
              <a:rPr lang="ko"/>
              <a:t>자 이름은 영어로 설정하기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관리</a:t>
            </a:r>
            <a:r>
              <a:rPr lang="ko"/>
              <a:t>자 권한으로 실행하기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브랜치</a:t>
            </a:r>
            <a:endParaRPr/>
          </a:p>
        </p:txBody>
      </p:sp>
      <p:sp>
        <p:nvSpPr>
          <p:cNvPr id="498" name="Google Shape;498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detached HEAD의 정체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커밋을 checkout 했을 때 나타나는 메시지임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HEAD: 현재 체크아웃 된 브랜치의 최신 커밋을 가리키는 용어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커밋을 checkout해서 detached HEAD상태를 만든다음에 새로운 commit을 만들면?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해당 커밋은 어떤 브랜치에도 속하지 않기 때문에 git log를 입력했을 때 나타나지 않음</a:t>
            </a:r>
            <a:endParaRPr/>
          </a:p>
        </p:txBody>
      </p:sp>
      <p:pic>
        <p:nvPicPr>
          <p:cNvPr id="499" name="Google Shape;49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850" y="2683000"/>
            <a:ext cx="4624275" cy="20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체크아웃</a:t>
            </a:r>
            <a:endParaRPr/>
          </a:p>
        </p:txBody>
      </p:sp>
      <p:sp>
        <p:nvSpPr>
          <p:cNvPr id="505" name="Google Shape;505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detached HEAD 상태가 되는 경우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직접 커밋을 체크아웃 할 때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submodule을 사용할 때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등등…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이럴 때 git reflog 명령어를 사용해 HEAD가 가리키던 커밋 이력을 볼 수 있음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http://git-school.github.io/visualizing-git/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4"/>
          <p:cNvSpPr txBox="1"/>
          <p:nvPr>
            <p:ph idx="1" type="subTitle"/>
          </p:nvPr>
        </p:nvSpPr>
        <p:spPr>
          <a:xfrm>
            <a:off x="0" y="285950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Git/GitHub 심화 특강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브랜치와 브랜치 병합 (2)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511" name="Google Shape;511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6665" y="562950"/>
            <a:ext cx="2770650" cy="20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개념 정리</a:t>
            </a:r>
            <a:endParaRPr/>
          </a:p>
        </p:txBody>
      </p:sp>
      <p:sp>
        <p:nvSpPr>
          <p:cNvPr id="517" name="Google Shape;517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커맨드라인 기초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pwd, cd, 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Vim(Vi) 사용법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명령모드에서 입력모드로 전환하기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입력모드에서 명령모드로 전환하기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명령모드에서 수정사항 저장하고 빠져나오기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git이란?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GitHub와 차이점은?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커밋은 언제 만드는가?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저장소란?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init 명령어를 입력하면 어떤 숨김 디렉터리가 생성되는가?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스테이징 영역이란?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스테이징 영역에 원하는 파일을 올려주는 명령어는?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개념 정리</a:t>
            </a:r>
            <a:endParaRPr/>
          </a:p>
        </p:txBody>
      </p:sp>
      <p:sp>
        <p:nvSpPr>
          <p:cNvPr id="523" name="Google Shape;523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브랜치란?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브랜치는 언제 만드나?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</a:t>
            </a:r>
            <a:endParaRPr/>
          </a:p>
        </p:txBody>
      </p:sp>
      <p:pic>
        <p:nvPicPr>
          <p:cNvPr id="529" name="Google Shape;52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475" y="1703525"/>
            <a:ext cx="704103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coins 브랜치의 개발이 다 끝나서 master 브랜치에 병합해야 함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</a:t>
            </a:r>
            <a:endParaRPr/>
          </a:p>
        </p:txBody>
      </p:sp>
      <p:sp>
        <p:nvSpPr>
          <p:cNvPr id="536" name="Google Shape;536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자동 머지 메커니즘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</a:t>
            </a:r>
            <a:endParaRPr/>
          </a:p>
        </p:txBody>
      </p:sp>
      <p:pic>
        <p:nvPicPr>
          <p:cNvPr id="542" name="Google Shape;54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513" y="1017725"/>
            <a:ext cx="68049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</a:t>
            </a:r>
            <a:endParaRPr/>
          </a:p>
        </p:txBody>
      </p:sp>
      <p:pic>
        <p:nvPicPr>
          <p:cNvPr id="548" name="Google Shape;548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363" y="1119500"/>
            <a:ext cx="616727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</a:t>
            </a:r>
            <a:endParaRPr/>
          </a:p>
        </p:txBody>
      </p:sp>
      <p:pic>
        <p:nvPicPr>
          <p:cNvPr id="554" name="Google Shape;55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475" y="1079000"/>
            <a:ext cx="70410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Bash 사용팁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멀</a:t>
            </a:r>
            <a:r>
              <a:rPr lang="ko"/>
              <a:t>티 탭 지원 프로그램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ConEmu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https://stackoverflow.com/questions/20202269/set-up-git-bash-to-work-with-tabs-on-windows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prompt 커스터마이징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https://violetboralee.medium.com/windows-%EC%82%AC%EC%9A%A9%EC%9E%90%EB%A5%BC-%EC%9C%84%ED%95%9C-git-bash-%EC%84%A4%EC%A0%95-ac50acb34c46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0" y="2865636"/>
            <a:ext cx="3766800" cy="2125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144" y="2865625"/>
            <a:ext cx="4251205" cy="21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</a:t>
            </a:r>
            <a:endParaRPr/>
          </a:p>
        </p:txBody>
      </p:sp>
      <p:pic>
        <p:nvPicPr>
          <p:cNvPr id="560" name="Google Shape;560;p92"/>
          <p:cNvPicPr preferRelativeResize="0"/>
          <p:nvPr/>
        </p:nvPicPr>
        <p:blipFill rotWithShape="1">
          <a:blip r:embed="rId3">
            <a:alphaModFix/>
          </a:blip>
          <a:srcRect b="11933" l="0" r="0" t="0"/>
          <a:stretch/>
        </p:blipFill>
        <p:spPr>
          <a:xfrm>
            <a:off x="823550" y="1748500"/>
            <a:ext cx="7496899" cy="3365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coins 브랜치를 master 브랜치에 병합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</a:t>
            </a:r>
            <a:endParaRPr/>
          </a:p>
        </p:txBody>
      </p:sp>
      <p:sp>
        <p:nvSpPr>
          <p:cNvPr id="567" name="Google Shape;567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coins 브랜치를 master 브랜치에 병합(merge coins into master)</a:t>
            </a:r>
            <a:endParaRPr/>
          </a:p>
        </p:txBody>
      </p:sp>
      <p:pic>
        <p:nvPicPr>
          <p:cNvPr id="568" name="Google Shape;568;p93"/>
          <p:cNvPicPr preferRelativeResize="0"/>
          <p:nvPr/>
        </p:nvPicPr>
        <p:blipFill rotWithShape="1">
          <a:blip r:embed="rId3">
            <a:alphaModFix/>
          </a:blip>
          <a:srcRect b="12572" l="0" r="0" t="0"/>
          <a:stretch/>
        </p:blipFill>
        <p:spPr>
          <a:xfrm>
            <a:off x="1084125" y="1843275"/>
            <a:ext cx="6975748" cy="31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</a:t>
            </a:r>
            <a:endParaRPr/>
          </a:p>
        </p:txBody>
      </p:sp>
      <p:sp>
        <p:nvSpPr>
          <p:cNvPr id="574" name="Google Shape;574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퀴즈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병합 후 master 브랜치에서 git log를 입력하면 어떤 커밋들이 출력될까?</a:t>
            </a:r>
            <a:endParaRPr/>
          </a:p>
        </p:txBody>
      </p:sp>
      <p:pic>
        <p:nvPicPr>
          <p:cNvPr id="575" name="Google Shape;575;p94"/>
          <p:cNvPicPr preferRelativeResize="0"/>
          <p:nvPr/>
        </p:nvPicPr>
        <p:blipFill rotWithShape="1">
          <a:blip r:embed="rId3">
            <a:alphaModFix/>
          </a:blip>
          <a:srcRect b="12572" l="0" r="0" t="0"/>
          <a:stretch/>
        </p:blipFill>
        <p:spPr>
          <a:xfrm>
            <a:off x="1084125" y="1843275"/>
            <a:ext cx="6975748" cy="31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</a:t>
            </a:r>
            <a:endParaRPr/>
          </a:p>
        </p:txBody>
      </p:sp>
      <p:sp>
        <p:nvSpPr>
          <p:cNvPr id="581" name="Google Shape;581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퀴즈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병합 후 master 브랜치에서 git log를 입력하면 어떤 커밋들이 출력될까?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시간 기준으로 가장 최근에 만들어진 커밋부터 출력</a:t>
            </a:r>
            <a:endParaRPr/>
          </a:p>
        </p:txBody>
      </p:sp>
      <p:pic>
        <p:nvPicPr>
          <p:cNvPr id="582" name="Google Shape;582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438" y="2211927"/>
            <a:ext cx="5923123" cy="301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</a:t>
            </a:r>
            <a:endParaRPr/>
          </a:p>
        </p:txBody>
      </p:sp>
      <p:sp>
        <p:nvSpPr>
          <p:cNvPr id="588" name="Google Shape;588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asteroids 디렉터리로 이동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master 브랜치가 체크아웃되어있는지 확인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머지 명령어 입력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merge coins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vim 에디터!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생각 하기</a:t>
            </a:r>
            <a:endParaRPr/>
          </a:p>
        </p:txBody>
      </p:sp>
      <p:sp>
        <p:nvSpPr>
          <p:cNvPr id="594" name="Google Shape;594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400"/>
              <a:t>두 브랜치를 합친 결과는 무엇인가요?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머지시 충돌 해결하기</a:t>
            </a:r>
            <a:endParaRPr/>
          </a:p>
        </p:txBody>
      </p:sp>
      <p:pic>
        <p:nvPicPr>
          <p:cNvPr id="600" name="Google Shape;600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363" y="1129625"/>
            <a:ext cx="616727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머지시 충돌 해결하기</a:t>
            </a:r>
            <a:endParaRPr/>
          </a:p>
        </p:txBody>
      </p:sp>
      <p:sp>
        <p:nvSpPr>
          <p:cNvPr id="606" name="Google Shape;606;p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400"/>
              <a:t>개발중인 easy-mode를 최신 소스코드로 유지하기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easy-mode 브랜치에 master</a:t>
            </a:r>
            <a:r>
              <a:rPr lang="ko" sz="1400"/>
              <a:t> 브랜치</a:t>
            </a:r>
            <a:r>
              <a:rPr lang="ko"/>
              <a:t> 병합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git checkout easy-mode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git merge master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충돌!!!!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머지시 충돌 해결하기</a:t>
            </a:r>
            <a:endParaRPr/>
          </a:p>
        </p:txBody>
      </p:sp>
      <p:sp>
        <p:nvSpPr>
          <p:cNvPr id="612" name="Google Shape;612;p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400"/>
              <a:t>개발중인 easy-mode를 최신 소스코드로 유지하기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충돌!!!!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&lt;&lt;&lt;&lt;&lt;&lt;&lt;&lt;  HEAD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……   							←  현재 체크아웃한 브랜치의 소스코드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============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……   							←  병합하려는 브랜치의 소스코드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&gt;&gt;&gt;&gt;&gt;&gt; 병합하려는 브랜치이름(master)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머지시 충돌 해결하기</a:t>
            </a:r>
            <a:endParaRPr/>
          </a:p>
        </p:txBody>
      </p:sp>
      <p:sp>
        <p:nvSpPr>
          <p:cNvPr id="618" name="Google Shape;618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400"/>
              <a:t>개발중인 easy-mode를 최신 소스코드로 유지하기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충돌!!!!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&lt;&lt;&lt;&lt;&lt;&lt;&lt;&lt;  HEAD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……   							←  현재 체크아웃한 브랜치의 소스코드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||||||||| merged common ancestors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…….  							← 두 브랜치의 공통 조상의 소스코드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============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……   							←  병합하려는 브랜치의 소스코드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&gt;&gt;&gt;&gt;&gt;&gt; 병합하려는 브랜치이름(master)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Bash 세팅하기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자신의 GitHub 계정에 맞춰서 최초 설정하기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https://git-scm.com/book/ko/v2/%EC%8B%9C%EC%9E%91%ED%95%98%EA%B8%B0-Git-%EC%B5%9C%EC%B4%88-%EC%84%A4%EC%A0%95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Windows 환경에서 작업시 CRLF 관련 설정하기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명령어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$ git config --global user.name "</a:t>
            </a:r>
            <a:r>
              <a:rPr lang="ko"/>
              <a:t>John Doe</a:t>
            </a:r>
            <a:r>
              <a:rPr lang="ko"/>
              <a:t>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$ git config --global user.email johndoe@example.com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$ </a:t>
            </a:r>
            <a:r>
              <a:rPr lang="ko"/>
              <a:t>git config --global core.autocrlf true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600" y="2351893"/>
            <a:ext cx="3113474" cy="17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생각 하기</a:t>
            </a:r>
            <a:endParaRPr/>
          </a:p>
        </p:txBody>
      </p:sp>
      <p:sp>
        <p:nvSpPr>
          <p:cNvPr id="624" name="Google Shape;624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400"/>
              <a:t>git 브랜치 자동 머지의 장단점은 무엇일까요?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Git/GitHub 학습 자료</a:t>
            </a:r>
            <a:endParaRPr/>
          </a:p>
        </p:txBody>
      </p:sp>
      <p:sp>
        <p:nvSpPr>
          <p:cNvPr id="630" name="Google Shape;630;p103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생활코딩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지옥에서 온 Git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https://opentutorials.org/module/3733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GitHub 추천 학습 자료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100" u="sng">
                <a:solidFill>
                  <a:schemeClr val="hlink"/>
                </a:solidFill>
                <a:hlinkClick r:id="rId4"/>
              </a:rPr>
              <a:t>https://help.github.com/en/articles/git-and-github-learning-resources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 sz="1100" u="sng">
                <a:solidFill>
                  <a:schemeClr val="hlink"/>
                </a:solidFill>
                <a:hlinkClick r:id="rId5"/>
              </a:rPr>
              <a:t>https://learngitbranching.js.org/</a:t>
            </a:r>
            <a:r>
              <a:rPr lang="ko"/>
              <a:t> (한글)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오픈소스 기여의 중요성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오픈소스를 해야하나?</a:t>
            </a:r>
            <a:endParaRPr/>
          </a:p>
        </p:txBody>
      </p:sp>
      <p:grpSp>
        <p:nvGrpSpPr>
          <p:cNvPr id="641" name="Google Shape;641;p105"/>
          <p:cNvGrpSpPr/>
          <p:nvPr/>
        </p:nvGrpSpPr>
        <p:grpSpPr>
          <a:xfrm>
            <a:off x="855475" y="1499050"/>
            <a:ext cx="7323050" cy="2145400"/>
            <a:chOff x="862875" y="1184925"/>
            <a:chExt cx="7323050" cy="2145400"/>
          </a:xfrm>
        </p:grpSpPr>
        <p:pic>
          <p:nvPicPr>
            <p:cNvPr id="642" name="Google Shape;642;p105"/>
            <p:cNvPicPr preferRelativeResize="0"/>
            <p:nvPr/>
          </p:nvPicPr>
          <p:blipFill rotWithShape="1">
            <a:blip r:embed="rId3">
              <a:alphaModFix/>
            </a:blip>
            <a:srcRect b="43851" l="0" r="0" t="0"/>
            <a:stretch/>
          </p:blipFill>
          <p:spPr>
            <a:xfrm>
              <a:off x="862875" y="1184925"/>
              <a:ext cx="3661525" cy="214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3" name="Google Shape;643;p105"/>
            <p:cNvPicPr preferRelativeResize="0"/>
            <p:nvPr/>
          </p:nvPicPr>
          <p:blipFill rotWithShape="1">
            <a:blip r:embed="rId3">
              <a:alphaModFix/>
            </a:blip>
            <a:srcRect b="0" l="0" r="0" t="56032"/>
            <a:stretch/>
          </p:blipFill>
          <p:spPr>
            <a:xfrm>
              <a:off x="4524400" y="1417638"/>
              <a:ext cx="3661525" cy="1679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4" name="Google Shape;644;p105"/>
          <p:cNvSpPr/>
          <p:nvPr/>
        </p:nvSpPr>
        <p:spPr>
          <a:xfrm>
            <a:off x="1049525" y="1539100"/>
            <a:ext cx="2427000" cy="1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오픈소스를 해야하나?</a:t>
            </a:r>
            <a:endParaRPr/>
          </a:p>
        </p:txBody>
      </p:sp>
      <p:pic>
        <p:nvPicPr>
          <p:cNvPr id="650" name="Google Shape;650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2028600"/>
            <a:ext cx="712470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106"/>
          <p:cNvSpPr/>
          <p:nvPr/>
        </p:nvSpPr>
        <p:spPr>
          <a:xfrm>
            <a:off x="1049500" y="2991975"/>
            <a:ext cx="7084800" cy="360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