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2" r:id="rId3"/>
    <p:sldId id="273" r:id="rId4"/>
    <p:sldId id="274" r:id="rId5"/>
    <p:sldId id="275" r:id="rId6"/>
    <p:sldId id="276" r:id="rId7"/>
    <p:sldId id="282" r:id="rId8"/>
    <p:sldId id="277" r:id="rId9"/>
    <p:sldId id="279" r:id="rId10"/>
    <p:sldId id="280" r:id="rId11"/>
    <p:sldId id="281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1BE2A9-49E2-4094-BD67-7B255FA1D31A}">
          <p14:sldIdLst>
            <p14:sldId id="270"/>
            <p14:sldId id="272"/>
            <p14:sldId id="273"/>
            <p14:sldId id="274"/>
            <p14:sldId id="275"/>
            <p14:sldId id="276"/>
            <p14:sldId id="282"/>
            <p14:sldId id="277"/>
            <p14:sldId id="279"/>
            <p14:sldId id="280"/>
            <p14:sldId id="28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87" autoAdjust="0"/>
  </p:normalViewPr>
  <p:slideViewPr>
    <p:cSldViewPr>
      <p:cViewPr varScale="1">
        <p:scale>
          <a:sx n="89" d="100"/>
          <a:sy n="89" d="100"/>
        </p:scale>
        <p:origin x="3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04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A8B1-F801-40D9-93B1-089718ECF46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EB751-F135-40EE-9499-864EEA53A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1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4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9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6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8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3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7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6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5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8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B751-F135-40EE-9499-864EEA53A0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1588" y="0"/>
            <a:ext cx="9140825" cy="6858000"/>
            <a:chOff x="2029" y="0"/>
            <a:chExt cx="9139943" cy="6858000"/>
          </a:xfrm>
        </p:grpSpPr>
        <p:pic>
          <p:nvPicPr>
            <p:cNvPr id="5" name="Picture 2" descr="D:\차은경\110621_표현가이드_표지\ppt배경_블랙화이트\PPT_W_저용량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" y="0"/>
              <a:ext cx="9139943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D:\차은경\110621_표현가이드_표지\C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563" y="590550"/>
              <a:ext cx="4318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8606"/>
            <a:ext cx="6408712" cy="470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655962"/>
            <a:ext cx="64008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54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806DC-F0A1-432E-81ED-F426EC1A0F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AD5C7-98A9-45D4-809D-7F3AE2AF77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7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28E4B-4DDF-41AD-853E-AAD87AF422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0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E55529E-3382-4B76-8E14-B7F1731AE48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23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9C98-3928-45CA-B683-09841B60C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E2F3-9662-4669-ACBC-AACADB6BA6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8E4D3-9A0B-4F19-9FC8-3DD143BB1F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0AD12-DAC3-44F6-ACD5-6798FFD346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F0F3-ED94-49F1-B36A-5B8F529957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2FDFE-2678-42E9-A6B7-BC2078611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4B1F-59A0-4871-B2D1-13E095243E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C743-8972-4B97-A809-F834F5FBB3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4650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큰 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8313" y="549275"/>
            <a:ext cx="81978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  <a:p>
            <a:pPr lvl="1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  <a:endParaRPr lang="ko-KR" altLang="en-US" smtClean="0"/>
          </a:p>
          <a:p>
            <a:pPr lvl="2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</a:p>
          <a:p>
            <a:pPr lvl="3"/>
            <a:r>
              <a:rPr lang="ko-KR" altLang="en-US" smtClean="0"/>
              <a:t>기본 문자열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12pt]</a:t>
            </a:r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B924EF-1DF4-450C-95B4-208BDC5228D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352425" y="527050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1" name="바닥글 개체 틀 3"/>
          <p:cNvSpPr txBox="1">
            <a:spLocks/>
          </p:cNvSpPr>
          <p:nvPr userDrawn="1"/>
        </p:nvSpPr>
        <p:spPr bwMode="auto">
          <a:xfrm>
            <a:off x="428625" y="6415088"/>
            <a:ext cx="25590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작성 일시</a:t>
            </a:r>
            <a:r>
              <a:rPr kumimoji="0" lang="en-US" altLang="ko-KR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작성 부서</a:t>
            </a:r>
            <a:r>
              <a:rPr kumimoji="0" lang="en-US" altLang="ko-KR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작성자 명</a:t>
            </a:r>
          </a:p>
        </p:txBody>
      </p:sp>
    </p:spTree>
    <p:extLst>
      <p:ext uri="{BB962C8B-B14F-4D97-AF65-F5344CB8AC3E}">
        <p14:creationId xmlns:p14="http://schemas.microsoft.com/office/powerpoint/2010/main" val="182911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"/>
        <a:defRPr sz="1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19100" indent="-1841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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587375" indent="-1254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63588" indent="-1428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720725" algn="l"/>
        </a:tabLst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kumimoji="1" lang="ko-KR" altLang="en-US" dirty="0" smtClean="0">
                <a:latin typeface="+mn-ea"/>
              </a:rPr>
              <a:t>메인</a:t>
            </a:r>
            <a:endParaRPr lang="ko-KR" altLang="en-US" dirty="0"/>
          </a:p>
        </p:txBody>
      </p:sp>
      <p:grpSp>
        <p:nvGrpSpPr>
          <p:cNvPr id="85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7" name="Line 19"/>
          <p:cNvSpPr>
            <a:spLocks noChangeShapeType="1"/>
          </p:cNvSpPr>
          <p:nvPr/>
        </p:nvSpPr>
        <p:spPr bwMode="auto">
          <a:xfrm flipV="1">
            <a:off x="1522244" y="1911314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1412708" y="1700808"/>
            <a:ext cx="100970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2619046" y="1983322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메인화면</a:t>
            </a:r>
            <a:r>
              <a:rPr lang="ko-KR" altLang="en-US" sz="900" dirty="0" smtClean="0">
                <a:latin typeface="+mn-ea"/>
              </a:rPr>
              <a:t>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118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2" name="Line 100"/>
          <p:cNvSpPr>
            <a:spLocks noChangeShapeType="1"/>
          </p:cNvSpPr>
          <p:nvPr/>
        </p:nvSpPr>
        <p:spPr bwMode="auto">
          <a:xfrm flipH="1">
            <a:off x="4566766" y="1543156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857" y="1052736"/>
            <a:ext cx="3804146" cy="4999038"/>
          </a:xfrm>
          <a:prstGeom prst="rect">
            <a:avLst/>
          </a:prstGeom>
        </p:spPr>
      </p:pic>
      <p:sp>
        <p:nvSpPr>
          <p:cNvPr id="166" name="Rectangle 18"/>
          <p:cNvSpPr>
            <a:spLocks noChangeArrowheads="1"/>
          </p:cNvSpPr>
          <p:nvPr/>
        </p:nvSpPr>
        <p:spPr bwMode="auto">
          <a:xfrm>
            <a:off x="5417197" y="2996952"/>
            <a:ext cx="152926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카페분류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호출 </a:t>
            </a:r>
            <a:r>
              <a:rPr lang="en-US" altLang="ko-KR" sz="900" b="1" dirty="0" smtClean="0">
                <a:latin typeface="+mn-ea"/>
                <a:ea typeface="+mn-ea"/>
              </a:rPr>
              <a:t>(</a:t>
            </a:r>
            <a:r>
              <a:rPr lang="ko-KR" altLang="en-US" sz="900" b="1" dirty="0" err="1" smtClean="0">
                <a:latin typeface="+mn-ea"/>
                <a:ea typeface="+mn-ea"/>
              </a:rPr>
              <a:t>위치좌표</a:t>
            </a:r>
            <a:r>
              <a:rPr lang="en-US" altLang="ko-KR" sz="900" b="1" dirty="0" smtClean="0">
                <a:latin typeface="+mn-ea"/>
                <a:ea typeface="+mn-ea"/>
              </a:rPr>
              <a:t>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67" name="Rectangle 17"/>
          <p:cNvSpPr>
            <a:spLocks noChangeArrowheads="1"/>
          </p:cNvSpPr>
          <p:nvPr/>
        </p:nvSpPr>
        <p:spPr bwMode="auto">
          <a:xfrm>
            <a:off x="7609927" y="2996952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68" name="Line 19"/>
          <p:cNvSpPr>
            <a:spLocks noChangeShapeType="1"/>
          </p:cNvSpPr>
          <p:nvPr/>
        </p:nvSpPr>
        <p:spPr bwMode="auto">
          <a:xfrm>
            <a:off x="4560951" y="3300131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4566008" y="312787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73" name="Rectangle 18"/>
          <p:cNvSpPr>
            <a:spLocks noChangeArrowheads="1"/>
          </p:cNvSpPr>
          <p:nvPr/>
        </p:nvSpPr>
        <p:spPr bwMode="auto">
          <a:xfrm>
            <a:off x="5220072" y="3604287"/>
            <a:ext cx="172483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최근 본 카페 목록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 err="1">
                <a:latin typeface="+mn-ea"/>
              </a:rPr>
              <a:t>위치좌표</a:t>
            </a:r>
            <a:r>
              <a:rPr lang="en-US" altLang="ko-KR" sz="900" b="1" dirty="0">
                <a:latin typeface="+mn-ea"/>
              </a:rPr>
              <a:t>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74" name="Rectangle 17"/>
          <p:cNvSpPr>
            <a:spLocks noChangeArrowheads="1"/>
          </p:cNvSpPr>
          <p:nvPr/>
        </p:nvSpPr>
        <p:spPr bwMode="auto">
          <a:xfrm>
            <a:off x="7605163" y="3621257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4556187" y="3924436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4561244" y="3752177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77" name="Rectangle 18"/>
          <p:cNvSpPr>
            <a:spLocks noChangeArrowheads="1"/>
          </p:cNvSpPr>
          <p:nvPr/>
        </p:nvSpPr>
        <p:spPr bwMode="auto">
          <a:xfrm>
            <a:off x="5346991" y="4335134"/>
            <a:ext cx="152926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이벤트 리스트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 err="1">
                <a:latin typeface="+mn-ea"/>
              </a:rPr>
              <a:t>위치좌표</a:t>
            </a:r>
            <a:r>
              <a:rPr lang="en-US" altLang="ko-KR" sz="900" b="1" dirty="0">
                <a:latin typeface="+mn-ea"/>
              </a:rPr>
              <a:t>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78" name="Rectangle 17"/>
          <p:cNvSpPr>
            <a:spLocks noChangeArrowheads="1"/>
          </p:cNvSpPr>
          <p:nvPr/>
        </p:nvSpPr>
        <p:spPr bwMode="auto">
          <a:xfrm>
            <a:off x="7605163" y="4352104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79" name="Line 19"/>
          <p:cNvSpPr>
            <a:spLocks noChangeShapeType="1"/>
          </p:cNvSpPr>
          <p:nvPr/>
        </p:nvSpPr>
        <p:spPr bwMode="auto">
          <a:xfrm>
            <a:off x="4556187" y="4655283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0" name="Line 19"/>
          <p:cNvSpPr>
            <a:spLocks noChangeShapeType="1"/>
          </p:cNvSpPr>
          <p:nvPr/>
        </p:nvSpPr>
        <p:spPr bwMode="auto">
          <a:xfrm>
            <a:off x="4561244" y="4483024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1530540" y="486916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4" name="Rectangle 18"/>
          <p:cNvSpPr>
            <a:spLocks noChangeArrowheads="1"/>
          </p:cNvSpPr>
          <p:nvPr/>
        </p:nvSpPr>
        <p:spPr bwMode="auto">
          <a:xfrm>
            <a:off x="2627343" y="4910021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메인화면</a:t>
            </a:r>
            <a:r>
              <a:rPr lang="ko-KR" altLang="en-US" sz="900" dirty="0" smtClean="0">
                <a:latin typeface="+mn-ea"/>
              </a:rPr>
              <a:t>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518080" y="2060848"/>
            <a:ext cx="106924" cy="708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35" name="AutoShape 29"/>
          <p:cNvCxnSpPr>
            <a:cxnSpLocks noChangeShapeType="1"/>
          </p:cNvCxnSpPr>
          <p:nvPr/>
        </p:nvCxnSpPr>
        <p:spPr bwMode="auto">
          <a:xfrm>
            <a:off x="4625004" y="2290176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4860466" y="2336942"/>
            <a:ext cx="121507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현재 위치정보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조회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04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grpSp>
        <p:nvGrpSpPr>
          <p:cNvPr id="39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530266" y="229259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356166" y="2316372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45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1530070" y="2544342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2355968" y="2585203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30931" y="1627652"/>
            <a:ext cx="106924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998" y="801498"/>
            <a:ext cx="3854376" cy="5191119"/>
          </a:xfrm>
          <a:prstGeom prst="rect">
            <a:avLst/>
          </a:prstGeom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1530266" y="297573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356168" y="2999504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530070" y="374291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433712" y="3783771"/>
            <a:ext cx="1118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마이페이지</a:t>
            </a:r>
            <a:r>
              <a:rPr lang="ko-KR" altLang="en-US" sz="900" dirty="0" smtClean="0">
                <a:latin typeface="+mn-ea"/>
              </a:rPr>
              <a:t> 화면 이동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427191" y="2842974"/>
            <a:ext cx="106924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1534115" y="176203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769577" y="1808803"/>
            <a:ext cx="8479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마이페이지</a:t>
            </a:r>
            <a:r>
              <a:rPr lang="ko-KR" altLang="en-US" sz="900" dirty="0" smtClean="0">
                <a:latin typeface="+mn-ea"/>
              </a:rPr>
              <a:t>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654991" y="3153818"/>
            <a:ext cx="121507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비밀번호 확인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7623764" y="3153818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4574788" y="3456997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4579845" y="3284738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1526526" y="429235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2603299" y="4316124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탈퇴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1526526" y="4626512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487683" y="4652390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탈퇴사유</a:t>
            </a:r>
            <a:r>
              <a:rPr lang="ko-KR" altLang="en-US" sz="900" dirty="0" smtClean="0">
                <a:latin typeface="+mn-ea"/>
                <a:ea typeface="+mn-ea"/>
              </a:rPr>
              <a:t> 화면 이동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427191" y="4149778"/>
            <a:ext cx="106924" cy="18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56" name="AutoShape 29"/>
          <p:cNvCxnSpPr>
            <a:cxnSpLocks noChangeShapeType="1"/>
          </p:cNvCxnSpPr>
          <p:nvPr/>
        </p:nvCxnSpPr>
        <p:spPr bwMode="auto">
          <a:xfrm>
            <a:off x="1524347" y="4913908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759809" y="4960674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탈퇴 사유 입력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 flipV="1">
            <a:off x="1535323" y="5298343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612096" y="5322117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입력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V="1">
            <a:off x="1535323" y="5856911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631934" y="5882789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  <a:ea typeface="+mn-ea"/>
              </a:rPr>
              <a:t>회원탈퇴 완료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5638910" y="5409272"/>
            <a:ext cx="9441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회원탈퇴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호출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7607683" y="5409272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4558707" y="5712451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4563764" y="554019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25516" y="4138386"/>
            <a:ext cx="7560840" cy="1976911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58997" y="3963130"/>
            <a:ext cx="8040713" cy="2398240"/>
          </a:xfrm>
          <a:prstGeom prst="rect">
            <a:avLst/>
          </a:prstGeom>
          <a:solidFill>
            <a:schemeClr val="accent2">
              <a:alpha val="29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필요 </a:t>
            </a:r>
            <a:r>
              <a:rPr lang="en-US" altLang="ko-KR" dirty="0" smtClean="0"/>
              <a:t>&amp;</a:t>
            </a:r>
          </a:p>
          <a:p>
            <a:pPr algn="ctr"/>
            <a:r>
              <a:rPr lang="ko-KR" altLang="en-US" dirty="0" smtClean="0"/>
              <a:t>소셜 회원 </a:t>
            </a:r>
            <a:r>
              <a:rPr lang="ko-KR" altLang="en-US" dirty="0" smtClean="0"/>
              <a:t>탈퇴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43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grpSp>
        <p:nvGrpSpPr>
          <p:cNvPr id="39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530266" y="220580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549328" y="2229582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이벤트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45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1530070" y="2924944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2549130" y="2965805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이벤트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30931" y="1627652"/>
            <a:ext cx="106924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1534115" y="176203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769577" y="1808803"/>
            <a:ext cx="6171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이벤트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004048" y="2384936"/>
            <a:ext cx="23259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이벤트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정렬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+mn-ea"/>
              </a:rPr>
              <a:t>최신순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+mn-ea"/>
              </a:rPr>
              <a:t>마감임박순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7623764" y="2384936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4574788" y="2688115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4579845" y="2515856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02" y="1143813"/>
            <a:ext cx="3290859" cy="43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6261" y="3501008"/>
            <a:ext cx="7560840" cy="2664296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9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kumimoji="1" lang="ko-KR" altLang="en-US" dirty="0" err="1" smtClean="0">
                <a:latin typeface="+mn-ea"/>
              </a:rPr>
              <a:t>코코</a:t>
            </a:r>
            <a:r>
              <a:rPr kumimoji="1" lang="ko-KR" altLang="en-US" dirty="0" smtClean="0">
                <a:latin typeface="+mn-ea"/>
              </a:rPr>
              <a:t> 충전</a:t>
            </a:r>
            <a:r>
              <a:rPr kumimoji="1" lang="en-US" altLang="ko-KR" dirty="0" smtClean="0">
                <a:latin typeface="+mn-ea"/>
              </a:rPr>
              <a:t>(</a:t>
            </a:r>
            <a:r>
              <a:rPr kumimoji="1" lang="en-US" altLang="ko-KR" dirty="0" err="1" smtClean="0">
                <a:latin typeface="+mn-ea"/>
              </a:rPr>
              <a:t>iOS</a:t>
            </a:r>
            <a:r>
              <a:rPr kumimoji="1" lang="en-US" altLang="ko-KR" dirty="0" smtClean="0"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98" name="Title 85"/>
          <p:cNvSpPr>
            <a:spLocks noGrp="1"/>
          </p:cNvSpPr>
          <p:nvPr>
            <p:ph type="title"/>
          </p:nvPr>
        </p:nvSpPr>
        <p:spPr>
          <a:xfrm>
            <a:off x="374650" y="144463"/>
            <a:ext cx="8332788" cy="331787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/>
              <a:t>1.1 </a:t>
            </a:r>
            <a:r>
              <a:rPr lang="ko-KR" altLang="en-US" sz="1600" dirty="0" err="1" smtClean="0"/>
              <a:t>코코</a:t>
            </a:r>
            <a:r>
              <a:rPr lang="ko-KR" altLang="en-US" sz="1600" dirty="0" smtClean="0"/>
              <a:t> 충전</a:t>
            </a:r>
            <a:endParaRPr sz="1600" dirty="0"/>
          </a:p>
        </p:txBody>
      </p:sp>
      <p:grpSp>
        <p:nvGrpSpPr>
          <p:cNvPr id="96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99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APP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1" name="그룹 167"/>
          <p:cNvGrpSpPr>
            <a:grpSpLocks/>
          </p:cNvGrpSpPr>
          <p:nvPr/>
        </p:nvGrpSpPr>
        <p:grpSpPr bwMode="auto">
          <a:xfrm>
            <a:off x="2147466" y="1116260"/>
            <a:ext cx="727075" cy="4999038"/>
            <a:chOff x="1822428" y="1116498"/>
            <a:chExt cx="864000" cy="5474204"/>
          </a:xfrm>
        </p:grpSpPr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 flipH="1">
              <a:off x="2244996" y="1584127"/>
              <a:ext cx="7546" cy="5006575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AutoShape 7"/>
            <p:cNvSpPr>
              <a:spLocks noChangeArrowheads="1"/>
            </p:cNvSpPr>
            <p:nvPr/>
          </p:nvSpPr>
          <p:spPr bwMode="auto">
            <a:xfrm>
              <a:off x="1822428" y="1116498"/>
              <a:ext cx="864000" cy="443291"/>
            </a:xfrm>
            <a:prstGeom prst="roundRect">
              <a:avLst>
                <a:gd name="adj" fmla="val 4565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OMWS</a:t>
              </a:r>
              <a:endParaRPr lang="en-US" altLang="ko-KR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4" name="그룹 167"/>
          <p:cNvGrpSpPr>
            <a:grpSpLocks/>
          </p:cNvGrpSpPr>
          <p:nvPr/>
        </p:nvGrpSpPr>
        <p:grpSpPr bwMode="auto">
          <a:xfrm>
            <a:off x="3179316" y="1116260"/>
            <a:ext cx="727075" cy="4999038"/>
            <a:chOff x="1822428" y="1116498"/>
            <a:chExt cx="864000" cy="5474204"/>
          </a:xfrm>
        </p:grpSpPr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 flipH="1">
              <a:off x="2244996" y="1584127"/>
              <a:ext cx="7546" cy="5006575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AutoShape 7"/>
            <p:cNvSpPr>
              <a:spLocks noChangeArrowheads="1"/>
            </p:cNvSpPr>
            <p:nvPr/>
          </p:nvSpPr>
          <p:spPr bwMode="auto">
            <a:xfrm>
              <a:off x="1822428" y="1116498"/>
              <a:ext cx="864000" cy="443291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OMAS</a:t>
              </a:r>
            </a:p>
          </p:txBody>
        </p:sp>
      </p:grpSp>
      <p:grpSp>
        <p:nvGrpSpPr>
          <p:cNvPr id="107" name="그룹 167"/>
          <p:cNvGrpSpPr>
            <a:grpSpLocks/>
          </p:cNvGrpSpPr>
          <p:nvPr/>
        </p:nvGrpSpPr>
        <p:grpSpPr bwMode="auto">
          <a:xfrm>
            <a:off x="5243016" y="1116260"/>
            <a:ext cx="727075" cy="4999038"/>
            <a:chOff x="1822428" y="1116498"/>
            <a:chExt cx="864000" cy="5474204"/>
          </a:xfrm>
        </p:grpSpPr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 flipH="1">
              <a:off x="2244996" y="1584127"/>
              <a:ext cx="7546" cy="5006575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AutoShape 7"/>
            <p:cNvSpPr>
              <a:spLocks noChangeArrowheads="1"/>
            </p:cNvSpPr>
            <p:nvPr/>
          </p:nvSpPr>
          <p:spPr bwMode="auto">
            <a:xfrm>
              <a:off x="1822428" y="1116498"/>
              <a:ext cx="864000" cy="443291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OMBS</a:t>
              </a:r>
              <a:endParaRPr lang="en-US" altLang="ko-KR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3" name="Line 19"/>
          <p:cNvSpPr>
            <a:spLocks noChangeShapeType="1"/>
          </p:cNvSpPr>
          <p:nvPr/>
        </p:nvSpPr>
        <p:spPr bwMode="auto">
          <a:xfrm flipV="1">
            <a:off x="1522244" y="1908140"/>
            <a:ext cx="936000" cy="3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1412707" y="1700808"/>
            <a:ext cx="123825" cy="42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1688264" y="1972173"/>
            <a:ext cx="6171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코코</a:t>
            </a:r>
            <a:r>
              <a:rPr lang="ko-KR" altLang="en-US" sz="900" dirty="0" smtClean="0">
                <a:latin typeface="+mn-ea"/>
              </a:rPr>
              <a:t> 충전 </a:t>
            </a:r>
            <a:endParaRPr lang="en-US" altLang="ko-KR" sz="900" dirty="0" smtClean="0">
              <a:latin typeface="+mn-ea"/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페이지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17" name="Line 19"/>
          <p:cNvSpPr>
            <a:spLocks noChangeShapeType="1"/>
          </p:cNvSpPr>
          <p:nvPr/>
        </p:nvSpPr>
        <p:spPr bwMode="auto">
          <a:xfrm>
            <a:off x="2558567" y="2535353"/>
            <a:ext cx="93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2730707" y="2404433"/>
            <a:ext cx="6171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무인증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 flipH="1">
            <a:off x="1536531" y="3661680"/>
            <a:ext cx="90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3494022" y="2384936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 flipV="1">
            <a:off x="2553188" y="3175472"/>
            <a:ext cx="303486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3" name="Line 19"/>
          <p:cNvSpPr>
            <a:spLocks noChangeShapeType="1"/>
          </p:cNvSpPr>
          <p:nvPr/>
        </p:nvSpPr>
        <p:spPr bwMode="auto">
          <a:xfrm flipV="1">
            <a:off x="2557138" y="3348366"/>
            <a:ext cx="299140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5" name="Rectangle 17"/>
          <p:cNvSpPr>
            <a:spLocks noChangeArrowheads="1"/>
          </p:cNvSpPr>
          <p:nvPr/>
        </p:nvSpPr>
        <p:spPr bwMode="auto">
          <a:xfrm>
            <a:off x="2446264" y="1700808"/>
            <a:ext cx="107950" cy="21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46" name="AutoShape 29"/>
          <p:cNvCxnSpPr>
            <a:cxnSpLocks noChangeShapeType="1"/>
          </p:cNvCxnSpPr>
          <p:nvPr/>
        </p:nvCxnSpPr>
        <p:spPr bwMode="auto">
          <a:xfrm>
            <a:off x="2553188" y="2009235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Rectangle 18"/>
          <p:cNvSpPr>
            <a:spLocks noChangeArrowheads="1"/>
          </p:cNvSpPr>
          <p:nvPr/>
        </p:nvSpPr>
        <p:spPr bwMode="auto">
          <a:xfrm>
            <a:off x="2835532" y="1928806"/>
            <a:ext cx="501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충전하기 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900" dirty="0" smtClean="0">
                <a:latin typeface="+mn-ea"/>
              </a:rPr>
              <a:t>버튼 클릭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2553188" y="2707612"/>
            <a:ext cx="93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grpSp>
        <p:nvGrpSpPr>
          <p:cNvPr id="150" name="그룹 79"/>
          <p:cNvGrpSpPr>
            <a:grpSpLocks/>
          </p:cNvGrpSpPr>
          <p:nvPr/>
        </p:nvGrpSpPr>
        <p:grpSpPr bwMode="auto">
          <a:xfrm>
            <a:off x="3572139" y="2194090"/>
            <a:ext cx="326838" cy="164563"/>
            <a:chOff x="3529005" y="1428736"/>
            <a:chExt cx="614367" cy="180976"/>
          </a:xfrm>
        </p:grpSpPr>
        <p:cxnSp>
          <p:nvCxnSpPr>
            <p:cNvPr id="151" name="직선 화살표 연결선 150"/>
            <p:cNvCxnSpPr/>
            <p:nvPr/>
          </p:nvCxnSpPr>
          <p:spPr>
            <a:xfrm rot="10800000" flipV="1">
              <a:off x="3529005" y="1428736"/>
              <a:ext cx="195264" cy="180976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/>
            <p:nvPr/>
          </p:nvCxnSpPr>
          <p:spPr>
            <a:xfrm rot="10800000">
              <a:off x="3714744" y="1438261"/>
              <a:ext cx="428628" cy="1587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8"/>
          <p:cNvSpPr>
            <a:spLocks noChangeArrowheads="1"/>
          </p:cNvSpPr>
          <p:nvPr/>
        </p:nvSpPr>
        <p:spPr bwMode="auto">
          <a:xfrm>
            <a:off x="3419872" y="3033008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</a:rPr>
              <a:t>충전 결제인가</a:t>
            </a:r>
            <a:endParaRPr lang="en-US" altLang="ko-KR" sz="900" dirty="0">
              <a:latin typeface="+mn-ea"/>
              <a:ea typeface="+mn-ea"/>
            </a:endParaRPr>
          </a:p>
        </p:txBody>
      </p:sp>
      <p:grpSp>
        <p:nvGrpSpPr>
          <p:cNvPr id="159" name="그룹 79"/>
          <p:cNvGrpSpPr>
            <a:grpSpLocks/>
          </p:cNvGrpSpPr>
          <p:nvPr/>
        </p:nvGrpSpPr>
        <p:grpSpPr bwMode="auto">
          <a:xfrm>
            <a:off x="5608615" y="2860722"/>
            <a:ext cx="326838" cy="164563"/>
            <a:chOff x="3529005" y="1428736"/>
            <a:chExt cx="614367" cy="180976"/>
          </a:xfrm>
        </p:grpSpPr>
        <p:cxnSp>
          <p:nvCxnSpPr>
            <p:cNvPr id="160" name="직선 화살표 연결선 159"/>
            <p:cNvCxnSpPr/>
            <p:nvPr/>
          </p:nvCxnSpPr>
          <p:spPr>
            <a:xfrm rot="10800000" flipV="1">
              <a:off x="3529005" y="1428736"/>
              <a:ext cx="195264" cy="180976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 rot="10800000">
              <a:off x="3714744" y="1438261"/>
              <a:ext cx="428628" cy="1587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164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APPLE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6" name="Line 19"/>
          <p:cNvSpPr>
            <a:spLocks noChangeShapeType="1"/>
          </p:cNvSpPr>
          <p:nvPr/>
        </p:nvSpPr>
        <p:spPr bwMode="auto">
          <a:xfrm flipV="1">
            <a:off x="1546896" y="4272844"/>
            <a:ext cx="606256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7" name="Line 19"/>
          <p:cNvSpPr>
            <a:spLocks noChangeShapeType="1"/>
          </p:cNvSpPr>
          <p:nvPr/>
        </p:nvSpPr>
        <p:spPr bwMode="auto">
          <a:xfrm flipV="1">
            <a:off x="1536531" y="4445738"/>
            <a:ext cx="607688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7623776" y="4112228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69" name="Rectangle 18"/>
          <p:cNvSpPr>
            <a:spLocks noChangeArrowheads="1"/>
          </p:cNvSpPr>
          <p:nvPr/>
        </p:nvSpPr>
        <p:spPr bwMode="auto">
          <a:xfrm>
            <a:off x="4736681" y="4074697"/>
            <a:ext cx="44242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 smtClean="0">
                <a:latin typeface="+mn-ea"/>
              </a:rPr>
              <a:t>IAP </a:t>
            </a:r>
            <a:r>
              <a:rPr lang="ko-KR" altLang="en-US" sz="900" dirty="0" smtClean="0">
                <a:latin typeface="+mn-ea"/>
              </a:rPr>
              <a:t>결제</a:t>
            </a:r>
            <a:endParaRPr lang="en-US" altLang="ko-KR" sz="900" dirty="0">
              <a:latin typeface="+mn-ea"/>
              <a:ea typeface="+mn-ea"/>
            </a:endParaRPr>
          </a:p>
        </p:txBody>
      </p:sp>
      <p:grpSp>
        <p:nvGrpSpPr>
          <p:cNvPr id="171" name="그룹 167"/>
          <p:cNvGrpSpPr>
            <a:grpSpLocks/>
          </p:cNvGrpSpPr>
          <p:nvPr/>
        </p:nvGrpSpPr>
        <p:grpSpPr bwMode="auto">
          <a:xfrm>
            <a:off x="6274866" y="1116118"/>
            <a:ext cx="727075" cy="4999038"/>
            <a:chOff x="1822428" y="1116498"/>
            <a:chExt cx="864000" cy="5474204"/>
          </a:xfrm>
        </p:grpSpPr>
        <p:sp>
          <p:nvSpPr>
            <p:cNvPr id="172" name="Line 100"/>
            <p:cNvSpPr>
              <a:spLocks noChangeShapeType="1"/>
            </p:cNvSpPr>
            <p:nvPr/>
          </p:nvSpPr>
          <p:spPr bwMode="auto">
            <a:xfrm flipH="1">
              <a:off x="2244996" y="1584127"/>
              <a:ext cx="7546" cy="5006575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AutoShape 7"/>
            <p:cNvSpPr>
              <a:spLocks noChangeArrowheads="1"/>
            </p:cNvSpPr>
            <p:nvPr/>
          </p:nvSpPr>
          <p:spPr bwMode="auto">
            <a:xfrm>
              <a:off x="1822428" y="1116498"/>
              <a:ext cx="864000" cy="443291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COCO</a:t>
              </a:r>
              <a:endParaRPr lang="en-US" altLang="ko-KR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4" name="Line 19"/>
          <p:cNvSpPr>
            <a:spLocks noChangeShapeType="1"/>
          </p:cNvSpPr>
          <p:nvPr/>
        </p:nvSpPr>
        <p:spPr bwMode="auto">
          <a:xfrm flipV="1">
            <a:off x="1546896" y="4794134"/>
            <a:ext cx="2988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77" name="Rectangle 18"/>
          <p:cNvSpPr>
            <a:spLocks noChangeArrowheads="1"/>
          </p:cNvSpPr>
          <p:nvPr/>
        </p:nvSpPr>
        <p:spPr bwMode="auto">
          <a:xfrm>
            <a:off x="2559104" y="4622132"/>
            <a:ext cx="11750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err="1" smtClean="0">
                <a:latin typeface="+mn-ea"/>
              </a:rPr>
              <a:t>충전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IAP </a:t>
            </a:r>
            <a:r>
              <a:rPr lang="ko-KR" altLang="en-US" sz="900" dirty="0" smtClean="0">
                <a:latin typeface="+mn-ea"/>
              </a:rPr>
              <a:t>결제확정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78" name="Rectangle 18"/>
          <p:cNvSpPr>
            <a:spLocks noChangeArrowheads="1"/>
          </p:cNvSpPr>
          <p:nvPr/>
        </p:nvSpPr>
        <p:spPr bwMode="auto">
          <a:xfrm>
            <a:off x="4813902" y="4970858"/>
            <a:ext cx="5017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코코</a:t>
            </a:r>
            <a:r>
              <a:rPr lang="ko-KR" altLang="en-US" sz="900" dirty="0" smtClean="0">
                <a:latin typeface="+mn-ea"/>
              </a:rPr>
              <a:t> 충전</a:t>
            </a:r>
            <a:endParaRPr lang="en-US" altLang="ko-KR" sz="900" dirty="0">
              <a:latin typeface="+mn-ea"/>
              <a:ea typeface="+mn-ea"/>
            </a:endParaRPr>
          </a:p>
        </p:txBody>
      </p:sp>
      <p:grpSp>
        <p:nvGrpSpPr>
          <p:cNvPr id="179" name="그룹 79"/>
          <p:cNvGrpSpPr>
            <a:grpSpLocks/>
          </p:cNvGrpSpPr>
          <p:nvPr/>
        </p:nvGrpSpPr>
        <p:grpSpPr bwMode="auto">
          <a:xfrm>
            <a:off x="5652120" y="3847532"/>
            <a:ext cx="335582" cy="920742"/>
            <a:chOff x="3529005" y="1428736"/>
            <a:chExt cx="614367" cy="180976"/>
          </a:xfrm>
        </p:grpSpPr>
        <p:cxnSp>
          <p:nvCxnSpPr>
            <p:cNvPr id="180" name="직선 화살표 연결선 179"/>
            <p:cNvCxnSpPr/>
            <p:nvPr/>
          </p:nvCxnSpPr>
          <p:spPr>
            <a:xfrm rot="10800000" flipV="1">
              <a:off x="3529005" y="1428736"/>
              <a:ext cx="195264" cy="180976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/>
            <p:nvPr/>
          </p:nvCxnSpPr>
          <p:spPr>
            <a:xfrm rot="10800000">
              <a:off x="3714744" y="1438261"/>
              <a:ext cx="428628" cy="1587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"/>
          <p:cNvSpPr>
            <a:spLocks noChangeArrowheads="1"/>
          </p:cNvSpPr>
          <p:nvPr/>
        </p:nvSpPr>
        <p:spPr bwMode="auto">
          <a:xfrm>
            <a:off x="5932599" y="3617612"/>
            <a:ext cx="111404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err="1" smtClean="0">
                <a:latin typeface="+mn-ea"/>
              </a:rPr>
              <a:t>충전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IAP </a:t>
            </a:r>
          </a:p>
          <a:p>
            <a:pPr algn="ctr">
              <a:defRPr/>
            </a:pPr>
            <a:r>
              <a:rPr lang="ko-KR" altLang="en-US" sz="900" dirty="0" smtClean="0">
                <a:latin typeface="+mn-ea"/>
              </a:rPr>
              <a:t>결제확정 </a:t>
            </a:r>
            <a:r>
              <a:rPr lang="en-US" altLang="ko-KR" sz="900" dirty="0" smtClean="0">
                <a:latin typeface="+mn-ea"/>
              </a:rPr>
              <a:t>API </a:t>
            </a:r>
          </a:p>
          <a:p>
            <a:pPr algn="ctr">
              <a:defRPr/>
            </a:pPr>
            <a:r>
              <a:rPr lang="en-US" altLang="ko-KR" sz="900" dirty="0" smtClean="0">
                <a:latin typeface="+mn-ea"/>
                <a:ea typeface="+mn-ea"/>
              </a:rPr>
              <a:t>(/purchase/</a:t>
            </a:r>
            <a:r>
              <a:rPr lang="en-US" altLang="ko-KR" sz="900" dirty="0" err="1" smtClean="0">
                <a:latin typeface="+mn-ea"/>
                <a:ea typeface="+mn-ea"/>
              </a:rPr>
              <a:t>purchaseCash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5839266" y="5070932"/>
            <a:ext cx="5017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smtClean="0">
                <a:latin typeface="+mn-ea"/>
                <a:ea typeface="+mn-ea"/>
              </a:rPr>
              <a:t> 적립</a:t>
            </a:r>
            <a:endParaRPr lang="en-US" altLang="ko-KR" sz="900" dirty="0">
              <a:latin typeface="+mn-ea"/>
              <a:ea typeface="+mn-ea"/>
            </a:endParaRPr>
          </a:p>
        </p:txBody>
      </p:sp>
      <p:grpSp>
        <p:nvGrpSpPr>
          <p:cNvPr id="186" name="그룹 167"/>
          <p:cNvGrpSpPr>
            <a:grpSpLocks/>
          </p:cNvGrpSpPr>
          <p:nvPr/>
        </p:nvGrpSpPr>
        <p:grpSpPr bwMode="auto">
          <a:xfrm>
            <a:off x="4211166" y="1116118"/>
            <a:ext cx="727075" cy="4999038"/>
            <a:chOff x="1822428" y="1116498"/>
            <a:chExt cx="864000" cy="5474204"/>
          </a:xfrm>
        </p:grpSpPr>
        <p:sp>
          <p:nvSpPr>
            <p:cNvPr id="187" name="Line 100"/>
            <p:cNvSpPr>
              <a:spLocks noChangeShapeType="1"/>
            </p:cNvSpPr>
            <p:nvPr/>
          </p:nvSpPr>
          <p:spPr bwMode="auto">
            <a:xfrm flipH="1">
              <a:off x="2244996" y="1584127"/>
              <a:ext cx="7546" cy="5006575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8" name="AutoShape 7"/>
            <p:cNvSpPr>
              <a:spLocks noChangeArrowheads="1"/>
            </p:cNvSpPr>
            <p:nvPr/>
          </p:nvSpPr>
          <p:spPr bwMode="auto">
            <a:xfrm>
              <a:off x="1822428" y="1116498"/>
              <a:ext cx="864000" cy="443291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OMGW</a:t>
              </a:r>
              <a:endParaRPr lang="en-US" altLang="ko-KR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36" name="Rectangle 18"/>
          <p:cNvSpPr>
            <a:spLocks noChangeArrowheads="1"/>
          </p:cNvSpPr>
          <p:nvPr/>
        </p:nvSpPr>
        <p:spPr bwMode="auto">
          <a:xfrm>
            <a:off x="1475656" y="3702700"/>
            <a:ext cx="109966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smtClean="0">
                <a:latin typeface="+mn-ea"/>
                <a:ea typeface="+mn-ea"/>
              </a:rPr>
              <a:t> 충전 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sz="900" dirty="0" smtClean="0">
                <a:latin typeface="+mn-ea"/>
              </a:rPr>
              <a:t>URL </a:t>
            </a:r>
            <a:r>
              <a:rPr lang="ko-KR" altLang="en-US" sz="900" dirty="0" smtClean="0">
                <a:latin typeface="+mn-ea"/>
              </a:rPr>
              <a:t>호출</a:t>
            </a:r>
            <a:endParaRPr lang="en-US" altLang="ko-KR" sz="900" dirty="0" smtClean="0">
              <a:latin typeface="+mn-ea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sz="900" dirty="0" smtClean="0">
                <a:latin typeface="+mn-ea"/>
                <a:ea typeface="+mn-ea"/>
              </a:rPr>
              <a:t>(/cash/</a:t>
            </a:r>
            <a:r>
              <a:rPr lang="en-US" altLang="ko-KR" sz="900" dirty="0" err="1" smtClean="0">
                <a:latin typeface="+mn-ea"/>
                <a:ea typeface="+mn-ea"/>
              </a:rPr>
              <a:t>chargingCash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5552677" y="3033008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83" name="Rectangle 17"/>
          <p:cNvSpPr>
            <a:spLocks noChangeArrowheads="1"/>
          </p:cNvSpPr>
          <p:nvPr/>
        </p:nvSpPr>
        <p:spPr bwMode="auto">
          <a:xfrm>
            <a:off x="5535544" y="4733770"/>
            <a:ext cx="10795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92" name="Rectangle 17"/>
          <p:cNvSpPr>
            <a:spLocks noChangeArrowheads="1"/>
          </p:cNvSpPr>
          <p:nvPr/>
        </p:nvSpPr>
        <p:spPr bwMode="auto">
          <a:xfrm>
            <a:off x="6574404" y="5088248"/>
            <a:ext cx="10795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06" name="그룹 79"/>
          <p:cNvGrpSpPr>
            <a:grpSpLocks/>
          </p:cNvGrpSpPr>
          <p:nvPr/>
        </p:nvGrpSpPr>
        <p:grpSpPr bwMode="auto">
          <a:xfrm>
            <a:off x="6684999" y="4943313"/>
            <a:ext cx="326838" cy="164563"/>
            <a:chOff x="3529005" y="1428736"/>
            <a:chExt cx="614367" cy="180976"/>
          </a:xfrm>
        </p:grpSpPr>
        <p:cxnSp>
          <p:nvCxnSpPr>
            <p:cNvPr id="207" name="직선 화살표 연결선 206"/>
            <p:cNvCxnSpPr/>
            <p:nvPr/>
          </p:nvCxnSpPr>
          <p:spPr>
            <a:xfrm rot="10800000" flipV="1">
              <a:off x="3529005" y="1428736"/>
              <a:ext cx="195264" cy="180976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/>
            <p:nvPr/>
          </p:nvCxnSpPr>
          <p:spPr>
            <a:xfrm rot="10800000">
              <a:off x="3714744" y="1438261"/>
              <a:ext cx="428628" cy="1587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18"/>
          <p:cNvSpPr>
            <a:spLocks noChangeArrowheads="1"/>
          </p:cNvSpPr>
          <p:nvPr/>
        </p:nvSpPr>
        <p:spPr bwMode="auto">
          <a:xfrm>
            <a:off x="6956734" y="4800137"/>
            <a:ext cx="1114044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smtClean="0">
                <a:latin typeface="+mn-ea"/>
                <a:ea typeface="+mn-ea"/>
              </a:rPr>
              <a:t> 적립 </a:t>
            </a:r>
            <a:r>
              <a:rPr lang="en-US" altLang="ko-KR" sz="900" dirty="0" smtClean="0">
                <a:latin typeface="+mn-ea"/>
                <a:ea typeface="+mn-ea"/>
              </a:rPr>
              <a:t>API</a:t>
            </a:r>
          </a:p>
          <a:p>
            <a:pPr algn="ctr">
              <a:defRPr/>
            </a:pPr>
            <a:r>
              <a:rPr lang="en-US" altLang="ko-KR" sz="900" dirty="0" smtClean="0">
                <a:latin typeface="+mn-ea"/>
                <a:ea typeface="+mn-ea"/>
              </a:rPr>
              <a:t>(/cash-</a:t>
            </a:r>
            <a:r>
              <a:rPr lang="en-US" altLang="ko-KR" sz="900" dirty="0" err="1" smtClean="0">
                <a:latin typeface="+mn-ea"/>
                <a:ea typeface="+mn-ea"/>
              </a:rPr>
              <a:t>bapi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en-US" altLang="ko-KR" sz="900" dirty="0" err="1" smtClean="0">
                <a:latin typeface="+mn-ea"/>
                <a:ea typeface="+mn-ea"/>
              </a:rPr>
              <a:t>api</a:t>
            </a:r>
            <a:r>
              <a:rPr lang="en-US" altLang="ko-KR" sz="900" dirty="0" smtClean="0">
                <a:latin typeface="+mn-ea"/>
                <a:ea typeface="+mn-ea"/>
              </a:rPr>
              <a:t>/v1/charge)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84" name="Line 19"/>
          <p:cNvSpPr>
            <a:spLocks noChangeShapeType="1"/>
          </p:cNvSpPr>
          <p:nvPr/>
        </p:nvSpPr>
        <p:spPr bwMode="auto">
          <a:xfrm>
            <a:off x="5652120" y="5249118"/>
            <a:ext cx="93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 flipV="1">
            <a:off x="5652120" y="5406240"/>
            <a:ext cx="90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4623382" y="4941168"/>
            <a:ext cx="91467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13" name="Rectangle 18"/>
          <p:cNvSpPr>
            <a:spLocks noChangeArrowheads="1"/>
          </p:cNvSpPr>
          <p:nvPr/>
        </p:nvSpPr>
        <p:spPr bwMode="auto">
          <a:xfrm>
            <a:off x="4845096" y="5596707"/>
            <a:ext cx="5017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결과 전송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14" name="Line 19"/>
          <p:cNvSpPr>
            <a:spLocks noChangeShapeType="1"/>
          </p:cNvSpPr>
          <p:nvPr/>
        </p:nvSpPr>
        <p:spPr bwMode="auto">
          <a:xfrm flipV="1">
            <a:off x="1546896" y="5840808"/>
            <a:ext cx="295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15" name="Rectangle 18"/>
          <p:cNvSpPr>
            <a:spLocks noChangeArrowheads="1"/>
          </p:cNvSpPr>
          <p:nvPr/>
        </p:nvSpPr>
        <p:spPr bwMode="auto">
          <a:xfrm>
            <a:off x="2259424" y="5884579"/>
            <a:ext cx="171681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err="1" smtClean="0">
                <a:latin typeface="+mn-ea"/>
              </a:rPr>
              <a:t>충전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IAP </a:t>
            </a:r>
            <a:r>
              <a:rPr lang="ko-KR" altLang="en-US" sz="900" dirty="0" smtClean="0">
                <a:latin typeface="+mn-ea"/>
              </a:rPr>
              <a:t>결제확정 결과 전송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76" name="Rectangle 17"/>
          <p:cNvSpPr>
            <a:spLocks noChangeArrowheads="1"/>
          </p:cNvSpPr>
          <p:nvPr/>
        </p:nvSpPr>
        <p:spPr bwMode="auto">
          <a:xfrm>
            <a:off x="4508618" y="4651670"/>
            <a:ext cx="10795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16" name="Line 19"/>
          <p:cNvSpPr>
            <a:spLocks noChangeShapeType="1"/>
          </p:cNvSpPr>
          <p:nvPr/>
        </p:nvSpPr>
        <p:spPr bwMode="auto">
          <a:xfrm flipV="1">
            <a:off x="4608104" y="5558640"/>
            <a:ext cx="90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5880350" y="2717546"/>
            <a:ext cx="111404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</a:t>
            </a:r>
            <a:r>
              <a:rPr lang="ko-KR" altLang="en-US" sz="900" dirty="0" smtClean="0">
                <a:latin typeface="+mn-ea"/>
                <a:ea typeface="+mn-ea"/>
              </a:rPr>
              <a:t> 충전 </a:t>
            </a:r>
            <a:r>
              <a:rPr lang="en-US" altLang="ko-KR" sz="900" dirty="0" smtClean="0">
                <a:latin typeface="+mn-ea"/>
                <a:ea typeface="+mn-ea"/>
              </a:rPr>
              <a:t>IAP</a:t>
            </a:r>
          </a:p>
          <a:p>
            <a:pPr algn="ctr">
              <a:defRPr/>
            </a:pPr>
            <a:r>
              <a:rPr lang="ko-KR" altLang="en-US" sz="900" dirty="0" smtClean="0">
                <a:latin typeface="+mn-ea"/>
              </a:rPr>
              <a:t>결제인가 </a:t>
            </a:r>
            <a:r>
              <a:rPr lang="en-US" altLang="ko-KR" sz="900" dirty="0" smtClean="0">
                <a:latin typeface="+mn-ea"/>
              </a:rPr>
              <a:t>API</a:t>
            </a:r>
          </a:p>
          <a:p>
            <a:pPr algn="ctr">
              <a:defRPr/>
            </a:pPr>
            <a:r>
              <a:rPr lang="en-US" altLang="ko-KR" sz="900" dirty="0" smtClean="0">
                <a:latin typeface="+mn-ea"/>
                <a:ea typeface="+mn-ea"/>
              </a:rPr>
              <a:t>(/purchase/</a:t>
            </a:r>
            <a:r>
              <a:rPr lang="en-US" altLang="ko-KR" sz="900" dirty="0" err="1" smtClean="0">
                <a:latin typeface="+mn-ea"/>
                <a:ea typeface="+mn-ea"/>
              </a:rPr>
              <a:t>purchaseCash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20" name="Rectangle 18"/>
          <p:cNvSpPr>
            <a:spLocks noChangeArrowheads="1"/>
          </p:cNvSpPr>
          <p:nvPr/>
        </p:nvSpPr>
        <p:spPr bwMode="auto">
          <a:xfrm>
            <a:off x="2987824" y="3573016"/>
            <a:ext cx="111404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코코충전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IAP</a:t>
            </a:r>
          </a:p>
          <a:p>
            <a:pPr algn="ctr">
              <a:defRPr/>
            </a:pPr>
            <a:r>
              <a:rPr lang="ko-KR" altLang="en-US" sz="900" dirty="0" smtClean="0">
                <a:latin typeface="+mn-ea"/>
              </a:rPr>
              <a:t>결제확정 </a:t>
            </a:r>
            <a:r>
              <a:rPr lang="en-US" altLang="ko-KR" sz="900" dirty="0" smtClean="0">
                <a:latin typeface="+mn-ea"/>
              </a:rPr>
              <a:t>API</a:t>
            </a:r>
          </a:p>
          <a:p>
            <a:pPr algn="ctr">
              <a:defRPr/>
            </a:pPr>
            <a:r>
              <a:rPr lang="en-US" altLang="ko-KR" sz="900" dirty="0" smtClean="0">
                <a:latin typeface="+mn-ea"/>
                <a:ea typeface="+mn-ea"/>
              </a:rPr>
              <a:t>(/product/</a:t>
            </a:r>
            <a:r>
              <a:rPr lang="en-US" altLang="ko-KR" sz="900" dirty="0" err="1" smtClean="0">
                <a:latin typeface="+mn-ea"/>
                <a:ea typeface="+mn-ea"/>
              </a:rPr>
              <a:t>purchaseConfirmCash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en-US" altLang="ko-KR" sz="900" dirty="0">
              <a:latin typeface="+mn-ea"/>
              <a:ea typeface="+mn-ea"/>
            </a:endParaRPr>
          </a:p>
        </p:txBody>
      </p:sp>
      <p:grpSp>
        <p:nvGrpSpPr>
          <p:cNvPr id="221" name="그룹 79"/>
          <p:cNvGrpSpPr>
            <a:grpSpLocks/>
          </p:cNvGrpSpPr>
          <p:nvPr/>
        </p:nvGrpSpPr>
        <p:grpSpPr bwMode="auto">
          <a:xfrm flipH="1">
            <a:off x="4105522" y="3820211"/>
            <a:ext cx="393373" cy="801921"/>
            <a:chOff x="3529005" y="1428736"/>
            <a:chExt cx="614367" cy="180976"/>
          </a:xfrm>
        </p:grpSpPr>
        <p:cxnSp>
          <p:nvCxnSpPr>
            <p:cNvPr id="222" name="직선 화살표 연결선 221"/>
            <p:cNvCxnSpPr/>
            <p:nvPr/>
          </p:nvCxnSpPr>
          <p:spPr>
            <a:xfrm rot="10800000" flipV="1">
              <a:off x="3529005" y="1428736"/>
              <a:ext cx="195338" cy="180976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/>
            <p:nvPr/>
          </p:nvCxnSpPr>
          <p:spPr>
            <a:xfrm rot="10800000">
              <a:off x="3714890" y="1438466"/>
              <a:ext cx="428482" cy="973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8"/>
          <p:cNvSpPr>
            <a:spLocks noChangeArrowheads="1"/>
          </p:cNvSpPr>
          <p:nvPr/>
        </p:nvSpPr>
        <p:spPr bwMode="auto">
          <a:xfrm>
            <a:off x="3843874" y="2050914"/>
            <a:ext cx="11140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무인증</a:t>
            </a:r>
            <a:r>
              <a:rPr lang="ko-KR" altLang="en-US" sz="900" dirty="0" smtClean="0">
                <a:latin typeface="+mn-ea"/>
                <a:ea typeface="+mn-ea"/>
              </a:rPr>
              <a:t> 조회 </a:t>
            </a:r>
            <a:r>
              <a:rPr lang="en-US" altLang="ko-KR" sz="900" dirty="0" smtClean="0">
                <a:latin typeface="+mn-ea"/>
                <a:ea typeface="+mn-ea"/>
              </a:rPr>
              <a:t>API</a:t>
            </a:r>
          </a:p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(/record/server/state)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1331640" y="4580228"/>
            <a:ext cx="3405041" cy="39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2510" y="1213382"/>
            <a:ext cx="8389537" cy="4673949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951278" y="3239120"/>
            <a:ext cx="7560840" cy="1237578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일반 로그인</a:t>
            </a:r>
            <a:endParaRPr lang="ko-KR" altLang="en-US" dirty="0"/>
          </a:p>
        </p:txBody>
      </p:sp>
      <p:grpSp>
        <p:nvGrpSpPr>
          <p:cNvPr id="85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7" name="Line 19"/>
          <p:cNvSpPr>
            <a:spLocks noChangeShapeType="1"/>
          </p:cNvSpPr>
          <p:nvPr/>
        </p:nvSpPr>
        <p:spPr bwMode="auto">
          <a:xfrm flipV="1">
            <a:off x="1530266" y="182105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1420730" y="1610544"/>
            <a:ext cx="116160" cy="7736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2549325" y="184482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118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2" name="Line 100"/>
          <p:cNvSpPr>
            <a:spLocks noChangeShapeType="1"/>
          </p:cNvSpPr>
          <p:nvPr/>
        </p:nvSpPr>
        <p:spPr bwMode="auto">
          <a:xfrm flipH="1">
            <a:off x="4566766" y="1543156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1538562" y="2204864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4" name="Rectangle 18"/>
          <p:cNvSpPr>
            <a:spLocks noChangeArrowheads="1"/>
          </p:cNvSpPr>
          <p:nvPr/>
        </p:nvSpPr>
        <p:spPr bwMode="auto">
          <a:xfrm>
            <a:off x="2557620" y="2245725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804" y="1169270"/>
            <a:ext cx="3905250" cy="3810000"/>
          </a:xfrm>
          <a:prstGeom prst="rect">
            <a:avLst/>
          </a:prstGeom>
        </p:spPr>
      </p:pic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427191" y="2490969"/>
            <a:ext cx="106924" cy="708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>
            <a:off x="1534115" y="272029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1769577" y="2767063"/>
            <a:ext cx="115897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 메정녀로그인 탭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429966" y="3288400"/>
            <a:ext cx="106924" cy="10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V="1">
            <a:off x="1521970" y="3442783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2541031" y="3446418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V="1">
            <a:off x="1539173" y="4005064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233271" y="4103393"/>
            <a:ext cx="154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+mn-ea"/>
              </a:rPr>
              <a:t>로그인 성공 시 </a:t>
            </a:r>
            <a:r>
              <a:rPr lang="ko-KR" altLang="en-US" sz="900" dirty="0" err="1">
                <a:latin typeface="+mn-ea"/>
              </a:rPr>
              <a:t>메인화면</a:t>
            </a:r>
            <a:r>
              <a:rPr lang="ko-KR" altLang="en-US" sz="900" dirty="0">
                <a:latin typeface="+mn-ea"/>
              </a:rPr>
              <a:t> 이동</a:t>
            </a:r>
            <a:endParaRPr lang="en-US" altLang="ko-KR" sz="900" dirty="0">
              <a:latin typeface="+mn-ea"/>
            </a:endParaRPr>
          </a:p>
          <a:p>
            <a:pPr>
              <a:defRPr/>
            </a:pPr>
            <a:r>
              <a:rPr lang="ko-KR" altLang="en-US" sz="900" dirty="0">
                <a:latin typeface="+mn-ea"/>
              </a:rPr>
              <a:t>로그인 실패 시 </a:t>
            </a:r>
            <a:r>
              <a:rPr lang="en-US" altLang="ko-KR" sz="900" dirty="0">
                <a:latin typeface="+mn-ea"/>
              </a:rPr>
              <a:t>Alert </a:t>
            </a:r>
            <a:r>
              <a:rPr lang="ko-KR" altLang="en-US" sz="900" dirty="0">
                <a:latin typeface="+mn-ea"/>
              </a:rPr>
              <a:t>노출</a:t>
            </a:r>
            <a:endParaRPr lang="en-US" altLang="ko-KR" sz="900" dirty="0">
              <a:latin typeface="+mn-ea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5652708" y="3465056"/>
            <a:ext cx="8287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호출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7621481" y="3465056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572505" y="3768235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4577562" y="3595976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1427491" y="4770924"/>
            <a:ext cx="106924" cy="10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 flipV="1">
            <a:off x="1519495" y="4925307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2480848" y="4928942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 flipV="1">
            <a:off x="1536698" y="5487588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466893" y="5494757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회원가입 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3050" y="4697380"/>
            <a:ext cx="7560840" cy="1237578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96536" y="106728"/>
            <a:ext cx="2059328" cy="887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비밀번호 찾기 화면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간편 로그인</a:t>
            </a:r>
            <a:endParaRPr lang="ko-KR" altLang="en-US" dirty="0"/>
          </a:p>
        </p:txBody>
      </p:sp>
      <p:grpSp>
        <p:nvGrpSpPr>
          <p:cNvPr id="85" name="그룹 254"/>
          <p:cNvGrpSpPr>
            <a:grpSpLocks/>
          </p:cNvGrpSpPr>
          <p:nvPr/>
        </p:nvGrpSpPr>
        <p:grpSpPr bwMode="auto">
          <a:xfrm>
            <a:off x="1115616" y="1097375"/>
            <a:ext cx="727075" cy="4976813"/>
            <a:chOff x="278433" y="1478112"/>
            <a:chExt cx="727075" cy="4976663"/>
          </a:xfrm>
        </p:grpSpPr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7" name="Line 19"/>
          <p:cNvSpPr>
            <a:spLocks noChangeShapeType="1"/>
          </p:cNvSpPr>
          <p:nvPr/>
        </p:nvSpPr>
        <p:spPr bwMode="auto">
          <a:xfrm flipV="1">
            <a:off x="1530266" y="1821050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1420730" y="1610544"/>
            <a:ext cx="11616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2051720" y="184482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306717" y="1097375"/>
            <a:ext cx="728662" cy="4999038"/>
            <a:chOff x="7306717" y="1116260"/>
            <a:chExt cx="728662" cy="4999038"/>
          </a:xfrm>
        </p:grpSpPr>
        <p:sp>
          <p:nvSpPr>
            <p:cNvPr id="118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2" name="Line 100"/>
          <p:cNvSpPr>
            <a:spLocks noChangeShapeType="1"/>
          </p:cNvSpPr>
          <p:nvPr/>
        </p:nvSpPr>
        <p:spPr bwMode="auto">
          <a:xfrm flipH="1">
            <a:off x="3537784" y="1543156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" name="AutoShape 7"/>
          <p:cNvSpPr>
            <a:spLocks noChangeArrowheads="1"/>
          </p:cNvSpPr>
          <p:nvPr/>
        </p:nvSpPr>
        <p:spPr bwMode="auto">
          <a:xfrm>
            <a:off x="3179316" y="1097375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1538562" y="2060848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4" name="Rectangle 18"/>
          <p:cNvSpPr>
            <a:spLocks noChangeArrowheads="1"/>
          </p:cNvSpPr>
          <p:nvPr/>
        </p:nvSpPr>
        <p:spPr bwMode="auto">
          <a:xfrm>
            <a:off x="2060015" y="2101709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427191" y="2348880"/>
            <a:ext cx="106924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39" name="AutoShape 29"/>
          <p:cNvCxnSpPr>
            <a:cxnSpLocks noChangeShapeType="1"/>
          </p:cNvCxnSpPr>
          <p:nvPr/>
        </p:nvCxnSpPr>
        <p:spPr bwMode="auto">
          <a:xfrm>
            <a:off x="1534115" y="2512241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1769577" y="2559007"/>
            <a:ext cx="104355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간편로그인</a:t>
            </a:r>
            <a:r>
              <a:rPr lang="ko-KR" altLang="en-US" sz="900" dirty="0" smtClean="0">
                <a:latin typeface="+mn-ea"/>
              </a:rPr>
              <a:t> 탭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451" y="490128"/>
            <a:ext cx="4179537" cy="4001178"/>
          </a:xfrm>
          <a:prstGeom prst="rect">
            <a:avLst/>
          </a:prstGeom>
        </p:spPr>
      </p:pic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31166" y="3068959"/>
            <a:ext cx="106924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1773552" y="3220726"/>
            <a:ext cx="15068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 네이버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err="1" smtClean="0">
                <a:latin typeface="+mn-ea"/>
              </a:rPr>
              <a:t>카카오톡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애플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구글</a:t>
            </a:r>
            <a:endParaRPr lang="en-US" altLang="ko-KR" sz="900" dirty="0" smtClean="0">
              <a:latin typeface="+mn-ea"/>
            </a:endParaRPr>
          </a:p>
          <a:p>
            <a:pPr>
              <a:defRPr/>
            </a:pPr>
            <a:r>
              <a:rPr lang="ko-KR" altLang="en-US" sz="900" dirty="0" smtClean="0">
                <a:latin typeface="+mn-ea"/>
              </a:rPr>
              <a:t> 로그인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63" name="Line 100"/>
          <p:cNvSpPr>
            <a:spLocks noChangeShapeType="1"/>
          </p:cNvSpPr>
          <p:nvPr/>
        </p:nvSpPr>
        <p:spPr bwMode="auto">
          <a:xfrm flipH="1">
            <a:off x="5608575" y="152441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AutoShape 7"/>
          <p:cNvSpPr>
            <a:spLocks noChangeArrowheads="1"/>
          </p:cNvSpPr>
          <p:nvPr/>
        </p:nvSpPr>
        <p:spPr bwMode="auto">
          <a:xfrm>
            <a:off x="5243016" y="1097375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600" b="1" dirty="0" smtClean="0">
                <a:solidFill>
                  <a:srgbClr val="FF0000"/>
                </a:solidFill>
                <a:latin typeface="Arial" charset="0"/>
              </a:rPr>
              <a:t>NAVER, KAKAO, APPLE, GOOGLE</a:t>
            </a:r>
            <a:endParaRPr lang="en-US" altLang="ko-KR" sz="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87279" y="111249"/>
            <a:ext cx="2059328" cy="887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추후 상세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 </a:t>
            </a:r>
            <a:r>
              <a:rPr lang="ko-KR" altLang="en-US" dirty="0" smtClean="0"/>
              <a:t>예정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 flipV="1">
            <a:off x="1538562" y="3212976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V="1">
            <a:off x="3588447" y="3556251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4024142" y="3580025"/>
            <a:ext cx="10595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간편로그인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flipV="1">
            <a:off x="3581876" y="3820856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017570" y="3861717"/>
            <a:ext cx="10595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간편로그인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6268362" y="4416208"/>
            <a:ext cx="8287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로그인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호출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 flipV="1">
            <a:off x="3580257" y="4396920"/>
            <a:ext cx="408841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V="1">
            <a:off x="3537784" y="4702452"/>
            <a:ext cx="41308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6268362" y="4748933"/>
            <a:ext cx="8287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로그인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V="1">
            <a:off x="1517206" y="5004131"/>
            <a:ext cx="2016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1619672" y="5035242"/>
            <a:ext cx="1881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b="1" dirty="0" smtClean="0">
                <a:latin typeface="+mn-ea"/>
              </a:rPr>
              <a:t>성공 시 </a:t>
            </a:r>
            <a:r>
              <a:rPr lang="ko-KR" altLang="en-US" sz="900" dirty="0" smtClean="0">
                <a:latin typeface="+mn-ea"/>
              </a:rPr>
              <a:t>네이버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카카오톡</a:t>
            </a:r>
            <a:r>
              <a:rPr lang="en-US" altLang="ko-KR" sz="900" dirty="0">
                <a:latin typeface="+mn-ea"/>
              </a:rPr>
              <a:t>, </a:t>
            </a:r>
            <a:endParaRPr lang="en-US" altLang="ko-KR" sz="900" dirty="0" smtClean="0">
              <a:latin typeface="+mn-ea"/>
            </a:endParaRPr>
          </a:p>
          <a:p>
            <a:pPr>
              <a:defRPr/>
            </a:pPr>
            <a:r>
              <a:rPr lang="ko-KR" altLang="en-US" sz="900" dirty="0" smtClean="0">
                <a:latin typeface="+mn-ea"/>
              </a:rPr>
              <a:t>애플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구글 로그인 후 </a:t>
            </a:r>
            <a:r>
              <a:rPr lang="ko-KR" altLang="en-US" sz="900" dirty="0" err="1" smtClean="0">
                <a:latin typeface="+mn-ea"/>
              </a:rPr>
              <a:t>메인화면</a:t>
            </a:r>
            <a:r>
              <a:rPr lang="ko-KR" altLang="en-US" sz="900" dirty="0" smtClean="0">
                <a:latin typeface="+mn-ea"/>
              </a:rPr>
              <a:t> 이동 </a:t>
            </a:r>
            <a:endParaRPr lang="en-US" altLang="ko-KR" sz="900" dirty="0" smtClean="0">
              <a:latin typeface="+mn-ea"/>
            </a:endParaRPr>
          </a:p>
          <a:p>
            <a:pPr>
              <a:defRPr/>
            </a:pPr>
            <a:endParaRPr lang="en-US" altLang="ko-KR" sz="900" dirty="0">
              <a:latin typeface="+mn-ea"/>
            </a:endParaRPr>
          </a:p>
          <a:p>
            <a:pPr>
              <a:defRPr/>
            </a:pPr>
            <a:r>
              <a:rPr lang="ko-KR" altLang="en-US" sz="900" b="1" dirty="0" smtClean="0">
                <a:latin typeface="+mn-ea"/>
              </a:rPr>
              <a:t>실패 시 </a:t>
            </a:r>
            <a:r>
              <a:rPr lang="en-US" altLang="ko-KR" sz="900" dirty="0" smtClean="0">
                <a:latin typeface="+mn-ea"/>
              </a:rPr>
              <a:t>ALERT </a:t>
            </a:r>
            <a:endParaRPr lang="en-US" altLang="ko-KR" sz="9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9316" y="3356992"/>
            <a:ext cx="5281116" cy="1678250"/>
          </a:xfrm>
          <a:prstGeom prst="rect">
            <a:avLst/>
          </a:prstGeom>
          <a:solidFill>
            <a:schemeClr val="accent2">
              <a:alpha val="29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작성하고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추후 상세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작성 예정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0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일반 회원가입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grpSp>
        <p:nvGrpSpPr>
          <p:cNvPr id="85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7" name="Line 19"/>
          <p:cNvSpPr>
            <a:spLocks noChangeShapeType="1"/>
          </p:cNvSpPr>
          <p:nvPr/>
        </p:nvSpPr>
        <p:spPr bwMode="auto">
          <a:xfrm flipV="1">
            <a:off x="1530266" y="216952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2607034" y="2193294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약관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118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2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1538562" y="2564904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84" name="Rectangle 18"/>
          <p:cNvSpPr>
            <a:spLocks noChangeArrowheads="1"/>
          </p:cNvSpPr>
          <p:nvPr/>
        </p:nvSpPr>
        <p:spPr bwMode="auto">
          <a:xfrm>
            <a:off x="2615328" y="2605765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약관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15" y="23057"/>
            <a:ext cx="3174969" cy="3092793"/>
          </a:xfrm>
          <a:prstGeom prst="rect">
            <a:avLst/>
          </a:prstGeom>
        </p:spPr>
      </p:pic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427191" y="1640060"/>
            <a:ext cx="106924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43" name="AutoShape 29"/>
          <p:cNvCxnSpPr>
            <a:cxnSpLocks noChangeShapeType="1"/>
          </p:cNvCxnSpPr>
          <p:nvPr/>
        </p:nvCxnSpPr>
        <p:spPr bwMode="auto">
          <a:xfrm>
            <a:off x="1534115" y="176203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1769577" y="1808803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회원가입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652708" y="2132856"/>
            <a:ext cx="10996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약관 리스트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7621481" y="2132856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4572505" y="2436035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4577562" y="2263776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1429966" y="2924944"/>
            <a:ext cx="106924" cy="11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65" name="AutoShape 29"/>
          <p:cNvCxnSpPr>
            <a:cxnSpLocks noChangeShapeType="1"/>
          </p:cNvCxnSpPr>
          <p:nvPr/>
        </p:nvCxnSpPr>
        <p:spPr bwMode="auto">
          <a:xfrm>
            <a:off x="1536890" y="3069084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1772352" y="3115850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약관보기</a:t>
            </a:r>
            <a:r>
              <a:rPr lang="ko-KR" altLang="en-US" sz="900" dirty="0" smtClean="0">
                <a:latin typeface="+mn-ea"/>
                <a:ea typeface="+mn-ea"/>
              </a:rPr>
              <a:t>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flipV="1">
            <a:off x="1530877" y="342900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607645" y="3452774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약관 상세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1539173" y="3861048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2615939" y="3901909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약관 상세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5653319" y="3429000"/>
            <a:ext cx="9842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약관 상세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7622092" y="3429000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573116" y="3732179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4578173" y="3559920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1427191" y="4221088"/>
            <a:ext cx="106924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76" name="AutoShape 29"/>
          <p:cNvCxnSpPr>
            <a:cxnSpLocks noChangeShapeType="1"/>
          </p:cNvCxnSpPr>
          <p:nvPr/>
        </p:nvCxnSpPr>
        <p:spPr bwMode="auto">
          <a:xfrm>
            <a:off x="1534115" y="445041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1769577" y="4497183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다음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 flipV="1">
            <a:off x="1549634" y="486916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2510986" y="4892934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V="1">
            <a:off x="1557930" y="5157192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2519280" y="5198053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439" y="3185099"/>
            <a:ext cx="2621377" cy="369541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079210" y="2805424"/>
            <a:ext cx="2059328" cy="2184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회원가입 완료 시 약관동의 하였다고 가정</a:t>
            </a:r>
            <a:endParaRPr lang="ko-KR" altLang="en-US" sz="700" dirty="0"/>
          </a:p>
        </p:txBody>
      </p:sp>
      <p:sp>
        <p:nvSpPr>
          <p:cNvPr id="46" name="직사각형 45"/>
          <p:cNvSpPr/>
          <p:nvPr/>
        </p:nvSpPr>
        <p:spPr>
          <a:xfrm>
            <a:off x="10133881" y="5157192"/>
            <a:ext cx="1800201" cy="77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인증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추가 예정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1969" y="5509189"/>
            <a:ext cx="3199852" cy="10879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인증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 예정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중복체크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마케팅 이용약관 </a:t>
            </a:r>
            <a:r>
              <a:rPr lang="en-US" altLang="ko-KR" dirty="0" err="1" smtClean="0"/>
              <a:t>y,n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8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일반 회원가입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6" name="Line 13"/>
          <p:cNvSpPr>
            <a:spLocks noChangeShapeType="1"/>
          </p:cNvSpPr>
          <p:nvPr/>
        </p:nvSpPr>
        <p:spPr bwMode="auto">
          <a:xfrm flipH="1">
            <a:off x="1475979" y="1233041"/>
            <a:ext cx="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AutoShape 7"/>
          <p:cNvSpPr>
            <a:spLocks noChangeArrowheads="1"/>
          </p:cNvSpPr>
          <p:nvPr/>
        </p:nvSpPr>
        <p:spPr bwMode="auto">
          <a:xfrm>
            <a:off x="1115616" y="5832499"/>
            <a:ext cx="727075" cy="404813"/>
          </a:xfrm>
          <a:prstGeom prst="roundRect">
            <a:avLst>
              <a:gd name="adj" fmla="val 456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USER</a:t>
            </a:r>
            <a:endParaRPr lang="ko-KR" altLang="en-US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Line 100"/>
          <p:cNvSpPr>
            <a:spLocks noChangeShapeType="1"/>
          </p:cNvSpPr>
          <p:nvPr/>
        </p:nvSpPr>
        <p:spPr bwMode="auto">
          <a:xfrm flipH="1">
            <a:off x="7668667" y="1255266"/>
            <a:ext cx="4762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9" name="AutoShape 7"/>
          <p:cNvSpPr>
            <a:spLocks noChangeArrowheads="1"/>
          </p:cNvSpPr>
          <p:nvPr/>
        </p:nvSpPr>
        <p:spPr bwMode="auto">
          <a:xfrm>
            <a:off x="7306717" y="5832499"/>
            <a:ext cx="728662" cy="404813"/>
          </a:xfrm>
          <a:prstGeom prst="roundRect">
            <a:avLst>
              <a:gd name="adj" fmla="val 456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BACK</a:t>
            </a:r>
            <a:endParaRPr lang="ko-KR" altLang="en-US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2" name="Line 100"/>
          <p:cNvSpPr>
            <a:spLocks noChangeShapeType="1"/>
          </p:cNvSpPr>
          <p:nvPr/>
        </p:nvSpPr>
        <p:spPr bwMode="auto">
          <a:xfrm flipH="1">
            <a:off x="4594156" y="1257031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" name="AutoShape 7"/>
          <p:cNvSpPr>
            <a:spLocks noChangeArrowheads="1"/>
          </p:cNvSpPr>
          <p:nvPr/>
        </p:nvSpPr>
        <p:spPr bwMode="auto">
          <a:xfrm>
            <a:off x="4211166" y="5832357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1427191" y="1196752"/>
            <a:ext cx="106924" cy="262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2623737" y="1196752"/>
            <a:ext cx="7726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다음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 flipV="1">
            <a:off x="1527478" y="136560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2353378" y="1761246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완료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 flipV="1">
            <a:off x="1535774" y="2852936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148476" y="2893797"/>
            <a:ext cx="17007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성공 시 회원가입 완료 화면 응답</a:t>
            </a:r>
            <a:endParaRPr lang="en-US" altLang="ko-KR" sz="900" dirty="0" smtClean="0">
              <a:latin typeface="+mn-ea"/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실패 시 회원가입 실패 </a:t>
            </a:r>
            <a:r>
              <a:rPr lang="en-US" altLang="ko-KR" sz="900" dirty="0" smtClean="0">
                <a:latin typeface="+mn-ea"/>
                <a:ea typeface="+mn-ea"/>
              </a:rPr>
              <a:t>Alert</a:t>
            </a: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5653319" y="1475199"/>
            <a:ext cx="9441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중복가입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7622092" y="1475199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4573116" y="1778378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4578173" y="1606119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5653319" y="2096904"/>
            <a:ext cx="9441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회원</a:t>
            </a:r>
            <a:r>
              <a:rPr lang="ko-KR" altLang="en-US" sz="900" dirty="0" smtClean="0">
                <a:latin typeface="+mn-ea"/>
                <a:ea typeface="+mn-ea"/>
              </a:rPr>
              <a:t>가입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7622092" y="2096904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573116" y="2400083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4578173" y="2227824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 flipV="1">
            <a:off x="1547664" y="332164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9" name="Rectangle 18"/>
          <p:cNvSpPr>
            <a:spLocks noChangeArrowheads="1"/>
          </p:cNvSpPr>
          <p:nvPr/>
        </p:nvSpPr>
        <p:spPr bwMode="auto">
          <a:xfrm>
            <a:off x="2373563" y="3345422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완료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 flipV="1">
            <a:off x="1555960" y="360968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2381857" y="3650541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회원가입 완료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92" name="AutoShape 29"/>
          <p:cNvCxnSpPr>
            <a:cxnSpLocks noChangeShapeType="1"/>
          </p:cNvCxnSpPr>
          <p:nvPr/>
        </p:nvCxnSpPr>
        <p:spPr bwMode="auto">
          <a:xfrm>
            <a:off x="1557006" y="4365104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1792468" y="4411870"/>
            <a:ext cx="13144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메인으로</a:t>
            </a:r>
            <a:r>
              <a:rPr lang="ko-KR" altLang="en-US" sz="900" dirty="0" smtClean="0">
                <a:latin typeface="+mn-ea"/>
              </a:rPr>
              <a:t> 가기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 flipV="1">
            <a:off x="1539368" y="479726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2636174" y="4821042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메인화면</a:t>
            </a:r>
            <a:r>
              <a:rPr lang="ko-KR" altLang="en-US" sz="900" dirty="0" smtClean="0">
                <a:latin typeface="+mn-ea"/>
              </a:rPr>
              <a:t> 호출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 flipV="1">
            <a:off x="1547664" y="508530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2644468" y="5126161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메인화면</a:t>
            </a:r>
            <a:r>
              <a:rPr lang="ko-KR" altLang="en-US" sz="900" dirty="0" smtClean="0">
                <a:latin typeface="+mn-ea"/>
              </a:rPr>
              <a:t>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20431" y="4446759"/>
            <a:ext cx="2059328" cy="887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비로그인</a:t>
            </a:r>
            <a:r>
              <a:rPr lang="ko-KR" altLang="en-US" dirty="0" smtClean="0"/>
              <a:t> 상태로 </a:t>
            </a:r>
            <a:r>
              <a:rPr lang="ko-KR" altLang="en-US" dirty="0" smtClean="0"/>
              <a:t>로그인 </a:t>
            </a:r>
            <a:r>
              <a:rPr lang="ko-KR" altLang="en-US" dirty="0" smtClean="0"/>
              <a:t>화면 </a:t>
            </a:r>
            <a:endParaRPr lang="ko-KR" altLang="en-US" dirty="0"/>
          </a:p>
        </p:txBody>
      </p:sp>
      <p:sp>
        <p:nvSpPr>
          <p:cNvPr id="101" name="Rectangle 17"/>
          <p:cNvSpPr>
            <a:spLocks noChangeArrowheads="1"/>
          </p:cNvSpPr>
          <p:nvPr/>
        </p:nvSpPr>
        <p:spPr bwMode="auto">
          <a:xfrm>
            <a:off x="1421066" y="3933056"/>
            <a:ext cx="106924" cy="172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152" y="452748"/>
            <a:ext cx="4048125" cy="292417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760325" y="1223448"/>
            <a:ext cx="5663558" cy="13823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3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18357" y="4595321"/>
            <a:ext cx="7560840" cy="993919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점포리스트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err="1" smtClean="0"/>
              <a:t>점포리스트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grpSp>
        <p:nvGrpSpPr>
          <p:cNvPr id="39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530266" y="1772816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433910" y="1796590"/>
            <a:ext cx="1118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점포리스트</a:t>
            </a:r>
            <a:r>
              <a:rPr lang="ko-KR" altLang="en-US" sz="900" dirty="0" smtClean="0">
                <a:latin typeface="+mn-ea"/>
              </a:rPr>
              <a:t>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45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27191" y="1640060"/>
            <a:ext cx="106924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64" y="556042"/>
            <a:ext cx="3766444" cy="4408282"/>
          </a:xfrm>
          <a:prstGeom prst="rect">
            <a:avLst/>
          </a:prstGeom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417197" y="2060848"/>
            <a:ext cx="11413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점포리스트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호출 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609927" y="2060848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560951" y="2364027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566008" y="2191768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518080" y="3285032"/>
            <a:ext cx="106924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25" name="AutoShape 29"/>
          <p:cNvCxnSpPr>
            <a:cxnSpLocks noChangeShapeType="1"/>
          </p:cNvCxnSpPr>
          <p:nvPr/>
        </p:nvCxnSpPr>
        <p:spPr bwMode="auto">
          <a:xfrm>
            <a:off x="4625004" y="3417911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860466" y="3464677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점포 지도 </a:t>
            </a:r>
            <a:r>
              <a:rPr lang="ko-KR" altLang="en-US" sz="900" dirty="0" err="1" smtClean="0">
                <a:latin typeface="+mn-ea"/>
              </a:rPr>
              <a:t>마킹</a:t>
            </a:r>
            <a:r>
              <a:rPr lang="ko-KR" altLang="en-US" sz="900" dirty="0" smtClean="0">
                <a:latin typeface="+mn-ea"/>
              </a:rPr>
              <a:t> 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40700" y="1185182"/>
            <a:ext cx="1847799" cy="7959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메뉴보기</a:t>
            </a:r>
            <a:r>
              <a:rPr lang="ko-KR" altLang="en-US" dirty="0" smtClean="0"/>
              <a:t> 버튼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1538562" y="4041728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442204" y="4082589"/>
            <a:ext cx="1118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>
                <a:latin typeface="+mn-ea"/>
              </a:rPr>
              <a:t>점포리스트</a:t>
            </a:r>
            <a:r>
              <a:rPr lang="ko-KR" altLang="en-US" sz="900" dirty="0">
                <a:latin typeface="+mn-ea"/>
              </a:rPr>
              <a:t> 화면 </a:t>
            </a:r>
            <a:r>
              <a:rPr lang="ko-KR" altLang="en-US" sz="900" dirty="0" smtClean="0">
                <a:latin typeface="+mn-ea"/>
              </a:rPr>
              <a:t>응답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532946" y="4709997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메뉴보기</a:t>
            </a:r>
            <a:r>
              <a:rPr lang="ko-KR" altLang="en-US" sz="900" dirty="0" smtClean="0">
                <a:latin typeface="+mn-ea"/>
              </a:rPr>
              <a:t> 버튼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1549634" y="4871284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442857" y="4880182"/>
            <a:ext cx="9842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점포메뉴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호출 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7635587" y="4880182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4586611" y="5183361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4591668" y="501110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V="1">
            <a:off x="1546284" y="5267025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2429890" y="5307886"/>
            <a:ext cx="115897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메뉴보기</a:t>
            </a:r>
            <a:r>
              <a:rPr lang="ko-KR" altLang="en-US" sz="900" dirty="0" smtClean="0">
                <a:latin typeface="+mn-ea"/>
              </a:rPr>
              <a:t> 레이어 팝업 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526765" y="2636937"/>
            <a:ext cx="106924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56" name="AutoShape 29"/>
          <p:cNvCxnSpPr>
            <a:cxnSpLocks noChangeShapeType="1"/>
          </p:cNvCxnSpPr>
          <p:nvPr/>
        </p:nvCxnSpPr>
        <p:spPr bwMode="auto">
          <a:xfrm>
            <a:off x="4633689" y="2769816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4869151" y="2816582"/>
            <a:ext cx="6171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이벤트 표시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86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점포리스트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err="1" smtClean="0"/>
              <a:t>점포리스트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1475979" y="1124744"/>
            <a:ext cx="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1115616" y="5697109"/>
            <a:ext cx="727075" cy="404813"/>
          </a:xfrm>
          <a:prstGeom prst="roundRect">
            <a:avLst>
              <a:gd name="adj" fmla="val 456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USER</a:t>
            </a:r>
            <a:endParaRPr lang="ko-KR" altLang="en-US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Line 100"/>
          <p:cNvSpPr>
            <a:spLocks noChangeShapeType="1"/>
          </p:cNvSpPr>
          <p:nvPr/>
        </p:nvSpPr>
        <p:spPr bwMode="auto">
          <a:xfrm flipH="1">
            <a:off x="7668667" y="1146969"/>
            <a:ext cx="4762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7306717" y="5697109"/>
            <a:ext cx="728662" cy="404813"/>
          </a:xfrm>
          <a:prstGeom prst="roundRect">
            <a:avLst>
              <a:gd name="adj" fmla="val 456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BACK</a:t>
            </a:r>
            <a:endParaRPr lang="ko-KR" altLang="en-US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148734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5696967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27191" y="1243731"/>
            <a:ext cx="106924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64" y="556042"/>
            <a:ext cx="3766444" cy="44082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140700" y="1185182"/>
            <a:ext cx="1847799" cy="7959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메뉴보기</a:t>
            </a:r>
            <a:r>
              <a:rPr lang="ko-KR" altLang="en-US" dirty="0" smtClean="0"/>
              <a:t> 버튼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918357" y="4437112"/>
            <a:ext cx="7560840" cy="993919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2532946" y="4551788"/>
            <a:ext cx="8479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점포리스트</a:t>
            </a:r>
            <a:r>
              <a:rPr lang="ko-KR" altLang="en-US" sz="900" dirty="0" smtClean="0">
                <a:latin typeface="+mn-ea"/>
              </a:rPr>
              <a:t>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1549634" y="4713075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5442857" y="4721973"/>
            <a:ext cx="9842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점포상세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API </a:t>
            </a:r>
            <a:r>
              <a:rPr lang="ko-KR" altLang="en-US" sz="900" dirty="0" smtClean="0">
                <a:latin typeface="+mn-ea"/>
                <a:ea typeface="+mn-ea"/>
              </a:rPr>
              <a:t>호출 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7635587" y="4721973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586611" y="502515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4591668" y="4852893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 flipV="1">
            <a:off x="1546284" y="5108816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2507637" y="5149677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점포상세</a:t>
            </a:r>
            <a:r>
              <a:rPr lang="ko-KR" altLang="en-US" sz="900" dirty="0" smtClean="0">
                <a:latin typeface="+mn-ea"/>
              </a:rPr>
              <a:t> 화면 이동</a:t>
            </a:r>
            <a:endParaRPr lang="ko-KR" altLang="en-US" sz="900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6792" y="1340768"/>
            <a:ext cx="7560840" cy="993919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541381" y="1455444"/>
            <a:ext cx="7325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지도마킹</a:t>
            </a:r>
            <a:r>
              <a:rPr lang="ko-KR" altLang="en-US" sz="900" dirty="0" smtClean="0">
                <a:latin typeface="+mn-ea"/>
              </a:rPr>
              <a:t>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1558069" y="1616731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50768" y="1484712"/>
            <a:ext cx="2801321" cy="683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지도마킹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추가 필요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357" y="2507089"/>
            <a:ext cx="7560840" cy="993919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2532946" y="2621765"/>
            <a:ext cx="5017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메뉴 검색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flipV="1">
            <a:off x="1549634" y="2783052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7635587" y="2791950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4586611" y="3095129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591668" y="2922870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V="1">
            <a:off x="1546284" y="3178793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33926" y="2646763"/>
            <a:ext cx="2801321" cy="683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메뉴검색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추가 필요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4759315" y="3614249"/>
            <a:ext cx="2801321" cy="683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가격비교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3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점포상세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err="1"/>
              <a:t>점포상세</a:t>
            </a:r>
            <a:endParaRPr lang="ko-KR" altLang="en-US" dirty="0"/>
          </a:p>
        </p:txBody>
      </p:sp>
      <p:grpSp>
        <p:nvGrpSpPr>
          <p:cNvPr id="39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530266" y="1772816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491618" y="1796590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점포상세</a:t>
            </a:r>
            <a:r>
              <a:rPr lang="ko-KR" altLang="en-US" sz="900" dirty="0" smtClean="0">
                <a:latin typeface="+mn-ea"/>
              </a:rPr>
              <a:t>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45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1538562" y="5481888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2499912" y="5522749"/>
            <a:ext cx="1003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점포상세</a:t>
            </a:r>
            <a:r>
              <a:rPr lang="ko-KR" altLang="en-US" sz="900" dirty="0" smtClean="0">
                <a:latin typeface="+mn-ea"/>
              </a:rPr>
              <a:t>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27191" y="1640060"/>
            <a:ext cx="106924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09" y="310356"/>
            <a:ext cx="2720063" cy="617547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817690" y="5322661"/>
            <a:ext cx="1847799" cy="7959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화면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417197" y="1880880"/>
            <a:ext cx="10595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  <a:ea typeface="+mn-ea"/>
              </a:rPr>
              <a:t>점포상세</a:t>
            </a:r>
            <a:r>
              <a:rPr lang="ko-KR" altLang="en-US" sz="900" dirty="0" smtClean="0">
                <a:latin typeface="+mn-ea"/>
                <a:ea typeface="+mn-ea"/>
              </a:rPr>
              <a:t> 이미지 </a:t>
            </a:r>
            <a:r>
              <a:rPr lang="en-US" altLang="ko-KR" sz="900" dirty="0" smtClean="0">
                <a:latin typeface="+mn-ea"/>
              </a:rPr>
              <a:t>API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609927" y="1880880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560951" y="2184059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66008" y="2011800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932040" y="2475644"/>
            <a:ext cx="21800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점포기본</a:t>
            </a:r>
            <a:r>
              <a:rPr lang="ko-KR" altLang="en-US" sz="900" dirty="0" smtClean="0">
                <a:latin typeface="+mn-ea"/>
              </a:rPr>
              <a:t>정보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 </a:t>
            </a:r>
          </a:p>
          <a:p>
            <a:pPr>
              <a:defRPr/>
            </a:pP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err="1" smtClean="0">
                <a:latin typeface="+mn-ea"/>
              </a:rPr>
              <a:t>점포명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설명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주소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전화번호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err="1" smtClean="0">
                <a:latin typeface="+mn-ea"/>
              </a:rPr>
              <a:t>판매자정보</a:t>
            </a:r>
            <a:r>
              <a:rPr lang="en-US" altLang="ko-KR" sz="900" dirty="0" smtClean="0">
                <a:latin typeface="+mn-ea"/>
              </a:rPr>
              <a:t>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7609927" y="2475644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4560951" y="2778823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4566008" y="2606564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427484" y="3717032"/>
            <a:ext cx="6732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점포메뉴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620214" y="3717032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4571238" y="4020211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4576295" y="384795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407401" y="4302973"/>
            <a:ext cx="7886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점포이벤트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600131" y="4302973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551155" y="4606152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4556212" y="4433893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5421934" y="3087839"/>
            <a:ext cx="9441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</a:rPr>
              <a:t>점포 영업시간 </a:t>
            </a:r>
            <a:r>
              <a:rPr lang="en-US" altLang="ko-KR" sz="900" dirty="0" smtClean="0">
                <a:latin typeface="+mn-ea"/>
              </a:rPr>
              <a:t>API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7614664" y="3087839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565688" y="3391018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4570745" y="3218759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90017" y="4451845"/>
            <a:ext cx="1847799" cy="7959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이미지보기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로직추가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API)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7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A49C98-3928-45CA-B683-09841B60CF0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02476"/>
          </a:xfrm>
        </p:spPr>
        <p:txBody>
          <a:bodyPr/>
          <a:lstStyle/>
          <a:p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grpSp>
        <p:nvGrpSpPr>
          <p:cNvPr id="39" name="그룹 254"/>
          <p:cNvGrpSpPr>
            <a:grpSpLocks/>
          </p:cNvGrpSpPr>
          <p:nvPr/>
        </p:nvGrpSpPr>
        <p:grpSpPr bwMode="auto">
          <a:xfrm>
            <a:off x="1115616" y="1116260"/>
            <a:ext cx="727075" cy="4976813"/>
            <a:chOff x="278433" y="1478112"/>
            <a:chExt cx="727075" cy="4976663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38796" y="1882913"/>
              <a:ext cx="0" cy="457186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78433" y="1478112"/>
              <a:ext cx="727075" cy="404801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USER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530266" y="2292598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356166" y="2316372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화면 호출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06717" y="1116260"/>
            <a:ext cx="728662" cy="4999038"/>
            <a:chOff x="7306717" y="1116260"/>
            <a:chExt cx="728662" cy="4999038"/>
          </a:xfrm>
        </p:grpSpPr>
        <p:sp>
          <p:nvSpPr>
            <p:cNvPr id="45" name="Line 100"/>
            <p:cNvSpPr>
              <a:spLocks noChangeShapeType="1"/>
            </p:cNvSpPr>
            <p:nvPr/>
          </p:nvSpPr>
          <p:spPr bwMode="auto">
            <a:xfrm flipH="1">
              <a:off x="7668667" y="1543298"/>
              <a:ext cx="4762" cy="45720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306717" y="1116260"/>
              <a:ext cx="728662" cy="404813"/>
            </a:xfrm>
            <a:prstGeom prst="roundRect">
              <a:avLst>
                <a:gd name="adj" fmla="val 456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latinLnBrk="0">
                <a:spcBef>
                  <a:spcPct val="10000"/>
                </a:spcBef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Arial" charset="0"/>
                </a:rPr>
                <a:t>BACK</a:t>
              </a:r>
              <a:endParaRPr lang="ko-KR" alt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Line 100"/>
          <p:cNvSpPr>
            <a:spLocks noChangeShapeType="1"/>
          </p:cNvSpPr>
          <p:nvPr/>
        </p:nvSpPr>
        <p:spPr bwMode="auto">
          <a:xfrm flipH="1">
            <a:off x="4594156" y="1545063"/>
            <a:ext cx="6350" cy="45720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4211166" y="1116118"/>
            <a:ext cx="727075" cy="404813"/>
          </a:xfrm>
          <a:prstGeom prst="roundRect">
            <a:avLst>
              <a:gd name="adj" fmla="val 4565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latinLnBrk="0">
              <a:spcBef>
                <a:spcPct val="10000"/>
              </a:spcBef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Arial" charset="0"/>
              </a:rPr>
              <a:t>FRONT</a:t>
            </a:r>
            <a:endParaRPr lang="en-US" altLang="ko-KR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1530070" y="2544342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2355968" y="2585203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화면 응답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30931" y="1627652"/>
            <a:ext cx="106924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998" y="801498"/>
            <a:ext cx="3854376" cy="5191119"/>
          </a:xfrm>
          <a:prstGeom prst="rect">
            <a:avLst/>
          </a:prstGeom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1530266" y="2996952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356170" y="3020726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확인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530070" y="374291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433712" y="3783771"/>
            <a:ext cx="1118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err="1" smtClean="0">
                <a:latin typeface="+mn-ea"/>
              </a:rPr>
              <a:t>마이페이지</a:t>
            </a:r>
            <a:r>
              <a:rPr lang="ko-KR" altLang="en-US" sz="900" dirty="0" smtClean="0">
                <a:latin typeface="+mn-ea"/>
              </a:rPr>
              <a:t> 화면 이동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427191" y="2842974"/>
            <a:ext cx="106924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1534115" y="1762037"/>
            <a:ext cx="1587" cy="215900"/>
          </a:xfrm>
          <a:prstGeom prst="bentConnector3">
            <a:avLst>
              <a:gd name="adj1" fmla="val 144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769577" y="1808803"/>
            <a:ext cx="8479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+mn-ea"/>
              </a:rPr>
              <a:t>마이페이지</a:t>
            </a:r>
            <a:r>
              <a:rPr lang="ko-KR" altLang="en-US" sz="900" dirty="0" smtClean="0">
                <a:latin typeface="+mn-ea"/>
              </a:rPr>
              <a:t> 클릭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654991" y="3153818"/>
            <a:ext cx="121507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비밀번호 확인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조회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7623764" y="3153818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4574788" y="3456997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4579845" y="3284738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1526526" y="4462990"/>
            <a:ext cx="304452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2352429" y="4486764"/>
            <a:ext cx="12743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수정 버튼 클릭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1526330" y="5049840"/>
            <a:ext cx="3033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487682" y="5090701"/>
            <a:ext cx="10034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900" dirty="0" smtClean="0">
                <a:latin typeface="+mn-ea"/>
              </a:rPr>
              <a:t>비밀번호 수정 완료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427191" y="4320418"/>
            <a:ext cx="106924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666675" y="4499046"/>
            <a:ext cx="9842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비밀번호 수</a:t>
            </a:r>
            <a:r>
              <a:rPr lang="ko-KR" altLang="en-US" sz="900" dirty="0">
                <a:latin typeface="+mn-ea"/>
              </a:rPr>
              <a:t>정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</a:rPr>
              <a:t>API 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7635448" y="4499046"/>
            <a:ext cx="10795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4586472" y="4802225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4591529" y="4629966"/>
            <a:ext cx="306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5516" y="4138387"/>
            <a:ext cx="7560840" cy="1237578"/>
          </a:xfrm>
          <a:prstGeom prst="rect">
            <a:avLst/>
          </a:prstGeom>
          <a:solidFill>
            <a:schemeClr val="bg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71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>
              <a:lumMod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638</Words>
  <Application>Microsoft Office PowerPoint</Application>
  <PresentationFormat>화면 슬라이드 쇼(4:3)</PresentationFormat>
  <Paragraphs>240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굴림</vt:lpstr>
      <vt:lpstr>맑은 고딕</vt:lpstr>
      <vt:lpstr>Arial</vt:lpstr>
      <vt:lpstr>Wingdings</vt:lpstr>
      <vt:lpstr>1_Office 테마</vt:lpstr>
      <vt:lpstr>1. 메인</vt:lpstr>
      <vt:lpstr>2. 로그인</vt:lpstr>
      <vt:lpstr>2. 로그인</vt:lpstr>
      <vt:lpstr>3. 회원가입</vt:lpstr>
      <vt:lpstr>3. 회원가입</vt:lpstr>
      <vt:lpstr>4. 점포리스트</vt:lpstr>
      <vt:lpstr>4. 점포리스트</vt:lpstr>
      <vt:lpstr>5. 점포상세</vt:lpstr>
      <vt:lpstr>6. 마이페이지</vt:lpstr>
      <vt:lpstr>6. 마이페이지</vt:lpstr>
      <vt:lpstr>7. 이벤트</vt:lpstr>
      <vt:lpstr>1.1 코코 충전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OTM Back Office 서비스 흐름</dc:title>
  <dc:creator>Microsoft Corporation</dc:creator>
  <cp:lastModifiedBy>Windows 사용자</cp:lastModifiedBy>
  <cp:revision>40</cp:revision>
  <dcterms:created xsi:type="dcterms:W3CDTF">2006-10-05T04:04:58Z</dcterms:created>
  <dcterms:modified xsi:type="dcterms:W3CDTF">2020-09-27T07:52:35Z</dcterms:modified>
</cp:coreProperties>
</file>