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56" r:id="rId3"/>
    <p:sldId id="257" r:id="rId4"/>
    <p:sldId id="258" r:id="rId5"/>
    <p:sldId id="266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7" r:id="rId14"/>
    <p:sldId id="268" r:id="rId1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080" autoAdjust="0"/>
    <p:restoredTop sz="94660"/>
  </p:normalViewPr>
  <p:slideViewPr>
    <p:cSldViewPr>
      <p:cViewPr>
        <p:scale>
          <a:sx n="125" d="100"/>
          <a:sy n="125" d="100"/>
        </p:scale>
        <p:origin x="-1746" y="23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824AE-558E-4CA6-BE72-2BA7DE5E38B8}" type="datetimeFigureOut">
              <a:rPr lang="ko-KR" altLang="en-US" smtClean="0"/>
              <a:t>2020-02-11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CAAA-8764-43B6-BD3E-CD9C89D64D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7221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824AE-558E-4CA6-BE72-2BA7DE5E38B8}" type="datetimeFigureOut">
              <a:rPr lang="ko-KR" altLang="en-US" smtClean="0"/>
              <a:t>2020-02-11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CAAA-8764-43B6-BD3E-CD9C89D64D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0795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824AE-558E-4CA6-BE72-2BA7DE5E38B8}" type="datetimeFigureOut">
              <a:rPr lang="ko-KR" altLang="en-US" smtClean="0"/>
              <a:t>2020-02-11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CAAA-8764-43B6-BD3E-CD9C89D64D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703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824AE-558E-4CA6-BE72-2BA7DE5E38B8}" type="datetimeFigureOut">
              <a:rPr lang="ko-KR" altLang="en-US" smtClean="0"/>
              <a:t>2020-02-11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CAAA-8764-43B6-BD3E-CD9C89D64D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7456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824AE-558E-4CA6-BE72-2BA7DE5E38B8}" type="datetimeFigureOut">
              <a:rPr lang="ko-KR" altLang="en-US" smtClean="0"/>
              <a:t>2020-02-11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CAAA-8764-43B6-BD3E-CD9C89D64D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0284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824AE-558E-4CA6-BE72-2BA7DE5E38B8}" type="datetimeFigureOut">
              <a:rPr lang="ko-KR" altLang="en-US" smtClean="0"/>
              <a:t>2020-02-11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CAAA-8764-43B6-BD3E-CD9C89D64D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1589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824AE-558E-4CA6-BE72-2BA7DE5E38B8}" type="datetimeFigureOut">
              <a:rPr lang="ko-KR" altLang="en-US" smtClean="0"/>
              <a:t>2020-02-11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CAAA-8764-43B6-BD3E-CD9C89D64D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8253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824AE-558E-4CA6-BE72-2BA7DE5E38B8}" type="datetimeFigureOut">
              <a:rPr lang="ko-KR" altLang="en-US" smtClean="0"/>
              <a:t>2020-02-11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CAAA-8764-43B6-BD3E-CD9C89D64D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1643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824AE-558E-4CA6-BE72-2BA7DE5E38B8}" type="datetimeFigureOut">
              <a:rPr lang="ko-KR" altLang="en-US" smtClean="0"/>
              <a:t>2020-02-11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CAAA-8764-43B6-BD3E-CD9C89D64D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7622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824AE-558E-4CA6-BE72-2BA7DE5E38B8}" type="datetimeFigureOut">
              <a:rPr lang="ko-KR" altLang="en-US" smtClean="0"/>
              <a:t>2020-02-11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CAAA-8764-43B6-BD3E-CD9C89D64D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1647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824AE-558E-4CA6-BE72-2BA7DE5E38B8}" type="datetimeFigureOut">
              <a:rPr lang="ko-KR" altLang="en-US" smtClean="0"/>
              <a:t>2020-02-11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CAAA-8764-43B6-BD3E-CD9C89D64D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2555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5824AE-558E-4CA6-BE72-2BA7DE5E38B8}" type="datetimeFigureOut">
              <a:rPr lang="ko-KR" altLang="en-US" smtClean="0"/>
              <a:t>2020-02-11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CAAA-8764-43B6-BD3E-CD9C89D64D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6517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21974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128236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128236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128236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766335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76633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043608" y="1340768"/>
            <a:ext cx="1440160" cy="11521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868144" y="1268760"/>
            <a:ext cx="1440160" cy="11521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74353" y="483038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Input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215229" y="483038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output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34413" y="4005064"/>
            <a:ext cx="1675459" cy="9002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/>
              <a:t>영화 관련 가능한 서비스</a:t>
            </a:r>
            <a:endParaRPr lang="en-US" altLang="ko-KR" sz="1050" dirty="0" smtClean="0"/>
          </a:p>
          <a:p>
            <a:pPr marL="228600" indent="-228600">
              <a:buAutoNum type="arabicPeriod"/>
            </a:pPr>
            <a:r>
              <a:rPr lang="ko-KR" altLang="en-US" sz="1050" dirty="0" smtClean="0"/>
              <a:t>영화 추천</a:t>
            </a:r>
            <a:endParaRPr lang="en-US" altLang="ko-KR" sz="1050" dirty="0" smtClean="0"/>
          </a:p>
          <a:p>
            <a:pPr marL="228600" indent="-228600">
              <a:buAutoNum type="arabicPeriod"/>
            </a:pPr>
            <a:r>
              <a:rPr lang="ko-KR" altLang="en-US" sz="1050" dirty="0" smtClean="0"/>
              <a:t>영화 선호도 분석</a:t>
            </a:r>
            <a:endParaRPr lang="en-US" altLang="ko-KR" sz="1050" dirty="0" smtClean="0"/>
          </a:p>
          <a:p>
            <a:r>
              <a:rPr lang="en-US" altLang="ko-KR" sz="1050" dirty="0" smtClean="0"/>
              <a:t>3. </a:t>
            </a:r>
            <a:endParaRPr lang="en-US" altLang="ko-KR" sz="1050" dirty="0"/>
          </a:p>
          <a:p>
            <a:endParaRPr lang="ko-KR" altLang="en-US" sz="1050" dirty="0" smtClean="0"/>
          </a:p>
        </p:txBody>
      </p:sp>
      <p:cxnSp>
        <p:nvCxnSpPr>
          <p:cNvPr id="13" name="직선 화살표 연결선 12"/>
          <p:cNvCxnSpPr>
            <a:stCxn id="5" idx="3"/>
            <a:endCxn id="7" idx="1"/>
          </p:cNvCxnSpPr>
          <p:nvPr/>
        </p:nvCxnSpPr>
        <p:spPr>
          <a:xfrm flipV="1">
            <a:off x="2483768" y="1844824"/>
            <a:ext cx="3384376" cy="7200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616875" y="2708920"/>
            <a:ext cx="3118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멘토기반의</a:t>
            </a:r>
            <a:r>
              <a:rPr lang="ko-KR" altLang="en-US" dirty="0" smtClean="0"/>
              <a:t> 영화추천 시스템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917968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95536" y="332656"/>
            <a:ext cx="6606480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5. </a:t>
            </a:r>
            <a:r>
              <a:rPr lang="ko-KR" altLang="en-US" sz="1400" dirty="0">
                <a:latin typeface="굴림" panose="020B0600000101010101" pitchFamily="50" charset="-127"/>
                <a:ea typeface="굴림" panose="020B0600000101010101" pitchFamily="50" charset="-127"/>
              </a:rPr>
              <a:t>협업 </a:t>
            </a:r>
            <a:r>
              <a:rPr lang="ko-KR" altLang="en-US" sz="1400" dirty="0" err="1">
                <a:latin typeface="굴림" panose="020B0600000101010101" pitchFamily="50" charset="-127"/>
                <a:ea typeface="굴림" panose="020B0600000101010101" pitchFamily="50" charset="-127"/>
              </a:rPr>
              <a:t>필터링</a:t>
            </a:r>
            <a:r>
              <a:rPr lang="ko-KR" altLang="en-US" sz="1400" dirty="0">
                <a:latin typeface="굴림" panose="020B0600000101010101" pitchFamily="50" charset="-127"/>
                <a:ea typeface="굴림" panose="020B0600000101010101" pitchFamily="50" charset="-127"/>
              </a:rPr>
              <a:t> 시스템의 우수성</a:t>
            </a:r>
          </a:p>
          <a:p>
            <a:r>
              <a:rPr lang="ko-KR" altLang="en-US" sz="1400" dirty="0">
                <a:latin typeface="굴림" panose="020B0600000101010101" pitchFamily="50" charset="-127"/>
                <a:ea typeface="굴림" panose="020B0600000101010101" pitchFamily="50" charset="-127"/>
              </a:rPr>
              <a:t>이처럼 추천시스템에서 추천이 이루어지는 방법은 크게 네 가지가</a:t>
            </a:r>
          </a:p>
          <a:p>
            <a:r>
              <a:rPr lang="ko-KR" altLang="en-US" sz="1400" dirty="0">
                <a:latin typeface="굴림" panose="020B0600000101010101" pitchFamily="50" charset="-127"/>
                <a:ea typeface="굴림" panose="020B0600000101010101" pitchFamily="50" charset="-127"/>
              </a:rPr>
              <a:t>존재한다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ko-KR" altLang="en-US" sz="1400" dirty="0">
                <a:latin typeface="굴림" panose="020B0600000101010101" pitchFamily="50" charset="-127"/>
                <a:ea typeface="굴림" panose="020B0600000101010101" pitchFamily="50" charset="-127"/>
              </a:rPr>
              <a:t>하지만 내용기반 분석의 경우 </a:t>
            </a:r>
            <a:r>
              <a:rPr lang="ko-KR" altLang="en-US" sz="1400" dirty="0" err="1">
                <a:latin typeface="굴림" panose="020B0600000101010101" pitchFamily="50" charset="-127"/>
                <a:ea typeface="굴림" panose="020B0600000101010101" pitchFamily="50" charset="-127"/>
              </a:rPr>
              <a:t>콘텐츠를</a:t>
            </a:r>
            <a:r>
              <a:rPr lang="ko-KR" altLang="en-US" sz="1400" dirty="0">
                <a:latin typeface="굴림" panose="020B0600000101010101" pitchFamily="50" charset="-127"/>
                <a:ea typeface="굴림" panose="020B0600000101010101" pitchFamily="50" charset="-127"/>
              </a:rPr>
              <a:t> 분석하고 비교하는</a:t>
            </a:r>
          </a:p>
          <a:p>
            <a:r>
              <a:rPr lang="ko-KR" altLang="en-US" sz="1400" dirty="0">
                <a:latin typeface="굴림" panose="020B0600000101010101" pitchFamily="50" charset="-127"/>
                <a:ea typeface="굴림" panose="020B0600000101010101" pitchFamily="50" charset="-127"/>
              </a:rPr>
              <a:t>것이 까다롭고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1400" dirty="0">
                <a:latin typeface="굴림" panose="020B0600000101010101" pitchFamily="50" charset="-127"/>
                <a:ea typeface="굴림" panose="020B0600000101010101" pitchFamily="50" charset="-127"/>
              </a:rPr>
              <a:t>상황 기반 추천의 경우 사용자의 복합적인 상황 정보를</a:t>
            </a:r>
          </a:p>
          <a:p>
            <a:r>
              <a:rPr lang="ko-KR" altLang="en-US" sz="1400" dirty="0">
                <a:latin typeface="굴림" panose="020B0600000101010101" pitchFamily="50" charset="-127"/>
                <a:ea typeface="굴림" panose="020B0600000101010101" pitchFamily="50" charset="-127"/>
              </a:rPr>
              <a:t>추출하고 각 상황마다 적절한 추천을 하는 것이 어렵다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ko-KR" altLang="en-US" sz="1400" dirty="0">
                <a:latin typeface="굴림" panose="020B0600000101010101" pitchFamily="50" charset="-127"/>
                <a:ea typeface="굴림" panose="020B0600000101010101" pitchFamily="50" charset="-127"/>
              </a:rPr>
              <a:t>따라서 이</a:t>
            </a:r>
          </a:p>
          <a:p>
            <a:r>
              <a:rPr lang="ko-KR" altLang="en-US" sz="1400" dirty="0">
                <a:latin typeface="굴림" panose="020B0600000101010101" pitchFamily="50" charset="-127"/>
                <a:ea typeface="굴림" panose="020B0600000101010101" pitchFamily="50" charset="-127"/>
              </a:rPr>
              <a:t>연구에서는 추천시스템에서 가장 많이 연구되고 있는 협업 </a:t>
            </a:r>
            <a:r>
              <a:rPr lang="ko-KR" altLang="en-US" sz="1400" dirty="0" err="1">
                <a:latin typeface="굴림" panose="020B0600000101010101" pitchFamily="50" charset="-127"/>
                <a:ea typeface="굴림" panose="020B0600000101010101" pitchFamily="50" charset="-127"/>
              </a:rPr>
              <a:t>필터링을</a:t>
            </a:r>
            <a:endParaRPr lang="ko-KR" altLang="en-US" sz="14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1400" dirty="0">
                <a:latin typeface="굴림" panose="020B0600000101010101" pitchFamily="50" charset="-127"/>
                <a:ea typeface="굴림" panose="020B0600000101010101" pitchFamily="50" charset="-127"/>
              </a:rPr>
              <a:t>이용한다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ko-KR" altLang="en-US" sz="1400" dirty="0">
                <a:latin typeface="굴림" panose="020B0600000101010101" pitchFamily="50" charset="-127"/>
                <a:ea typeface="굴림" panose="020B0600000101010101" pitchFamily="50" charset="-127"/>
              </a:rPr>
              <a:t>협업 </a:t>
            </a:r>
            <a:r>
              <a:rPr lang="ko-KR" altLang="en-US" sz="1400" dirty="0" err="1">
                <a:latin typeface="굴림" panose="020B0600000101010101" pitchFamily="50" charset="-127"/>
                <a:ea typeface="굴림" panose="020B0600000101010101" pitchFamily="50" charset="-127"/>
              </a:rPr>
              <a:t>필터링은</a:t>
            </a:r>
            <a:r>
              <a:rPr lang="ko-KR" altLang="en-US" sz="1400" dirty="0">
                <a:latin typeface="굴림" panose="020B0600000101010101" pitchFamily="50" charset="-127"/>
                <a:ea typeface="굴림" panose="020B0600000101010101" pitchFamily="50" charset="-127"/>
              </a:rPr>
              <a:t> 아이템 내용 정보를 파악할 필요가 없고 실제</a:t>
            </a:r>
          </a:p>
          <a:p>
            <a:r>
              <a:rPr lang="ko-KR" altLang="en-US" sz="1400" dirty="0">
                <a:latin typeface="굴림" panose="020B0600000101010101" pitchFamily="50" charset="-127"/>
                <a:ea typeface="굴림" panose="020B0600000101010101" pitchFamily="50" charset="-127"/>
              </a:rPr>
              <a:t>사용자가 평가한 점수를 바탕으로 추천해주기 때문에 사용자의 만족도가</a:t>
            </a:r>
          </a:p>
          <a:p>
            <a:r>
              <a:rPr lang="ko-KR" altLang="en-US" sz="1400" dirty="0">
                <a:latin typeface="굴림" panose="020B0600000101010101" pitchFamily="50" charset="-127"/>
                <a:ea typeface="굴림" panose="020B0600000101010101" pitchFamily="50" charset="-127"/>
              </a:rPr>
              <a:t>높다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ko-KR" altLang="en-US" sz="1400" dirty="0">
                <a:latin typeface="굴림" panose="020B0600000101010101" pitchFamily="50" charset="-127"/>
                <a:ea typeface="굴림" panose="020B0600000101010101" pitchFamily="50" charset="-127"/>
              </a:rPr>
              <a:t>이러한 이유로 여러 전자상거래 사이트 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Amazon.com, </a:t>
            </a:r>
            <a:r>
              <a:rPr lang="en-US" altLang="ko-KR" sz="1400" dirty="0" err="1">
                <a:latin typeface="굴림" panose="020B0600000101010101" pitchFamily="50" charset="-127"/>
                <a:ea typeface="굴림" panose="020B0600000101010101" pitchFamily="50" charset="-127"/>
              </a:rPr>
              <a:t>CDnow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1400" dirty="0">
                <a:latin typeface="굴림" panose="020B0600000101010101" pitchFamily="50" charset="-127"/>
                <a:ea typeface="굴림" panose="020B0600000101010101" pitchFamily="50" charset="-127"/>
              </a:rPr>
              <a:t>등</a:t>
            </a:r>
          </a:p>
          <a:p>
            <a:r>
              <a:rPr lang="ko-KR" altLang="en-US" sz="1400" dirty="0">
                <a:latin typeface="굴림" panose="020B0600000101010101" pitchFamily="50" charset="-127"/>
                <a:ea typeface="굴림" panose="020B0600000101010101" pitchFamily="50" charset="-127"/>
              </a:rPr>
              <a:t>에서도 협업 추천시스템을 적용하여 성공을 거두고 있다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ko-KR" altLang="en-US" sz="1400" dirty="0">
                <a:latin typeface="굴림" panose="020B0600000101010101" pitchFamily="50" charset="-127"/>
                <a:ea typeface="굴림" panose="020B0600000101010101" pitchFamily="50" charset="-127"/>
              </a:rPr>
              <a:t>이 연구 또한</a:t>
            </a:r>
          </a:p>
          <a:p>
            <a:r>
              <a:rPr lang="ko-KR" altLang="en-US" sz="1400" dirty="0">
                <a:latin typeface="굴림" panose="020B0600000101010101" pitchFamily="50" charset="-127"/>
                <a:ea typeface="굴림" panose="020B0600000101010101" pitchFamily="50" charset="-127"/>
              </a:rPr>
              <a:t>협업 </a:t>
            </a:r>
            <a:r>
              <a:rPr lang="ko-KR" altLang="en-US" sz="1400" dirty="0" err="1">
                <a:latin typeface="굴림" panose="020B0600000101010101" pitchFamily="50" charset="-127"/>
                <a:ea typeface="굴림" panose="020B0600000101010101" pitchFamily="50" charset="-127"/>
              </a:rPr>
              <a:t>필터링</a:t>
            </a:r>
            <a:r>
              <a:rPr lang="ko-KR" altLang="en-US" sz="1400" dirty="0">
                <a:latin typeface="굴림" panose="020B0600000101010101" pitchFamily="50" charset="-127"/>
                <a:ea typeface="굴림" panose="020B0600000101010101" pitchFamily="50" charset="-127"/>
              </a:rPr>
              <a:t> 방식을 적용한다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ko-KR" altLang="en-US" sz="1400" dirty="0">
                <a:latin typeface="굴림" panose="020B0600000101010101" pitchFamily="50" charset="-127"/>
                <a:ea typeface="굴림" panose="020B0600000101010101" pitchFamily="50" charset="-127"/>
              </a:rPr>
              <a:t>따라서 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2</a:t>
            </a:r>
            <a:r>
              <a:rPr lang="ko-KR" altLang="en-US" sz="1400" dirty="0">
                <a:latin typeface="굴림" panose="020B0600000101010101" pitchFamily="50" charset="-127"/>
                <a:ea typeface="굴림" panose="020B0600000101010101" pitchFamily="50" charset="-127"/>
              </a:rPr>
              <a:t>절에서는 협업 </a:t>
            </a:r>
            <a:r>
              <a:rPr lang="ko-KR" altLang="en-US" sz="1400" dirty="0" err="1">
                <a:latin typeface="굴림" panose="020B0600000101010101" pitchFamily="50" charset="-127"/>
                <a:ea typeface="굴림" panose="020B0600000101010101" pitchFamily="50" charset="-127"/>
              </a:rPr>
              <a:t>필터링</a:t>
            </a:r>
            <a:r>
              <a:rPr lang="ko-KR" altLang="en-US" sz="1400" dirty="0">
                <a:latin typeface="굴림" panose="020B0600000101010101" pitchFamily="50" charset="-127"/>
                <a:ea typeface="굴림" panose="020B0600000101010101" pitchFamily="50" charset="-127"/>
              </a:rPr>
              <a:t> 방식에</a:t>
            </a:r>
          </a:p>
          <a:p>
            <a:r>
              <a:rPr lang="ko-KR" altLang="en-US" sz="1400" dirty="0">
                <a:latin typeface="굴림" panose="020B0600000101010101" pitchFamily="50" charset="-127"/>
                <a:ea typeface="굴림" panose="020B0600000101010101" pitchFamily="50" charset="-127"/>
              </a:rPr>
              <a:t>대해 자세히 살펴보고 협업 </a:t>
            </a:r>
            <a:r>
              <a:rPr lang="ko-KR" altLang="en-US" sz="1400" dirty="0" err="1">
                <a:latin typeface="굴림" panose="020B0600000101010101" pitchFamily="50" charset="-127"/>
                <a:ea typeface="굴림" panose="020B0600000101010101" pitchFamily="50" charset="-127"/>
              </a:rPr>
              <a:t>필터링에</a:t>
            </a:r>
            <a:r>
              <a:rPr lang="ko-KR" altLang="en-US" sz="1400" dirty="0">
                <a:latin typeface="굴림" panose="020B0600000101010101" pitchFamily="50" charset="-127"/>
                <a:ea typeface="굴림" panose="020B0600000101010101" pitchFamily="50" charset="-127"/>
              </a:rPr>
              <a:t> 대한 한계도 설명한다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ko-KR" altLang="en-US" sz="1400" dirty="0">
                <a:latin typeface="굴림" panose="020B0600000101010101" pitchFamily="50" charset="-127"/>
                <a:ea typeface="굴림" panose="020B0600000101010101" pitchFamily="50" charset="-127"/>
              </a:rPr>
              <a:t>마지막으로</a:t>
            </a:r>
          </a:p>
          <a:p>
            <a:r>
              <a:rPr lang="ko-KR" altLang="en-US" sz="1400" dirty="0">
                <a:latin typeface="굴림" panose="020B0600000101010101" pitchFamily="50" charset="-127"/>
                <a:ea typeface="굴림" panose="020B0600000101010101" pitchFamily="50" charset="-127"/>
              </a:rPr>
              <a:t>이러한 한계를 개선하기 위한 노력을 살펴본다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sz="14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43121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23528" y="260648"/>
            <a:ext cx="7632848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제 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2 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절 협업 </a:t>
            </a:r>
            <a:r>
              <a:rPr lang="ko-KR" altLang="en-US" sz="1600" dirty="0" err="1">
                <a:latin typeface="굴림" panose="020B0600000101010101" pitchFamily="50" charset="-127"/>
                <a:ea typeface="굴림" panose="020B0600000101010101" pitchFamily="50" charset="-127"/>
              </a:rPr>
              <a:t>필터링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 영화추천 </a:t>
            </a:r>
            <a:r>
              <a:rPr lang="ko-KR" altLang="en-US" sz="16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시스템</a:t>
            </a:r>
            <a:endParaRPr lang="en-US" altLang="ko-KR" sz="16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ko-KR" altLang="en-US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협업 </a:t>
            </a:r>
            <a:r>
              <a:rPr lang="ko-KR" altLang="en-US" sz="1600" dirty="0" err="1">
                <a:latin typeface="굴림" panose="020B0600000101010101" pitchFamily="50" charset="-127"/>
                <a:ea typeface="굴림" panose="020B0600000101010101" pitchFamily="50" charset="-127"/>
              </a:rPr>
              <a:t>필터링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 시스템은 크게 두 가지 방법이 존재한다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하나는</a:t>
            </a:r>
          </a:p>
          <a:p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사용자 기반의 협업 </a:t>
            </a:r>
            <a:r>
              <a:rPr lang="ko-KR" altLang="en-US" sz="1600" dirty="0" err="1">
                <a:latin typeface="굴림" panose="020B0600000101010101" pitchFamily="50" charset="-127"/>
                <a:ea typeface="굴림" panose="020B0600000101010101" pitchFamily="50" charset="-127"/>
              </a:rPr>
              <a:t>필터링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 방식과 다른 하나는 아이템 기반의 협업</a:t>
            </a:r>
          </a:p>
          <a:p>
            <a:r>
              <a:rPr lang="ko-KR" altLang="en-US" sz="1600" dirty="0" err="1">
                <a:latin typeface="굴림" panose="020B0600000101010101" pitchFamily="50" charset="-127"/>
                <a:ea typeface="굴림" panose="020B0600000101010101" pitchFamily="50" charset="-127"/>
              </a:rPr>
              <a:t>필터링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 방식이다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두 가지 방법은 대상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사용자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아이템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의 차이가 있을</a:t>
            </a:r>
          </a:p>
          <a:p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뿐 전체적인 추천 과정은 비슷하다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아이템 기반의 협업 </a:t>
            </a:r>
            <a:r>
              <a:rPr lang="ko-KR" altLang="en-US" sz="1600" dirty="0" err="1">
                <a:latin typeface="굴림" panose="020B0600000101010101" pitchFamily="50" charset="-127"/>
                <a:ea typeface="굴림" panose="020B0600000101010101" pitchFamily="50" charset="-127"/>
              </a:rPr>
              <a:t>필터링은</a:t>
            </a:r>
            <a:endParaRPr lang="ko-KR" altLang="en-US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아이템들 사이에 </a:t>
            </a:r>
            <a:r>
              <a:rPr lang="ko-KR" altLang="en-US" sz="1600" dirty="0" err="1">
                <a:latin typeface="굴림" panose="020B0600000101010101" pitchFamily="50" charset="-127"/>
                <a:ea typeface="굴림" panose="020B0600000101010101" pitchFamily="50" charset="-127"/>
              </a:rPr>
              <a:t>유사도를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 계산한 다음 사용자가 좋아했던 아이템과</a:t>
            </a:r>
          </a:p>
          <a:p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연관된 아이템들을 추천한다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이와 달리 사용자기반의 협업 </a:t>
            </a:r>
            <a:r>
              <a:rPr lang="ko-KR" altLang="en-US" sz="1600" dirty="0" err="1">
                <a:latin typeface="굴림" panose="020B0600000101010101" pitchFamily="50" charset="-127"/>
                <a:ea typeface="굴림" panose="020B0600000101010101" pitchFamily="50" charset="-127"/>
              </a:rPr>
              <a:t>필터링은</a:t>
            </a:r>
            <a:endParaRPr lang="ko-KR" altLang="en-US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사용자들 사이에 </a:t>
            </a:r>
            <a:r>
              <a:rPr lang="ko-KR" altLang="en-US" sz="1600" dirty="0" err="1">
                <a:latin typeface="굴림" panose="020B0600000101010101" pitchFamily="50" charset="-127"/>
                <a:ea typeface="굴림" panose="020B0600000101010101" pitchFamily="50" charset="-127"/>
              </a:rPr>
              <a:t>유사도를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 계산하고 비슷한 사용자들이 좋아했던</a:t>
            </a:r>
          </a:p>
          <a:p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아이템을 추천해주는 형태이다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43121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781050"/>
            <a:ext cx="8229600" cy="529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28236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79512" y="404664"/>
            <a:ext cx="8424936" cy="4770537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6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협업 </a:t>
            </a:r>
            <a:r>
              <a:rPr lang="ko-KR" altLang="en-US" sz="1600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필터링</a:t>
            </a:r>
            <a:r>
              <a:rPr lang="ko-KR" altLang="en-US" sz="16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영화 추천 연구</a:t>
            </a:r>
            <a:endParaRPr lang="en-US" altLang="ko-KR" sz="16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342900" indent="-342900">
              <a:buAutoNum type="arabicPeriod"/>
            </a:pPr>
            <a:endParaRPr lang="ko-KR" altLang="en-US" sz="16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16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협업 </a:t>
            </a:r>
            <a:r>
              <a:rPr lang="ko-KR" altLang="en-US" sz="1600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필터링을</a:t>
            </a:r>
            <a:r>
              <a:rPr lang="ko-KR" altLang="en-US" sz="16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이용한 영화 추천 연구는 다음과 같다</a:t>
            </a:r>
            <a:r>
              <a:rPr lang="en-US" altLang="ko-KR" sz="16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r>
              <a:rPr lang="en-US" altLang="ko-KR" sz="1600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Golbeck</a:t>
            </a:r>
            <a:r>
              <a:rPr lang="en-US" altLang="ko-KR" sz="16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[16]</a:t>
            </a:r>
            <a:r>
              <a:rPr lang="ko-KR" altLang="en-US" sz="16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은 의미론적인 웹 기반</a:t>
            </a:r>
            <a:r>
              <a:rPr lang="en-US" altLang="ko-KR" sz="16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(Semantic Web)</a:t>
            </a:r>
            <a:r>
              <a:rPr lang="ko-KR" altLang="en-US" sz="16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의 </a:t>
            </a:r>
            <a:r>
              <a:rPr lang="ko-KR" altLang="en-US" sz="1600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소셜네트워크</a:t>
            </a:r>
            <a:r>
              <a:rPr lang="en-US" altLang="ko-KR" sz="16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(Social Network)</a:t>
            </a:r>
            <a:r>
              <a:rPr lang="ko-KR" altLang="en-US" sz="16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를 사용하였다</a:t>
            </a:r>
            <a:r>
              <a:rPr lang="en-US" altLang="ko-KR" sz="16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ko-KR" altLang="en-US" sz="16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사용자는 자신의 친구들을 선택 할 수 있고 이렇게 선택 된 친구들이 부여한 신뢰 있는 평점 정보를 바탕으로 영화 추천 방식을 제안했다</a:t>
            </a:r>
            <a:r>
              <a:rPr lang="en-US" altLang="ko-KR" sz="16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. Ding [17]</a:t>
            </a:r>
            <a:r>
              <a:rPr lang="ko-KR" altLang="en-US" sz="16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은 협업 </a:t>
            </a:r>
            <a:r>
              <a:rPr lang="ko-KR" altLang="en-US" sz="1600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필터링</a:t>
            </a:r>
            <a:endParaRPr lang="ko-KR" altLang="en-US" sz="16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16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방식에 시간에 대한 가중치를 추가하였다</a:t>
            </a:r>
            <a:r>
              <a:rPr lang="en-US" altLang="ko-KR" sz="16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ko-KR" altLang="en-US" sz="16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최근에 사용자가 남긴 영화에</a:t>
            </a:r>
          </a:p>
          <a:p>
            <a:r>
              <a:rPr lang="ko-KR" altLang="en-US" sz="16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대한 평점은 이미 오랜 전에 남긴 영화에 평점보다 사용자의 영화 선호를 예측을 하는데 있어서 더 큰 영향력을 차지해야 한다는 내용이다</a:t>
            </a:r>
            <a:r>
              <a:rPr lang="en-US" altLang="ko-KR" sz="16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r>
              <a:rPr lang="ko-KR" altLang="en-US" sz="16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시간이 사용자의 선호를 예측하는데 중요한 요인임을 강조하였다</a:t>
            </a:r>
            <a:r>
              <a:rPr lang="en-US" altLang="ko-KR" sz="16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</a:p>
          <a:p>
            <a:r>
              <a:rPr lang="en-US" altLang="ko-KR" sz="1600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Ungar</a:t>
            </a:r>
            <a:r>
              <a:rPr lang="en-US" altLang="ko-KR" sz="16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[18]</a:t>
            </a:r>
            <a:r>
              <a:rPr lang="ko-KR" altLang="en-US" sz="16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은 협업 </a:t>
            </a:r>
            <a:r>
              <a:rPr lang="ko-KR" altLang="en-US" sz="1600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필터링을</a:t>
            </a:r>
            <a:r>
              <a:rPr lang="ko-KR" altLang="en-US" sz="16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위한 </a:t>
            </a:r>
            <a:r>
              <a:rPr lang="ko-KR" altLang="en-US" sz="1600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클러스터링</a:t>
            </a:r>
            <a:r>
              <a:rPr lang="ko-KR" altLang="en-US" sz="16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방법을 연구했다</a:t>
            </a:r>
            <a:r>
              <a:rPr lang="en-US" altLang="ko-KR" sz="16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ko-KR" altLang="en-US" sz="16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협업 </a:t>
            </a:r>
            <a:r>
              <a:rPr lang="ko-KR" altLang="en-US" sz="1600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필터링에</a:t>
            </a:r>
            <a:r>
              <a:rPr lang="ko-KR" altLang="en-US" sz="16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문제점인 희박한</a:t>
            </a:r>
            <a:r>
              <a:rPr lang="en-US" altLang="ko-KR" sz="16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(sparse) </a:t>
            </a:r>
            <a:r>
              <a:rPr lang="ko-KR" altLang="en-US" sz="16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정보로 인해 모든 영화들 중에 작은 영역의 영화들만 추천해주는 문제점을 가지는데</a:t>
            </a:r>
            <a:r>
              <a:rPr lang="en-US" altLang="ko-KR" sz="16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16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비슷한 영화를 중심으로 클러스터</a:t>
            </a:r>
            <a:r>
              <a:rPr lang="en-US" altLang="ko-KR" sz="16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(cluster)</a:t>
            </a:r>
            <a:r>
              <a:rPr lang="ko-KR" altLang="en-US" sz="16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들 속에 사용자를 그룹화함으로써 좀 더 정확한 예측이 가능하다는 연구이다</a:t>
            </a:r>
            <a:r>
              <a:rPr lang="en-US" altLang="ko-KR" sz="16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. Choi [19]</a:t>
            </a:r>
            <a:r>
              <a:rPr lang="ko-KR" altLang="en-US" sz="16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는 영화 데이터베이스</a:t>
            </a:r>
          </a:p>
          <a:p>
            <a:r>
              <a:rPr lang="ko-KR" altLang="en-US" sz="16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안에서 각 영화들에 장르 조합을 기반으로 장르간의 상관관계를 구했다</a:t>
            </a:r>
            <a:r>
              <a:rPr lang="en-US" altLang="ko-KR" sz="16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r>
              <a:rPr lang="ko-KR" altLang="en-US" sz="16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그리고 특정한 장르를 선호하는 사용자에게 장르 상관 관계의 협업</a:t>
            </a:r>
          </a:p>
          <a:p>
            <a:r>
              <a:rPr lang="ko-KR" altLang="en-US" sz="1600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필터링</a:t>
            </a:r>
            <a:r>
              <a:rPr lang="ko-KR" altLang="en-US" sz="16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접근을 제안했다</a:t>
            </a:r>
            <a:r>
              <a:rPr lang="en-US" altLang="ko-KR" sz="16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ko-KR" altLang="en-US" sz="16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위와 비슷한 접근으로 </a:t>
            </a:r>
            <a:r>
              <a:rPr lang="en-US" altLang="ko-KR" sz="16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Kim [20]</a:t>
            </a:r>
            <a:r>
              <a:rPr lang="ko-KR" altLang="en-US" sz="16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은 </a:t>
            </a:r>
            <a:r>
              <a:rPr lang="ko-KR" altLang="en-US" sz="1600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모바일</a:t>
            </a:r>
            <a:endParaRPr lang="ko-KR" altLang="en-US" sz="16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16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환경에서 사용자의 과거 영화 선호 기록을 분석하고 선호장르와 장르</a:t>
            </a:r>
          </a:p>
          <a:p>
            <a:r>
              <a:rPr lang="ko-KR" altLang="en-US" sz="16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사이의 </a:t>
            </a:r>
            <a:r>
              <a:rPr lang="ko-KR" altLang="en-US" sz="1600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유사도를</a:t>
            </a:r>
            <a:r>
              <a:rPr lang="ko-KR" altLang="en-US" sz="16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이용하여 아이템을 추천해주는 방식을 제안했다</a:t>
            </a:r>
            <a:r>
              <a:rPr lang="en-US" altLang="ko-KR" sz="16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128236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548680"/>
            <a:ext cx="7992888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/>
              <a:t>하지만 이 연구에서 제안하는 </a:t>
            </a:r>
            <a:r>
              <a:rPr lang="ko-KR" altLang="en-US" sz="1600" dirty="0" err="1"/>
              <a:t>멘토</a:t>
            </a:r>
            <a:r>
              <a:rPr lang="ko-KR" altLang="en-US" sz="1600" dirty="0"/>
              <a:t> 기반의 영화 추천 알고리즘은</a:t>
            </a:r>
          </a:p>
          <a:p>
            <a:r>
              <a:rPr lang="ko-KR" altLang="en-US" sz="1600" dirty="0"/>
              <a:t>기본적으로 내용기반분석이 필요 없는 협업 </a:t>
            </a:r>
            <a:r>
              <a:rPr lang="ko-KR" altLang="en-US" sz="1600" dirty="0" err="1"/>
              <a:t>필터링의</a:t>
            </a:r>
            <a:r>
              <a:rPr lang="ko-KR" altLang="en-US" sz="1600" dirty="0"/>
              <a:t> 장점을 취하고</a:t>
            </a:r>
          </a:p>
          <a:p>
            <a:r>
              <a:rPr lang="ko-KR" altLang="en-US" sz="1600" dirty="0"/>
              <a:t>또한 사용자중에서 </a:t>
            </a:r>
            <a:r>
              <a:rPr lang="ko-KR" altLang="en-US" sz="1600" dirty="0" err="1"/>
              <a:t>멘토를</a:t>
            </a:r>
            <a:r>
              <a:rPr lang="ko-KR" altLang="en-US" sz="1600" dirty="0"/>
              <a:t> 선정하기 때문에 추가적인 제약조건이 필요</a:t>
            </a:r>
          </a:p>
          <a:p>
            <a:r>
              <a:rPr lang="ko-KR" altLang="en-US" sz="1600" dirty="0"/>
              <a:t>없다</a:t>
            </a:r>
            <a:r>
              <a:rPr lang="en-US" altLang="ko-KR" sz="1600" dirty="0"/>
              <a:t>. </a:t>
            </a:r>
            <a:r>
              <a:rPr lang="ko-KR" altLang="en-US" sz="1600" dirty="0"/>
              <a:t>그리고 </a:t>
            </a:r>
            <a:r>
              <a:rPr lang="ko-KR" altLang="en-US" sz="1600" dirty="0" err="1"/>
              <a:t>멘토는</a:t>
            </a:r>
            <a:r>
              <a:rPr lang="ko-KR" altLang="en-US" sz="1600" dirty="0"/>
              <a:t> 장르를 기준으로 선정되기 때문에 해당 장르에</a:t>
            </a:r>
          </a:p>
          <a:p>
            <a:r>
              <a:rPr lang="ko-KR" altLang="en-US" sz="1600" dirty="0"/>
              <a:t>참신하고 새로운 영화를 추천 받을 수 있다</a:t>
            </a:r>
            <a:r>
              <a:rPr lang="en-US" altLang="ko-KR" sz="1600" dirty="0"/>
              <a:t>. </a:t>
            </a:r>
            <a:r>
              <a:rPr lang="ko-KR" altLang="en-US" sz="1600" dirty="0"/>
              <a:t>이는 기존의 협업 </a:t>
            </a:r>
            <a:r>
              <a:rPr lang="ko-KR" altLang="en-US" sz="1600" dirty="0" err="1"/>
              <a:t>필터링을</a:t>
            </a:r>
            <a:endParaRPr lang="ko-KR" altLang="en-US" sz="1600" dirty="0"/>
          </a:p>
          <a:p>
            <a:r>
              <a:rPr lang="ko-KR" altLang="en-US" sz="1600" dirty="0"/>
              <a:t>사용하여 평점 개수가 적은 사용자에게 유의미한 아이템을 추천해줄 수</a:t>
            </a:r>
          </a:p>
          <a:p>
            <a:r>
              <a:rPr lang="ko-KR" altLang="en-US" sz="1600" dirty="0"/>
              <a:t>없는 것과 비교했을 때 우수성이 발견되며 따라서 이 연구에서는 </a:t>
            </a:r>
            <a:r>
              <a:rPr lang="ko-KR" altLang="en-US" sz="1600" dirty="0" err="1"/>
              <a:t>멘토</a:t>
            </a:r>
            <a:endParaRPr lang="ko-KR" altLang="en-US" sz="1600" dirty="0"/>
          </a:p>
          <a:p>
            <a:r>
              <a:rPr lang="ko-KR" altLang="en-US" sz="1600" dirty="0"/>
              <a:t>기반의 영화 추천시스템을 제안하고자 한다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2128236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85763"/>
            <a:ext cx="4536504" cy="59235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7570" y="385763"/>
            <a:ext cx="4536504" cy="59235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6885822" y="836712"/>
            <a:ext cx="710514" cy="5040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>
                <a:solidFill>
                  <a:schemeClr val="tx1"/>
                </a:solidFill>
              </a:rPr>
              <a:t>크롤</a:t>
            </a:r>
            <a:r>
              <a:rPr lang="ko-KR" altLang="en-US" sz="1000" dirty="0" err="1">
                <a:solidFill>
                  <a:schemeClr val="tx1"/>
                </a:solidFill>
              </a:rPr>
              <a:t>링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788024" y="808172"/>
            <a:ext cx="710514" cy="5040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다음영화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244408" y="836712"/>
            <a:ext cx="710514" cy="5040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로컬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영화</a:t>
            </a:r>
            <a:r>
              <a:rPr lang="en-US" altLang="ko-KR" sz="1000" dirty="0" smtClean="0">
                <a:solidFill>
                  <a:schemeClr val="tx1"/>
                </a:solidFill>
              </a:rPr>
              <a:t>DB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7361976" y="1591308"/>
            <a:ext cx="864096" cy="50405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ln w="3175"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장르 특화 </a:t>
            </a:r>
            <a:r>
              <a:rPr lang="ko-KR" altLang="en-US" sz="1000" dirty="0" err="1" smtClean="0">
                <a:ln w="3175"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멘토</a:t>
            </a:r>
            <a:r>
              <a:rPr lang="ko-KR" altLang="en-US" sz="1000" dirty="0" smtClean="0">
                <a:ln w="3175"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 선택</a:t>
            </a:r>
            <a:endParaRPr lang="ko-KR" altLang="en-US" sz="1000" dirty="0">
              <a:ln w="3175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084168" y="1591308"/>
            <a:ext cx="710514" cy="5040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>
                <a:solidFill>
                  <a:schemeClr val="tx1"/>
                </a:solidFill>
              </a:rPr>
              <a:t>신빙도조사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788024" y="1545940"/>
            <a:ext cx="710514" cy="5040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>
                <a:solidFill>
                  <a:schemeClr val="tx1"/>
                </a:solidFill>
              </a:rPr>
              <a:t>멘토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486832" y="3323173"/>
            <a:ext cx="864096" cy="5040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976432" y="2819117"/>
            <a:ext cx="864096" cy="5040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960528" y="3573016"/>
            <a:ext cx="864096" cy="5040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7976432" y="4293096"/>
            <a:ext cx="864096" cy="5040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960528" y="5085184"/>
            <a:ext cx="864096" cy="5040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964240" y="4653136"/>
            <a:ext cx="864096" cy="50405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ln w="3175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964240" y="3827229"/>
            <a:ext cx="864096" cy="50405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ln w="3175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004048" y="3068960"/>
            <a:ext cx="864096" cy="50405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ln w="3175"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유저 인풋</a:t>
            </a:r>
            <a:endParaRPr lang="ko-KR" altLang="en-US" sz="1000" dirty="0">
              <a:ln w="3175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28236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128236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509</Words>
  <Application>Microsoft Office PowerPoint</Application>
  <PresentationFormat>화면 슬라이드 쇼(4:3)</PresentationFormat>
  <Paragraphs>59</Paragraphs>
  <Slides>14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5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BIT</dc:creator>
  <cp:lastModifiedBy>BIT</cp:lastModifiedBy>
  <cp:revision>8</cp:revision>
  <dcterms:created xsi:type="dcterms:W3CDTF">2020-02-11T10:03:34Z</dcterms:created>
  <dcterms:modified xsi:type="dcterms:W3CDTF">2020-02-11T11:17:33Z</dcterms:modified>
</cp:coreProperties>
</file>