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56" r:id="rId4"/>
    <p:sldId id="282" r:id="rId5"/>
    <p:sldId id="270" r:id="rId6"/>
    <p:sldId id="257" r:id="rId7"/>
    <p:sldId id="271" r:id="rId8"/>
    <p:sldId id="279" r:id="rId9"/>
    <p:sldId id="280" r:id="rId10"/>
    <p:sldId id="281" r:id="rId11"/>
    <p:sldId id="258" r:id="rId12"/>
    <p:sldId id="266" r:id="rId13"/>
    <p:sldId id="259" r:id="rId14"/>
    <p:sldId id="260" r:id="rId15"/>
    <p:sldId id="261" r:id="rId16"/>
    <p:sldId id="263" r:id="rId17"/>
    <p:sldId id="264" r:id="rId18"/>
    <p:sldId id="267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0" autoAdjust="0"/>
    <p:restoredTop sz="99308" autoAdjust="0"/>
  </p:normalViewPr>
  <p:slideViewPr>
    <p:cSldViewPr>
      <p:cViewPr>
        <p:scale>
          <a:sx n="100" d="100"/>
          <a:sy n="100" d="100"/>
        </p:scale>
        <p:origin x="-942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85%8D%EC%8A%A4%ED%8A%B8_%EB%A7%88%EC%9D%B4%EB%8B%9D&amp;action=edit&amp;redlink=1" TargetMode="External"/><Relationship Id="rId7" Type="http://schemas.openxmlformats.org/officeDocument/2006/relationships/hyperlink" Target="https://ko.wikipedia.org/wiki/%EC%9B%90%EC%9E%90" TargetMode="External"/><Relationship Id="rId2" Type="http://schemas.openxmlformats.org/officeDocument/2006/relationships/hyperlink" Target="https://ko.wikipedia.org/wiki/%EC%A0%95%EB%B3%B4_%EA%B2%80%EC%83%8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%EA%B2%80%EC%83%89_%EC%97%94%EC%A7%84" TargetMode="External"/><Relationship Id="rId5" Type="http://schemas.openxmlformats.org/officeDocument/2006/relationships/hyperlink" Target="https://ko.wikipedia.org/w/index.php?title=%ED%95%B5%EC%8B%AC%EC%96%B4&amp;action=edit&amp;redlink=1" TargetMode="External"/><Relationship Id="rId4" Type="http://schemas.openxmlformats.org/officeDocument/2006/relationships/hyperlink" Target="https://ko.wikipedia.org/wiki/%ED%86%B5%EA%B3%8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00808"/>
            <a:ext cx="56166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영화 추천 시스템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기존데이터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영화평점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음악 추천 시스템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/>
              <a:t>라스트에프엠</a:t>
            </a:r>
            <a:r>
              <a:rPr lang="en-US" altLang="ko-KR" sz="2000" dirty="0"/>
              <a:t>(Last.fm)</a:t>
            </a:r>
            <a:endParaRPr lang="en-US" altLang="ko-KR" sz="2000" dirty="0" smtClean="0"/>
          </a:p>
          <a:p>
            <a:pPr marL="1257300" lvl="2" indent="-342900">
              <a:buAutoNum type="arabicPeriod"/>
            </a:pPr>
            <a:endParaRPr lang="en-US" altLang="ko-KR" sz="2000" dirty="0"/>
          </a:p>
          <a:p>
            <a:pPr marL="1257300" lvl="2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err="1" smtClean="0"/>
              <a:t>감염병별</a:t>
            </a:r>
            <a:r>
              <a:rPr lang="ko-KR" altLang="en-US" sz="2000" dirty="0" smtClean="0"/>
              <a:t> 키워드 분석 </a:t>
            </a:r>
            <a:r>
              <a:rPr lang="ko-KR" altLang="en-US" sz="2000" dirty="0" err="1" smtClean="0"/>
              <a:t>워드클라우드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사스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메르스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코로나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u="sng" dirty="0"/>
              <a:t>발표 주제 </a:t>
            </a:r>
            <a:r>
              <a:rPr lang="ko-KR" altLang="en-US" u="sng" dirty="0" smtClean="0"/>
              <a:t>후보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60648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절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영화추천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시스템은 크게 두 가지 방법이 존재한다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하나는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방식과 다른 하나는 아이템 기반의 협업</a:t>
            </a:r>
          </a:p>
          <a:p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두 가지 방법은 대상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차이가 있을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뿐 전체적인 추천 과정은 비슷하다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계산한 다음 사용자가 좋아했던 아이템과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연관된 아이템들을 추천한다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이와 달리 사용자기반의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계산하고 비슷한 사용자들이 좋아했던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아이템을 추천해주는 형태이다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90470"/>
            <a:ext cx="6315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1050"/>
            <a:ext cx="8229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404664"/>
            <a:ext cx="8424936" cy="47705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영화 추천 연구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영화 추천 연구는 다음과 같다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Golbeck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[16]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의미론적인 웹 기반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(Semantic Web)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소셜네트워크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(Social Network)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사용자는 자신의 친구들을 선택 할 수 있고 이렇게 선택 된 친구들이 부여한 신뢰 있는 평점 정보를 바탕으로 영화 추천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Ding [17]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방식에 시간에 대한 가중치를 추가하였다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최근에 사용자가 남긴 영화에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대한 평점은 이미 오랜 전에 남긴 영화에 평점보다 사용자의 영화 선호를 예측을 하는데 있어서 더 큰 영향력을 차지해야 한다는 내용이다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시간이 사용자의 선호를 예측하는데 중요한 요인임을 강조하였다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Ungar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[18]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위한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클러스터링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방법을 연구했다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문제점인 희박한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(sparse)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정보로 인해 모든 영화들 중에 작은 영역의 영화들만 추천해주는 문제점을 가지는데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비슷한 영화를 중심으로 클러스터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(cluster)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 속에 사용자를 그룹화함으로써 좀 더 정확한 예측이 가능하다는 연구이다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Choi [19]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영화 데이터베이스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안에서 각 영화들에 장르 조합을 기반으로 장르간의 상관관계를 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특정한 장르를 선호하는 사용자에게 장르 상관 관계의 협업</a:t>
            </a:r>
          </a:p>
          <a:p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접근을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위와 비슷한 접근으로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Kim [20]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환경에서 사용자의 과거 영화 선호 기록을 분석하고 선호장르와 장르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이용하여 아이템을 추천해주는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하지만 이 연구에서 제안하는 </a:t>
            </a:r>
            <a:r>
              <a:rPr lang="ko-KR" altLang="en-US" sz="1600" dirty="0" err="1"/>
              <a:t>멘토</a:t>
            </a:r>
            <a:r>
              <a:rPr lang="ko-KR" altLang="en-US" sz="1600" dirty="0"/>
              <a:t> 기반의 영화 추천 알고리즘은</a:t>
            </a:r>
          </a:p>
          <a:p>
            <a:r>
              <a:rPr lang="ko-KR" altLang="en-US" sz="1600" dirty="0"/>
              <a:t>기본적으로 내용기반분석이 필요 없는 협업 </a:t>
            </a:r>
            <a:r>
              <a:rPr lang="ko-KR" altLang="en-US" sz="1600" dirty="0" err="1"/>
              <a:t>필터링의</a:t>
            </a:r>
            <a:r>
              <a:rPr lang="ko-KR" altLang="en-US" sz="1600" dirty="0"/>
              <a:t> 장점을 취하고</a:t>
            </a:r>
          </a:p>
          <a:p>
            <a:r>
              <a:rPr lang="ko-KR" altLang="en-US" sz="1600" dirty="0"/>
              <a:t>또한 사용자중에서 </a:t>
            </a:r>
            <a:r>
              <a:rPr lang="ko-KR" altLang="en-US" sz="1600" dirty="0" err="1"/>
              <a:t>멘토를</a:t>
            </a:r>
            <a:r>
              <a:rPr lang="ko-KR" altLang="en-US" sz="1600" dirty="0"/>
              <a:t> 선정하기 때문에 추가적인 제약조건이 필요</a:t>
            </a:r>
          </a:p>
          <a:p>
            <a:r>
              <a:rPr lang="ko-KR" altLang="en-US" sz="1600" dirty="0"/>
              <a:t>없다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ko-KR" altLang="en-US" sz="1600" dirty="0" err="1"/>
              <a:t>멘토는</a:t>
            </a:r>
            <a:r>
              <a:rPr lang="ko-KR" altLang="en-US" sz="1600" dirty="0"/>
              <a:t> 장르를 기준으로 선정되기 때문에 해당 장르에</a:t>
            </a:r>
          </a:p>
          <a:p>
            <a:r>
              <a:rPr lang="ko-KR" altLang="en-US" sz="1600" dirty="0"/>
              <a:t>참신하고 새로운 영화를 추천 받을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기존의 협업 </a:t>
            </a:r>
            <a:r>
              <a:rPr lang="ko-KR" altLang="en-US" sz="1600" dirty="0" err="1"/>
              <a:t>필터링을</a:t>
            </a:r>
            <a:endParaRPr lang="ko-KR" altLang="en-US" sz="1600" dirty="0"/>
          </a:p>
          <a:p>
            <a:r>
              <a:rPr lang="ko-KR" altLang="en-US" sz="1600" dirty="0"/>
              <a:t>사용하여 평점 개수가 적은 사용자에게 유의미한 아이템을 추천해줄 수</a:t>
            </a:r>
          </a:p>
          <a:p>
            <a:r>
              <a:rPr lang="ko-KR" altLang="en-US" sz="1600" dirty="0"/>
              <a:t>없는 것과 비교했을 때 우수성이 발견되며 따라서 이 연구에서는 </a:t>
            </a:r>
            <a:r>
              <a:rPr lang="ko-KR" altLang="en-US" sz="1600" dirty="0" err="1"/>
              <a:t>멘토</a:t>
            </a:r>
            <a:endParaRPr lang="ko-KR" altLang="en-US" sz="1600" dirty="0"/>
          </a:p>
          <a:p>
            <a:r>
              <a:rPr lang="ko-KR" altLang="en-US" sz="1600" dirty="0"/>
              <a:t>기반의 영화 추천시스템을 제안하고자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7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85822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크롤</a:t>
            </a:r>
            <a:r>
              <a:rPr lang="ko-KR" altLang="en-US" sz="1000" dirty="0" err="1">
                <a:solidFill>
                  <a:schemeClr val="tx1"/>
                </a:solidFill>
              </a:rPr>
              <a:t>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80817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다음영화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44408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</a:t>
            </a:r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61976" y="1591308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장르 특화 </a:t>
            </a:r>
            <a:r>
              <a:rPr lang="ko-KR" altLang="en-US" sz="1000" dirty="0" err="1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멘토</a:t>
            </a:r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선택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168" y="1591308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신빙도조사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1545940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멘토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6832" y="3323173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432" y="2819117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60528" y="357301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6432" y="429309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0528" y="5085184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4240" y="4653136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240" y="3827229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3068960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유저 인풋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04664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우선 추천 방법론에 관한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이충재 팀장은 “추천을 위한 분석 방법론은 많은데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종류를 실험해서 만들어나갔다”라며 “</a:t>
            </a:r>
            <a:r>
              <a:rPr lang="ko-KR" altLang="en-US" sz="1200" dirty="0" err="1"/>
              <a:t>왓챠의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예상별점은</a:t>
            </a:r>
            <a:r>
              <a:rPr lang="ko-KR" altLang="en-US" sz="1200" dirty="0"/>
              <a:t> 일반적으로 사용되는 </a:t>
            </a:r>
            <a:r>
              <a:rPr lang="ko-KR" altLang="en-US" sz="1200" dirty="0" err="1"/>
              <a:t>콜레보레이트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필터링이란</a:t>
            </a:r>
            <a:r>
              <a:rPr lang="ko-KR" altLang="en-US" sz="1200" dirty="0"/>
              <a:t> 기술을 기본적으로 사용한다”라고 설명했다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콜레보레이트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필터링이란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 </a:t>
            </a:r>
            <a:r>
              <a:rPr lang="ko-KR" altLang="en-US" sz="1200" dirty="0"/>
              <a:t>사이의 공통점을 근거로 하는 방법이다</a:t>
            </a:r>
            <a:r>
              <a:rPr lang="en-US" altLang="ko-KR" sz="1200" dirty="0"/>
              <a:t>. A</a:t>
            </a:r>
            <a:r>
              <a:rPr lang="ko-KR" altLang="en-US" sz="1200" dirty="0"/>
              <a:t>란 가입자가 ‘가</a:t>
            </a:r>
            <a:r>
              <a:rPr lang="en-US" altLang="ko-KR" sz="1200" dirty="0"/>
              <a:t>, </a:t>
            </a:r>
            <a:r>
              <a:rPr lang="ko-KR" altLang="en-US" sz="1200" dirty="0"/>
              <a:t>나</a:t>
            </a:r>
            <a:r>
              <a:rPr lang="en-US" altLang="ko-KR" sz="1200" dirty="0"/>
              <a:t>, </a:t>
            </a:r>
            <a:r>
              <a:rPr lang="ko-KR" altLang="en-US" sz="1200" dirty="0"/>
              <a:t>다’란 영화를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봤고</a:t>
            </a:r>
            <a:r>
              <a:rPr lang="en-US" altLang="ko-KR" sz="1200" dirty="0"/>
              <a:t>, B</a:t>
            </a:r>
            <a:r>
              <a:rPr lang="ko-KR" altLang="en-US" sz="1200" dirty="0"/>
              <a:t>란 가입자가 ‘가</a:t>
            </a:r>
            <a:r>
              <a:rPr lang="en-US" altLang="ko-KR" sz="1200" dirty="0"/>
              <a:t>, </a:t>
            </a:r>
            <a:r>
              <a:rPr lang="ko-KR" altLang="en-US" sz="1200" dirty="0"/>
              <a:t>다</a:t>
            </a:r>
            <a:r>
              <a:rPr lang="en-US" altLang="ko-KR" sz="1200" dirty="0"/>
              <a:t>, </a:t>
            </a:r>
            <a:r>
              <a:rPr lang="ko-KR" altLang="en-US" sz="1200" dirty="0"/>
              <a:t>라’란 영화를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봤다면</a:t>
            </a:r>
            <a:r>
              <a:rPr lang="en-US" altLang="ko-KR" sz="1200" dirty="0"/>
              <a:t>, ‘</a:t>
            </a:r>
            <a:r>
              <a:rPr lang="ko-KR" altLang="en-US" sz="1200" dirty="0"/>
              <a:t>가’와 ‘다’는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 </a:t>
            </a:r>
            <a:r>
              <a:rPr lang="ko-KR" altLang="en-US" sz="1200" dirty="0"/>
              <a:t>모두 공통으로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본 영화고</a:t>
            </a:r>
            <a:r>
              <a:rPr lang="en-US" altLang="ko-KR" sz="1200" dirty="0"/>
              <a:t>, A</a:t>
            </a:r>
            <a:r>
              <a:rPr lang="ko-KR" altLang="en-US" sz="1200" dirty="0"/>
              <a:t>에겐 ‘라’를 </a:t>
            </a:r>
            <a:r>
              <a:rPr lang="en-US" altLang="ko-KR" sz="1200" dirty="0"/>
              <a:t>B</a:t>
            </a:r>
            <a:r>
              <a:rPr lang="ko-KR" altLang="en-US" sz="1200" dirty="0"/>
              <a:t>에겐 ‘나’를 추천할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공통요소를 뽑을 사용자규모가 더 커지면 그 정확도는 높아질 것이다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영화를 추천하기 위한 데이터를 모으는 데 결정적 역할을 하는 건 가입 시 이뤄지는 </a:t>
            </a:r>
            <a:r>
              <a:rPr lang="en-US" altLang="ko-KR" sz="1200" dirty="0"/>
              <a:t>20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매기기다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가입자의 방문이 반복되고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매기는 양이 증가하면서 분석 정확도가 높아지는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왜 하필 </a:t>
            </a:r>
            <a:r>
              <a:rPr lang="en-US" altLang="ko-KR" sz="1200" dirty="0"/>
              <a:t>20</a:t>
            </a:r>
            <a:r>
              <a:rPr lang="ko-KR" altLang="en-US" sz="1200" dirty="0"/>
              <a:t>개였을지 궁금해진다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이충재 팀장은 “추천을 하려면 취향을 수집해야 해서 직접 데이터를 입력해달라고 부탁한 격이다”</a:t>
            </a:r>
            <a:r>
              <a:rPr lang="ko-KR" altLang="en-US" sz="1200" dirty="0" err="1"/>
              <a:t>며</a:t>
            </a:r>
            <a:r>
              <a:rPr lang="ko-KR" altLang="en-US" sz="1200" dirty="0"/>
              <a:t> “처음에 사람들이 귀찮아 하지 </a:t>
            </a:r>
            <a:r>
              <a:rPr lang="ko-KR" altLang="en-US" sz="1200" dirty="0" err="1"/>
              <a:t>않을까하는</a:t>
            </a:r>
            <a:r>
              <a:rPr lang="ko-KR" altLang="en-US" sz="1200" dirty="0"/>
              <a:t> 걱정이 있었는데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의외로 사람들이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매기는 행동 자체에 재미를 느껴 데이터를 기대보다 더 많이 넣어준다”고 말했다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 “아무 영화나 보여주면 취향 분석이 제대로 안 될 수도 있기 때문에 분석에 너무 욕심을 내서 전혀 모르는 영화만 보여주면 이탈하게 될 것이라 생각했다”라며 “그 사람이 어떤 영화에 점수를 주느냐 분석해서</a:t>
            </a:r>
            <a:r>
              <a:rPr lang="en-US" altLang="ko-KR" sz="1200" dirty="0"/>
              <a:t>, </a:t>
            </a:r>
            <a:r>
              <a:rPr lang="ko-KR" altLang="en-US" sz="1200" dirty="0"/>
              <a:t>어떤 영화를 보여줘야 적은 개수로 보여줘도 취향 분석을 정확하게 할 수 있을까 고려해 노출한다”라고 덧붙였다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20</a:t>
            </a:r>
            <a:r>
              <a:rPr lang="ko-KR" altLang="en-US" sz="1200" dirty="0"/>
              <a:t>개란 최소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개수는 </a:t>
            </a:r>
            <a:r>
              <a:rPr lang="en-US" altLang="ko-KR" sz="1200" dirty="0"/>
              <a:t>ABC</a:t>
            </a:r>
            <a:r>
              <a:rPr lang="ko-KR" altLang="en-US" sz="1200" dirty="0"/>
              <a:t>테스트를 거쳐 정해진 숫자다</a:t>
            </a:r>
            <a:r>
              <a:rPr lang="en-US" altLang="ko-KR" sz="1200" dirty="0"/>
              <a:t>. </a:t>
            </a:r>
            <a:r>
              <a:rPr lang="ko-KR" altLang="en-US" sz="1200" dirty="0"/>
              <a:t>너무 적으면 취향을 분석할 충분한 데이터를 모으기 어렵고</a:t>
            </a:r>
            <a:r>
              <a:rPr lang="en-US" altLang="ko-KR" sz="1200" dirty="0"/>
              <a:t>, </a:t>
            </a:r>
            <a:r>
              <a:rPr lang="ko-KR" altLang="en-US" sz="1200" dirty="0"/>
              <a:t>너무 많으면 지루해한다는 점을 감안한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최소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개수를 </a:t>
            </a:r>
            <a:r>
              <a:rPr lang="en-US" altLang="ko-KR" sz="1200" dirty="0"/>
              <a:t>10</a:t>
            </a:r>
            <a:r>
              <a:rPr lang="ko-KR" altLang="en-US" sz="1200" dirty="0"/>
              <a:t>개</a:t>
            </a:r>
            <a:r>
              <a:rPr lang="en-US" altLang="ko-KR" sz="1200" dirty="0"/>
              <a:t>, 20</a:t>
            </a:r>
            <a:r>
              <a:rPr lang="ko-KR" altLang="en-US" sz="1200" dirty="0"/>
              <a:t>개</a:t>
            </a:r>
            <a:r>
              <a:rPr lang="en-US" altLang="ko-KR" sz="1200" dirty="0"/>
              <a:t>, 30</a:t>
            </a:r>
            <a:r>
              <a:rPr lang="ko-KR" altLang="en-US" sz="1200" dirty="0"/>
              <a:t>개 등으로 정한 뒤 초기 추천 정확도</a:t>
            </a:r>
            <a:r>
              <a:rPr lang="en-US" altLang="ko-KR" sz="1200" dirty="0"/>
              <a:t>, </a:t>
            </a:r>
            <a:r>
              <a:rPr lang="ko-KR" altLang="en-US" sz="1200" dirty="0"/>
              <a:t>재방문</a:t>
            </a:r>
            <a:r>
              <a:rPr lang="en-US" altLang="ko-KR" sz="1200" dirty="0"/>
              <a:t>, </a:t>
            </a:r>
            <a:r>
              <a:rPr lang="ko-KR" altLang="en-US" sz="1200" dirty="0"/>
              <a:t>실제 이용 등의 통계분석으로 </a:t>
            </a:r>
            <a:r>
              <a:rPr lang="en-US" altLang="ko-KR" sz="1200" dirty="0"/>
              <a:t>20</a:t>
            </a:r>
            <a:r>
              <a:rPr lang="ko-KR" altLang="en-US" sz="1200" dirty="0"/>
              <a:t>개가 가장 적합하다는 결론을 얻었단다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7"/>
            <a:ext cx="8294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왓챠에</a:t>
            </a:r>
            <a:r>
              <a:rPr lang="ko-KR" altLang="en-US" sz="1200" dirty="0"/>
              <a:t> 개인별로 추천되는 영화를 보면 안배의 느낌을 받을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유명한 영화뿐 아니라 대중적 인지도가 낮은 영화</a:t>
            </a:r>
            <a:r>
              <a:rPr lang="en-US" altLang="ko-KR" sz="1200" dirty="0"/>
              <a:t>, </a:t>
            </a:r>
            <a:r>
              <a:rPr lang="ko-KR" altLang="en-US" sz="1200" dirty="0"/>
              <a:t>취향에 배치되는 영화가 종종 노출된다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“지루하지 않게 한다고 모든 사람이 보는 영화만 늘어놓으면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별점을</a:t>
            </a:r>
            <a:r>
              <a:rPr lang="ko-KR" altLang="en-US" sz="1200" dirty="0"/>
              <a:t> 다 </a:t>
            </a:r>
            <a:r>
              <a:rPr lang="en-US" altLang="ko-KR" sz="1200" dirty="0"/>
              <a:t>5</a:t>
            </a:r>
            <a:r>
              <a:rPr lang="ko-KR" altLang="en-US" sz="1200" dirty="0"/>
              <a:t>점으로 줄 것이다”라며 “가입자가 싫어할 만한 것도 보여줘 보고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시도를 하면서 최적화를 많이 했다”라고 말했다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같은 </a:t>
            </a:r>
            <a:r>
              <a:rPr lang="ko-KR" altLang="en-US" sz="1200" dirty="0" err="1"/>
              <a:t>별점매기기와</a:t>
            </a:r>
            <a:r>
              <a:rPr lang="ko-KR" altLang="en-US" sz="1200" dirty="0"/>
              <a:t> 추천되는 영화의 정확도 높이기는 실시간으로 이뤄진다</a:t>
            </a:r>
            <a:r>
              <a:rPr lang="en-US" altLang="ko-KR" sz="1200" dirty="0"/>
              <a:t>. </a:t>
            </a:r>
            <a:r>
              <a:rPr lang="ko-KR" altLang="en-US" sz="1200" dirty="0"/>
              <a:t>가입자가 </a:t>
            </a:r>
            <a:r>
              <a:rPr lang="ko-KR" altLang="en-US" sz="1200" dirty="0" err="1"/>
              <a:t>별점을</a:t>
            </a:r>
            <a:r>
              <a:rPr lang="ko-KR" altLang="en-US" sz="1200" dirty="0"/>
              <a:t> 매기면 관련 데이터가 추천서버에 입력되고</a:t>
            </a:r>
            <a:r>
              <a:rPr lang="en-US" altLang="ko-KR" sz="1200" dirty="0"/>
              <a:t>, </a:t>
            </a:r>
            <a:r>
              <a:rPr lang="ko-KR" altLang="en-US" sz="1200" dirty="0"/>
              <a:t>연산작업을 거쳐 실시간으로 취향분석을 한 뒤 가입자에게 다시 추천영화를 노출한다</a:t>
            </a:r>
            <a:r>
              <a:rPr lang="en-US" altLang="ko-KR" sz="1200" dirty="0"/>
              <a:t>. </a:t>
            </a:r>
            <a:r>
              <a:rPr lang="ko-KR" altLang="en-US" sz="1200" dirty="0"/>
              <a:t>꽤 많은 가입자 취향분석이 이뤄질 텐데 그 속도가 제법 빠르다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“실시간으로 분석이 잘 되려면 사용자가 많아져도 바로 대응할 수 있어야 한다”라며 “</a:t>
            </a:r>
            <a:r>
              <a:rPr lang="ko-KR" altLang="en-US" sz="1200" dirty="0" err="1"/>
              <a:t>확장성</a:t>
            </a:r>
            <a:r>
              <a:rPr lang="ko-KR" altLang="en-US" sz="1200" dirty="0"/>
              <a:t> 문제를 해결하기 위해 </a:t>
            </a:r>
            <a:r>
              <a:rPr lang="ko-KR" altLang="en-US" sz="1200" dirty="0" err="1"/>
              <a:t>아마존웹서비스</a:t>
            </a:r>
            <a:r>
              <a:rPr lang="en-US" altLang="ko-KR" sz="1200" dirty="0"/>
              <a:t>(AWS) </a:t>
            </a:r>
            <a:r>
              <a:rPr lang="ko-KR" altLang="en-US" sz="1200" dirty="0"/>
              <a:t>상에서 서버가 자동으로 대응할 수 있게끔 했다”라고 강조했다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왓챠의</a:t>
            </a:r>
            <a:r>
              <a:rPr lang="ko-KR" altLang="en-US" sz="1200" dirty="0"/>
              <a:t> 경우 무턱대고 당신이 좋아할 만한 영화라는 식으로 추천하지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영화감독</a:t>
            </a:r>
            <a:r>
              <a:rPr lang="en-US" altLang="ko-KR" sz="1200" dirty="0"/>
              <a:t>, </a:t>
            </a:r>
            <a:r>
              <a:rPr lang="ko-KR" altLang="en-US" sz="1200" dirty="0"/>
              <a:t>배우</a:t>
            </a:r>
            <a:r>
              <a:rPr lang="en-US" altLang="ko-KR" sz="1200" dirty="0"/>
              <a:t>, </a:t>
            </a:r>
            <a:r>
              <a:rPr lang="ko-KR" altLang="en-US" sz="1200" dirty="0"/>
              <a:t>장르 등의 </a:t>
            </a:r>
            <a:r>
              <a:rPr lang="ko-KR" altLang="en-US" sz="1200" dirty="0" err="1"/>
              <a:t>이유별로</a:t>
            </a:r>
            <a:r>
              <a:rPr lang="ko-KR" altLang="en-US" sz="1200" dirty="0"/>
              <a:t> 추천한다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기계적인 느낌을 주지 않으려는 의도다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“추천을 할 때 사용자의 행동을 기반으로 어떤 감독을 좋아할 것이냐 등의 추천 이유들을 붙여주는데</a:t>
            </a:r>
            <a:r>
              <a:rPr lang="en-US" altLang="ko-KR" sz="1200" dirty="0"/>
              <a:t>, </a:t>
            </a:r>
            <a:r>
              <a:rPr lang="ko-KR" altLang="en-US" sz="1200" dirty="0"/>
              <a:t>생전 </a:t>
            </a:r>
            <a:r>
              <a:rPr lang="ko-KR" altLang="en-US" sz="1200" dirty="0" err="1"/>
              <a:t>처음보는</a:t>
            </a:r>
            <a:r>
              <a:rPr lang="ko-KR" altLang="en-US" sz="1200" dirty="0"/>
              <a:t> 영화를 갑자기 추천한다면 </a:t>
            </a:r>
            <a:r>
              <a:rPr lang="ko-KR" altLang="en-US" sz="1200" dirty="0" err="1"/>
              <a:t>와닿지</a:t>
            </a:r>
            <a:r>
              <a:rPr lang="ko-KR" altLang="en-US" sz="1200" dirty="0"/>
              <a:t> 않을 것이기 때문”이라며 “아직 부족하긴 하지만 사용자에게 진짜 추천을 해주는 기분을 느끼게 하려고 노력한다”라고 말했다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88640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TF-IDF</a:t>
            </a:r>
            <a:r>
              <a:rPr lang="en-US" altLang="ko-KR" sz="1400" dirty="0"/>
              <a:t>(Term Frequency - Inverse Document Frequency)</a:t>
            </a:r>
            <a:r>
              <a:rPr lang="ko-KR" altLang="en-US" sz="1400" dirty="0"/>
              <a:t>는 </a:t>
            </a:r>
            <a:r>
              <a:rPr lang="ko-KR" altLang="en-US" sz="1400" dirty="0">
                <a:hlinkClick r:id="rId2" tooltip="정보 검색"/>
              </a:rPr>
              <a:t>정보 검색</a:t>
            </a:r>
            <a:r>
              <a:rPr lang="ko-KR" altLang="en-US" sz="1400" dirty="0"/>
              <a:t>과 </a:t>
            </a:r>
            <a:r>
              <a:rPr lang="ko-KR" altLang="en-US" sz="1400" dirty="0">
                <a:hlinkClick r:id="rId3" tooltip="텍스트 마이닝 (없는 문서)"/>
              </a:rPr>
              <a:t>텍스트 </a:t>
            </a:r>
            <a:r>
              <a:rPr lang="ko-KR" altLang="en-US" sz="1400" dirty="0" err="1">
                <a:hlinkClick r:id="rId3" tooltip="텍스트 마이닝 (없는 문서)"/>
              </a:rPr>
              <a:t>마이닝</a:t>
            </a:r>
            <a:r>
              <a:rPr lang="ko-KR" altLang="en-US" sz="1400" dirty="0" err="1"/>
              <a:t>에서</a:t>
            </a:r>
            <a:r>
              <a:rPr lang="ko-KR" altLang="en-US" sz="1400" dirty="0"/>
              <a:t> 이용하는 가중치로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문서로 이루어진 </a:t>
            </a:r>
            <a:r>
              <a:rPr lang="ko-KR" altLang="en-US" sz="1400" dirty="0" err="1"/>
              <a:t>문서군이</a:t>
            </a:r>
            <a:r>
              <a:rPr lang="ko-KR" altLang="en-US" sz="1400" dirty="0"/>
              <a:t> 있을 때 어떤 단어가 특정 문서 내에서 얼마나 중요한 것인지를 나타내는 </a:t>
            </a:r>
            <a:r>
              <a:rPr lang="ko-KR" altLang="en-US" sz="1400" dirty="0">
                <a:hlinkClick r:id="rId4" tooltip="통계"/>
              </a:rPr>
              <a:t>통계</a:t>
            </a:r>
            <a:r>
              <a:rPr lang="ko-KR" altLang="en-US" sz="1400" dirty="0"/>
              <a:t>적 수치이다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문서의 </a:t>
            </a:r>
            <a:r>
              <a:rPr lang="ko-KR" altLang="en-US" sz="1400" dirty="0">
                <a:hlinkClick r:id="rId5" tooltip="핵심어 (없는 문서)"/>
              </a:rPr>
              <a:t>핵심어</a:t>
            </a:r>
            <a:r>
              <a:rPr lang="ko-KR" altLang="en-US" sz="1400" dirty="0"/>
              <a:t>를 추출하거나</a:t>
            </a:r>
            <a:r>
              <a:rPr lang="en-US" altLang="ko-KR" sz="1400" dirty="0"/>
              <a:t>, </a:t>
            </a:r>
            <a:r>
              <a:rPr lang="ko-KR" altLang="en-US" sz="1400" dirty="0">
                <a:hlinkClick r:id="rId6" tooltip="검색 엔진"/>
              </a:rPr>
              <a:t>검색 엔진</a:t>
            </a:r>
            <a:r>
              <a:rPr lang="ko-KR" altLang="en-US" sz="1400" dirty="0"/>
              <a:t>에서 검색 결과의 순위를 결정하거나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문서들 사이의 비슷한 정도를 구하는 등의 용도로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TF(</a:t>
            </a:r>
            <a:r>
              <a:rPr lang="ko-KR" altLang="en-US" sz="1400" dirty="0"/>
              <a:t>단어 빈도</a:t>
            </a:r>
            <a:r>
              <a:rPr lang="en-US" altLang="ko-KR" sz="1400" dirty="0"/>
              <a:t>, term frequency)</a:t>
            </a:r>
            <a:r>
              <a:rPr lang="ko-KR" altLang="en-US" sz="1400" dirty="0"/>
              <a:t>는 특정한 단어가 문서 내에 얼마나 자주 등장하는지를 나타내는 값으로</a:t>
            </a:r>
            <a:r>
              <a:rPr lang="en-US" altLang="ko-KR" sz="1400" dirty="0"/>
              <a:t>, </a:t>
            </a:r>
            <a:r>
              <a:rPr lang="ko-KR" altLang="en-US" sz="1400" dirty="0"/>
              <a:t>이 값이 높을수록 문서에서 중요하다고 생각할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단어 자체가 문서군 내에서 자주 사용되는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그 단어가 흔하게 등장한다는 것을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이것을 </a:t>
            </a:r>
            <a:r>
              <a:rPr lang="en-US" altLang="ko-KR" sz="1400" dirty="0"/>
              <a:t>DF(</a:t>
            </a:r>
            <a:r>
              <a:rPr lang="ko-KR" altLang="en-US" sz="1400" dirty="0"/>
              <a:t>문서 빈도</a:t>
            </a:r>
            <a:r>
              <a:rPr lang="en-US" altLang="ko-KR" sz="1400" dirty="0"/>
              <a:t>, document frequency)</a:t>
            </a:r>
            <a:r>
              <a:rPr lang="ko-KR" altLang="en-US" sz="1400" dirty="0"/>
              <a:t>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 값의 역수를 </a:t>
            </a:r>
            <a:r>
              <a:rPr lang="en-US" altLang="ko-KR" sz="1400" dirty="0"/>
              <a:t>IDF(</a:t>
            </a:r>
            <a:r>
              <a:rPr lang="ko-KR" altLang="en-US" sz="1400" dirty="0"/>
              <a:t>역문서 빈도</a:t>
            </a:r>
            <a:r>
              <a:rPr lang="en-US" altLang="ko-KR" sz="1400" dirty="0"/>
              <a:t>, inverse document frequency)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 TF-IDF</a:t>
            </a:r>
            <a:r>
              <a:rPr lang="ko-KR" altLang="en-US" sz="1400" dirty="0"/>
              <a:t>는 </a:t>
            </a:r>
            <a:r>
              <a:rPr lang="en-US" altLang="ko-KR" sz="1400" dirty="0"/>
              <a:t>TF</a:t>
            </a:r>
            <a:r>
              <a:rPr lang="ko-KR" altLang="en-US" sz="1400" dirty="0"/>
              <a:t>와 </a:t>
            </a:r>
            <a:r>
              <a:rPr lang="en-US" altLang="ko-KR" sz="1400" dirty="0"/>
              <a:t>IDF</a:t>
            </a:r>
            <a:r>
              <a:rPr lang="ko-KR" altLang="en-US" sz="1400" dirty="0"/>
              <a:t>를 곱한 값이다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IDF </a:t>
            </a:r>
            <a:r>
              <a:rPr lang="ko-KR" altLang="en-US" sz="1400" dirty="0"/>
              <a:t>값은 </a:t>
            </a:r>
            <a:r>
              <a:rPr lang="ko-KR" altLang="en-US" sz="1400" dirty="0" err="1"/>
              <a:t>문서군의</a:t>
            </a:r>
            <a:r>
              <a:rPr lang="ko-KR" altLang="en-US" sz="1400" dirty="0"/>
              <a:t> 성격에 따라 결정된다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'</a:t>
            </a:r>
            <a:r>
              <a:rPr lang="ko-KR" altLang="en-US" sz="1400" dirty="0">
                <a:hlinkClick r:id="rId7" tooltip="원자"/>
              </a:rPr>
              <a:t>원자</a:t>
            </a:r>
            <a:r>
              <a:rPr lang="en-US" altLang="ko-KR" sz="1400" dirty="0"/>
              <a:t>'</a:t>
            </a:r>
            <a:r>
              <a:rPr lang="ko-KR" altLang="en-US" sz="1400" dirty="0"/>
              <a:t>라는 낱말은 일반적인 문서들 사이에서는 잘 나오지 않기 때문에 </a:t>
            </a:r>
            <a:r>
              <a:rPr lang="en-US" altLang="ko-KR" sz="1400" dirty="0"/>
              <a:t>IDF </a:t>
            </a:r>
            <a:r>
              <a:rPr lang="ko-KR" altLang="en-US" sz="1400" dirty="0"/>
              <a:t>값이 높아지고 문서의 핵심어가 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원자에 대한 문서를 모아놓은 </a:t>
            </a:r>
            <a:r>
              <a:rPr lang="ko-KR" altLang="en-US" sz="1400" dirty="0" err="1"/>
              <a:t>문서군의</a:t>
            </a:r>
            <a:r>
              <a:rPr lang="ko-KR" altLang="en-US" sz="1400" dirty="0"/>
              <a:t> 경우 이 낱말은 상투어가 되어 각 문서들을 세분화하여 구분할 수 있는 다른 낱말들이 높은 가중치를 얻게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6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422" y="332656"/>
            <a:ext cx="6606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영화추천시스템 진행방법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err="1" smtClean="0"/>
              <a:t>크롤링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양식 맞추기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추천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정보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하여 </a:t>
            </a:r>
            <a:r>
              <a:rPr lang="ko-KR" altLang="en-US" sz="1600" dirty="0" smtClean="0"/>
              <a:t>데모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결론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406" y="4293096"/>
            <a:ext cx="6606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/>
              <a:t>감염병별</a:t>
            </a:r>
            <a:r>
              <a:rPr lang="ko-KR" altLang="en-US" sz="1600" dirty="0"/>
              <a:t> 키워드 분석 </a:t>
            </a:r>
            <a:r>
              <a:rPr lang="ko-KR" altLang="en-US" sz="1600" dirty="0" err="1" smtClean="0"/>
              <a:t>워드클라우드</a:t>
            </a:r>
            <a:r>
              <a:rPr lang="ko-KR" altLang="en-US" sz="1600" dirty="0" smtClean="0"/>
              <a:t> 진행방법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err="1"/>
              <a:t>사스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메르스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 smtClean="0"/>
              <a:t>코로나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각 전염병 발병 시기별 뉴스기사 </a:t>
            </a:r>
            <a:r>
              <a:rPr lang="ko-KR" altLang="en-US" sz="1600" dirty="0" err="1" smtClean="0"/>
              <a:t>크롤링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err="1" smtClean="0"/>
              <a:t>워드클라우드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en-US" altLang="ko-KR" sz="1600" dirty="0" smtClean="0"/>
              <a:t>Top3 </a:t>
            </a:r>
            <a:r>
              <a:rPr lang="ko-KR" altLang="en-US" sz="1600" dirty="0" smtClean="0"/>
              <a:t>키워드 뽑기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270113" y="2708920"/>
            <a:ext cx="6606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z="1600" dirty="0" smtClean="0"/>
              <a:t>음악 추천 시스템 진행방법</a:t>
            </a:r>
            <a:endParaRPr lang="en-US" altLang="ko-KR" sz="1600" dirty="0" smtClean="0"/>
          </a:p>
          <a:p>
            <a:pPr marL="1257300" lvl="2" indent="-342900">
              <a:buAutoNum type="arabicPeriod"/>
            </a:pPr>
            <a:endParaRPr lang="en-US" altLang="ko-KR" sz="1600" dirty="0"/>
          </a:p>
          <a:p>
            <a:pPr lvl="1"/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56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1340768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1268760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353" y="4830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5229" y="48303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 flipV="1">
            <a:off x="2483768" y="1844824"/>
            <a:ext cx="338437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6875" y="27089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음악 추천 시스템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79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168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네이버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바이브는</a:t>
            </a:r>
            <a:r>
              <a:rPr lang="ko-KR" altLang="en-US" sz="1400" dirty="0"/>
              <a:t> 협업 기반 </a:t>
            </a:r>
            <a:r>
              <a:rPr lang="ko-KR" altLang="en-US" sz="1400" dirty="0" err="1"/>
              <a:t>필터링과</a:t>
            </a:r>
            <a:r>
              <a:rPr lang="ko-KR" altLang="en-US" sz="1400" dirty="0"/>
              <a:t> 내용 기반 추천을 합친 ‘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추천 시스템’을 사용했다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오디오 기반 추천에서 특정 장르</a:t>
            </a:r>
            <a:r>
              <a:rPr lang="en-US" altLang="ko-KR" sz="1400" dirty="0"/>
              <a:t>, </a:t>
            </a:r>
            <a:r>
              <a:rPr lang="ko-KR" altLang="en-US" sz="1400" dirty="0"/>
              <a:t>무드를 분류하기 어려운 모호성 문제가 발생했다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퀸의 ‘보헤미안 랩소디’ 같은 경우 사람마다 다른 기준으로 장르를 파악한다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또 </a:t>
            </a:r>
            <a:r>
              <a:rPr lang="ko-KR" altLang="en-US" sz="1400" dirty="0"/>
              <a:t>사람이 직접 음악의 장르적 특징</a:t>
            </a:r>
            <a:r>
              <a:rPr lang="en-US" altLang="ko-KR" sz="1400" dirty="0"/>
              <a:t>, </a:t>
            </a:r>
            <a:r>
              <a:rPr lang="ko-KR" altLang="en-US" sz="1400" dirty="0"/>
              <a:t>무드 등을 </a:t>
            </a:r>
            <a:r>
              <a:rPr lang="ko-KR" altLang="en-US" sz="1400" dirty="0" err="1"/>
              <a:t>레이블링을</a:t>
            </a:r>
            <a:r>
              <a:rPr lang="ko-KR" altLang="en-US" sz="1400" dirty="0"/>
              <a:t> 해야 한다는 문제도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pic>
        <p:nvPicPr>
          <p:cNvPr id="3074" name="Picture 2" descr="http://www.bloter.net/wp-content/uploads/2019/04/58E34AD6-1E6C-42B6-9B59-0DEE4BD3147C-800x4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02"/>
            <a:ext cx="5040560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7763"/>
            <a:ext cx="906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64733" y="5710238"/>
            <a:ext cx="23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추천시스템 카테고리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3181350"/>
            <a:ext cx="1289645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9316" y="2964386"/>
            <a:ext cx="66064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시스템의 우수성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이처럼 추천시스템에서 추천이 이루어지는 방법은 크게 네 가지가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존재한다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하지만 내용기반 분석의 경우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콘텐츠를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분석하고 비교하는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것이 까다롭고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상황 기반 추천의 경우 사용자의 복합적인 상황 정보를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추출하고 각 상황마다 적절한 추천을 하는 것이 어렵다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이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연구에서는 추천시스템에서 가장 많이 연구되고 있는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아이템 내용 정보를 파악할 필요가 없고 실제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사용자가 평가한 점수를 바탕으로 추천해주기 때문에 사용자의 만족도가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높다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이유로 여러 전자상거래 사이트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Amazon.com,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CDnow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에서도 협업 추천시스템을 적용하여 성공을 거두고 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 연구 또한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방식을 적용한다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절에서는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방식에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대해 자세히 살펴보고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대한 한계도 설명한다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마지막으로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한계를 개선하기 위한 노력을 살펴본다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2643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협업 </a:t>
            </a:r>
            <a:r>
              <a:rPr lang="ko-KR" altLang="en-US" sz="1600" dirty="0" err="1"/>
              <a:t>필터링이란</a:t>
            </a:r>
            <a:r>
              <a:rPr lang="ko-KR" altLang="en-US" sz="1600" dirty="0"/>
              <a:t> 대규모의 기존 사용자 행동 정보를 분석하여 해당 사용자와 비슷한 </a:t>
            </a:r>
            <a:r>
              <a:rPr lang="ko-KR" altLang="en-US" sz="1600" dirty="0" smtClean="0"/>
              <a:t>성향의 사용자들이 </a:t>
            </a:r>
            <a:r>
              <a:rPr lang="ko-KR" altLang="en-US" sz="1600" dirty="0"/>
              <a:t>기존에 좋아했던 항목을 추천하는 기술이다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알고리즘은 결과가 직관적이며 항목의 구체적인 내용을 분석할 필요가 없다는 장점이 </a:t>
            </a:r>
            <a:r>
              <a:rPr lang="ko-KR" altLang="en-US" sz="1400" dirty="0" err="1"/>
              <a:t>있</a:t>
            </a:r>
            <a:endParaRPr lang="ko-KR" altLang="en-US" sz="1400" dirty="0"/>
          </a:p>
          <a:p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경우는 라면과 생수가 식품인지 아닌지</a:t>
            </a:r>
            <a:r>
              <a:rPr lang="en-US" altLang="ko-KR" sz="1400" dirty="0"/>
              <a:t>, </a:t>
            </a:r>
            <a:r>
              <a:rPr lang="ko-KR" altLang="en-US" sz="1400" dirty="0"/>
              <a:t>서로 같이 사용되어야 하는 관계인지 분석할 필요</a:t>
            </a:r>
          </a:p>
          <a:p>
            <a:r>
              <a:rPr lang="ko-KR" altLang="en-US" sz="1400" dirty="0"/>
              <a:t>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사용자가 두 제품을 같이 구매했다는 기록을 바탕으로 새로운 사용자에게 추천한</a:t>
            </a:r>
          </a:p>
          <a:p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전략을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비슷한 패턴을 가진 사용자나 항목을 추출하는 기술이 핵심적</a:t>
            </a:r>
          </a:p>
          <a:p>
            <a:r>
              <a:rPr lang="ko-KR" altLang="en-US" sz="1400" dirty="0"/>
              <a:t>이며 행렬분해</a:t>
            </a:r>
            <a:r>
              <a:rPr lang="en-US" altLang="ko-KR" sz="1400" dirty="0"/>
              <a:t>(Matrix Factorization), k-</a:t>
            </a:r>
            <a:r>
              <a:rPr lang="ko-KR" altLang="en-US" sz="1400" dirty="0" err="1"/>
              <a:t>최근접</a:t>
            </a:r>
            <a:r>
              <a:rPr lang="ko-KR" altLang="en-US" sz="1400" dirty="0"/>
              <a:t> 이웃 알고리즘 </a:t>
            </a:r>
            <a:r>
              <a:rPr lang="en-US" altLang="ko-KR" sz="1400" dirty="0"/>
              <a:t>(k-Nearest Neighbor algorithm;</a:t>
            </a:r>
          </a:p>
          <a:p>
            <a:r>
              <a:rPr lang="en-US" altLang="ko-KR" sz="1400" dirty="0" err="1"/>
              <a:t>kNN</a:t>
            </a:r>
            <a:r>
              <a:rPr lang="en-US" altLang="ko-KR" sz="1400" dirty="0"/>
              <a:t>) </a:t>
            </a:r>
            <a:r>
              <a:rPr lang="ko-KR" altLang="en-US" sz="1400" dirty="0"/>
              <a:t>등의 방법이 많이 사용된다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8989" y="3861048"/>
            <a:ext cx="167545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영화 관련 가능한 서비스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추천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선호도 분석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endParaRPr lang="en-US" altLang="ko-KR" sz="1050" dirty="0"/>
          </a:p>
          <a:p>
            <a:endParaRPr lang="ko-KR" alt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663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파이썬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협업필터링</a:t>
            </a:r>
            <a:r>
              <a:rPr lang="en-US" altLang="ko-KR" sz="1200" b="1" dirty="0"/>
              <a:t>(Collaborative Filtering), </a:t>
            </a:r>
            <a:r>
              <a:rPr lang="ko-KR" altLang="en-US" sz="1200" b="1" dirty="0"/>
              <a:t>추천 알고리즘 </a:t>
            </a:r>
            <a:r>
              <a:rPr lang="en-US" altLang="ko-KR" sz="1200" b="1" dirty="0"/>
              <a:t>- 1</a:t>
            </a:r>
          </a:p>
          <a:p>
            <a:r>
              <a:rPr lang="en-US" altLang="ko-KR" sz="1200" b="1" cap="all" dirty="0"/>
              <a:t>PREVIEW</a:t>
            </a:r>
          </a:p>
          <a:p>
            <a:r>
              <a:rPr lang="ko-KR" altLang="en-US" sz="1200" b="1" dirty="0" err="1"/>
              <a:t>협업필터링</a:t>
            </a:r>
            <a:r>
              <a:rPr lang="ko-KR" altLang="en-US" sz="1200" dirty="0" err="1"/>
              <a:t>이란</a:t>
            </a:r>
            <a:r>
              <a:rPr lang="ko-KR" altLang="en-US" sz="1200" dirty="0"/>
              <a:t> 많은 사용자들로부터 얻은 기호정보에 따라 사용자들의 관심사를 자동적으로 예측하는 방법이다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넷플릭스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왓챠</a:t>
            </a:r>
            <a:r>
              <a:rPr lang="ko-KR" altLang="en-US" sz="1200" dirty="0"/>
              <a:t> 등에서 쓰이는 방법으로 두 사람간 유사도</a:t>
            </a:r>
            <a:r>
              <a:rPr lang="en-US" altLang="ko-KR" sz="1200" dirty="0"/>
              <a:t>(Similarity)</a:t>
            </a:r>
            <a:r>
              <a:rPr lang="ko-KR" altLang="en-US" sz="1200" dirty="0"/>
              <a:t>를 구해 예상 평점을 구하고 비슷한 영화를 추천해주는 등의 알고리즘에 사용된다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협업 </a:t>
            </a:r>
            <a:r>
              <a:rPr lang="ko-KR" altLang="en-US" sz="1200" dirty="0" err="1"/>
              <a:t>필터링에는</a:t>
            </a:r>
            <a:r>
              <a:rPr lang="ko-KR" altLang="en-US" sz="1200" dirty="0"/>
              <a:t> </a:t>
            </a:r>
          </a:p>
          <a:p>
            <a:r>
              <a:rPr lang="ko-KR" altLang="en-US" sz="1200" b="1" dirty="0"/>
              <a:t>유저기반</a:t>
            </a:r>
            <a:r>
              <a:rPr lang="en-US" altLang="ko-KR" sz="1200" b="1" dirty="0"/>
              <a:t>(User-based CF)</a:t>
            </a:r>
            <a:r>
              <a:rPr lang="ko-KR" altLang="en-US" sz="1200" dirty="0"/>
              <a:t> 과 </a:t>
            </a:r>
            <a:r>
              <a:rPr lang="ko-KR" altLang="en-US" sz="1200" b="1" dirty="0"/>
              <a:t>아이템기반</a:t>
            </a:r>
            <a:r>
              <a:rPr lang="en-US" altLang="ko-KR" sz="1200" b="1" dirty="0"/>
              <a:t>(Item-based CF)</a:t>
            </a:r>
            <a:r>
              <a:rPr lang="ko-KR" altLang="en-US" sz="1200" dirty="0"/>
              <a:t> 이 존재하는데</a:t>
            </a:r>
          </a:p>
          <a:p>
            <a:r>
              <a:rPr lang="ko-KR" altLang="en-US" sz="1200" b="1" dirty="0"/>
              <a:t>유저기반</a:t>
            </a:r>
            <a:r>
              <a:rPr lang="en-US" altLang="ko-KR" sz="1200" b="1" dirty="0"/>
              <a:t>(User-based CF)</a:t>
            </a:r>
            <a:r>
              <a:rPr lang="ko-KR" altLang="en-US" sz="1200" dirty="0"/>
              <a:t> 은 </a:t>
            </a:r>
            <a:r>
              <a:rPr lang="ko-KR" altLang="en-US" sz="1200" dirty="0" err="1"/>
              <a:t>포스팅에</a:t>
            </a:r>
            <a:r>
              <a:rPr lang="ko-KR" altLang="en-US" sz="1200" dirty="0"/>
              <a:t> 사용될 기법이고</a:t>
            </a:r>
          </a:p>
          <a:p>
            <a:r>
              <a:rPr lang="ko-KR" altLang="en-US" sz="1200" b="1" dirty="0"/>
              <a:t>아이템기반</a:t>
            </a:r>
            <a:r>
              <a:rPr lang="en-US" altLang="ko-KR" sz="1200" b="1" dirty="0"/>
              <a:t>(Item-based CF)</a:t>
            </a:r>
            <a:r>
              <a:rPr lang="ko-KR" altLang="en-US" sz="1200" dirty="0"/>
              <a:t> 은 실제 데이터에서 유저 수가 적거나 겹치는 아이템이 적어 유효한 데이터를 뽑아내기 힘들 때 거꾸로 아이템을 기반으로 </a:t>
            </a:r>
            <a:r>
              <a:rPr lang="ko-KR" altLang="en-US" sz="1200" dirty="0" err="1"/>
              <a:t>유사도를</a:t>
            </a:r>
            <a:r>
              <a:rPr lang="ko-KR" altLang="en-US" sz="1200" dirty="0"/>
              <a:t> 구하는 기법이다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 err="1"/>
              <a:t>몇개의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포스팅에</a:t>
            </a:r>
            <a:r>
              <a:rPr lang="ko-KR" altLang="en-US" sz="1200" dirty="0"/>
              <a:t> 걸쳐 간단한 데이터를 통해 </a:t>
            </a:r>
            <a:r>
              <a:rPr lang="ko-KR" altLang="en-US" sz="1200" dirty="0" err="1"/>
              <a:t>왓챠처럼</a:t>
            </a:r>
            <a:r>
              <a:rPr lang="ko-KR" altLang="en-US" sz="1200" dirty="0"/>
              <a:t> 영화평점을 예상해주는 기능을 구현해보자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2"/>
            <a:ext cx="67341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6200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1292</Words>
  <Application>Microsoft Office PowerPoint</Application>
  <PresentationFormat>화면 슬라이드 쇼(4:3)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발표 주제 후보</vt:lpstr>
      <vt:lpstr>PowerPoint 프레젠테이션</vt:lpstr>
      <vt:lpstr>PowerPoint 프레젠테이션</vt:lpstr>
      <vt:lpstr>음악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28</cp:revision>
  <dcterms:created xsi:type="dcterms:W3CDTF">2020-02-11T10:03:34Z</dcterms:created>
  <dcterms:modified xsi:type="dcterms:W3CDTF">2020-02-12T09:32:48Z</dcterms:modified>
</cp:coreProperties>
</file>