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314" r:id="rId4"/>
    <p:sldId id="273" r:id="rId5"/>
    <p:sldId id="301" r:id="rId6"/>
    <p:sldId id="315" r:id="rId7"/>
    <p:sldId id="302" r:id="rId8"/>
    <p:sldId id="303" r:id="rId9"/>
    <p:sldId id="304" r:id="rId10"/>
    <p:sldId id="316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7" r:id="rId20"/>
    <p:sldId id="318" r:id="rId21"/>
    <p:sldId id="319" r:id="rId22"/>
    <p:sldId id="320" r:id="rId23"/>
    <p:sldId id="322" r:id="rId24"/>
    <p:sldId id="321" r:id="rId25"/>
    <p:sldId id="323" r:id="rId26"/>
    <p:sldId id="326" r:id="rId27"/>
    <p:sldId id="325" r:id="rId28"/>
    <p:sldId id="327" r:id="rId29"/>
    <p:sldId id="324" r:id="rId30"/>
    <p:sldId id="328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65894" y="2505670"/>
            <a:ext cx="406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Endometrium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장동훈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1735686" y="3917911"/>
            <a:ext cx="872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자궁내막암 위험이 낮은 여성의 수술 전 근점침입 및 등급 평가에 따른 최종 병리 예측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3. </a:t>
            </a:r>
            <a:r>
              <a:rPr lang="ko-KR" altLang="en-US" sz="4800" dirty="0">
                <a:solidFill>
                  <a:schemeClr val="bg1"/>
                </a:solidFill>
              </a:rPr>
              <a:t>데이터 처리 및 분석</a:t>
            </a:r>
          </a:p>
        </p:txBody>
      </p:sp>
    </p:spTree>
    <p:extLst>
      <p:ext uri="{BB962C8B-B14F-4D97-AF65-F5344CB8AC3E}">
        <p14:creationId xmlns:p14="http://schemas.microsoft.com/office/powerpoint/2010/main" val="8250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773492-006D-4BC2-A7CD-F27F7E4828A3}"/>
              </a:ext>
            </a:extLst>
          </p:cNvPr>
          <p:cNvGrpSpPr/>
          <p:nvPr/>
        </p:nvGrpSpPr>
        <p:grpSpPr>
          <a:xfrm>
            <a:off x="533399" y="1095465"/>
            <a:ext cx="5007430" cy="3239901"/>
            <a:chOff x="648063" y="1299442"/>
            <a:chExt cx="4751251" cy="323990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648063" y="1299442"/>
              <a:ext cx="4751251" cy="3239901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AD0DE2-527F-4BC8-8D84-7C57AD5379AA}"/>
                </a:ext>
              </a:extLst>
            </p:cNvPr>
            <p:cNvSpPr txBox="1"/>
            <p:nvPr/>
          </p:nvSpPr>
          <p:spPr>
            <a:xfrm>
              <a:off x="1033343" y="1459781"/>
              <a:ext cx="3500967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Grade(Postoperative) Column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73B5D4-8D5E-402F-865A-497C0752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42" y="1953738"/>
              <a:ext cx="4088471" cy="76167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8106CE-F392-4CD3-A971-32CB90AB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42" y="3015343"/>
              <a:ext cx="3500965" cy="6208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E67FF00-FF34-4827-8E93-F00FC403B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72" y="3936129"/>
              <a:ext cx="3347124" cy="343023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8CADEC-E7B7-441F-8E5E-42CBA765C922}"/>
              </a:ext>
            </a:extLst>
          </p:cNvPr>
          <p:cNvGrpSpPr/>
          <p:nvPr/>
        </p:nvGrpSpPr>
        <p:grpSpPr>
          <a:xfrm>
            <a:off x="6520543" y="1095465"/>
            <a:ext cx="5138058" cy="3239901"/>
            <a:chOff x="6683830" y="1299442"/>
            <a:chExt cx="4996542" cy="323990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AF2CD88-CF8C-47B7-8E8E-B77B68BCE393}"/>
                </a:ext>
              </a:extLst>
            </p:cNvPr>
            <p:cNvSpPr/>
            <p:nvPr/>
          </p:nvSpPr>
          <p:spPr>
            <a:xfrm>
              <a:off x="6683830" y="1299442"/>
              <a:ext cx="4996542" cy="3239901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433AC8-5EE3-4B90-89CF-B1963E86D301}"/>
                </a:ext>
              </a:extLst>
            </p:cNvPr>
            <p:cNvSpPr txBox="1"/>
            <p:nvPr/>
          </p:nvSpPr>
          <p:spPr>
            <a:xfrm>
              <a:off x="7089136" y="1459781"/>
              <a:ext cx="3040018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Stage Column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F00882-BF11-4A3A-97CD-EE59E86B5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29" y="1970812"/>
              <a:ext cx="4345944" cy="73961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3171926-C780-4A0B-AA39-5FA975FC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29" y="2997113"/>
              <a:ext cx="4345944" cy="65731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3E930D-5FC5-41BC-AE4F-498D8577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29" y="3971438"/>
              <a:ext cx="2450557" cy="285790"/>
            </a:xfrm>
            <a:prstGeom prst="rect">
              <a:avLst/>
            </a:prstGeom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15F716-C385-4353-B7EF-9B22ECC208DD}"/>
              </a:ext>
            </a:extLst>
          </p:cNvPr>
          <p:cNvSpPr/>
          <p:nvPr/>
        </p:nvSpPr>
        <p:spPr>
          <a:xfrm>
            <a:off x="533399" y="4649760"/>
            <a:ext cx="11125202" cy="1729269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55050-31F7-41EC-BB55-4FBE9BD71D05}"/>
              </a:ext>
            </a:extLst>
          </p:cNvPr>
          <p:cNvSpPr txBox="1"/>
          <p:nvPr/>
        </p:nvSpPr>
        <p:spPr>
          <a:xfrm>
            <a:off x="682896" y="4749499"/>
            <a:ext cx="3290390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Postoperative</a:t>
            </a:r>
            <a:r>
              <a:rPr lang="ko-KR" altLang="en-US" sz="1600" b="1" dirty="0">
                <a:solidFill>
                  <a:srgbClr val="00B0F0"/>
                </a:solidFill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</a:rPr>
              <a:t>Group</a:t>
            </a:r>
            <a:r>
              <a:rPr lang="ko-KR" altLang="en-US" sz="1600" b="1" dirty="0">
                <a:solidFill>
                  <a:srgbClr val="00B0F0"/>
                </a:solidFill>
              </a:rPr>
              <a:t>별 인원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E2249-78CA-4464-B8D4-4385707B6652}"/>
              </a:ext>
            </a:extLst>
          </p:cNvPr>
          <p:cNvSpPr txBox="1"/>
          <p:nvPr/>
        </p:nvSpPr>
        <p:spPr>
          <a:xfrm>
            <a:off x="682896" y="5255746"/>
            <a:ext cx="10529390" cy="85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Group A: 68 / Group B: 16 / Group C: 102 / Group 4: 42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전체 환자수 </a:t>
            </a:r>
            <a:r>
              <a:rPr lang="en-US" altLang="ko-KR" sz="1400" dirty="0">
                <a:solidFill>
                  <a:schemeClr val="bg1"/>
                </a:solidFill>
              </a:rPr>
              <a:t>: 252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r>
              <a:rPr lang="en-US" altLang="ko-KR" sz="1400" dirty="0">
                <a:solidFill>
                  <a:schemeClr val="bg1"/>
                </a:solidFill>
              </a:rPr>
              <a:t>, Group A~D: 228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나머지</a:t>
            </a:r>
            <a:r>
              <a:rPr lang="en-US" altLang="ko-KR" sz="1400" dirty="0">
                <a:solidFill>
                  <a:schemeClr val="bg1"/>
                </a:solidFill>
              </a:rPr>
              <a:t>: 24</a:t>
            </a:r>
            <a:r>
              <a:rPr lang="ko-KR" altLang="en-US" sz="1400" dirty="0">
                <a:solidFill>
                  <a:schemeClr val="bg1"/>
                </a:solidFill>
              </a:rPr>
              <a:t>명 </a:t>
            </a:r>
            <a:r>
              <a:rPr lang="en-US" altLang="ko-KR" sz="1400" dirty="0">
                <a:solidFill>
                  <a:schemeClr val="bg1"/>
                </a:solidFill>
              </a:rPr>
              <a:t>(Grade = ‘others’ </a:t>
            </a:r>
            <a:r>
              <a:rPr lang="ko-KR" altLang="en-US" sz="1400" dirty="0">
                <a:solidFill>
                  <a:schemeClr val="bg1"/>
                </a:solidFill>
              </a:rPr>
              <a:t>이거나 침범 정도가 </a:t>
            </a:r>
            <a:r>
              <a:rPr lang="en-US" altLang="ko-KR" sz="1400" dirty="0">
                <a:solidFill>
                  <a:schemeClr val="bg1"/>
                </a:solidFill>
              </a:rPr>
              <a:t>More than 50%</a:t>
            </a:r>
            <a:r>
              <a:rPr lang="ko-KR" altLang="en-US" sz="1400" dirty="0">
                <a:solidFill>
                  <a:schemeClr val="bg1"/>
                </a:solidFill>
              </a:rPr>
              <a:t>인 경우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648063" y="1299441"/>
            <a:ext cx="5078969" cy="5036045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1033343" y="1459781"/>
            <a:ext cx="3876114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00B0F0"/>
                </a:solidFill>
              </a:rPr>
              <a:t>침범 정도</a:t>
            </a:r>
            <a:r>
              <a:rPr lang="en-US" altLang="ko-KR" sz="1600" b="1" dirty="0">
                <a:solidFill>
                  <a:srgbClr val="00B0F0"/>
                </a:solidFill>
              </a:rPr>
              <a:t> – </a:t>
            </a:r>
            <a:r>
              <a:rPr lang="ko-KR" altLang="en-US" sz="1600" b="1" dirty="0">
                <a:solidFill>
                  <a:srgbClr val="00B0F0"/>
                </a:solidFill>
              </a:rPr>
              <a:t>일치도 비교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</a:rPr>
              <a:t>confusion_matrix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F2CD88-CF8C-47B7-8E8E-B77B68BCE393}"/>
              </a:ext>
            </a:extLst>
          </p:cNvPr>
          <p:cNvSpPr/>
          <p:nvPr/>
        </p:nvSpPr>
        <p:spPr>
          <a:xfrm>
            <a:off x="6112312" y="1299441"/>
            <a:ext cx="5584372" cy="5036044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3AC8-5EE3-4B90-89CF-B1963E86D301}"/>
              </a:ext>
            </a:extLst>
          </p:cNvPr>
          <p:cNvSpPr txBox="1"/>
          <p:nvPr/>
        </p:nvSpPr>
        <p:spPr>
          <a:xfrm>
            <a:off x="7003489" y="1459781"/>
            <a:ext cx="3802018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Grade – </a:t>
            </a:r>
            <a:r>
              <a:rPr lang="ko-KR" altLang="en-US" sz="1600" b="1" dirty="0">
                <a:solidFill>
                  <a:srgbClr val="00B0F0"/>
                </a:solidFill>
              </a:rPr>
              <a:t>일치도 비교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</a:rPr>
              <a:t>confusion_matrix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75B478-C2CE-4847-903E-21A7F869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3" y="1982510"/>
            <a:ext cx="4465395" cy="4135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88AC22-9778-4C3D-AB4B-505A92570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21" y="2009016"/>
            <a:ext cx="4598089" cy="41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154220" y="951097"/>
            <a:ext cx="5691409" cy="571096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482958" y="1101103"/>
            <a:ext cx="3500967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Grade</a:t>
            </a:r>
            <a:r>
              <a:rPr lang="ko-KR" altLang="en-US" sz="1600" b="1" dirty="0">
                <a:solidFill>
                  <a:srgbClr val="00B0F0"/>
                </a:solidFill>
              </a:rPr>
              <a:t>의 분포도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96CC5-F426-4F7B-8215-23C567AF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6" y="1672679"/>
            <a:ext cx="5143486" cy="4267796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96FEB9-CD26-4CDA-968F-D719445922A4}"/>
              </a:ext>
            </a:extLst>
          </p:cNvPr>
          <p:cNvSpPr/>
          <p:nvPr/>
        </p:nvSpPr>
        <p:spPr>
          <a:xfrm>
            <a:off x="6204653" y="951097"/>
            <a:ext cx="5691409" cy="571096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771FD-6DB7-40E5-BED6-2AADF5B5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58" y="1672679"/>
            <a:ext cx="5205398" cy="4267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33AC8-5EE3-4B90-89CF-B1963E86D301}"/>
              </a:ext>
            </a:extLst>
          </p:cNvPr>
          <p:cNvSpPr txBox="1"/>
          <p:nvPr/>
        </p:nvSpPr>
        <p:spPr>
          <a:xfrm>
            <a:off x="6601833" y="1101103"/>
            <a:ext cx="3317607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Stage</a:t>
            </a:r>
            <a:r>
              <a:rPr lang="ko-KR" altLang="en-US" sz="1600" b="1" dirty="0">
                <a:solidFill>
                  <a:srgbClr val="00B0F0"/>
                </a:solidFill>
              </a:rPr>
              <a:t>의 분포도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9C416-C8E3-4C57-A5B7-56A6B777727D}"/>
              </a:ext>
            </a:extLst>
          </p:cNvPr>
          <p:cNvSpPr txBox="1"/>
          <p:nvPr/>
        </p:nvSpPr>
        <p:spPr>
          <a:xfrm>
            <a:off x="482958" y="6040265"/>
            <a:ext cx="5051223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Grade I: 177(70.2%), Grade II: 64(25.4%), others: 11(4.4%)</a:t>
            </a: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*others: III or </a:t>
            </a:r>
            <a:r>
              <a:rPr lang="ko-KR" altLang="en-US" sz="1000" b="1" dirty="0" err="1">
                <a:solidFill>
                  <a:schemeClr val="bg1"/>
                </a:solidFill>
              </a:rPr>
              <a:t>해석불가능한</a:t>
            </a:r>
            <a:r>
              <a:rPr lang="ko-KR" altLang="en-US" sz="1000" b="1" dirty="0">
                <a:solidFill>
                  <a:schemeClr val="bg1"/>
                </a:solidFill>
              </a:rPr>
              <a:t> 값</a:t>
            </a:r>
            <a:r>
              <a:rPr lang="en-US" altLang="ko-KR" sz="1000" b="1" dirty="0">
                <a:solidFill>
                  <a:schemeClr val="bg1"/>
                </a:solidFill>
              </a:rPr>
              <a:t> or </a:t>
            </a:r>
            <a:r>
              <a:rPr lang="ko-KR" altLang="en-US" sz="1000" b="1" dirty="0">
                <a:solidFill>
                  <a:schemeClr val="bg1"/>
                </a:solidFill>
              </a:rPr>
              <a:t>빈칸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09175-5CB6-4A37-A2A9-4597A4C9CEBB}"/>
              </a:ext>
            </a:extLst>
          </p:cNvPr>
          <p:cNvSpPr txBox="1"/>
          <p:nvPr/>
        </p:nvSpPr>
        <p:spPr>
          <a:xfrm>
            <a:off x="6601833" y="6004687"/>
            <a:ext cx="505122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Ia</a:t>
            </a:r>
            <a:r>
              <a:rPr lang="en-US" altLang="ko-KR" sz="1400" b="1" dirty="0">
                <a:solidFill>
                  <a:schemeClr val="bg1"/>
                </a:solidFill>
              </a:rPr>
              <a:t>: 240(95.2%), </a:t>
            </a:r>
            <a:r>
              <a:rPr lang="en-US" altLang="ko-KR" sz="1400" b="1" dirty="0" err="1">
                <a:solidFill>
                  <a:schemeClr val="bg1"/>
                </a:solidFill>
              </a:rPr>
              <a:t>Ib</a:t>
            </a:r>
            <a:r>
              <a:rPr lang="en-US" altLang="ko-KR" sz="1400" b="1" dirty="0">
                <a:solidFill>
                  <a:schemeClr val="bg1"/>
                </a:solidFill>
              </a:rPr>
              <a:t>: 12(4.8%)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250295" y="827634"/>
            <a:ext cx="5691409" cy="571096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3579033" y="977640"/>
            <a:ext cx="3500967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heatmap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9C416-C8E3-4C57-A5B7-56A6B777727D}"/>
              </a:ext>
            </a:extLst>
          </p:cNvPr>
          <p:cNvSpPr txBox="1"/>
          <p:nvPr/>
        </p:nvSpPr>
        <p:spPr>
          <a:xfrm>
            <a:off x="3579033" y="5771887"/>
            <a:ext cx="5051223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CA125</a:t>
            </a:r>
            <a:r>
              <a:rPr lang="ko-KR" altLang="en-US" sz="1400" b="1" dirty="0">
                <a:solidFill>
                  <a:schemeClr val="bg1"/>
                </a:solidFill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</a:rPr>
              <a:t>Tumor size</a:t>
            </a:r>
            <a:r>
              <a:rPr lang="ko-KR" altLang="en-US" sz="1400" b="1" dirty="0">
                <a:solidFill>
                  <a:schemeClr val="bg1"/>
                </a:solidFill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</a:rPr>
              <a:t>0.25</a:t>
            </a:r>
            <a:r>
              <a:rPr lang="ko-KR" altLang="en-US" sz="1400" b="1" dirty="0">
                <a:solidFill>
                  <a:schemeClr val="bg1"/>
                </a:solidFill>
              </a:rPr>
              <a:t>로 양의 관계를 가진다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63490-DB60-42BB-882A-E095A4F9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48" y="1611625"/>
            <a:ext cx="484890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111E6A-2CFD-47B0-BC91-0786544ECE64}"/>
              </a:ext>
            </a:extLst>
          </p:cNvPr>
          <p:cNvGrpSpPr/>
          <p:nvPr/>
        </p:nvGrpSpPr>
        <p:grpSpPr>
          <a:xfrm>
            <a:off x="154220" y="951097"/>
            <a:ext cx="5691409" cy="5231989"/>
            <a:chOff x="154220" y="951097"/>
            <a:chExt cx="5691409" cy="52319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154220" y="951097"/>
              <a:ext cx="5691409" cy="5231989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AD0DE2-527F-4BC8-8D84-7C57AD5379AA}"/>
                </a:ext>
              </a:extLst>
            </p:cNvPr>
            <p:cNvSpPr txBox="1"/>
            <p:nvPr/>
          </p:nvSpPr>
          <p:spPr>
            <a:xfrm>
              <a:off x="482958" y="1101103"/>
              <a:ext cx="3500967" cy="36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Distribution plot of CA125 for Grade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F9C416-C8E3-4C57-A5B7-56A6B777727D}"/>
                </a:ext>
              </a:extLst>
            </p:cNvPr>
            <p:cNvSpPr txBox="1"/>
            <p:nvPr/>
          </p:nvSpPr>
          <p:spPr>
            <a:xfrm>
              <a:off x="482958" y="5094886"/>
              <a:ext cx="5051223" cy="81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</a:rPr>
                <a:t>*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기존 값은 편향 문제 발생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-&gt; outlier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의 영향을 줄이기 위해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log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를 취함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CA125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가 좀 더 작은 지점에는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Grade I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이 더 분포 되어 있다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CA125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가 좀 더 큰 지점에는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Grade II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가 더 분포되어 있다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8F2ED04-CB21-485C-8EE0-F11F5DA0D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44" y="1637191"/>
              <a:ext cx="4803020" cy="3160537"/>
            </a:xfrm>
            <a:prstGeom prst="rect">
              <a:avLst/>
            </a:prstGeom>
          </p:spPr>
        </p:pic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D82C16-7EFD-485E-8DA8-CE44AC2AF866}"/>
              </a:ext>
            </a:extLst>
          </p:cNvPr>
          <p:cNvSpPr/>
          <p:nvPr/>
        </p:nvSpPr>
        <p:spPr>
          <a:xfrm>
            <a:off x="6230353" y="951096"/>
            <a:ext cx="5691409" cy="5231989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9BBD1-1CB5-4376-BBD4-552CC5ABB2FE}"/>
              </a:ext>
            </a:extLst>
          </p:cNvPr>
          <p:cNvSpPr txBox="1"/>
          <p:nvPr/>
        </p:nvSpPr>
        <p:spPr>
          <a:xfrm>
            <a:off x="6559091" y="1101102"/>
            <a:ext cx="3760566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Distribution plot of Tumor size for Grade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B39F5-7738-4721-8B44-32197C46A30A}"/>
              </a:ext>
            </a:extLst>
          </p:cNvPr>
          <p:cNvSpPr txBox="1"/>
          <p:nvPr/>
        </p:nvSpPr>
        <p:spPr>
          <a:xfrm>
            <a:off x="6559091" y="5094885"/>
            <a:ext cx="5051223" cy="81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*</a:t>
            </a:r>
            <a:r>
              <a:rPr lang="ko-KR" altLang="en-US" sz="1100" b="1" dirty="0">
                <a:solidFill>
                  <a:schemeClr val="bg1"/>
                </a:solidFill>
              </a:rPr>
              <a:t>기존 값은 편향 문제 발생 </a:t>
            </a:r>
            <a:r>
              <a:rPr lang="en-US" altLang="ko-KR" sz="1100" b="1" dirty="0">
                <a:solidFill>
                  <a:schemeClr val="bg1"/>
                </a:solidFill>
              </a:rPr>
              <a:t>-&gt; outlier</a:t>
            </a:r>
            <a:r>
              <a:rPr lang="ko-KR" altLang="en-US" sz="1100" b="1" dirty="0">
                <a:solidFill>
                  <a:schemeClr val="bg1"/>
                </a:solidFill>
              </a:rPr>
              <a:t>의 영향을 줄이기 위해 </a:t>
            </a:r>
            <a:r>
              <a:rPr lang="en-US" altLang="ko-KR" sz="1100" b="1" dirty="0">
                <a:solidFill>
                  <a:schemeClr val="bg1"/>
                </a:solidFill>
              </a:rPr>
              <a:t>log</a:t>
            </a:r>
            <a:r>
              <a:rPr lang="ko-KR" altLang="en-US" sz="1100" b="1" dirty="0">
                <a:solidFill>
                  <a:schemeClr val="bg1"/>
                </a:solidFill>
              </a:rPr>
              <a:t>를 취함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종양 크기가 좀 더 작은 지점에는 </a:t>
            </a:r>
            <a:r>
              <a:rPr lang="en-US" altLang="ko-KR" sz="1400" b="1" dirty="0">
                <a:solidFill>
                  <a:schemeClr val="bg1"/>
                </a:solidFill>
              </a:rPr>
              <a:t>Grade I</a:t>
            </a:r>
            <a:r>
              <a:rPr lang="ko-KR" altLang="en-US" sz="1400" b="1" dirty="0">
                <a:solidFill>
                  <a:schemeClr val="bg1"/>
                </a:solidFill>
              </a:rPr>
              <a:t>이 더 분포 되어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종양 크기가 좀 더 큰 지점에는 </a:t>
            </a:r>
            <a:r>
              <a:rPr lang="en-US" altLang="ko-KR" sz="1400" b="1" dirty="0">
                <a:solidFill>
                  <a:schemeClr val="bg1"/>
                </a:solidFill>
              </a:rPr>
              <a:t>Grade II</a:t>
            </a:r>
            <a:r>
              <a:rPr lang="ko-KR" altLang="en-US" sz="1400" b="1" dirty="0">
                <a:solidFill>
                  <a:schemeClr val="bg1"/>
                </a:solidFill>
              </a:rPr>
              <a:t>가 더 분포되어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4652DC-62B8-4783-BF2E-F47D8FAC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91" y="1619157"/>
            <a:ext cx="4903566" cy="31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404591" y="907554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7662" y="971126"/>
            <a:ext cx="5967423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Violin</a:t>
            </a:r>
            <a:r>
              <a:rPr lang="ko-KR" altLang="en-US" sz="1600" b="1" dirty="0">
                <a:solidFill>
                  <a:srgbClr val="00B0F0"/>
                </a:solidFill>
              </a:rPr>
              <a:t>을 이용한 </a:t>
            </a:r>
            <a:r>
              <a:rPr lang="en-US" altLang="ko-KR" sz="1600" b="1" dirty="0" err="1">
                <a:solidFill>
                  <a:srgbClr val="00B0F0"/>
                </a:solidFill>
              </a:rPr>
              <a:t>label_Grade</a:t>
            </a:r>
            <a:r>
              <a:rPr lang="en-US" altLang="ko-KR" sz="1600" b="1" dirty="0">
                <a:solidFill>
                  <a:srgbClr val="00B0F0"/>
                </a:solidFill>
              </a:rPr>
              <a:t>, Age, Menopause</a:t>
            </a:r>
            <a:r>
              <a:rPr lang="ko-KR" altLang="en-US" sz="1600" b="1" dirty="0">
                <a:solidFill>
                  <a:srgbClr val="00B0F0"/>
                </a:solidFill>
              </a:rPr>
              <a:t>에 따른 관계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2DB83-7F55-4767-94FD-B70E69955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2" y="1513188"/>
            <a:ext cx="9777423" cy="4108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3D727-1F9B-401F-927E-7A4F027519DA}"/>
              </a:ext>
            </a:extLst>
          </p:cNvPr>
          <p:cNvSpPr txBox="1"/>
          <p:nvPr/>
        </p:nvSpPr>
        <p:spPr>
          <a:xfrm>
            <a:off x="977662" y="5797261"/>
            <a:ext cx="8710624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1"/>
                </a:solidFill>
              </a:rPr>
              <a:t>폐경여부는</a:t>
            </a:r>
            <a:r>
              <a:rPr lang="ko-KR" altLang="en-US" sz="1200" b="1" dirty="0">
                <a:solidFill>
                  <a:schemeClr val="bg1"/>
                </a:solidFill>
              </a:rPr>
              <a:t> 없는 경우가 있는 경우에 비해 좀 더 어린 것으로 보임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Grade I</a:t>
            </a:r>
            <a:r>
              <a:rPr lang="ko-KR" altLang="en-US" sz="1200" b="1" dirty="0">
                <a:solidFill>
                  <a:schemeClr val="bg1"/>
                </a:solidFill>
              </a:rPr>
              <a:t>에 폐경이 없는 경우에 </a:t>
            </a:r>
            <a:r>
              <a:rPr lang="en-US" altLang="ko-KR" sz="1200" b="1" dirty="0">
                <a:solidFill>
                  <a:schemeClr val="bg1"/>
                </a:solidFill>
              </a:rPr>
              <a:t>outlier</a:t>
            </a:r>
            <a:r>
              <a:rPr lang="ko-KR" altLang="en-US" sz="1200" b="1" dirty="0">
                <a:solidFill>
                  <a:schemeClr val="bg1"/>
                </a:solidFill>
              </a:rPr>
              <a:t>가 존재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9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404591" y="907554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7662" y="955113"/>
            <a:ext cx="5967423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Violin</a:t>
            </a:r>
            <a:r>
              <a:rPr lang="ko-KR" altLang="en-US" sz="1600" b="1" dirty="0">
                <a:solidFill>
                  <a:srgbClr val="00B0F0"/>
                </a:solidFill>
              </a:rPr>
              <a:t>을 이용한 </a:t>
            </a:r>
            <a:r>
              <a:rPr lang="en-US" altLang="ko-KR" sz="1600" b="1" dirty="0" err="1">
                <a:solidFill>
                  <a:srgbClr val="00B0F0"/>
                </a:solidFill>
              </a:rPr>
              <a:t>label_Grade</a:t>
            </a:r>
            <a:r>
              <a:rPr lang="en-US" altLang="ko-KR" sz="1600" b="1" dirty="0">
                <a:solidFill>
                  <a:srgbClr val="00B0F0"/>
                </a:solidFill>
              </a:rPr>
              <a:t>, CA125, Menopause</a:t>
            </a:r>
            <a:r>
              <a:rPr lang="ko-KR" altLang="en-US" sz="1600" b="1" dirty="0">
                <a:solidFill>
                  <a:srgbClr val="00B0F0"/>
                </a:solidFill>
              </a:rPr>
              <a:t>에 따른 관계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D727-1F9B-401F-927E-7A4F027519DA}"/>
              </a:ext>
            </a:extLst>
          </p:cNvPr>
          <p:cNvSpPr txBox="1"/>
          <p:nvPr/>
        </p:nvSpPr>
        <p:spPr>
          <a:xfrm>
            <a:off x="977662" y="5684470"/>
            <a:ext cx="970122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폐경 여부에 따른 </a:t>
            </a:r>
            <a:r>
              <a:rPr lang="en-US" altLang="ko-KR" sz="1200" b="1" dirty="0">
                <a:solidFill>
                  <a:schemeClr val="bg1"/>
                </a:solidFill>
              </a:rPr>
              <a:t>CA125</a:t>
            </a:r>
            <a:r>
              <a:rPr lang="ko-KR" altLang="en-US" sz="1200" b="1" dirty="0">
                <a:solidFill>
                  <a:schemeClr val="bg1"/>
                </a:solidFill>
              </a:rPr>
              <a:t>는 큰 연관성이 없어 보인다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CA125</a:t>
            </a:r>
            <a:r>
              <a:rPr lang="ko-KR" altLang="en-US" sz="1200" b="1" dirty="0">
                <a:solidFill>
                  <a:schemeClr val="bg1"/>
                </a:solidFill>
              </a:rPr>
              <a:t>랑 </a:t>
            </a:r>
            <a:r>
              <a:rPr lang="en-US" altLang="ko-KR" sz="1200" b="1" dirty="0">
                <a:solidFill>
                  <a:schemeClr val="bg1"/>
                </a:solidFill>
              </a:rPr>
              <a:t>Grade</a:t>
            </a:r>
            <a:r>
              <a:rPr lang="ko-KR" altLang="en-US" sz="1200" b="1" dirty="0">
                <a:solidFill>
                  <a:schemeClr val="bg1"/>
                </a:solidFill>
              </a:rPr>
              <a:t>의 관계를 보면</a:t>
            </a:r>
            <a:r>
              <a:rPr lang="en-US" altLang="ko-KR" sz="1200" b="1" dirty="0">
                <a:solidFill>
                  <a:schemeClr val="bg1"/>
                </a:solidFill>
              </a:rPr>
              <a:t>, Grade I, II</a:t>
            </a:r>
            <a:r>
              <a:rPr lang="ko-KR" altLang="en-US" sz="1200" b="1" dirty="0">
                <a:solidFill>
                  <a:schemeClr val="bg1"/>
                </a:solidFill>
              </a:rPr>
              <a:t>는 중앙 값이 비슷한데</a:t>
            </a:r>
            <a:r>
              <a:rPr lang="en-US" altLang="ko-KR" sz="1200" b="1" dirty="0">
                <a:solidFill>
                  <a:schemeClr val="bg1"/>
                </a:solidFill>
              </a:rPr>
              <a:t>, others</a:t>
            </a:r>
            <a:r>
              <a:rPr lang="ko-KR" altLang="en-US" sz="1200" b="1" dirty="0">
                <a:solidFill>
                  <a:schemeClr val="bg1"/>
                </a:solidFill>
              </a:rPr>
              <a:t>만 상대적으로 중앙 값이 좀 더 밑에 있는 것을 확인할 수 있었다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=&gt; Others</a:t>
            </a:r>
            <a:r>
              <a:rPr lang="ko-KR" altLang="en-US" sz="1200" b="1" dirty="0">
                <a:solidFill>
                  <a:schemeClr val="bg1"/>
                </a:solidFill>
              </a:rPr>
              <a:t>에는 </a:t>
            </a:r>
            <a:r>
              <a:rPr lang="en-US" altLang="ko-KR" sz="1200" b="1" dirty="0">
                <a:solidFill>
                  <a:schemeClr val="bg1"/>
                </a:solidFill>
              </a:rPr>
              <a:t>III, </a:t>
            </a:r>
            <a:r>
              <a:rPr lang="ko-KR" altLang="en-US" sz="1200" b="1" dirty="0" err="1">
                <a:solidFill>
                  <a:schemeClr val="bg1"/>
                </a:solidFill>
              </a:rPr>
              <a:t>해석불가능값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빈칸인데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왜 </a:t>
            </a:r>
            <a:r>
              <a:rPr lang="en-US" altLang="ko-KR" sz="1200" b="1" dirty="0">
                <a:solidFill>
                  <a:schemeClr val="bg1"/>
                </a:solidFill>
              </a:rPr>
              <a:t>I, II</a:t>
            </a:r>
            <a:r>
              <a:rPr lang="ko-KR" altLang="en-US" sz="1200" b="1" dirty="0">
                <a:solidFill>
                  <a:schemeClr val="bg1"/>
                </a:solidFill>
              </a:rPr>
              <a:t>보다 </a:t>
            </a:r>
            <a:r>
              <a:rPr lang="en-US" altLang="ko-KR" sz="1200" b="1" dirty="0">
                <a:solidFill>
                  <a:schemeClr val="bg1"/>
                </a:solidFill>
              </a:rPr>
              <a:t>CA125 </a:t>
            </a:r>
            <a:r>
              <a:rPr lang="ko-KR" altLang="en-US" sz="1200" b="1" dirty="0">
                <a:solidFill>
                  <a:schemeClr val="bg1"/>
                </a:solidFill>
              </a:rPr>
              <a:t>값이 상대적으로 낮은지에 대해 고민이 필요해 보인다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FA6B5-AD6A-4698-B25B-4253D865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2" y="1432916"/>
            <a:ext cx="10016909" cy="42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 처리 및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404591" y="907554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7662" y="955113"/>
            <a:ext cx="6533481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Violin</a:t>
            </a:r>
            <a:r>
              <a:rPr lang="ko-KR" altLang="en-US" sz="1600" b="1" dirty="0">
                <a:solidFill>
                  <a:srgbClr val="00B0F0"/>
                </a:solidFill>
              </a:rPr>
              <a:t>을 이용한 </a:t>
            </a:r>
            <a:r>
              <a:rPr lang="en-US" altLang="ko-KR" sz="1600" b="1" dirty="0" err="1">
                <a:solidFill>
                  <a:srgbClr val="00B0F0"/>
                </a:solidFill>
              </a:rPr>
              <a:t>label_Grade</a:t>
            </a:r>
            <a:r>
              <a:rPr lang="en-US" altLang="ko-KR" sz="1600" b="1" dirty="0">
                <a:solidFill>
                  <a:srgbClr val="00B0F0"/>
                </a:solidFill>
              </a:rPr>
              <a:t>, Tumor Size, Menopause</a:t>
            </a:r>
            <a:r>
              <a:rPr lang="ko-KR" altLang="en-US" sz="1600" b="1" dirty="0">
                <a:solidFill>
                  <a:srgbClr val="00B0F0"/>
                </a:solidFill>
              </a:rPr>
              <a:t>에 따른 관계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D727-1F9B-401F-927E-7A4F027519DA}"/>
              </a:ext>
            </a:extLst>
          </p:cNvPr>
          <p:cNvSpPr txBox="1"/>
          <p:nvPr/>
        </p:nvSpPr>
        <p:spPr>
          <a:xfrm>
            <a:off x="977662" y="5684470"/>
            <a:ext cx="970122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Grade I</a:t>
            </a:r>
            <a:r>
              <a:rPr lang="ko-KR" altLang="en-US" sz="1200" b="1" dirty="0">
                <a:solidFill>
                  <a:schemeClr val="bg1"/>
                </a:solidFill>
              </a:rPr>
              <a:t>에 큰 </a:t>
            </a:r>
            <a:r>
              <a:rPr lang="en-US" altLang="ko-KR" sz="1200" b="1" dirty="0">
                <a:solidFill>
                  <a:schemeClr val="bg1"/>
                </a:solidFill>
              </a:rPr>
              <a:t>outlier</a:t>
            </a:r>
            <a:r>
              <a:rPr lang="ko-KR" altLang="en-US" sz="1200" b="1" dirty="0">
                <a:solidFill>
                  <a:schemeClr val="bg1"/>
                </a:solidFill>
              </a:rPr>
              <a:t>가 </a:t>
            </a:r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r>
              <a:rPr lang="ko-KR" altLang="en-US" sz="1200" b="1" dirty="0">
                <a:solidFill>
                  <a:schemeClr val="bg1"/>
                </a:solidFill>
              </a:rPr>
              <a:t>개 존재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종양 크기도 </a:t>
            </a:r>
            <a:r>
              <a:rPr lang="en-US" altLang="ko-KR" sz="1200" b="1" dirty="0">
                <a:solidFill>
                  <a:schemeClr val="bg1"/>
                </a:solidFill>
              </a:rPr>
              <a:t>Grade I, II</a:t>
            </a:r>
            <a:r>
              <a:rPr lang="ko-KR" altLang="en-US" sz="1200" b="1" dirty="0">
                <a:solidFill>
                  <a:schemeClr val="bg1"/>
                </a:solidFill>
              </a:rPr>
              <a:t>은 중앙 값이 비슷하게 있는데</a:t>
            </a:r>
            <a:r>
              <a:rPr lang="en-US" altLang="ko-KR" sz="1200" b="1" dirty="0">
                <a:solidFill>
                  <a:schemeClr val="bg1"/>
                </a:solidFill>
              </a:rPr>
              <a:t>, others</a:t>
            </a:r>
            <a:r>
              <a:rPr lang="ko-KR" altLang="en-US" sz="1200" b="1" dirty="0">
                <a:solidFill>
                  <a:schemeClr val="bg1"/>
                </a:solidFill>
              </a:rPr>
              <a:t>에는 살짝 좀 더 밑에 있는 것을 확인할 수 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>
                <a:solidFill>
                  <a:schemeClr val="bg1"/>
                </a:solidFill>
              </a:rPr>
              <a:t>이 또한 </a:t>
            </a:r>
            <a:r>
              <a:rPr lang="en-US" altLang="ko-KR" sz="1200" b="1" dirty="0">
                <a:solidFill>
                  <a:schemeClr val="bg1"/>
                </a:solidFill>
              </a:rPr>
              <a:t>others</a:t>
            </a:r>
            <a:r>
              <a:rPr lang="ko-KR" altLang="en-US" sz="1200" b="1" dirty="0">
                <a:solidFill>
                  <a:schemeClr val="bg1"/>
                </a:solidFill>
              </a:rPr>
              <a:t>의 </a:t>
            </a:r>
            <a:r>
              <a:rPr lang="en-US" altLang="ko-KR" sz="1200" b="1" dirty="0">
                <a:solidFill>
                  <a:schemeClr val="bg1"/>
                </a:solidFill>
              </a:rPr>
              <a:t>Tumor size</a:t>
            </a:r>
            <a:r>
              <a:rPr lang="ko-KR" altLang="en-US" sz="1200" b="1" dirty="0">
                <a:solidFill>
                  <a:schemeClr val="bg1"/>
                </a:solidFill>
              </a:rPr>
              <a:t>가 </a:t>
            </a:r>
            <a:r>
              <a:rPr lang="en-US" altLang="ko-KR" sz="1200" b="1" dirty="0">
                <a:solidFill>
                  <a:schemeClr val="bg1"/>
                </a:solidFill>
              </a:rPr>
              <a:t>Grade I, II</a:t>
            </a:r>
            <a:r>
              <a:rPr lang="ko-KR" altLang="en-US" sz="1200" b="1" dirty="0">
                <a:solidFill>
                  <a:schemeClr val="bg1"/>
                </a:solidFill>
              </a:rPr>
              <a:t>에 비해 왜 상대적으로 낮은지에 대해 고민이 필요해 보인다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62AF5-6432-4CE6-8407-8C5F65EA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2" y="1447658"/>
            <a:ext cx="9875394" cy="41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4. </a:t>
            </a:r>
            <a:r>
              <a:rPr lang="ko-KR" altLang="en-US" sz="4800" dirty="0">
                <a:solidFill>
                  <a:schemeClr val="bg1"/>
                </a:solidFill>
              </a:rPr>
              <a:t>모델 실험</a:t>
            </a:r>
          </a:p>
        </p:txBody>
      </p:sp>
    </p:spTree>
    <p:extLst>
      <p:ext uri="{BB962C8B-B14F-4D97-AF65-F5344CB8AC3E}">
        <p14:creationId xmlns:p14="http://schemas.microsoft.com/office/powerpoint/2010/main" val="35290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337245-035B-4DF8-8532-8863E5C7D958}"/>
              </a:ext>
            </a:extLst>
          </p:cNvPr>
          <p:cNvGrpSpPr/>
          <p:nvPr/>
        </p:nvGrpSpPr>
        <p:grpSpPr>
          <a:xfrm>
            <a:off x="4365171" y="1142458"/>
            <a:ext cx="3461657" cy="4123890"/>
            <a:chOff x="4365171" y="1142458"/>
            <a:chExt cx="3461657" cy="4123890"/>
          </a:xfrm>
        </p:grpSpPr>
        <p:sp>
          <p:nvSpPr>
            <p:cNvPr id="5" name="양쪽 대괄호 4">
              <a:extLst>
                <a:ext uri="{FF2B5EF4-FFF2-40B4-BE49-F238E27FC236}">
                  <a16:creationId xmlns:a16="http://schemas.microsoft.com/office/drawing/2014/main" id="{7B2CAB3D-75D4-47BA-AA00-C925C76EC1D2}"/>
                </a:ext>
              </a:extLst>
            </p:cNvPr>
            <p:cNvSpPr/>
            <p:nvPr/>
          </p:nvSpPr>
          <p:spPr>
            <a:xfrm>
              <a:off x="4365171" y="1774371"/>
              <a:ext cx="3461657" cy="3491977"/>
            </a:xfrm>
            <a:prstGeom prst="bracketPair">
              <a:avLst>
                <a:gd name="adj" fmla="val 10867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3A4B1-78DD-4F9A-807D-7BC51AFF4B1A}"/>
                </a:ext>
              </a:extLst>
            </p:cNvPr>
            <p:cNvSpPr txBox="1"/>
            <p:nvPr/>
          </p:nvSpPr>
          <p:spPr>
            <a:xfrm>
              <a:off x="5410018" y="1142458"/>
              <a:ext cx="821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51FDC9-B70C-4BC0-8AC7-216B5765985E}"/>
                </a:ext>
              </a:extLst>
            </p:cNvPr>
            <p:cNvSpPr txBox="1"/>
            <p:nvPr/>
          </p:nvSpPr>
          <p:spPr>
            <a:xfrm>
              <a:off x="4996660" y="1961233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</a:rPr>
                <a:t>개요 및 목표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88DDEF-1290-4AFD-8EE0-086D5A5AC80C}"/>
                </a:ext>
              </a:extLst>
            </p:cNvPr>
            <p:cNvSpPr txBox="1"/>
            <p:nvPr/>
          </p:nvSpPr>
          <p:spPr>
            <a:xfrm>
              <a:off x="5023109" y="251742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2. </a:t>
              </a:r>
              <a:r>
                <a:rPr lang="ko-KR" altLang="en-US" dirty="0">
                  <a:solidFill>
                    <a:schemeClr val="bg1"/>
                  </a:solidFill>
                </a:rPr>
                <a:t>결론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F74166-1003-46CF-99AB-B8F08020A3AC}"/>
                </a:ext>
              </a:extLst>
            </p:cNvPr>
            <p:cNvSpPr txBox="1"/>
            <p:nvPr/>
          </p:nvSpPr>
          <p:spPr>
            <a:xfrm>
              <a:off x="5023109" y="3057008"/>
              <a:ext cx="241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 </a:t>
              </a:r>
              <a:r>
                <a:rPr lang="ko-KR" altLang="en-US" dirty="0">
                  <a:solidFill>
                    <a:schemeClr val="bg1"/>
                  </a:solidFill>
                </a:rPr>
                <a:t>데이터 처리 및 분석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1E6A41-1473-41BD-819E-345BB3851FDE}"/>
                </a:ext>
              </a:extLst>
            </p:cNvPr>
            <p:cNvSpPr txBox="1"/>
            <p:nvPr/>
          </p:nvSpPr>
          <p:spPr>
            <a:xfrm>
              <a:off x="5023109" y="3663570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4.</a:t>
              </a:r>
              <a:r>
                <a:rPr lang="ko-KR" altLang="en-US" dirty="0">
                  <a:solidFill>
                    <a:schemeClr val="bg1"/>
                  </a:solidFill>
                </a:rPr>
                <a:t> 모델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실험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25595-E9A2-45EA-9026-8E67E5CFEE9D}"/>
                </a:ext>
              </a:extLst>
            </p:cNvPr>
            <p:cNvSpPr txBox="1"/>
            <p:nvPr/>
          </p:nvSpPr>
          <p:spPr>
            <a:xfrm>
              <a:off x="5023109" y="4270132"/>
              <a:ext cx="22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5. Feature importance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A01F61-C772-46B4-9C23-512996265D0A}"/>
                </a:ext>
              </a:extLst>
            </p:cNvPr>
            <p:cNvSpPr txBox="1"/>
            <p:nvPr/>
          </p:nvSpPr>
          <p:spPr>
            <a:xfrm>
              <a:off x="5023109" y="4876694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6. </a:t>
              </a:r>
              <a:r>
                <a:rPr lang="ko-KR" altLang="en-US" dirty="0">
                  <a:solidFill>
                    <a:schemeClr val="bg1"/>
                  </a:solidFill>
                </a:rPr>
                <a:t>요청사항 </a:t>
              </a:r>
              <a:r>
                <a:rPr lang="en-US" altLang="ko-KR" dirty="0">
                  <a:solidFill>
                    <a:schemeClr val="bg1"/>
                  </a:solidFill>
                </a:rPr>
                <a:t>&amp; </a:t>
              </a:r>
              <a:r>
                <a:rPr lang="ko-KR" altLang="en-US" dirty="0">
                  <a:solidFill>
                    <a:schemeClr val="bg1"/>
                  </a:solidFill>
                </a:rPr>
                <a:t>질문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모델 실험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404591" y="907554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94A175-FDCF-41F8-A345-A298824F1D72}"/>
              </a:ext>
            </a:extLst>
          </p:cNvPr>
          <p:cNvGrpSpPr/>
          <p:nvPr/>
        </p:nvGrpSpPr>
        <p:grpSpPr>
          <a:xfrm>
            <a:off x="1511789" y="987204"/>
            <a:ext cx="9168422" cy="5471740"/>
            <a:chOff x="977661" y="955113"/>
            <a:chExt cx="9168422" cy="54717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AD0DE2-527F-4BC8-8D84-7C57AD5379AA}"/>
                </a:ext>
              </a:extLst>
            </p:cNvPr>
            <p:cNvSpPr txBox="1"/>
            <p:nvPr/>
          </p:nvSpPr>
          <p:spPr>
            <a:xfrm>
              <a:off x="977663" y="955113"/>
              <a:ext cx="3431052" cy="36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dirty="0">
                  <a:solidFill>
                    <a:srgbClr val="00B0F0"/>
                  </a:solidFill>
                </a:rPr>
                <a:t>기본 </a:t>
              </a:r>
              <a:r>
                <a:rPr lang="en-US" altLang="ko-KR" sz="1600" b="1" dirty="0" err="1">
                  <a:solidFill>
                    <a:srgbClr val="00B0F0"/>
                  </a:solidFill>
                </a:rPr>
                <a:t>XGBoost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 (Random Search)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3D727-1F9B-401F-927E-7A4F027519DA}"/>
                </a:ext>
              </a:extLst>
            </p:cNvPr>
            <p:cNvSpPr txBox="1"/>
            <p:nvPr/>
          </p:nvSpPr>
          <p:spPr>
            <a:xfrm>
              <a:off x="977662" y="5684470"/>
              <a:ext cx="4223867" cy="74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Train Accuracy: 0.8208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Test Accuracy: 0.8627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Macro average of F1 score: 0.5116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2C59DA4-8EF0-40A4-B284-8A869765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662" y="1947553"/>
              <a:ext cx="4223867" cy="36736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BC18C9-C7E7-4210-A0BA-DA61BDD10E0E}"/>
                </a:ext>
              </a:extLst>
            </p:cNvPr>
            <p:cNvSpPr txBox="1"/>
            <p:nvPr/>
          </p:nvSpPr>
          <p:spPr>
            <a:xfrm>
              <a:off x="977661" y="1407449"/>
              <a:ext cx="3180681" cy="5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평가 지표</a:t>
              </a:r>
              <a:r>
                <a:rPr lang="en-US" altLang="ko-KR" sz="1200" dirty="0">
                  <a:solidFill>
                    <a:schemeClr val="bg1"/>
                  </a:solidFill>
                </a:rPr>
                <a:t>: F1 score</a:t>
              </a:r>
              <a:r>
                <a:rPr lang="ko-KR" altLang="en-US" sz="1200" dirty="0">
                  <a:solidFill>
                    <a:schemeClr val="bg1"/>
                  </a:solidFill>
                </a:rPr>
                <a:t>의 </a:t>
              </a:r>
              <a:r>
                <a:rPr lang="en-US" altLang="ko-KR" sz="1200" dirty="0">
                  <a:solidFill>
                    <a:schemeClr val="bg1"/>
                  </a:solidFill>
                </a:rPr>
                <a:t>macro average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Hyperparameter: estimator,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max_depth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71D497-C2DA-4035-AFE9-9D2B2407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216" y="1947553"/>
              <a:ext cx="4201111" cy="21720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29120-63B1-4C09-9C4D-149985D48488}"/>
                </a:ext>
              </a:extLst>
            </p:cNvPr>
            <p:cNvSpPr txBox="1"/>
            <p:nvPr/>
          </p:nvSpPr>
          <p:spPr>
            <a:xfrm>
              <a:off x="5922216" y="4246039"/>
              <a:ext cx="4223867" cy="2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Macro average of F1 score: 0.51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7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모델 실험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89" y="1001539"/>
            <a:ext cx="4811559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To solve data imbalance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D727-1F9B-401F-927E-7A4F027519DA}"/>
              </a:ext>
            </a:extLst>
          </p:cNvPr>
          <p:cNvSpPr txBox="1"/>
          <p:nvPr/>
        </p:nvSpPr>
        <p:spPr>
          <a:xfrm>
            <a:off x="978388" y="2191988"/>
            <a:ext cx="3979730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Train Accuracy: 0.8783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Test Accuracy: 0.7450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Macro average of F1 score: 0.3991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18C9-C7E7-4210-A0BA-DA61BDD10E0E}"/>
              </a:ext>
            </a:extLst>
          </p:cNvPr>
          <p:cNvSpPr txBox="1"/>
          <p:nvPr/>
        </p:nvSpPr>
        <p:spPr>
          <a:xfrm>
            <a:off x="978389" y="1475730"/>
            <a:ext cx="299683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평가 지표</a:t>
            </a:r>
            <a:r>
              <a:rPr lang="en-US" altLang="ko-KR" sz="1200" b="1" dirty="0">
                <a:solidFill>
                  <a:schemeClr val="bg1"/>
                </a:solidFill>
              </a:rPr>
              <a:t>: F1 score</a:t>
            </a:r>
            <a:r>
              <a:rPr lang="ko-KR" altLang="en-US" sz="1200" b="1" dirty="0">
                <a:solidFill>
                  <a:schemeClr val="bg1"/>
                </a:solidFill>
              </a:rPr>
              <a:t>의 </a:t>
            </a:r>
            <a:r>
              <a:rPr lang="en-US" altLang="ko-KR" sz="1200" b="1" dirty="0">
                <a:solidFill>
                  <a:schemeClr val="bg1"/>
                </a:solidFill>
              </a:rPr>
              <a:t>macro average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21F23-14C1-4B8B-AA87-C6D5324C92EF}"/>
              </a:ext>
            </a:extLst>
          </p:cNvPr>
          <p:cNvSpPr txBox="1"/>
          <p:nvPr/>
        </p:nvSpPr>
        <p:spPr>
          <a:xfrm>
            <a:off x="978388" y="1870080"/>
            <a:ext cx="42238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1. SMOTE(Synthetic Minority Over-sampling Technique)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CB377-148D-464A-90D4-29634140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8" y="3032558"/>
            <a:ext cx="3562847" cy="20537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0F40E8-A4F1-4C65-A4D3-08233293691F}"/>
              </a:ext>
            </a:extLst>
          </p:cNvPr>
          <p:cNvSpPr txBox="1"/>
          <p:nvPr/>
        </p:nvSpPr>
        <p:spPr>
          <a:xfrm>
            <a:off x="6096000" y="1882225"/>
            <a:ext cx="42238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2. </a:t>
            </a:r>
            <a:r>
              <a:rPr lang="en-US" altLang="ko-KR" sz="1400" b="1" dirty="0" err="1">
                <a:solidFill>
                  <a:srgbClr val="00B0F0"/>
                </a:solidFill>
              </a:rPr>
              <a:t>RandomOverSampler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C15C5-D68A-4E6C-B928-BB1C5811E1B5}"/>
              </a:ext>
            </a:extLst>
          </p:cNvPr>
          <p:cNvSpPr txBox="1"/>
          <p:nvPr/>
        </p:nvSpPr>
        <p:spPr>
          <a:xfrm>
            <a:off x="6131999" y="2215842"/>
            <a:ext cx="3979730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Train Accuracy: 0.9367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Test Accuracy: 0.7647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Macro average of F1 score: 0.4296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6D6395-5EA0-4879-9185-2EF8F218E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14" y="3032558"/>
            <a:ext cx="4029637" cy="209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41EDDA-3AD0-47FE-8862-C9D6B82E1D2C}"/>
              </a:ext>
            </a:extLst>
          </p:cNvPr>
          <p:cNvSpPr txBox="1"/>
          <p:nvPr/>
        </p:nvSpPr>
        <p:spPr>
          <a:xfrm>
            <a:off x="978387" y="5269066"/>
            <a:ext cx="4223867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기존 </a:t>
            </a:r>
            <a:r>
              <a:rPr lang="en-US" altLang="ko-KR" sz="1200" b="1" dirty="0" err="1">
                <a:solidFill>
                  <a:srgbClr val="00B0F0"/>
                </a:solidFill>
              </a:rPr>
              <a:t>XGBoost</a:t>
            </a:r>
            <a:r>
              <a:rPr lang="ko-KR" altLang="en-US" sz="1200" b="1" dirty="0">
                <a:solidFill>
                  <a:srgbClr val="00B0F0"/>
                </a:solidFill>
              </a:rPr>
              <a:t>보다 성능이 낮아진 이유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>
                <a:solidFill>
                  <a:schemeClr val="bg1"/>
                </a:solidFill>
              </a:rPr>
              <a:t>Overfitting </a:t>
            </a:r>
            <a:r>
              <a:rPr lang="ko-KR" altLang="en-US" sz="1200" dirty="0">
                <a:solidFill>
                  <a:schemeClr val="bg1"/>
                </a:solidFill>
              </a:rPr>
              <a:t>발생 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>
                <a:solidFill>
                  <a:schemeClr val="bg1"/>
                </a:solidFill>
              </a:rPr>
              <a:t>Train Accuracy</a:t>
            </a:r>
            <a:r>
              <a:rPr lang="ko-KR" altLang="en-US" sz="1200" dirty="0">
                <a:solidFill>
                  <a:schemeClr val="bg1"/>
                </a:solidFill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</a:rPr>
              <a:t>Test Accuracy</a:t>
            </a:r>
            <a:r>
              <a:rPr lang="ko-KR" altLang="en-US" sz="1200" dirty="0">
                <a:solidFill>
                  <a:schemeClr val="bg1"/>
                </a:solidFill>
              </a:rPr>
              <a:t>보다 상대적으로 많이 높음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8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모델 실험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90" y="1001539"/>
            <a:ext cx="362626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To solve data imbalance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D727-1F9B-401F-927E-7A4F027519DA}"/>
              </a:ext>
            </a:extLst>
          </p:cNvPr>
          <p:cNvSpPr txBox="1"/>
          <p:nvPr/>
        </p:nvSpPr>
        <p:spPr>
          <a:xfrm>
            <a:off x="978388" y="2191988"/>
            <a:ext cx="3979730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Train Accuracy: 0.7810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Test Accuracy: 0.9019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Macro average of F1 score: 0.5803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18C9-C7E7-4210-A0BA-DA61BDD10E0E}"/>
              </a:ext>
            </a:extLst>
          </p:cNvPr>
          <p:cNvSpPr txBox="1"/>
          <p:nvPr/>
        </p:nvSpPr>
        <p:spPr>
          <a:xfrm>
            <a:off x="978389" y="1475730"/>
            <a:ext cx="299683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평가 지표</a:t>
            </a:r>
            <a:r>
              <a:rPr lang="en-US" altLang="ko-KR" sz="1200" b="1" dirty="0">
                <a:solidFill>
                  <a:schemeClr val="bg1"/>
                </a:solidFill>
              </a:rPr>
              <a:t>: F1 score</a:t>
            </a:r>
            <a:r>
              <a:rPr lang="ko-KR" altLang="en-US" sz="1200" b="1" dirty="0">
                <a:solidFill>
                  <a:schemeClr val="bg1"/>
                </a:solidFill>
              </a:rPr>
              <a:t>의 </a:t>
            </a:r>
            <a:r>
              <a:rPr lang="en-US" altLang="ko-KR" sz="1200" b="1" dirty="0">
                <a:solidFill>
                  <a:schemeClr val="bg1"/>
                </a:solidFill>
              </a:rPr>
              <a:t>macro average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21F23-14C1-4B8B-AA87-C6D5324C92EF}"/>
              </a:ext>
            </a:extLst>
          </p:cNvPr>
          <p:cNvSpPr txBox="1"/>
          <p:nvPr/>
        </p:nvSpPr>
        <p:spPr>
          <a:xfrm>
            <a:off x="978388" y="1870080"/>
            <a:ext cx="422386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3. Class Weight (</a:t>
            </a:r>
            <a:r>
              <a:rPr lang="en-US" altLang="ko-KR" sz="1400" b="1" dirty="0" err="1">
                <a:solidFill>
                  <a:srgbClr val="00B050"/>
                </a:solidFill>
              </a:rPr>
              <a:t>pos_weight</a:t>
            </a:r>
            <a:r>
              <a:rPr lang="en-US" altLang="ko-KR" sz="1400" b="1" dirty="0">
                <a:solidFill>
                  <a:srgbClr val="00B050"/>
                </a:solidFill>
              </a:rPr>
              <a:t>)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1EDDA-3AD0-47FE-8862-C9D6B82E1D2C}"/>
              </a:ext>
            </a:extLst>
          </p:cNvPr>
          <p:cNvSpPr txBox="1"/>
          <p:nvPr/>
        </p:nvSpPr>
        <p:spPr>
          <a:xfrm>
            <a:off x="978387" y="5440906"/>
            <a:ext cx="3979731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Macro average: 0.58</a:t>
            </a:r>
            <a:r>
              <a:rPr lang="ko-KR" altLang="en-US" sz="1200" b="1" dirty="0">
                <a:solidFill>
                  <a:schemeClr val="bg1"/>
                </a:solidFill>
              </a:rPr>
              <a:t>로 가장 높음으로써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Class Weight</a:t>
            </a:r>
            <a:r>
              <a:rPr lang="ko-KR" altLang="en-US" sz="1200" b="1" dirty="0">
                <a:solidFill>
                  <a:schemeClr val="bg1"/>
                </a:solidFill>
              </a:rPr>
              <a:t>를 이용한 </a:t>
            </a:r>
            <a:r>
              <a:rPr lang="en-US" altLang="ko-KR" sz="1200" b="1" dirty="0">
                <a:solidFill>
                  <a:schemeClr val="bg1"/>
                </a:solidFill>
              </a:rPr>
              <a:t>Feature Importance </a:t>
            </a:r>
            <a:r>
              <a:rPr lang="ko-KR" altLang="en-US" sz="1200" b="1" dirty="0">
                <a:solidFill>
                  <a:schemeClr val="bg1"/>
                </a:solidFill>
              </a:rPr>
              <a:t>확인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1C86D-75D6-488B-9B90-5568965E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7" y="3031945"/>
            <a:ext cx="3904657" cy="22365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275416-4DBA-46D6-A31C-53E2E1130670}"/>
              </a:ext>
            </a:extLst>
          </p:cNvPr>
          <p:cNvSpPr txBox="1"/>
          <p:nvPr/>
        </p:nvSpPr>
        <p:spPr>
          <a:xfrm>
            <a:off x="6074844" y="1870080"/>
            <a:ext cx="362626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Confusion Matrix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C020F-66E5-48A0-B543-2540BF71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83" y="2337829"/>
            <a:ext cx="5292231" cy="30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5. Feature</a:t>
            </a:r>
            <a:r>
              <a:rPr lang="ko-KR" altLang="en-US" sz="4800" dirty="0">
                <a:solidFill>
                  <a:schemeClr val="bg1"/>
                </a:solidFill>
              </a:rPr>
              <a:t> </a:t>
            </a:r>
            <a:r>
              <a:rPr lang="en-US" altLang="ko-KR" sz="4800" dirty="0">
                <a:solidFill>
                  <a:schemeClr val="bg1"/>
                </a:solidFill>
              </a:rPr>
              <a:t>Importance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5. Feature Importance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89" y="1133902"/>
            <a:ext cx="362626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Feature Importance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CEE42-322F-449D-95B9-EFECC527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7" y="1908281"/>
            <a:ext cx="9068761" cy="38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144211-FB65-4383-B742-30EAD71D9EE6}"/>
              </a:ext>
            </a:extLst>
          </p:cNvPr>
          <p:cNvGrpSpPr/>
          <p:nvPr/>
        </p:nvGrpSpPr>
        <p:grpSpPr>
          <a:xfrm>
            <a:off x="390695" y="319406"/>
            <a:ext cx="11482609" cy="6190892"/>
            <a:chOff x="390695" y="319406"/>
            <a:chExt cx="11482609" cy="61908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B388B-0C04-4009-99DA-8FA5B8D66B78}"/>
                </a:ext>
              </a:extLst>
            </p:cNvPr>
            <p:cNvSpPr txBox="1"/>
            <p:nvPr/>
          </p:nvSpPr>
          <p:spPr>
            <a:xfrm>
              <a:off x="390695" y="319406"/>
              <a:ext cx="3582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5. Feature Importance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390695" y="879258"/>
              <a:ext cx="11482609" cy="563104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AD0DE2-527F-4BC8-8D84-7C57AD5379AA}"/>
                </a:ext>
              </a:extLst>
            </p:cNvPr>
            <p:cNvSpPr txBox="1"/>
            <p:nvPr/>
          </p:nvSpPr>
          <p:spPr>
            <a:xfrm>
              <a:off x="978389" y="1068588"/>
              <a:ext cx="3626268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b="1" dirty="0">
                  <a:solidFill>
                    <a:srgbClr val="00B0F0"/>
                  </a:solidFill>
                </a:rPr>
                <a:t>SHAP importance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1A329B-75B1-4843-B402-F53BD4BBDC83}"/>
                </a:ext>
              </a:extLst>
            </p:cNvPr>
            <p:cNvSpPr txBox="1"/>
            <p:nvPr/>
          </p:nvSpPr>
          <p:spPr>
            <a:xfrm>
              <a:off x="978389" y="1569321"/>
              <a:ext cx="1274954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b="1" dirty="0">
                  <a:solidFill>
                    <a:srgbClr val="00B0F0"/>
                  </a:solidFill>
                </a:rPr>
                <a:t>Force plot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0DFE3F-EE1E-403B-961A-CE44FF7F2755}"/>
                </a:ext>
              </a:extLst>
            </p:cNvPr>
            <p:cNvSpPr txBox="1"/>
            <p:nvPr/>
          </p:nvSpPr>
          <p:spPr>
            <a:xfrm>
              <a:off x="978389" y="1966979"/>
              <a:ext cx="3430325" cy="740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예측에 대한 효과적인 요약을 제공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-Red: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예측 값을 더 높게 하는 영향도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-Blue: </a:t>
              </a:r>
              <a:r>
                <a:rPr lang="ko-KR" altLang="en-US" sz="1200" dirty="0">
                  <a:solidFill>
                    <a:schemeClr val="bg1"/>
                  </a:solidFill>
                </a:rPr>
                <a:t>반대로 예측 값을 낮게 하는 영향도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2F4B07C-8B19-424B-9EC4-0D0D57873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657" y="1495401"/>
              <a:ext cx="6763694" cy="97792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FCC39C6-3A42-483E-9638-183B3B0C2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657" y="3089173"/>
              <a:ext cx="6763694" cy="108600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569E64-5166-40C7-844F-30000F92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656" y="4897600"/>
              <a:ext cx="6763695" cy="11431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76C981-22B2-4FDE-BF69-7D02D4BBB626}"/>
                </a:ext>
              </a:extLst>
            </p:cNvPr>
            <p:cNvSpPr txBox="1"/>
            <p:nvPr/>
          </p:nvSpPr>
          <p:spPr>
            <a:xfrm>
              <a:off x="4554873" y="1068588"/>
              <a:ext cx="5405555" cy="33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b="1" dirty="0" err="1">
                  <a:solidFill>
                    <a:srgbClr val="00B0F0"/>
                  </a:solidFill>
                </a:rPr>
                <a:t>Idx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= 4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 환자에 대한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Grade I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을 예측하는데 미치는 영향 확인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997246-1E7E-4E8D-8BAA-F5641789CB68}"/>
                </a:ext>
              </a:extLst>
            </p:cNvPr>
            <p:cNvSpPr txBox="1"/>
            <p:nvPr/>
          </p:nvSpPr>
          <p:spPr>
            <a:xfrm>
              <a:off x="4554872" y="2615308"/>
              <a:ext cx="5405555" cy="33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b="1" dirty="0" err="1">
                  <a:solidFill>
                    <a:srgbClr val="00B0F0"/>
                  </a:solidFill>
                </a:rPr>
                <a:t>Idx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= 4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 환자에 대한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Grade II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을 예측하는데 미치는 영향 확인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1B1BBE-531E-4686-A22F-C7D67AD55232}"/>
                </a:ext>
              </a:extLst>
            </p:cNvPr>
            <p:cNvSpPr txBox="1"/>
            <p:nvPr/>
          </p:nvSpPr>
          <p:spPr>
            <a:xfrm>
              <a:off x="4604656" y="4463578"/>
              <a:ext cx="5405555" cy="33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b="1" dirty="0" err="1">
                  <a:solidFill>
                    <a:srgbClr val="00B0F0"/>
                  </a:solidFill>
                </a:rPr>
                <a:t>Idx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= 4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 환자에 대한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others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을 예측하는데 미치는 영향 확인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0F1CDC5-1B1B-419B-B57E-742AB1971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23" y="3183692"/>
              <a:ext cx="3276054" cy="243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6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5. Feature Importance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89" y="1068588"/>
            <a:ext cx="362626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SHAP importance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A329B-75B1-4843-B402-F53BD4BBDC83}"/>
              </a:ext>
            </a:extLst>
          </p:cNvPr>
          <p:cNvSpPr txBox="1"/>
          <p:nvPr/>
        </p:nvSpPr>
        <p:spPr>
          <a:xfrm>
            <a:off x="978389" y="1569321"/>
            <a:ext cx="12749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Waterfall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DFE3F-EE1E-403B-961A-CE44FF7F2755}"/>
              </a:ext>
            </a:extLst>
          </p:cNvPr>
          <p:cNvSpPr txBox="1"/>
          <p:nvPr/>
        </p:nvSpPr>
        <p:spPr>
          <a:xfrm>
            <a:off x="978388" y="1902938"/>
            <a:ext cx="4123001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특정 데이터가 예측된 근거를 보여주는 </a:t>
            </a:r>
            <a:r>
              <a:rPr lang="en-US" altLang="ko-KR" sz="1200" dirty="0">
                <a:solidFill>
                  <a:schemeClr val="bg1"/>
                </a:solidFill>
              </a:rPr>
              <a:t>Plot.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각 </a:t>
            </a:r>
            <a:r>
              <a:rPr lang="en-US" altLang="ko-KR" sz="1200" dirty="0">
                <a:solidFill>
                  <a:schemeClr val="bg1"/>
                </a:solidFill>
              </a:rPr>
              <a:t>Feature</a:t>
            </a:r>
            <a:r>
              <a:rPr lang="ko-KR" altLang="en-US" sz="1200" dirty="0">
                <a:solidFill>
                  <a:schemeClr val="bg1"/>
                </a:solidFill>
              </a:rPr>
              <a:t>들의 공헌도와 </a:t>
            </a:r>
            <a:r>
              <a:rPr lang="en-US" altLang="ko-KR" sz="1200" dirty="0">
                <a:solidFill>
                  <a:schemeClr val="bg1"/>
                </a:solidFill>
              </a:rPr>
              <a:t>Shapley Value</a:t>
            </a:r>
            <a:r>
              <a:rPr lang="ko-KR" altLang="en-US" sz="1200" dirty="0">
                <a:solidFill>
                  <a:schemeClr val="bg1"/>
                </a:solidFill>
              </a:rPr>
              <a:t>를  직관적으로 표현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74D57-EA2C-4138-ABCD-FE7BAFAFA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9" y="2646047"/>
            <a:ext cx="10143946" cy="35516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986FA9-7502-49F8-AD62-4657ED3D0054}"/>
              </a:ext>
            </a:extLst>
          </p:cNvPr>
          <p:cNvSpPr txBox="1"/>
          <p:nvPr/>
        </p:nvSpPr>
        <p:spPr>
          <a:xfrm>
            <a:off x="6131999" y="1902937"/>
            <a:ext cx="3629049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빨간색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긍정적 요인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파란색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부정적 요인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F7E50-8EB7-4306-9414-D998930ADBD3}"/>
              </a:ext>
            </a:extLst>
          </p:cNvPr>
          <p:cNvSpPr txBox="1"/>
          <p:nvPr/>
        </p:nvSpPr>
        <p:spPr>
          <a:xfrm>
            <a:off x="9728391" y="2299308"/>
            <a:ext cx="1726865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>
                <a:solidFill>
                  <a:schemeClr val="bg1"/>
                </a:solidFill>
              </a:rPr>
              <a:t>*Grade I </a:t>
            </a:r>
            <a:r>
              <a:rPr lang="ko-KR" altLang="en-US" sz="1200" dirty="0">
                <a:solidFill>
                  <a:schemeClr val="bg1"/>
                </a:solidFill>
              </a:rPr>
              <a:t>예측하는 것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5. Feature Importance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89" y="1068588"/>
            <a:ext cx="362626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SHAP importance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A329B-75B1-4843-B402-F53BD4BBDC83}"/>
              </a:ext>
            </a:extLst>
          </p:cNvPr>
          <p:cNvSpPr txBox="1"/>
          <p:nvPr/>
        </p:nvSpPr>
        <p:spPr>
          <a:xfrm>
            <a:off x="978389" y="1569321"/>
            <a:ext cx="1572306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전역 막대 플롯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DFE3F-EE1E-403B-961A-CE44FF7F2755}"/>
              </a:ext>
            </a:extLst>
          </p:cNvPr>
          <p:cNvSpPr txBox="1"/>
          <p:nvPr/>
        </p:nvSpPr>
        <p:spPr>
          <a:xfrm>
            <a:off x="978388" y="2011643"/>
            <a:ext cx="412300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각 특성의 전체적인 중요성을 표시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86FA9-7502-49F8-AD62-4657ED3D0054}"/>
              </a:ext>
            </a:extLst>
          </p:cNvPr>
          <p:cNvSpPr txBox="1"/>
          <p:nvPr/>
        </p:nvSpPr>
        <p:spPr>
          <a:xfrm>
            <a:off x="6131999" y="1902937"/>
            <a:ext cx="3629049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빨간색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긍정적 요인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파란색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부정적 요인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F7E50-8EB7-4306-9414-D998930ADBD3}"/>
              </a:ext>
            </a:extLst>
          </p:cNvPr>
          <p:cNvSpPr txBox="1"/>
          <p:nvPr/>
        </p:nvSpPr>
        <p:spPr>
          <a:xfrm>
            <a:off x="9728391" y="2299308"/>
            <a:ext cx="1726865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>
                <a:solidFill>
                  <a:schemeClr val="bg1"/>
                </a:solidFill>
              </a:rPr>
              <a:t>*Grade I </a:t>
            </a:r>
            <a:r>
              <a:rPr lang="ko-KR" altLang="en-US" sz="1200" dirty="0">
                <a:solidFill>
                  <a:schemeClr val="bg1"/>
                </a:solidFill>
              </a:rPr>
              <a:t>예측하는 것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EF83BE-66CB-441D-9A63-0051501D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8" y="2734267"/>
            <a:ext cx="10186917" cy="34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5. Feature Importance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D0DE2-527F-4BC8-8D84-7C57AD5379AA}"/>
              </a:ext>
            </a:extLst>
          </p:cNvPr>
          <p:cNvSpPr txBox="1"/>
          <p:nvPr/>
        </p:nvSpPr>
        <p:spPr>
          <a:xfrm>
            <a:off x="978389" y="1068588"/>
            <a:ext cx="3626268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SHAP importance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A329B-75B1-4843-B402-F53BD4BBDC83}"/>
              </a:ext>
            </a:extLst>
          </p:cNvPr>
          <p:cNvSpPr txBox="1"/>
          <p:nvPr/>
        </p:nvSpPr>
        <p:spPr>
          <a:xfrm>
            <a:off x="978388" y="1534699"/>
            <a:ext cx="1572306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DFE3F-EE1E-403B-961A-CE44FF7F2755}"/>
              </a:ext>
            </a:extLst>
          </p:cNvPr>
          <p:cNvSpPr txBox="1"/>
          <p:nvPr/>
        </p:nvSpPr>
        <p:spPr>
          <a:xfrm>
            <a:off x="978388" y="1844827"/>
            <a:ext cx="4905054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전체 </a:t>
            </a:r>
            <a:r>
              <a:rPr lang="en-US" altLang="ko-KR" sz="1200" dirty="0">
                <a:solidFill>
                  <a:schemeClr val="bg1"/>
                </a:solidFill>
              </a:rPr>
              <a:t>Features</a:t>
            </a:r>
            <a:r>
              <a:rPr lang="ko-KR" altLang="en-US" sz="1200" dirty="0">
                <a:solidFill>
                  <a:schemeClr val="bg1"/>
                </a:solidFill>
              </a:rPr>
              <a:t>들에 대해 </a:t>
            </a:r>
            <a:r>
              <a:rPr lang="en-US" altLang="ko-KR" sz="1200" dirty="0">
                <a:solidFill>
                  <a:schemeClr val="bg1"/>
                </a:solidFill>
              </a:rPr>
              <a:t>Shapley Value</a:t>
            </a:r>
            <a:r>
              <a:rPr lang="ko-KR" altLang="en-US" sz="1200" dirty="0">
                <a:solidFill>
                  <a:schemeClr val="bg1"/>
                </a:solidFill>
              </a:rPr>
              <a:t>가 어떠한 분포를 미치는지 시각화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Ex) Grade</a:t>
            </a:r>
            <a:r>
              <a:rPr lang="ko-KR" altLang="en-US" sz="1200" dirty="0">
                <a:solidFill>
                  <a:schemeClr val="bg1"/>
                </a:solidFill>
              </a:rPr>
              <a:t>는 </a:t>
            </a:r>
            <a:r>
              <a:rPr lang="en-US" altLang="ko-KR" sz="1200" dirty="0">
                <a:solidFill>
                  <a:schemeClr val="bg1"/>
                </a:solidFill>
              </a:rPr>
              <a:t>Feature</a:t>
            </a:r>
            <a:r>
              <a:rPr lang="ko-KR" altLang="en-US" sz="1200" dirty="0">
                <a:solidFill>
                  <a:schemeClr val="bg1"/>
                </a:solidFill>
              </a:rPr>
              <a:t>가 적을수록 긍정적으로 작용한다는 것을 의미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86FA9-7502-49F8-AD62-4657ED3D0054}"/>
              </a:ext>
            </a:extLst>
          </p:cNvPr>
          <p:cNvSpPr txBox="1"/>
          <p:nvPr/>
        </p:nvSpPr>
        <p:spPr>
          <a:xfrm>
            <a:off x="6099343" y="1269861"/>
            <a:ext cx="3178344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빨간색</a:t>
            </a:r>
            <a:r>
              <a:rPr lang="en-US" altLang="ko-KR" sz="1200" dirty="0">
                <a:solidFill>
                  <a:schemeClr val="bg1"/>
                </a:solidFill>
              </a:rPr>
              <a:t>: Feature </a:t>
            </a:r>
            <a:r>
              <a:rPr lang="ko-KR" altLang="en-US" sz="1200" dirty="0">
                <a:solidFill>
                  <a:schemeClr val="bg1"/>
                </a:solidFill>
              </a:rPr>
              <a:t>값 높음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파란색</a:t>
            </a:r>
            <a:r>
              <a:rPr lang="en-US" altLang="ko-KR" sz="1200" dirty="0">
                <a:solidFill>
                  <a:schemeClr val="bg1"/>
                </a:solidFill>
              </a:rPr>
              <a:t>: Feature </a:t>
            </a:r>
            <a:r>
              <a:rPr lang="ko-KR" altLang="en-US" sz="1200" dirty="0">
                <a:solidFill>
                  <a:schemeClr val="bg1"/>
                </a:solidFill>
              </a:rPr>
              <a:t>값 낮음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F7E50-8EB7-4306-9414-D998930ADBD3}"/>
              </a:ext>
            </a:extLst>
          </p:cNvPr>
          <p:cNvSpPr txBox="1"/>
          <p:nvPr/>
        </p:nvSpPr>
        <p:spPr>
          <a:xfrm>
            <a:off x="9728391" y="2407936"/>
            <a:ext cx="1726865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*Grade I </a:t>
            </a:r>
            <a:r>
              <a:rPr lang="ko-KR" altLang="en-US" sz="1200" dirty="0">
                <a:solidFill>
                  <a:schemeClr val="bg1"/>
                </a:solidFill>
              </a:rPr>
              <a:t>예측하는 것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F757D-486D-41E8-954D-B74C6F2A907F}"/>
              </a:ext>
            </a:extLst>
          </p:cNvPr>
          <p:cNvSpPr txBox="1"/>
          <p:nvPr/>
        </p:nvSpPr>
        <p:spPr>
          <a:xfrm>
            <a:off x="6132000" y="1926802"/>
            <a:ext cx="3178344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음의 영역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부정적 요인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양의 영역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긍정적 요인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C0DD2-5678-48E3-B33C-13720CB2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9" y="2754675"/>
            <a:ext cx="10274197" cy="34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6. </a:t>
            </a:r>
            <a:r>
              <a:rPr lang="ko-KR" altLang="en-US" sz="4800" dirty="0">
                <a:solidFill>
                  <a:schemeClr val="bg1"/>
                </a:solidFill>
              </a:rPr>
              <a:t>요청 사항 </a:t>
            </a:r>
            <a:r>
              <a:rPr lang="en-US" altLang="ko-KR" sz="4800" dirty="0">
                <a:solidFill>
                  <a:schemeClr val="bg1"/>
                </a:solidFill>
              </a:rPr>
              <a:t>&amp; </a:t>
            </a:r>
            <a:r>
              <a:rPr lang="ko-KR" altLang="en-US" sz="4800" dirty="0">
                <a:solidFill>
                  <a:schemeClr val="bg1"/>
                </a:solidFill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11881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1. </a:t>
            </a:r>
            <a:r>
              <a:rPr lang="ko-KR" altLang="en-US" sz="4800" dirty="0">
                <a:solidFill>
                  <a:schemeClr val="bg1"/>
                </a:solidFill>
              </a:rPr>
              <a:t>개요 및 목표</a:t>
            </a:r>
          </a:p>
        </p:txBody>
      </p:sp>
    </p:spTree>
    <p:extLst>
      <p:ext uri="{BB962C8B-B14F-4D97-AF65-F5344CB8AC3E}">
        <p14:creationId xmlns:p14="http://schemas.microsoft.com/office/powerpoint/2010/main" val="6625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35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6. </a:t>
            </a:r>
            <a:r>
              <a:rPr lang="ko-KR" altLang="en-US" sz="2400" b="1" dirty="0">
                <a:solidFill>
                  <a:schemeClr val="bg1"/>
                </a:solidFill>
              </a:rPr>
              <a:t>요청 사항 </a:t>
            </a:r>
            <a:r>
              <a:rPr lang="en-US" altLang="ko-KR" sz="2400" b="1" dirty="0">
                <a:solidFill>
                  <a:schemeClr val="bg1"/>
                </a:solidFill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</a:rPr>
              <a:t>질문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390695" y="879258"/>
            <a:ext cx="11482609" cy="563104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4E54C-509B-43A3-A9BB-005D5744B540}"/>
              </a:ext>
            </a:extLst>
          </p:cNvPr>
          <p:cNvSpPr txBox="1"/>
          <p:nvPr/>
        </p:nvSpPr>
        <p:spPr>
          <a:xfrm>
            <a:off x="800959" y="1240872"/>
            <a:ext cx="947400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en-US" altLang="ko-KR" sz="1200" dirty="0">
                <a:solidFill>
                  <a:schemeClr val="bg1"/>
                </a:solidFill>
              </a:rPr>
              <a:t>Label data</a:t>
            </a:r>
            <a:r>
              <a:rPr lang="ko-KR" altLang="en-US" sz="1200" dirty="0">
                <a:solidFill>
                  <a:schemeClr val="bg1"/>
                </a:solidFill>
              </a:rPr>
              <a:t>에서의 </a:t>
            </a:r>
            <a:r>
              <a:rPr lang="en-US" altLang="ko-KR" sz="1200" dirty="0">
                <a:solidFill>
                  <a:schemeClr val="bg1"/>
                </a:solidFill>
              </a:rPr>
              <a:t>Stage Column</a:t>
            </a:r>
            <a:r>
              <a:rPr lang="ko-KR" altLang="en-US" sz="1200" dirty="0">
                <a:solidFill>
                  <a:schemeClr val="bg1"/>
                </a:solidFill>
              </a:rPr>
              <a:t>은 </a:t>
            </a:r>
            <a:r>
              <a:rPr lang="en-US" altLang="ko-KR" sz="1200" dirty="0" err="1">
                <a:solidFill>
                  <a:schemeClr val="bg1"/>
                </a:solidFill>
              </a:rPr>
              <a:t>Ia</a:t>
            </a:r>
            <a:r>
              <a:rPr lang="ko-KR" altLang="en-US" sz="1200" dirty="0">
                <a:solidFill>
                  <a:schemeClr val="bg1"/>
                </a:solidFill>
              </a:rPr>
              <a:t>에 너무 편향되어 있는 문제가 존재 </a:t>
            </a:r>
            <a:r>
              <a:rPr lang="en-US" altLang="ko-KR" sz="1200" dirty="0">
                <a:solidFill>
                  <a:schemeClr val="bg1"/>
                </a:solidFill>
              </a:rPr>
              <a:t> =&gt; </a:t>
            </a:r>
            <a:r>
              <a:rPr lang="en-US" altLang="ko-KR" sz="1200" dirty="0" err="1">
                <a:solidFill>
                  <a:srgbClr val="00B050"/>
                </a:solidFill>
              </a:rPr>
              <a:t>Ib</a:t>
            </a:r>
            <a:r>
              <a:rPr lang="ko-KR" altLang="en-US" sz="1200" dirty="0">
                <a:solidFill>
                  <a:srgbClr val="00B050"/>
                </a:solidFill>
              </a:rPr>
              <a:t>에 대한 데이터가 추가적으로 필요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82F99-1858-43FC-874D-202C6261C67D}"/>
              </a:ext>
            </a:extLst>
          </p:cNvPr>
          <p:cNvSpPr txBox="1"/>
          <p:nvPr/>
        </p:nvSpPr>
        <p:spPr>
          <a:xfrm>
            <a:off x="800955" y="1611992"/>
            <a:ext cx="10316221" cy="96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rgbClr val="00B050"/>
                </a:solidFill>
              </a:rPr>
              <a:t>. Group 4</a:t>
            </a:r>
            <a:r>
              <a:rPr lang="ko-KR" altLang="en-US" sz="1200" dirty="0">
                <a:solidFill>
                  <a:srgbClr val="00B050"/>
                </a:solidFill>
              </a:rPr>
              <a:t>개로 나누는 것보다 </a:t>
            </a:r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r>
              <a:rPr lang="ko-KR" altLang="en-US" sz="1200" dirty="0">
                <a:solidFill>
                  <a:srgbClr val="00B050"/>
                </a:solidFill>
              </a:rPr>
              <a:t>개의 그룹으로 묶는 것이 더 좋아 보인다고 생각했음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이에 대해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어떻게 생각 하시는 지</a:t>
            </a:r>
            <a:r>
              <a:rPr lang="en-US" altLang="ko-KR" sz="1200" dirty="0">
                <a:solidFill>
                  <a:schemeClr val="bg1"/>
                </a:solidFill>
              </a:rPr>
              <a:t>? 1</a:t>
            </a:r>
            <a:r>
              <a:rPr lang="ko-KR" altLang="en-US" sz="1200" dirty="0">
                <a:solidFill>
                  <a:schemeClr val="bg1"/>
                </a:solidFill>
              </a:rPr>
              <a:t>개의 그룹으로 묶어도 무방한지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ko-KR" altLang="en-US" sz="1200" dirty="0">
                <a:solidFill>
                  <a:schemeClr val="bg1"/>
                </a:solidFill>
              </a:rPr>
              <a:t>발생할 수 있는 문제가 없는지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>
                <a:solidFill>
                  <a:schemeClr val="bg1"/>
                </a:solidFill>
              </a:rPr>
              <a:t>Q. </a:t>
            </a:r>
            <a:r>
              <a:rPr lang="ko-KR" altLang="en-US" sz="1200" dirty="0">
                <a:solidFill>
                  <a:schemeClr val="bg1"/>
                </a:solidFill>
              </a:rPr>
              <a:t>그리고 수술 전 </a:t>
            </a:r>
            <a:r>
              <a:rPr lang="en-US" altLang="ko-KR" sz="1200" dirty="0">
                <a:solidFill>
                  <a:schemeClr val="bg1"/>
                </a:solidFill>
              </a:rPr>
              <a:t>More than 50%</a:t>
            </a:r>
            <a:r>
              <a:rPr lang="ko-KR" altLang="en-US" sz="1200" dirty="0">
                <a:solidFill>
                  <a:schemeClr val="bg1"/>
                </a:solidFill>
              </a:rPr>
              <a:t>가 무조건 수술 후 </a:t>
            </a:r>
            <a:r>
              <a:rPr lang="en-US" altLang="ko-KR" sz="1200" dirty="0">
                <a:solidFill>
                  <a:schemeClr val="bg1"/>
                </a:solidFill>
              </a:rPr>
              <a:t>More than 50%</a:t>
            </a:r>
            <a:r>
              <a:rPr lang="ko-KR" altLang="en-US" sz="1200" dirty="0">
                <a:solidFill>
                  <a:schemeClr val="bg1"/>
                </a:solidFill>
              </a:rPr>
              <a:t>인지</a:t>
            </a:r>
            <a:r>
              <a:rPr lang="en-US" altLang="ko-KR" sz="1200" dirty="0">
                <a:solidFill>
                  <a:schemeClr val="bg1"/>
                </a:solidFill>
              </a:rPr>
              <a:t>? </a:t>
            </a: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사실상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현재 </a:t>
            </a:r>
            <a:r>
              <a:rPr lang="en-US" altLang="ko-KR" sz="1200" dirty="0">
                <a:solidFill>
                  <a:schemeClr val="bg1"/>
                </a:solidFill>
              </a:rPr>
              <a:t>Less than 50%</a:t>
            </a:r>
            <a:r>
              <a:rPr lang="ko-KR" altLang="en-US" sz="1200" dirty="0">
                <a:solidFill>
                  <a:schemeClr val="bg1"/>
                </a:solidFill>
              </a:rPr>
              <a:t>가 다 </a:t>
            </a:r>
            <a:r>
              <a:rPr lang="en-US" altLang="ko-KR" sz="1200" dirty="0" err="1">
                <a:solidFill>
                  <a:schemeClr val="bg1"/>
                </a:solidFill>
              </a:rPr>
              <a:t>Ia</a:t>
            </a:r>
            <a:r>
              <a:rPr lang="ko-KR" altLang="en-US" sz="1200" dirty="0">
                <a:solidFill>
                  <a:schemeClr val="bg1"/>
                </a:solidFill>
              </a:rPr>
              <a:t>이고</a:t>
            </a:r>
            <a:r>
              <a:rPr lang="en-US" altLang="ko-KR" sz="1200" dirty="0">
                <a:solidFill>
                  <a:schemeClr val="bg1"/>
                </a:solidFill>
              </a:rPr>
              <a:t>, More than 50%</a:t>
            </a:r>
            <a:r>
              <a:rPr lang="ko-KR" altLang="en-US" sz="1200" dirty="0">
                <a:solidFill>
                  <a:schemeClr val="bg1"/>
                </a:solidFill>
              </a:rPr>
              <a:t>가 다 </a:t>
            </a:r>
            <a:r>
              <a:rPr lang="en-US" altLang="ko-KR" sz="1200" dirty="0" err="1">
                <a:solidFill>
                  <a:schemeClr val="bg1"/>
                </a:solidFill>
              </a:rPr>
              <a:t>Ib</a:t>
            </a:r>
            <a:r>
              <a:rPr lang="ko-KR" altLang="en-US" sz="1200" dirty="0">
                <a:solidFill>
                  <a:schemeClr val="bg1"/>
                </a:solidFill>
              </a:rPr>
              <a:t>이므로 </a:t>
            </a:r>
            <a:r>
              <a:rPr lang="ko-KR" altLang="en-US" sz="1200" dirty="0">
                <a:solidFill>
                  <a:srgbClr val="00B050"/>
                </a:solidFill>
              </a:rPr>
              <a:t>수술 전에도 </a:t>
            </a:r>
            <a:r>
              <a:rPr lang="en-US" altLang="ko-KR" sz="1200" dirty="0">
                <a:solidFill>
                  <a:srgbClr val="00B050"/>
                </a:solidFill>
              </a:rPr>
              <a:t>More than 50%</a:t>
            </a:r>
            <a:r>
              <a:rPr lang="ko-KR" altLang="en-US" sz="1200" dirty="0">
                <a:solidFill>
                  <a:srgbClr val="00B050"/>
                </a:solidFill>
              </a:rPr>
              <a:t>인 환자 데이터가 추가로 있으면 좋을 것이라 생각됨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2D944-A6EC-4010-9D04-0B9B97E8A625}"/>
              </a:ext>
            </a:extLst>
          </p:cNvPr>
          <p:cNvSpPr txBox="1"/>
          <p:nvPr/>
        </p:nvSpPr>
        <p:spPr>
          <a:xfrm>
            <a:off x="800956" y="2635080"/>
            <a:ext cx="947400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rgbClr val="00B050"/>
                </a:solidFill>
              </a:rPr>
              <a:t>. </a:t>
            </a:r>
            <a:r>
              <a:rPr lang="ko-KR" altLang="en-US" sz="1200" dirty="0">
                <a:solidFill>
                  <a:srgbClr val="00B050"/>
                </a:solidFill>
              </a:rPr>
              <a:t>환자 데이터를 추가적으로 더 획득한다면</a:t>
            </a:r>
            <a:r>
              <a:rPr lang="ko-KR" altLang="en-US" sz="1200" dirty="0">
                <a:solidFill>
                  <a:schemeClr val="bg1"/>
                </a:solidFill>
              </a:rPr>
              <a:t> 좀 더 명확한 결과가 나올 것으로 예상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25CA4-B07D-406C-8801-ADDA1B45EE43}"/>
              </a:ext>
            </a:extLst>
          </p:cNvPr>
          <p:cNvSpPr txBox="1"/>
          <p:nvPr/>
        </p:nvSpPr>
        <p:spPr>
          <a:xfrm>
            <a:off x="800957" y="908986"/>
            <a:ext cx="1572306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>
                <a:solidFill>
                  <a:srgbClr val="00B0F0"/>
                </a:solidFill>
              </a:rPr>
              <a:t>요청 사항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310E0-5610-4190-92D4-24727405AE10}"/>
              </a:ext>
            </a:extLst>
          </p:cNvPr>
          <p:cNvSpPr txBox="1"/>
          <p:nvPr/>
        </p:nvSpPr>
        <p:spPr>
          <a:xfrm>
            <a:off x="800956" y="2967035"/>
            <a:ext cx="58267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질문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DC20A-4396-4FCD-960C-189C59143ABD}"/>
              </a:ext>
            </a:extLst>
          </p:cNvPr>
          <p:cNvSpPr txBox="1"/>
          <p:nvPr/>
        </p:nvSpPr>
        <p:spPr>
          <a:xfrm>
            <a:off x="800957" y="3244741"/>
            <a:ext cx="9474009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2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수술 전 </a:t>
            </a:r>
            <a:r>
              <a:rPr lang="en-US" altLang="ko-KR" sz="1200" dirty="0">
                <a:solidFill>
                  <a:schemeClr val="bg1"/>
                </a:solidFill>
              </a:rPr>
              <a:t>Grade</a:t>
            </a:r>
            <a:r>
              <a:rPr lang="ko-KR" altLang="en-US" sz="1200" dirty="0">
                <a:solidFill>
                  <a:schemeClr val="bg1"/>
                </a:solidFill>
              </a:rPr>
              <a:t>와 침범 정도</a:t>
            </a:r>
            <a:r>
              <a:rPr lang="en-US" altLang="ko-KR" sz="1200" dirty="0">
                <a:solidFill>
                  <a:schemeClr val="bg1"/>
                </a:solidFill>
              </a:rPr>
              <a:t>(Stage) </a:t>
            </a:r>
            <a:r>
              <a:rPr lang="ko-KR" altLang="en-US" sz="1200" dirty="0">
                <a:solidFill>
                  <a:schemeClr val="bg1"/>
                </a:solidFill>
              </a:rPr>
              <a:t>결과를 얻을 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정량적인 평가 기준이 있는지</a:t>
            </a:r>
            <a:r>
              <a:rPr lang="en-US" altLang="ko-KR" sz="1200" dirty="0"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solidFill>
                  <a:schemeClr val="bg1"/>
                </a:solidFill>
              </a:rPr>
              <a:t>아니면 의사마다 개인 차이가 있는지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=&gt; </a:t>
            </a:r>
            <a:r>
              <a:rPr lang="ko-KR" altLang="en-US" sz="1200" dirty="0">
                <a:solidFill>
                  <a:schemeClr val="bg1"/>
                </a:solidFill>
              </a:rPr>
              <a:t>의사가 개인적으로 </a:t>
            </a:r>
            <a:r>
              <a:rPr lang="en-US" altLang="ko-KR" sz="1200" dirty="0">
                <a:solidFill>
                  <a:schemeClr val="bg1"/>
                </a:solidFill>
              </a:rPr>
              <a:t>cell type, region</a:t>
            </a:r>
            <a:r>
              <a:rPr lang="ko-KR" altLang="en-US" sz="1200" dirty="0">
                <a:solidFill>
                  <a:schemeClr val="bg1"/>
                </a:solidFill>
              </a:rPr>
              <a:t>을 보고 판단하는지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783EF-6C76-4601-844E-EF506C984430}"/>
              </a:ext>
            </a:extLst>
          </p:cNvPr>
          <p:cNvSpPr txBox="1"/>
          <p:nvPr/>
        </p:nvSpPr>
        <p:spPr>
          <a:xfrm>
            <a:off x="803094" y="3859139"/>
            <a:ext cx="10585812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rgbClr val="00B050"/>
                </a:solidFill>
              </a:rPr>
              <a:t>2. Method</a:t>
            </a:r>
            <a:r>
              <a:rPr lang="ko-KR" altLang="en-US" sz="1200" dirty="0">
                <a:solidFill>
                  <a:srgbClr val="00B050"/>
                </a:solidFill>
              </a:rPr>
              <a:t>에서 방식은 어떤 경우에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따라 달리 하는지</a:t>
            </a:r>
            <a:r>
              <a:rPr lang="en-US" altLang="ko-KR" sz="1200" dirty="0">
                <a:solidFill>
                  <a:srgbClr val="00B050"/>
                </a:solidFill>
              </a:rPr>
              <a:t>?</a:t>
            </a:r>
            <a:r>
              <a:rPr lang="en-US" altLang="ko-KR" sz="1200" dirty="0">
                <a:solidFill>
                  <a:schemeClr val="bg1"/>
                </a:solidFill>
              </a:rPr>
              <a:t> ('Dilatation/</a:t>
            </a:r>
            <a:r>
              <a:rPr lang="en-US" altLang="ko-KR" sz="1200" dirty="0" err="1">
                <a:solidFill>
                  <a:schemeClr val="bg1"/>
                </a:solidFill>
              </a:rPr>
              <a:t>currettage</a:t>
            </a:r>
            <a:r>
              <a:rPr lang="en-US" altLang="ko-KR" sz="1200" dirty="0">
                <a:solidFill>
                  <a:schemeClr val="bg1"/>
                </a:solidFill>
              </a:rPr>
              <a:t>': </a:t>
            </a:r>
            <a:r>
              <a:rPr lang="ko-KR" altLang="en-US" sz="1200" dirty="0" err="1">
                <a:solidFill>
                  <a:schemeClr val="bg1"/>
                </a:solidFill>
              </a:rPr>
              <a:t>자궁긁어냄술</a:t>
            </a:r>
            <a:r>
              <a:rPr lang="en-US" altLang="ko-KR" sz="1200" dirty="0">
                <a:solidFill>
                  <a:schemeClr val="bg1"/>
                </a:solidFill>
              </a:rPr>
              <a:t>’, ‘Hysteroscopy’: </a:t>
            </a:r>
            <a:r>
              <a:rPr lang="ko-KR" altLang="en-US" sz="1200" dirty="0" err="1">
                <a:solidFill>
                  <a:schemeClr val="bg1"/>
                </a:solidFill>
              </a:rPr>
              <a:t>자궁경</a:t>
            </a:r>
            <a:r>
              <a:rPr lang="en-US" altLang="ko-KR" sz="1200" dirty="0">
                <a:solidFill>
                  <a:schemeClr val="bg1"/>
                </a:solidFill>
              </a:rPr>
              <a:t>, ‘</a:t>
            </a:r>
            <a:r>
              <a:rPr lang="en-US" altLang="ko-KR" sz="1200" dirty="0" err="1">
                <a:solidFill>
                  <a:schemeClr val="bg1"/>
                </a:solidFill>
              </a:rPr>
              <a:t>Pipelle</a:t>
            </a:r>
            <a:r>
              <a:rPr lang="en-US" altLang="ko-KR" sz="1200" dirty="0">
                <a:solidFill>
                  <a:schemeClr val="bg1"/>
                </a:solidFill>
              </a:rPr>
              <a:t> biopsy’: </a:t>
            </a:r>
            <a:r>
              <a:rPr lang="ko-KR" altLang="en-US" sz="1200" dirty="0">
                <a:solidFill>
                  <a:schemeClr val="bg1"/>
                </a:solidFill>
              </a:rPr>
              <a:t>파이프 </a:t>
            </a:r>
            <a:r>
              <a:rPr lang="ko-KR" altLang="en-US" sz="1200" dirty="0" err="1">
                <a:solidFill>
                  <a:schemeClr val="bg1"/>
                </a:solidFill>
              </a:rPr>
              <a:t>생검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=&gt; </a:t>
            </a:r>
            <a:r>
              <a:rPr lang="ko-KR" altLang="en-US" sz="1200" dirty="0">
                <a:solidFill>
                  <a:schemeClr val="bg1"/>
                </a:solidFill>
              </a:rPr>
              <a:t>세 가지다 </a:t>
            </a:r>
            <a:r>
              <a:rPr lang="ko-KR" altLang="en-US" sz="1200" dirty="0" err="1">
                <a:solidFill>
                  <a:schemeClr val="bg1"/>
                </a:solidFill>
              </a:rPr>
              <a:t>자궁내막조직검사인지</a:t>
            </a:r>
            <a:r>
              <a:rPr lang="en-US" altLang="ko-KR" sz="1200" dirty="0"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solidFill>
                  <a:schemeClr val="bg1"/>
                </a:solidFill>
              </a:rPr>
              <a:t>그럼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자궁경은 배에 절개 부위 없이 </a:t>
            </a:r>
            <a:r>
              <a:rPr lang="ko-KR" altLang="en-US" sz="1200" dirty="0" err="1">
                <a:solidFill>
                  <a:schemeClr val="bg1"/>
                </a:solidFill>
              </a:rPr>
              <a:t>자궁내강을</a:t>
            </a:r>
            <a:r>
              <a:rPr lang="ko-KR" altLang="en-US" sz="1200" dirty="0">
                <a:solidFill>
                  <a:schemeClr val="bg1"/>
                </a:solidFill>
              </a:rPr>
              <a:t> 확인하는 내시경인데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이 또한 자궁내막조직을 </a:t>
            </a:r>
            <a:r>
              <a:rPr lang="ko-KR" altLang="en-US" sz="1200" dirty="0" err="1">
                <a:solidFill>
                  <a:schemeClr val="bg1"/>
                </a:solidFill>
              </a:rPr>
              <a:t>체취할</a:t>
            </a:r>
            <a:r>
              <a:rPr lang="ko-KR" altLang="en-US" sz="1200" dirty="0">
                <a:solidFill>
                  <a:schemeClr val="bg1"/>
                </a:solidFill>
              </a:rPr>
              <a:t> 수 있는지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3A53D-495B-4F75-8375-73C9047E0B8D}"/>
              </a:ext>
            </a:extLst>
          </p:cNvPr>
          <p:cNvSpPr txBox="1"/>
          <p:nvPr/>
        </p:nvSpPr>
        <p:spPr>
          <a:xfrm>
            <a:off x="800957" y="4472431"/>
            <a:ext cx="947400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rgbClr val="00B050"/>
                </a:solidFill>
              </a:rPr>
              <a:t>3. </a:t>
            </a:r>
            <a:r>
              <a:rPr lang="ko-KR" altLang="en-US" sz="1200" u="sng" dirty="0">
                <a:solidFill>
                  <a:srgbClr val="00B050"/>
                </a:solidFill>
              </a:rPr>
              <a:t>수술 전 </a:t>
            </a:r>
            <a:r>
              <a:rPr lang="en-US" altLang="ko-KR" sz="1200" u="sng" dirty="0">
                <a:solidFill>
                  <a:srgbClr val="00B050"/>
                </a:solidFill>
              </a:rPr>
              <a:t>Grade II </a:t>
            </a:r>
            <a:r>
              <a:rPr lang="ko-KR" altLang="en-US" sz="1200" u="sng" dirty="0">
                <a:solidFill>
                  <a:srgbClr val="00B050"/>
                </a:solidFill>
              </a:rPr>
              <a:t>였다가</a:t>
            </a:r>
            <a:r>
              <a:rPr lang="en-US" altLang="ko-KR" sz="1200" u="sng" dirty="0">
                <a:solidFill>
                  <a:srgbClr val="00B050"/>
                </a:solidFill>
              </a:rPr>
              <a:t>, </a:t>
            </a:r>
            <a:r>
              <a:rPr lang="ko-KR" altLang="en-US" sz="1200" u="sng" dirty="0">
                <a:solidFill>
                  <a:srgbClr val="00B050"/>
                </a:solidFill>
              </a:rPr>
              <a:t>수술 후 </a:t>
            </a:r>
            <a:r>
              <a:rPr lang="en-US" altLang="ko-KR" sz="1200" u="sng" dirty="0">
                <a:solidFill>
                  <a:srgbClr val="00B050"/>
                </a:solidFill>
              </a:rPr>
              <a:t>Grade I</a:t>
            </a:r>
            <a:r>
              <a:rPr lang="ko-KR" altLang="en-US" sz="1200" u="sng" dirty="0">
                <a:solidFill>
                  <a:srgbClr val="00B050"/>
                </a:solidFill>
              </a:rPr>
              <a:t>으로 바뀐 경우는 어떤 이유 때문인가</a:t>
            </a:r>
            <a:r>
              <a:rPr lang="en-US" altLang="ko-KR" sz="1200" u="sng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58CBE-860D-493D-8A63-3C3190D15926}"/>
              </a:ext>
            </a:extLst>
          </p:cNvPr>
          <p:cNvSpPr txBox="1"/>
          <p:nvPr/>
        </p:nvSpPr>
        <p:spPr>
          <a:xfrm>
            <a:off x="800957" y="5396764"/>
            <a:ext cx="9474009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5. </a:t>
            </a:r>
            <a:r>
              <a:rPr lang="ko-KR" altLang="en-US" sz="1200" dirty="0">
                <a:solidFill>
                  <a:schemeClr val="bg1"/>
                </a:solidFill>
              </a:rPr>
              <a:t>침습 깊이와 종양 크기는 어떤 관계를 가지는지</a:t>
            </a:r>
            <a:r>
              <a:rPr lang="en-US" altLang="ko-KR" sz="1200" dirty="0">
                <a:solidFill>
                  <a:schemeClr val="bg1"/>
                </a:solidFill>
              </a:rPr>
              <a:t>? (</a:t>
            </a:r>
            <a:r>
              <a:rPr lang="ko-KR" altLang="en-US" sz="1200" dirty="0">
                <a:solidFill>
                  <a:schemeClr val="bg1"/>
                </a:solidFill>
              </a:rPr>
              <a:t>별개의 문제인지</a:t>
            </a:r>
            <a:r>
              <a:rPr lang="en-US" altLang="ko-KR" sz="1200" dirty="0">
                <a:solidFill>
                  <a:schemeClr val="bg1"/>
                </a:solidFill>
              </a:rPr>
              <a:t>?)</a:t>
            </a:r>
          </a:p>
          <a:p>
            <a:pPr marL="171450" indent="-1714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>
                <a:solidFill>
                  <a:srgbClr val="00B050"/>
                </a:solidFill>
              </a:rPr>
              <a:t>수술 후 침범 정도와 종양 크기를 보면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</a:rPr>
              <a:t>종양 크기가 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  <a:r>
              <a:rPr lang="ko-KR" altLang="en-US" sz="1200" dirty="0">
                <a:solidFill>
                  <a:srgbClr val="00B050"/>
                </a:solidFill>
              </a:rPr>
              <a:t>인데도 </a:t>
            </a:r>
            <a:r>
              <a:rPr lang="en-US" altLang="ko-KR" sz="1200" dirty="0">
                <a:solidFill>
                  <a:srgbClr val="00B050"/>
                </a:solidFill>
              </a:rPr>
              <a:t>Less than 50%</a:t>
            </a:r>
            <a:r>
              <a:rPr lang="ko-KR" altLang="en-US" sz="1200" dirty="0">
                <a:solidFill>
                  <a:srgbClr val="00B050"/>
                </a:solidFill>
              </a:rPr>
              <a:t>을 가지는 것도 있고 심지어 </a:t>
            </a:r>
            <a:r>
              <a:rPr lang="en-US" altLang="ko-KR" sz="1200" dirty="0">
                <a:solidFill>
                  <a:srgbClr val="00B050"/>
                </a:solidFill>
              </a:rPr>
              <a:t>More than 50%</a:t>
            </a:r>
            <a:r>
              <a:rPr lang="ko-KR" altLang="en-US" sz="1200" dirty="0">
                <a:solidFill>
                  <a:srgbClr val="00B050"/>
                </a:solidFill>
              </a:rPr>
              <a:t>를 가지는 환자가 존재한다</a:t>
            </a:r>
            <a:r>
              <a:rPr lang="en-US" altLang="ko-KR" sz="1200" dirty="0">
                <a:solidFill>
                  <a:srgbClr val="00B050"/>
                </a:solidFill>
              </a:rPr>
              <a:t>. </a:t>
            </a:r>
            <a:r>
              <a:rPr lang="ko-KR" altLang="en-US" sz="1200" dirty="0">
                <a:solidFill>
                  <a:srgbClr val="00B050"/>
                </a:solidFill>
              </a:rPr>
              <a:t>왜 이런 경우가 생기는지</a:t>
            </a:r>
            <a:r>
              <a:rPr lang="en-US" altLang="ko-KR" sz="1200" dirty="0">
                <a:solidFill>
                  <a:srgbClr val="00B050"/>
                </a:solidFill>
              </a:rPr>
              <a:t>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03BAA-482A-4304-B823-A1670BF94DA6}"/>
              </a:ext>
            </a:extLst>
          </p:cNvPr>
          <p:cNvSpPr txBox="1"/>
          <p:nvPr/>
        </p:nvSpPr>
        <p:spPr>
          <a:xfrm>
            <a:off x="800957" y="4814923"/>
            <a:ext cx="9474009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4. </a:t>
            </a:r>
            <a:r>
              <a:rPr lang="ko-KR" altLang="en-US" sz="1200" dirty="0">
                <a:solidFill>
                  <a:schemeClr val="bg1"/>
                </a:solidFill>
              </a:rPr>
              <a:t>수술 전에 종양 크기가 크고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수술 후에 종양 크기가 작은 이유는 어떤 이유 때문에 그런 결과가 나오는지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rgbClr val="00B050"/>
                </a:solidFill>
              </a:rPr>
              <a:t>=&gt; </a:t>
            </a:r>
            <a:r>
              <a:rPr lang="ko-KR" altLang="en-US" sz="1200" dirty="0">
                <a:solidFill>
                  <a:srgbClr val="00B050"/>
                </a:solidFill>
              </a:rPr>
              <a:t>그리고 </a:t>
            </a:r>
            <a:r>
              <a:rPr lang="ko-KR" altLang="en-US" sz="1200" u="sng" dirty="0">
                <a:solidFill>
                  <a:srgbClr val="00B050"/>
                </a:solidFill>
              </a:rPr>
              <a:t>수술 전에는 종양 크기가 있었다가</a:t>
            </a:r>
            <a:r>
              <a:rPr lang="en-US" altLang="ko-KR" sz="1200" u="sng" dirty="0">
                <a:solidFill>
                  <a:srgbClr val="00B050"/>
                </a:solidFill>
              </a:rPr>
              <a:t>, </a:t>
            </a:r>
            <a:r>
              <a:rPr lang="ko-KR" altLang="en-US" sz="1200" u="sng" dirty="0">
                <a:solidFill>
                  <a:srgbClr val="00B050"/>
                </a:solidFill>
              </a:rPr>
              <a:t>수술 후에는 종양 크기가 </a:t>
            </a:r>
            <a:r>
              <a:rPr lang="en-US" altLang="ko-KR" sz="1200" u="sng" dirty="0">
                <a:solidFill>
                  <a:srgbClr val="00B050"/>
                </a:solidFill>
              </a:rPr>
              <a:t>0</a:t>
            </a:r>
            <a:r>
              <a:rPr lang="ko-KR" altLang="en-US" sz="1200" u="sng" dirty="0">
                <a:solidFill>
                  <a:srgbClr val="00B050"/>
                </a:solidFill>
              </a:rPr>
              <a:t>이 되는 경우는 왜 그런지</a:t>
            </a:r>
            <a:r>
              <a:rPr lang="en-US" altLang="ko-KR" sz="1200" u="sng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002BE-DD03-417B-AAA0-4D9EFC9C143B}"/>
              </a:ext>
            </a:extLst>
          </p:cNvPr>
          <p:cNvSpPr txBox="1"/>
          <p:nvPr/>
        </p:nvSpPr>
        <p:spPr>
          <a:xfrm>
            <a:off x="800955" y="6122936"/>
            <a:ext cx="947400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solidFill>
                  <a:srgbClr val="00B050"/>
                </a:solidFill>
              </a:rPr>
              <a:t>6. Stage</a:t>
            </a:r>
            <a:r>
              <a:rPr lang="ko-KR" altLang="en-US" sz="1200" dirty="0">
                <a:solidFill>
                  <a:srgbClr val="00B050"/>
                </a:solidFill>
              </a:rPr>
              <a:t>에서 </a:t>
            </a:r>
            <a:r>
              <a:rPr lang="en-US" altLang="ko-KR" sz="1200" dirty="0" err="1">
                <a:solidFill>
                  <a:srgbClr val="00B050"/>
                </a:solidFill>
              </a:rPr>
              <a:t>Ia</a:t>
            </a:r>
            <a:r>
              <a:rPr lang="en-US" altLang="ko-KR" sz="1200" dirty="0">
                <a:solidFill>
                  <a:srgbClr val="00B050"/>
                </a:solidFill>
              </a:rPr>
              <a:t>, II, IIIc, </a:t>
            </a:r>
            <a:r>
              <a:rPr lang="en-US" altLang="ko-KR" sz="1200" dirty="0" err="1">
                <a:solidFill>
                  <a:srgbClr val="00B050"/>
                </a:solidFill>
              </a:rPr>
              <a:t>Ib</a:t>
            </a:r>
            <a:r>
              <a:rPr lang="en-US" altLang="ko-KR" sz="1200" dirty="0">
                <a:solidFill>
                  <a:srgbClr val="00B050"/>
                </a:solidFill>
              </a:rPr>
              <a:t>, IIIc1</a:t>
            </a:r>
            <a:r>
              <a:rPr lang="ko-KR" altLang="en-US" sz="1200" dirty="0">
                <a:solidFill>
                  <a:srgbClr val="00B050"/>
                </a:solidFill>
              </a:rPr>
              <a:t>이 있는데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en-US" altLang="ko-KR" sz="1200" dirty="0" err="1">
                <a:solidFill>
                  <a:srgbClr val="00B050"/>
                </a:solidFill>
              </a:rPr>
              <a:t>Ia</a:t>
            </a:r>
            <a:r>
              <a:rPr lang="ko-KR" altLang="en-US" sz="1200" dirty="0">
                <a:solidFill>
                  <a:srgbClr val="00B050"/>
                </a:solidFill>
              </a:rPr>
              <a:t>와 </a:t>
            </a:r>
            <a:r>
              <a:rPr lang="en-US" altLang="ko-KR" sz="1200" dirty="0" err="1">
                <a:solidFill>
                  <a:srgbClr val="00B050"/>
                </a:solidFill>
              </a:rPr>
              <a:t>Ib</a:t>
            </a:r>
            <a:r>
              <a:rPr lang="ko-KR" altLang="en-US" sz="1200" dirty="0">
                <a:solidFill>
                  <a:srgbClr val="00B050"/>
                </a:solidFill>
              </a:rPr>
              <a:t>를 제외하고 나머지는 무엇을 말하는지</a:t>
            </a:r>
            <a:r>
              <a:rPr lang="en-US" altLang="ko-KR" sz="120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3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7AE801-08AD-4952-AFF8-F747BC78EC1D}"/>
              </a:ext>
            </a:extLst>
          </p:cNvPr>
          <p:cNvGrpSpPr/>
          <p:nvPr/>
        </p:nvGrpSpPr>
        <p:grpSpPr>
          <a:xfrm>
            <a:off x="390695" y="319406"/>
            <a:ext cx="11191342" cy="6219188"/>
            <a:chOff x="390695" y="319406"/>
            <a:chExt cx="11191342" cy="62191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B388B-0C04-4009-99DA-8FA5B8D66B78}"/>
                </a:ext>
              </a:extLst>
            </p:cNvPr>
            <p:cNvSpPr txBox="1"/>
            <p:nvPr/>
          </p:nvSpPr>
          <p:spPr>
            <a:xfrm>
              <a:off x="390695" y="319406"/>
              <a:ext cx="2347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1.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 개요 및 목표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217D766-8F33-43C7-9454-09B1DA7B2126}"/>
                </a:ext>
              </a:extLst>
            </p:cNvPr>
            <p:cNvSpPr/>
            <p:nvPr/>
          </p:nvSpPr>
          <p:spPr>
            <a:xfrm>
              <a:off x="609963" y="4944200"/>
              <a:ext cx="10972074" cy="1594394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CE4AC9F-478B-4FED-BFEE-0928FA5F985E}"/>
                </a:ext>
              </a:extLst>
            </p:cNvPr>
            <p:cNvSpPr/>
            <p:nvPr/>
          </p:nvSpPr>
          <p:spPr>
            <a:xfrm>
              <a:off x="609963" y="2983114"/>
              <a:ext cx="10972074" cy="1594394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D520D7-F010-49CB-AAAE-C4BE2BF07EC1}"/>
                </a:ext>
              </a:extLst>
            </p:cNvPr>
            <p:cNvSpPr/>
            <p:nvPr/>
          </p:nvSpPr>
          <p:spPr>
            <a:xfrm>
              <a:off x="609963" y="1084895"/>
              <a:ext cx="10972074" cy="1594394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AAF21-FDE1-4DAE-B93E-59D3CB4237C6}"/>
                </a:ext>
              </a:extLst>
            </p:cNvPr>
            <p:cNvSpPr txBox="1"/>
            <p:nvPr/>
          </p:nvSpPr>
          <p:spPr>
            <a:xfrm>
              <a:off x="811811" y="1094806"/>
              <a:ext cx="1419759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b="1" dirty="0">
                  <a:solidFill>
                    <a:srgbClr val="00B0F0"/>
                  </a:solidFill>
                </a:rPr>
                <a:t>Background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9D2B95-EC41-41D6-8DBC-BD8BD6AD8821}"/>
                </a:ext>
              </a:extLst>
            </p:cNvPr>
            <p:cNvSpPr txBox="1"/>
            <p:nvPr/>
          </p:nvSpPr>
          <p:spPr>
            <a:xfrm>
              <a:off x="811812" y="1626655"/>
              <a:ext cx="106955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Fertility-sparing therapy(</a:t>
              </a:r>
              <a:r>
                <a:rPr lang="ko-KR" altLang="en-US" sz="1600" dirty="0">
                  <a:solidFill>
                    <a:schemeClr val="bg1"/>
                  </a:solidFill>
                </a:rPr>
                <a:t>암수술을 받지 않고 호르몬 치료 시행</a:t>
              </a:r>
              <a:r>
                <a:rPr lang="en-US" altLang="ko-KR" sz="1600" dirty="0">
                  <a:solidFill>
                    <a:schemeClr val="bg1"/>
                  </a:solidFill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자궁내막암 진단을 위해 시행한 자궁 내막 조직 검사 및 </a:t>
              </a:r>
              <a:r>
                <a:rPr lang="en-US" altLang="ko-KR" sz="1600" dirty="0">
                  <a:solidFill>
                    <a:schemeClr val="bg1"/>
                  </a:solidFill>
                </a:rPr>
                <a:t>MRI</a:t>
              </a:r>
              <a:r>
                <a:rPr lang="ko-KR" altLang="en-US" sz="1600" dirty="0">
                  <a:solidFill>
                    <a:schemeClr val="bg1"/>
                  </a:solidFill>
                </a:rPr>
                <a:t> 에서 </a:t>
              </a:r>
              <a:r>
                <a:rPr lang="en-US" altLang="ko-KR" sz="1600" dirty="0">
                  <a:solidFill>
                    <a:schemeClr val="bg1"/>
                  </a:solidFill>
                </a:rPr>
                <a:t>Grade I, Stage 1A endometrioid adenocarcinoma(no myometrial invasion)</a:t>
              </a:r>
              <a:r>
                <a:rPr lang="ko-KR" altLang="en-US" sz="1600" dirty="0">
                  <a:solidFill>
                    <a:schemeClr val="bg1"/>
                  </a:solidFill>
                </a:rPr>
                <a:t>로 진단된 환자들 중 향후 임신을 계획하고 있는 환자들에게만 권고 되고 있음 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559849D-4A51-4AA2-B34B-EB104195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71" y="5192897"/>
              <a:ext cx="6439264" cy="109699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7CBCB0-C055-448C-9B3E-AFB1F8E6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790" y="5192898"/>
              <a:ext cx="3445692" cy="109699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2F78A-5562-45E3-B1F8-6512235EC7A2}"/>
                </a:ext>
              </a:extLst>
            </p:cNvPr>
            <p:cNvSpPr txBox="1"/>
            <p:nvPr/>
          </p:nvSpPr>
          <p:spPr>
            <a:xfrm>
              <a:off x="859971" y="3631448"/>
              <a:ext cx="1030351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Low risk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환자들에서</a:t>
              </a:r>
              <a:r>
                <a:rPr lang="ko-KR" altLang="en-US" sz="1600" dirty="0">
                  <a:solidFill>
                    <a:schemeClr val="bg1"/>
                  </a:solidFill>
                </a:rPr>
                <a:t> 암 수술 전 평가</a:t>
              </a:r>
              <a:r>
                <a:rPr lang="en-US" altLang="ko-KR" sz="1600" dirty="0">
                  <a:solidFill>
                    <a:schemeClr val="bg1"/>
                  </a:solidFill>
                </a:rPr>
                <a:t>(Preoperative assessment)</a:t>
              </a:r>
              <a:r>
                <a:rPr lang="ko-KR" altLang="en-US" sz="1600" dirty="0">
                  <a:solidFill>
                    <a:schemeClr val="bg1"/>
                  </a:solidFill>
                </a:rPr>
                <a:t>와 암 수술 후 조직 소견</a:t>
              </a:r>
              <a:r>
                <a:rPr lang="en-US" altLang="ko-KR" sz="1600" dirty="0">
                  <a:solidFill>
                    <a:schemeClr val="bg1"/>
                  </a:solidFill>
                </a:rPr>
                <a:t>(Postoperative pathology)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의 높은 일치율이 증명 되어야 한다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</a:p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*low-risk: Grade 1 or 2 and Stage 1A(1, 2)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BD5E2-3123-41EA-8E9F-94100E23A5D2}"/>
                </a:ext>
              </a:extLst>
            </p:cNvPr>
            <p:cNvSpPr txBox="1"/>
            <p:nvPr/>
          </p:nvSpPr>
          <p:spPr>
            <a:xfrm>
              <a:off x="859971" y="3106008"/>
              <a:ext cx="724261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b="1" dirty="0">
                  <a:solidFill>
                    <a:srgbClr val="00B0F0"/>
                  </a:solidFill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234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r>
              <a:rPr lang="ko-KR" altLang="en-US" sz="2400" b="1" dirty="0">
                <a:solidFill>
                  <a:schemeClr val="bg1"/>
                </a:solidFill>
              </a:rPr>
              <a:t> 개요 및 목표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C621F0-91CA-4C45-B42A-910E0709A7C4}"/>
              </a:ext>
            </a:extLst>
          </p:cNvPr>
          <p:cNvSpPr/>
          <p:nvPr/>
        </p:nvSpPr>
        <p:spPr>
          <a:xfrm>
            <a:off x="2419531" y="1298981"/>
            <a:ext cx="7352937" cy="445008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81B06-A438-4BBE-A3D1-61B4B0D0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13" y="2300435"/>
            <a:ext cx="4911172" cy="22101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A3A76A-01FA-4813-8C88-9CD82594E9CF}"/>
              </a:ext>
            </a:extLst>
          </p:cNvPr>
          <p:cNvSpPr txBox="1"/>
          <p:nvPr/>
        </p:nvSpPr>
        <p:spPr>
          <a:xfrm>
            <a:off x="3640413" y="1598435"/>
            <a:ext cx="1247273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dirty="0">
                <a:solidFill>
                  <a:srgbClr val="00B0F0"/>
                </a:solidFill>
              </a:rPr>
              <a:t>연구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8F2E1-0E8D-428A-8AF6-1C83A51C0AB3}"/>
              </a:ext>
            </a:extLst>
          </p:cNvPr>
          <p:cNvSpPr txBox="1"/>
          <p:nvPr/>
        </p:nvSpPr>
        <p:spPr>
          <a:xfrm>
            <a:off x="3640413" y="4857020"/>
            <a:ext cx="5274987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수술 전 데이터로 수술 후 결과에 해당하는 </a:t>
            </a:r>
            <a:r>
              <a:rPr lang="en-US" altLang="ko-KR" sz="1400" dirty="0">
                <a:solidFill>
                  <a:schemeClr val="bg1"/>
                </a:solidFill>
              </a:rPr>
              <a:t>Group A, B, C, D</a:t>
            </a:r>
            <a:r>
              <a:rPr lang="ko-KR" altLang="en-US" sz="1400" dirty="0">
                <a:solidFill>
                  <a:schemeClr val="bg1"/>
                </a:solidFill>
              </a:rPr>
              <a:t>를 예측</a:t>
            </a:r>
          </a:p>
        </p:txBody>
      </p:sp>
    </p:spTree>
    <p:extLst>
      <p:ext uri="{BB962C8B-B14F-4D97-AF65-F5344CB8AC3E}">
        <p14:creationId xmlns:p14="http://schemas.microsoft.com/office/powerpoint/2010/main" val="5137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959429" y="1774371"/>
            <a:ext cx="8479971" cy="349197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2. </a:t>
            </a:r>
            <a:r>
              <a:rPr lang="ko-KR" altLang="en-US" sz="4800" dirty="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7923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234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12B62B-CDAD-4587-B1AD-A958933500F6}"/>
              </a:ext>
            </a:extLst>
          </p:cNvPr>
          <p:cNvGrpSpPr/>
          <p:nvPr/>
        </p:nvGrpSpPr>
        <p:grpSpPr>
          <a:xfrm>
            <a:off x="968828" y="1042227"/>
            <a:ext cx="10058400" cy="5496367"/>
            <a:chOff x="968828" y="1042227"/>
            <a:chExt cx="10058400" cy="54963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968828" y="1042227"/>
              <a:ext cx="10058400" cy="5496367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AF0B03-C4EE-4F36-8964-B70A13F9A7CA}"/>
                </a:ext>
              </a:extLst>
            </p:cNvPr>
            <p:cNvSpPr txBox="1"/>
            <p:nvPr/>
          </p:nvSpPr>
          <p:spPr>
            <a:xfrm>
              <a:off x="1564640" y="1205579"/>
              <a:ext cx="8809446" cy="36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1.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 우선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label data(Postoperative)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에서의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Stage column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은 </a:t>
              </a:r>
              <a:r>
                <a:rPr lang="en-US" altLang="ko-KR" sz="1600" b="1" dirty="0" err="1">
                  <a:solidFill>
                    <a:srgbClr val="00B0F0"/>
                  </a:solidFill>
                </a:rPr>
                <a:t>Ia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에 너무 편향되어 있는 문제가 존재한다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.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AA4CAD-9E6D-424E-8A5F-CBD5B0E5C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39" y="1798621"/>
              <a:ext cx="6280283" cy="37240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3BC72-BBE2-4AB5-A242-8B8104313AF7}"/>
                </a:ext>
              </a:extLst>
            </p:cNvPr>
            <p:cNvSpPr txBox="1"/>
            <p:nvPr/>
          </p:nvSpPr>
          <p:spPr>
            <a:xfrm>
              <a:off x="1564639" y="5815773"/>
              <a:ext cx="8199847" cy="33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-&gt; </a:t>
              </a:r>
              <a:r>
                <a:rPr lang="en-US" altLang="ko-KR" sz="1400" dirty="0" err="1">
                  <a:solidFill>
                    <a:schemeClr val="bg1"/>
                  </a:solidFill>
                </a:rPr>
                <a:t>Ib</a:t>
              </a:r>
              <a:r>
                <a:rPr lang="ko-KR" altLang="en-US" sz="1400" dirty="0">
                  <a:solidFill>
                    <a:schemeClr val="bg1"/>
                  </a:solidFill>
                </a:rPr>
                <a:t>에 대한 데이터가 추가적으로 요구됨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234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12B62B-CDAD-4587-B1AD-A958933500F6}"/>
              </a:ext>
            </a:extLst>
          </p:cNvPr>
          <p:cNvGrpSpPr/>
          <p:nvPr/>
        </p:nvGrpSpPr>
        <p:grpSpPr>
          <a:xfrm>
            <a:off x="968828" y="1042227"/>
            <a:ext cx="10058400" cy="5496367"/>
            <a:chOff x="968828" y="1042227"/>
            <a:chExt cx="10058400" cy="54963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968828" y="1042227"/>
              <a:ext cx="10058400" cy="5496367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AF0B03-C4EE-4F36-8964-B70A13F9A7CA}"/>
                </a:ext>
              </a:extLst>
            </p:cNvPr>
            <p:cNvSpPr txBox="1"/>
            <p:nvPr/>
          </p:nvSpPr>
          <p:spPr>
            <a:xfrm>
              <a:off x="1564640" y="1205579"/>
              <a:ext cx="7786190" cy="36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2. Group 4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개로 나누는 것보다 이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4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개의 그룹을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1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개로 묶는 것이 더 좋아 보임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.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A7A005-A29A-48FE-9531-1EB6EBDF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2" y="1989868"/>
            <a:ext cx="3769361" cy="4096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D97C0-27F6-4C3D-9103-F58644E9E095}"/>
              </a:ext>
            </a:extLst>
          </p:cNvPr>
          <p:cNvSpPr txBox="1"/>
          <p:nvPr/>
        </p:nvSpPr>
        <p:spPr>
          <a:xfrm>
            <a:off x="1684382" y="1632677"/>
            <a:ext cx="1026160" cy="33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침범 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FD541-F7AC-490E-80D2-80E03E7AF872}"/>
              </a:ext>
            </a:extLst>
          </p:cNvPr>
          <p:cNvSpPr txBox="1"/>
          <p:nvPr/>
        </p:nvSpPr>
        <p:spPr>
          <a:xfrm>
            <a:off x="5998028" y="1989868"/>
            <a:ext cx="4509590" cy="420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제대로 맞춘 것은 </a:t>
            </a:r>
            <a:r>
              <a:rPr lang="en-US" altLang="ko-KR" sz="1400" b="1" dirty="0">
                <a:solidFill>
                  <a:schemeClr val="bg1"/>
                </a:solidFill>
              </a:rPr>
              <a:t>28.17 + 30.15 = </a:t>
            </a:r>
            <a:r>
              <a:rPr lang="ko-KR" altLang="en-US" sz="1400" b="1" dirty="0">
                <a:solidFill>
                  <a:schemeClr val="bg1"/>
                </a:solidFill>
              </a:rPr>
              <a:t>약 </a:t>
            </a:r>
            <a:r>
              <a:rPr lang="en-US" altLang="ko-KR" sz="1400" b="1" dirty="0">
                <a:solidFill>
                  <a:schemeClr val="bg1"/>
                </a:solidFill>
              </a:rPr>
              <a:t>58.32%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그럼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제대로 못 맞춘 경우는 약 </a:t>
            </a:r>
            <a:r>
              <a:rPr lang="en-US" altLang="ko-KR" sz="1400" b="1" dirty="0">
                <a:solidFill>
                  <a:schemeClr val="bg1"/>
                </a:solidFill>
              </a:rPr>
              <a:t>41.68%</a:t>
            </a:r>
            <a:r>
              <a:rPr lang="ko-KR" altLang="en-US" sz="1400" b="1" dirty="0">
                <a:solidFill>
                  <a:schemeClr val="bg1"/>
                </a:solidFill>
              </a:rPr>
              <a:t>라는 것</a:t>
            </a:r>
            <a:r>
              <a:rPr lang="en-US" altLang="ko-KR" sz="1400" b="1" dirty="0">
                <a:solidFill>
                  <a:schemeClr val="bg1"/>
                </a:solidFill>
              </a:rPr>
              <a:t>. =&gt;</a:t>
            </a:r>
            <a:r>
              <a:rPr lang="ko-KR" altLang="en-US" sz="1400" b="1" dirty="0">
                <a:solidFill>
                  <a:schemeClr val="bg1"/>
                </a:solidFill>
              </a:rPr>
              <a:t> 오차율이 너무 크다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하지만</a:t>
            </a:r>
            <a:r>
              <a:rPr lang="en-US" altLang="ko-KR" sz="1400" b="1" dirty="0">
                <a:solidFill>
                  <a:schemeClr val="bg1"/>
                </a:solidFill>
              </a:rPr>
              <a:t>, Less than 50%</a:t>
            </a:r>
            <a:r>
              <a:rPr lang="ko-KR" altLang="en-US" sz="1400" b="1" dirty="0">
                <a:solidFill>
                  <a:schemeClr val="bg1"/>
                </a:solidFill>
              </a:rPr>
              <a:t>까지 괜찮다는 가정하에 그룹을 묶게 되면 일치도가 높아짐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</a:rPr>
              <a:t>이를 제외한 수술 후 </a:t>
            </a:r>
            <a:r>
              <a:rPr lang="en-US" altLang="ko-KR" sz="1400" b="1" dirty="0">
                <a:solidFill>
                  <a:schemeClr val="bg1"/>
                </a:solidFill>
              </a:rPr>
              <a:t>More than 50%</a:t>
            </a:r>
            <a:r>
              <a:rPr lang="ko-KR" altLang="en-US" sz="1400" b="1" dirty="0">
                <a:solidFill>
                  <a:schemeClr val="bg1"/>
                </a:solidFill>
              </a:rPr>
              <a:t>인 심각한 </a:t>
            </a:r>
            <a:r>
              <a:rPr lang="en-US" altLang="ko-KR" sz="1400" b="1" dirty="0">
                <a:solidFill>
                  <a:schemeClr val="bg1"/>
                </a:solidFill>
              </a:rPr>
              <a:t>bad case</a:t>
            </a:r>
            <a:r>
              <a:rPr lang="ko-KR" altLang="en-US" sz="1400" b="1" dirty="0">
                <a:solidFill>
                  <a:schemeClr val="bg1"/>
                </a:solidFill>
              </a:rPr>
              <a:t>인 경우는 약 </a:t>
            </a:r>
            <a:r>
              <a:rPr lang="en-US" altLang="ko-KR" sz="1400" b="1" dirty="0">
                <a:solidFill>
                  <a:schemeClr val="bg1"/>
                </a:solidFill>
              </a:rPr>
              <a:t>5.15%</a:t>
            </a:r>
            <a:r>
              <a:rPr lang="ko-KR" altLang="en-US" sz="1400" b="1" dirty="0">
                <a:solidFill>
                  <a:schemeClr val="bg1"/>
                </a:solidFill>
              </a:rPr>
              <a:t>이다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But, </a:t>
            </a:r>
            <a:r>
              <a:rPr lang="ko-KR" altLang="en-US" sz="1400" b="1" dirty="0">
                <a:solidFill>
                  <a:schemeClr val="bg1"/>
                </a:solidFill>
              </a:rPr>
              <a:t>이렇게 나누었을 때도 </a:t>
            </a:r>
            <a:r>
              <a:rPr lang="en-US" altLang="ko-KR" sz="1400" b="1" dirty="0">
                <a:solidFill>
                  <a:schemeClr val="bg1"/>
                </a:solidFill>
              </a:rPr>
              <a:t>data imbalance </a:t>
            </a:r>
            <a:r>
              <a:rPr lang="ko-KR" altLang="en-US" sz="1400" b="1" dirty="0">
                <a:solidFill>
                  <a:schemeClr val="bg1"/>
                </a:solidFill>
              </a:rPr>
              <a:t>문제가 발생할 수 있다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</a:rPr>
              <a:t>즉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이를 해결하기 위한 </a:t>
            </a:r>
            <a:r>
              <a:rPr lang="en-US" altLang="ko-KR" sz="1400" b="1" dirty="0">
                <a:solidFill>
                  <a:schemeClr val="bg1"/>
                </a:solidFill>
              </a:rPr>
              <a:t>More than 50% case</a:t>
            </a:r>
            <a:r>
              <a:rPr lang="ko-KR" altLang="en-US" sz="1400" b="1" dirty="0">
                <a:solidFill>
                  <a:schemeClr val="bg1"/>
                </a:solidFill>
              </a:rPr>
              <a:t> 데이터가 추가로 요구 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Q. </a:t>
            </a:r>
            <a:r>
              <a:rPr lang="ko-KR" altLang="en-US" sz="1400" b="1" dirty="0">
                <a:solidFill>
                  <a:srgbClr val="FF0000"/>
                </a:solidFill>
              </a:rPr>
              <a:t>수술 전 </a:t>
            </a:r>
            <a:r>
              <a:rPr lang="en-US" altLang="ko-KR" sz="1400" b="1" dirty="0">
                <a:solidFill>
                  <a:srgbClr val="FF0000"/>
                </a:solidFill>
              </a:rPr>
              <a:t>More than 50%</a:t>
            </a:r>
            <a:r>
              <a:rPr lang="ko-KR" altLang="en-US" sz="1400" b="1" dirty="0">
                <a:solidFill>
                  <a:srgbClr val="FF0000"/>
                </a:solidFill>
              </a:rPr>
              <a:t>가 수술 후 무조건 </a:t>
            </a:r>
            <a:r>
              <a:rPr lang="en-US" altLang="ko-KR" sz="1400" b="1" dirty="0">
                <a:solidFill>
                  <a:srgbClr val="FF0000"/>
                </a:solidFill>
              </a:rPr>
              <a:t>More than 50%</a:t>
            </a:r>
            <a:r>
              <a:rPr lang="ko-KR" altLang="en-US" sz="1400" b="1" dirty="0">
                <a:solidFill>
                  <a:srgbClr val="FF0000"/>
                </a:solidFill>
              </a:rPr>
              <a:t>인지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3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FB388B-0C04-4009-99DA-8FA5B8D66B78}"/>
              </a:ext>
            </a:extLst>
          </p:cNvPr>
          <p:cNvSpPr txBox="1"/>
          <p:nvPr/>
        </p:nvSpPr>
        <p:spPr>
          <a:xfrm>
            <a:off x="390695" y="319406"/>
            <a:ext cx="234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12B62B-CDAD-4587-B1AD-A958933500F6}"/>
              </a:ext>
            </a:extLst>
          </p:cNvPr>
          <p:cNvGrpSpPr/>
          <p:nvPr/>
        </p:nvGrpSpPr>
        <p:grpSpPr>
          <a:xfrm>
            <a:off x="968828" y="1042227"/>
            <a:ext cx="10058400" cy="5496367"/>
            <a:chOff x="968828" y="1042227"/>
            <a:chExt cx="10058400" cy="54963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C621F0-91CA-4C45-B42A-910E0709A7C4}"/>
                </a:ext>
              </a:extLst>
            </p:cNvPr>
            <p:cNvSpPr/>
            <p:nvPr/>
          </p:nvSpPr>
          <p:spPr>
            <a:xfrm>
              <a:off x="968828" y="1042227"/>
              <a:ext cx="10058400" cy="5496367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AF0B03-C4EE-4F36-8964-B70A13F9A7CA}"/>
                </a:ext>
              </a:extLst>
            </p:cNvPr>
            <p:cNvSpPr txBox="1"/>
            <p:nvPr/>
          </p:nvSpPr>
          <p:spPr>
            <a:xfrm>
              <a:off x="1564640" y="1205579"/>
              <a:ext cx="7786190" cy="36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</a:rPr>
                <a:t>2. Group 4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개로 나누는 것보다 이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4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개의 그룹을 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1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개로 묶는 것이 더 좋아 보임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.</a:t>
              </a:r>
              <a:endParaRPr lang="ko-KR" altLang="en-US" sz="16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7D97C0-27F6-4C3D-9103-F58644E9E095}"/>
              </a:ext>
            </a:extLst>
          </p:cNvPr>
          <p:cNvSpPr txBox="1"/>
          <p:nvPr/>
        </p:nvSpPr>
        <p:spPr>
          <a:xfrm>
            <a:off x="1684382" y="1617564"/>
            <a:ext cx="1026160" cy="33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Grade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FD541-F7AC-490E-80D2-80E03E7AF872}"/>
              </a:ext>
            </a:extLst>
          </p:cNvPr>
          <p:cNvSpPr txBox="1"/>
          <p:nvPr/>
        </p:nvSpPr>
        <p:spPr>
          <a:xfrm>
            <a:off x="5998028" y="2080029"/>
            <a:ext cx="4288972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제대로 맞춘 것은 </a:t>
            </a:r>
            <a:r>
              <a:rPr lang="en-US" altLang="ko-KR" sz="1400" b="1" dirty="0">
                <a:solidFill>
                  <a:schemeClr val="bg1"/>
                </a:solidFill>
              </a:rPr>
              <a:t>60.31 + 15.87 = </a:t>
            </a:r>
            <a:r>
              <a:rPr lang="ko-KR" altLang="en-US" sz="1400" b="1" dirty="0">
                <a:solidFill>
                  <a:schemeClr val="bg1"/>
                </a:solidFill>
              </a:rPr>
              <a:t>약 </a:t>
            </a:r>
            <a:r>
              <a:rPr lang="en-US" altLang="ko-KR" sz="1400" b="1" dirty="0">
                <a:solidFill>
                  <a:schemeClr val="bg1"/>
                </a:solidFill>
              </a:rPr>
              <a:t>76.18%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그래도 침범 정도보다는 나은 상황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Grade</a:t>
            </a:r>
            <a:r>
              <a:rPr lang="ko-KR" altLang="en-US" sz="1400" b="1" dirty="0">
                <a:solidFill>
                  <a:schemeClr val="bg1"/>
                </a:solidFill>
              </a:rPr>
              <a:t> 또한 </a:t>
            </a:r>
            <a:r>
              <a:rPr lang="en-US" altLang="ko-KR" sz="1400" b="1" dirty="0">
                <a:solidFill>
                  <a:schemeClr val="bg1"/>
                </a:solidFill>
              </a:rPr>
              <a:t>Grade I, II</a:t>
            </a:r>
            <a:r>
              <a:rPr lang="ko-KR" altLang="en-US" sz="1400" b="1" dirty="0">
                <a:solidFill>
                  <a:schemeClr val="bg1"/>
                </a:solidFill>
              </a:rPr>
              <a:t>를 하나의 </a:t>
            </a:r>
            <a:r>
              <a:rPr lang="en-US" altLang="ko-KR" sz="1400" b="1" dirty="0">
                <a:solidFill>
                  <a:schemeClr val="bg1"/>
                </a:solidFill>
              </a:rPr>
              <a:t>Group</a:t>
            </a:r>
            <a:r>
              <a:rPr lang="ko-KR" altLang="en-US" sz="1400" b="1" dirty="0">
                <a:solidFill>
                  <a:schemeClr val="bg1"/>
                </a:solidFill>
              </a:rPr>
              <a:t>으로 묶을 지</a:t>
            </a:r>
            <a:r>
              <a:rPr lang="en-US" altLang="ko-KR" sz="1400" b="1" dirty="0">
                <a:solidFill>
                  <a:schemeClr val="bg1"/>
                </a:solidFill>
              </a:rPr>
              <a:t> or  </a:t>
            </a:r>
            <a:r>
              <a:rPr lang="ko-KR" altLang="en-US" sz="1400" b="1" dirty="0">
                <a:solidFill>
                  <a:schemeClr val="bg1"/>
                </a:solidFill>
              </a:rPr>
              <a:t>그대로 </a:t>
            </a:r>
            <a:r>
              <a:rPr lang="en-US" altLang="ko-KR" sz="1400" b="1" dirty="0">
                <a:solidFill>
                  <a:schemeClr val="bg1"/>
                </a:solidFill>
              </a:rPr>
              <a:t>Grade I, II</a:t>
            </a:r>
            <a:r>
              <a:rPr lang="ko-KR" altLang="en-US" sz="1400" b="1" dirty="0">
                <a:solidFill>
                  <a:schemeClr val="bg1"/>
                </a:solidFill>
              </a:rPr>
              <a:t>를 구분할지 고민이 </a:t>
            </a:r>
            <a:r>
              <a:rPr lang="ko-KR" altLang="en-US" sz="1400" b="1" dirty="0" err="1">
                <a:solidFill>
                  <a:schemeClr val="bg1"/>
                </a:solidFill>
              </a:rPr>
              <a:t>필요해보임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전자는 </a:t>
            </a:r>
            <a:r>
              <a:rPr lang="en-US" altLang="ko-KR" sz="1400" b="1" dirty="0">
                <a:solidFill>
                  <a:schemeClr val="bg1"/>
                </a:solidFill>
              </a:rPr>
              <a:t>Grade III </a:t>
            </a:r>
            <a:r>
              <a:rPr lang="ko-KR" altLang="en-US" sz="1400" b="1" dirty="0">
                <a:solidFill>
                  <a:schemeClr val="bg1"/>
                </a:solidFill>
              </a:rPr>
              <a:t>등인 </a:t>
            </a:r>
            <a:r>
              <a:rPr lang="en-US" altLang="ko-KR" sz="1400" b="1" dirty="0">
                <a:solidFill>
                  <a:schemeClr val="bg1"/>
                </a:solidFill>
              </a:rPr>
              <a:t>others</a:t>
            </a:r>
            <a:r>
              <a:rPr lang="ko-KR" altLang="en-US" sz="1400" b="1" dirty="0">
                <a:solidFill>
                  <a:schemeClr val="bg1"/>
                </a:solidFill>
              </a:rPr>
              <a:t>의 데이터 부족으로 </a:t>
            </a:r>
            <a:r>
              <a:rPr lang="en-US" altLang="ko-KR" sz="1400" b="1" dirty="0">
                <a:solidFill>
                  <a:schemeClr val="bg1"/>
                </a:solidFill>
              </a:rPr>
              <a:t>data imbalance</a:t>
            </a:r>
            <a:r>
              <a:rPr lang="ko-KR" altLang="en-US" sz="1400" b="1" dirty="0">
                <a:solidFill>
                  <a:schemeClr val="bg1"/>
                </a:solidFill>
              </a:rPr>
              <a:t>의 문제가 발생할 우려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altLang="ko-KR" sz="1400" b="1" dirty="0">
                <a:solidFill>
                  <a:schemeClr val="bg1"/>
                </a:solidFill>
              </a:rPr>
              <a:t>others</a:t>
            </a:r>
            <a:r>
              <a:rPr lang="ko-KR" altLang="en-US" sz="1400" b="1" dirty="0">
                <a:solidFill>
                  <a:schemeClr val="bg1"/>
                </a:solidFill>
              </a:rPr>
              <a:t>의 추가 </a:t>
            </a:r>
            <a:r>
              <a:rPr lang="en-US" altLang="ko-KR" sz="1400" b="1" dirty="0">
                <a:solidFill>
                  <a:schemeClr val="bg1"/>
                </a:solidFill>
              </a:rPr>
              <a:t>case data </a:t>
            </a:r>
            <a:r>
              <a:rPr lang="ko-KR" altLang="en-US" sz="1400" b="1" dirty="0">
                <a:solidFill>
                  <a:schemeClr val="bg1"/>
                </a:solidFill>
              </a:rPr>
              <a:t>필요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*others: III, </a:t>
            </a:r>
            <a:r>
              <a:rPr lang="ko-KR" altLang="en-US" sz="1000" b="1" dirty="0">
                <a:solidFill>
                  <a:schemeClr val="bg1"/>
                </a:solidFill>
              </a:rPr>
              <a:t>해석하기 부적절한 값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빈칸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후자는 수술 전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후 </a:t>
            </a:r>
            <a:r>
              <a:rPr lang="en-US" altLang="ko-KR" sz="1400" b="1" dirty="0">
                <a:solidFill>
                  <a:schemeClr val="bg1"/>
                </a:solidFill>
              </a:rPr>
              <a:t>Grade II</a:t>
            </a:r>
            <a:r>
              <a:rPr lang="ko-KR" altLang="en-US" sz="1400" b="1" dirty="0">
                <a:solidFill>
                  <a:schemeClr val="bg1"/>
                </a:solidFill>
              </a:rPr>
              <a:t>를 맞추는 것이 약 </a:t>
            </a:r>
            <a:r>
              <a:rPr lang="en-US" altLang="ko-KR" sz="1400" b="1" dirty="0">
                <a:solidFill>
                  <a:schemeClr val="bg1"/>
                </a:solidFill>
              </a:rPr>
              <a:t>15%</a:t>
            </a:r>
            <a:r>
              <a:rPr lang="ko-KR" altLang="en-US" sz="1400" b="1" dirty="0">
                <a:solidFill>
                  <a:schemeClr val="bg1"/>
                </a:solidFill>
              </a:rPr>
              <a:t>로 적기 때문에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추가적인 데이터들을 모아서 학습을 진행</a:t>
            </a:r>
            <a:r>
              <a:rPr lang="en-US" altLang="ko-KR" sz="1400" b="1" dirty="0">
                <a:solidFill>
                  <a:schemeClr val="bg1"/>
                </a:solidFill>
              </a:rPr>
              <a:t>=&gt; </a:t>
            </a:r>
            <a:r>
              <a:rPr lang="ko-KR" altLang="en-US" sz="1400" b="1" dirty="0">
                <a:solidFill>
                  <a:schemeClr val="bg1"/>
                </a:solidFill>
              </a:rPr>
              <a:t>추가 환자 데이터 필요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93C7B9-8D16-4999-9163-25D5448C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2" y="2080029"/>
            <a:ext cx="3802018" cy="41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1683</Words>
  <Application>Microsoft Office PowerPoint</Application>
  <PresentationFormat>와이드스크린</PresentationFormat>
  <Paragraphs>185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마루 부리 Beta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USER</cp:lastModifiedBy>
  <cp:revision>186</cp:revision>
  <dcterms:created xsi:type="dcterms:W3CDTF">2020-11-18T01:48:02Z</dcterms:created>
  <dcterms:modified xsi:type="dcterms:W3CDTF">2022-06-15T05:22:02Z</dcterms:modified>
</cp:coreProperties>
</file>