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qxWx6YMDPa/DibiUr8hAWwMGG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5992D5-40DA-4590-9FF2-E63F6D797C68}">
  <a:tblStyle styleId="{9A5992D5-40DA-4590-9FF2-E63F6D797C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2022 인하 인공지능 챌린지에 참여한, 찌개사랑팀 발표자 이종법입니다.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그래서 Autoformer를 이용했습니다.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모델의 특징으로는 진행과정에서 여러 번의 series decomposition과 Autocorrelation attention 과정이 있는 것입니다.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다음은 데이터 구조로, Autoformer에 여러 터빈 데이터를 사용할 수 있도록 슬라이딩 윈도우 방식으로 데이터 구조를 변경해주었습니다.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하지만, Autoformer의 학습시간이 너무 길어서, 공간적으로 상관성이 띄는 터빈들 21개를 선택해 데이터로 이용했습니다.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fdcdac7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또한 저희는 여러 터빈 풍속 중 하나만 선택하는 방법을 선택했습니다.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결과로 나온 134개의 터빈으로 patv를 예측했을 때, 경향성과 스케일이 크게 다른 것을 관측했습니다.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이때, 저희는 점수를 높일 수 있는 방법이 Patv의 분산을 줄이는 것이라 생각했습니다.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왜냐하면, 터빈들이 모두 격자형으로 모여 있어서, 결과 값에 큰 분산이 없을 것이라 예측했습니다.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그래서 특정 터빈을 선택하는 방법을 통해 public score를 높였습니다.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13fdcdac76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fdcdac76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대표 터빈 선정 방법을 첫번째는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7일 데이터 모든 터빈으로 중앙값, 70백분위수, 평균값을 구하고,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각각 터빈들의 데이터와 mse가 가장 낮은 터빈을 선택했씁니다.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그 결과 102 터빈, 75터빈, 16터빈 선택되었습니다.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또한 지역성을 기준으로 91번 터빈, 25번 터빈에서 실시 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public 데이터에서는 뽑았을때 좋은 성능이었습니다.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3fdcdac76b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다음은 구한 풍속을 바탕으로 Patv를 구한 것 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5099b374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Patv 예측은 LGBM을 이용했습니다. XGboost나 다른 boosting 계열 실험결과, lgbm이 가장 우수했습니다.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Train은 public 또는 private의 풍속데이터와 기타 날짜 및 id, 그리고 그것을 통해서 얻을 수 있는 피처엔지니어링을 수행하여,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Patv를 예측했습니다.</a:t>
            </a:r>
            <a:endParaRPr/>
          </a:p>
        </p:txBody>
      </p:sp>
      <p:sp>
        <p:nvSpPr>
          <p:cNvPr id="242" name="Google Shape;242;g145099b3745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5099b374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추론은, 앞서 예측했던 test 풍속 데이터와 같은 방법으로 구해진 피처들을 이용해, patv를 예측합니다.</a:t>
            </a:r>
            <a:endParaRPr/>
          </a:p>
        </p:txBody>
      </p:sp>
      <p:sp>
        <p:nvSpPr>
          <p:cNvPr id="263" name="Google Shape;263;g145099b3745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피처엔지니어링은 크게 4가지로 진행했습니다.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시계열에서 많이 쓰이는 시간 관련 변수,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데이터로 주어진 터빈 공간 관계 변수,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각 터빈별 통계량,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날짜별 풍속 통계량을 제작했습니다.</a:t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Feature engineering 성능 평가를 봤을 때,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Day 별 풍속 통계량, 시간 변수, 공간적 상관관계, 터빈 별 풍속 통계량으로.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모델이 터빈 간에 차이는 학습하지 못한것을 발견 할 수 있으며,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해당 날짜의 데이터들을 학습에 크게 활용했음을 볼 수 있습니다.</a:t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목차는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저희가 문제를 어떻게 설정했는지.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그에 따른 풍속 예측, Patv 예측순으로 설명하겠습니다.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하나의 풍속만을 이용해 예측한 Patv의 예시입니다.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결과, 여러 터빈을 대표값을 정확하게 예측하는데는 성공했지만,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터빈간에 차이는 학습하지 못했음을 	볼 수 있습니다.</a:t>
            </a:r>
            <a:endParaRPr/>
          </a:p>
        </p:txBody>
      </p:sp>
      <p:sp>
        <p:nvSpPr>
          <p:cNvPr id="308" name="Google Shape;30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첫째로 문제 설정 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저희가 2주동안 lstm,gru 기반의 베이스라인을 수정해가며, 다양한 시도를 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결과적으로, Patv 예측시 모두 베이스라인보다 성능이 부족했습니다.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그 이유로는, 7개월 정도의 적은 데이터와 Patv의 노이즈와 불안정한 값 들 때문이라 생각했습니다.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불안정한 요소를 해결하기 위해 풍속을 예측해서, Patv를 구하기로 정했습니다.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다음은 풍속예측에 필요한 전처리와 모델입니다.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먼저 저희는 결측치를 제거하기 위해 데이터를 다른 관점에서 봤습니다.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같은 시간대 데이터를 날짜순으로 정렬해봤습니다.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모든 터빈들이 같은 시간이라도 주기성을 띄는 것을 관측했고, 이를 활용해 보간해주었습니다.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결측치 제거후 결과입니다.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fdcdac76b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3fdcdac76b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대부분의 모델보다 baseline이 public set에서 우수했기에, baseline을 선택했고,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일부 터빈만 선택하는 blocking time series split 사용시 점수가 제일 좋았습니다.</a:t>
            </a:r>
            <a:endParaRPr/>
          </a:p>
        </p:txBody>
      </p:sp>
      <p:sp>
        <p:nvSpPr>
          <p:cNvPr id="156" name="Google Shape;156;g13fdcdac76b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저희는 결측치를 제거하는 과정에서, 같은 시간대에 상관성이 존재하니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시간대를 활용하는 Autocorrelation 모델을 사용하는 것이 어떨까 생각했습니다.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그래서 baseline외에 추가 모델을 선택했습니다.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841849" y="2505675"/>
            <a:ext cx="1050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인하 인공지능 챌린지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3347720" y="3673455"/>
            <a:ext cx="549656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"/>
          <p:cNvSpPr txBox="1"/>
          <p:nvPr/>
        </p:nvSpPr>
        <p:spPr>
          <a:xfrm>
            <a:off x="4912024" y="3917911"/>
            <a:ext cx="23679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찌개사랑 팀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이종법 장동훈 김대유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949092" y="6311262"/>
            <a:ext cx="293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231223" y="225000"/>
            <a:ext cx="30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- 모델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9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61" y="1641776"/>
            <a:ext cx="10633678" cy="358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/>
        </p:nvSpPr>
        <p:spPr>
          <a:xfrm>
            <a:off x="231229" y="225007"/>
            <a:ext cx="3253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- 데이터 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0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0"/>
          <p:cNvSpPr txBox="1"/>
          <p:nvPr/>
        </p:nvSpPr>
        <p:spPr>
          <a:xfrm>
            <a:off x="231235" y="1086815"/>
            <a:ext cx="59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슬라이딩 윈도우 방식을 활용.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-1008559" y="2194210"/>
            <a:ext cx="59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 70 %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10"/>
          <p:cNvGrpSpPr/>
          <p:nvPr/>
        </p:nvGrpSpPr>
        <p:grpSpPr>
          <a:xfrm>
            <a:off x="231226" y="2563542"/>
            <a:ext cx="3455231" cy="2314476"/>
            <a:chOff x="779644" y="2854389"/>
            <a:chExt cx="3994487" cy="2314476"/>
          </a:xfrm>
        </p:grpSpPr>
        <p:sp>
          <p:nvSpPr>
            <p:cNvPr id="189" name="Google Shape;189;p10"/>
            <p:cNvSpPr/>
            <p:nvPr/>
          </p:nvSpPr>
          <p:spPr>
            <a:xfrm>
              <a:off x="779646" y="2854389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Turb60 (Day1~5)  |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Turb60 (Day6~7)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779644" y="3692091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Turb61 (Day1~5)  |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Turb61 (Day6~7)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779644" y="4478252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Turb62 (Day1~5)  | Y : Turb62 (Day6~7)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0"/>
          <p:cNvSpPr txBox="1"/>
          <p:nvPr/>
        </p:nvSpPr>
        <p:spPr>
          <a:xfrm>
            <a:off x="1243061" y="4964815"/>
            <a:ext cx="14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0"/>
          <p:cNvGrpSpPr/>
          <p:nvPr/>
        </p:nvGrpSpPr>
        <p:grpSpPr>
          <a:xfrm>
            <a:off x="4233732" y="2599063"/>
            <a:ext cx="3455231" cy="2314476"/>
            <a:chOff x="779644" y="2854389"/>
            <a:chExt cx="3994487" cy="2314476"/>
          </a:xfrm>
        </p:grpSpPr>
        <p:sp>
          <p:nvSpPr>
            <p:cNvPr id="194" name="Google Shape;194;p10"/>
            <p:cNvSpPr/>
            <p:nvPr/>
          </p:nvSpPr>
          <p:spPr>
            <a:xfrm>
              <a:off x="779646" y="2854389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Turb60 (Day140~145)  |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Turb60 (Day146~147)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779644" y="3692091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Turb61 (Day140~145)  |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Turb61 (Day146~147)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79644" y="4478252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Turb62 (Day140~145)  |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Turb62 (Day146~147)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0"/>
          <p:cNvSpPr txBox="1"/>
          <p:nvPr/>
        </p:nvSpPr>
        <p:spPr>
          <a:xfrm>
            <a:off x="2993891" y="2194413"/>
            <a:ext cx="59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 10 %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5245567" y="5028853"/>
            <a:ext cx="14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0"/>
          <p:cNvGrpSpPr/>
          <p:nvPr/>
        </p:nvGrpSpPr>
        <p:grpSpPr>
          <a:xfrm>
            <a:off x="8194520" y="2557112"/>
            <a:ext cx="3455231" cy="2314476"/>
            <a:chOff x="779644" y="2854389"/>
            <a:chExt cx="3994487" cy="2314476"/>
          </a:xfrm>
        </p:grpSpPr>
        <p:sp>
          <p:nvSpPr>
            <p:cNvPr id="200" name="Google Shape;200;p10"/>
            <p:cNvSpPr/>
            <p:nvPr/>
          </p:nvSpPr>
          <p:spPr>
            <a:xfrm>
              <a:off x="779646" y="2854389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Turb60 (Day160~165)  |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Turb60 (Day166~167)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779644" y="3692091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Turb61 (Day160~165)  |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Turb61 (Day166~167)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779644" y="4478252"/>
              <a:ext cx="3994485" cy="6906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18254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Turb62 (Day160~165)  | 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: Turb62 (Day166~167)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0"/>
          <p:cNvSpPr txBox="1"/>
          <p:nvPr/>
        </p:nvSpPr>
        <p:spPr>
          <a:xfrm>
            <a:off x="6877895" y="2194413"/>
            <a:ext cx="59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20 %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9302771" y="5028853"/>
            <a:ext cx="14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231229" y="225007"/>
            <a:ext cx="3253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- 데이터 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1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11"/>
          <p:cNvSpPr txBox="1"/>
          <p:nvPr/>
        </p:nvSpPr>
        <p:spPr>
          <a:xfrm>
            <a:off x="231223" y="992900"/>
            <a:ext cx="29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선택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5943600" y="3276600"/>
            <a:ext cx="19202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345" y="1425805"/>
            <a:ext cx="4335530" cy="38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/>
          <p:nvPr/>
        </p:nvSpPr>
        <p:spPr>
          <a:xfrm>
            <a:off x="5467149" y="1713297"/>
            <a:ext cx="628851" cy="329184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g13fdcdac76b_1_0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g13fdcdac76b_1_0"/>
          <p:cNvSpPr txBox="1"/>
          <p:nvPr/>
        </p:nvSpPr>
        <p:spPr>
          <a:xfrm>
            <a:off x="326150" y="1193725"/>
            <a:ext cx="87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134개</a:t>
            </a:r>
            <a:r>
              <a:rPr b="1" lang="en-US" sz="1800">
                <a:solidFill>
                  <a:schemeClr val="lt1"/>
                </a:solidFill>
              </a:rPr>
              <a:t> 터빈의  과거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풍속을 주고 각각의 예측 풍속으로 Patv구하기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3fdcdac76b_1_0"/>
          <p:cNvSpPr txBox="1"/>
          <p:nvPr/>
        </p:nvSpPr>
        <p:spPr>
          <a:xfrm>
            <a:off x="326149" y="3603525"/>
            <a:ext cx="60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대표성을 띄는 풍속을 선정하여 Patv 구하기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3fdcdac76b_1_0"/>
          <p:cNvSpPr txBox="1"/>
          <p:nvPr/>
        </p:nvSpPr>
        <p:spPr>
          <a:xfrm>
            <a:off x="634750" y="1679238"/>
            <a:ext cx="1047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 : 각각의 이전 풍속을 주었을 때 경향성이 서로 달라지는 것을 확인함 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(</a:t>
            </a:r>
            <a:r>
              <a:rPr b="1" lang="en-US" sz="1800">
                <a:solidFill>
                  <a:schemeClr val="lt1"/>
                </a:solidFill>
              </a:rPr>
              <a:t>터빈 간에 분산이 매우 크게 결과가 나왔다.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점수가 생각보다 낮게 나옴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fdcdac76b_1_0"/>
          <p:cNvSpPr txBox="1"/>
          <p:nvPr/>
        </p:nvSpPr>
        <p:spPr>
          <a:xfrm>
            <a:off x="634750" y="4082650"/>
            <a:ext cx="982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 : 예측 결과를 제출 했을때 대표 풍속값을 선정하고 </a:t>
            </a:r>
            <a:endParaRPr b="1"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         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Patv를 예측하는 것이 점수에 유리했음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(위치에 대한 차이가 없어 모든 터빈이 풍속에 대한 경향성이 거의 동일함)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3fdcdac76b_1_0"/>
          <p:cNvSpPr txBox="1"/>
          <p:nvPr/>
        </p:nvSpPr>
        <p:spPr>
          <a:xfrm>
            <a:off x="231229" y="225007"/>
            <a:ext cx="32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선택 실험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g13fdcdac76b_1_13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g13fdcdac76b_1_13"/>
          <p:cNvSpPr txBox="1"/>
          <p:nvPr/>
        </p:nvSpPr>
        <p:spPr>
          <a:xfrm>
            <a:off x="524950" y="1123900"/>
            <a:ext cx="111048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대표성 선정 기준 :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학습데이터의 마지막 7일을 기준으로 풍속에 대한 중앙값, 평균값, 분위수값 리스트를 만들어 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가장 오차가 적은 터빈을 선택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중앙값 : 102T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0.7 분위 : 75T ( 하위 30% 아웃라이어 고려하여, 최저점)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평균값 : 16T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지역성을 고려한 중앙 터빈을 선택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왼쪽그룹[3줄] 중앙 : 91T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오른쪽그룹[3줄] 중앙 : 25T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13fdcdac76b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6650" y="2506950"/>
            <a:ext cx="4212626" cy="38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3fdcdac76b_1_13"/>
          <p:cNvSpPr txBox="1"/>
          <p:nvPr/>
        </p:nvSpPr>
        <p:spPr>
          <a:xfrm>
            <a:off x="231229" y="225007"/>
            <a:ext cx="32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선택 실험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/>
          <p:nvPr/>
        </p:nvSpPr>
        <p:spPr>
          <a:xfrm>
            <a:off x="1959429" y="1774371"/>
            <a:ext cx="8479971" cy="3491977"/>
          </a:xfrm>
          <a:prstGeom prst="bracketPair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Patv 예측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5949092" y="6311262"/>
            <a:ext cx="293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g145099b3745_1_13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g145099b3745_1_13"/>
          <p:cNvSpPr txBox="1"/>
          <p:nvPr/>
        </p:nvSpPr>
        <p:spPr>
          <a:xfrm>
            <a:off x="66596" y="1093875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학습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45099b3745_1_13"/>
          <p:cNvSpPr txBox="1"/>
          <p:nvPr/>
        </p:nvSpPr>
        <p:spPr>
          <a:xfrm>
            <a:off x="262759" y="260238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3-1. 모델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45099b3745_1_13"/>
          <p:cNvSpPr txBox="1"/>
          <p:nvPr/>
        </p:nvSpPr>
        <p:spPr>
          <a:xfrm>
            <a:off x="8882713" y="3245350"/>
            <a:ext cx="26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과거 200일 Patv 데이터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145099b3745_1_13"/>
          <p:cNvGrpSpPr/>
          <p:nvPr/>
        </p:nvGrpSpPr>
        <p:grpSpPr>
          <a:xfrm>
            <a:off x="3875964" y="2623769"/>
            <a:ext cx="4004400" cy="1945206"/>
            <a:chOff x="3620102" y="1573994"/>
            <a:chExt cx="4004400" cy="1945206"/>
          </a:xfrm>
        </p:grpSpPr>
        <p:pic>
          <p:nvPicPr>
            <p:cNvPr id="249" name="Google Shape;249;g145099b3745_1_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20148" y="1573994"/>
              <a:ext cx="4004269" cy="126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g145099b3745_1_13"/>
            <p:cNvSpPr txBox="1"/>
            <p:nvPr/>
          </p:nvSpPr>
          <p:spPr>
            <a:xfrm flipH="1">
              <a:off x="3620102" y="2842100"/>
              <a:ext cx="4004400" cy="6771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 GBM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g145099b3745_1_13"/>
          <p:cNvGrpSpPr/>
          <p:nvPr/>
        </p:nvGrpSpPr>
        <p:grpSpPr>
          <a:xfrm>
            <a:off x="671688" y="2765525"/>
            <a:ext cx="2637600" cy="1661700"/>
            <a:chOff x="816725" y="1604925"/>
            <a:chExt cx="2637600" cy="1661700"/>
          </a:xfrm>
        </p:grpSpPr>
        <p:grpSp>
          <p:nvGrpSpPr>
            <p:cNvPr id="252" name="Google Shape;252;g145099b3745_1_13"/>
            <p:cNvGrpSpPr/>
            <p:nvPr/>
          </p:nvGrpSpPr>
          <p:grpSpPr>
            <a:xfrm>
              <a:off x="816725" y="1628038"/>
              <a:ext cx="2637600" cy="1534525"/>
              <a:chOff x="816725" y="1628038"/>
              <a:chExt cx="2637600" cy="1534525"/>
            </a:xfrm>
          </p:grpSpPr>
          <p:sp>
            <p:nvSpPr>
              <p:cNvPr id="253" name="Google Shape;253;g145099b3745_1_13"/>
              <p:cNvSpPr txBox="1"/>
              <p:nvPr/>
            </p:nvSpPr>
            <p:spPr>
              <a:xfrm>
                <a:off x="816725" y="1628038"/>
                <a:ext cx="2637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과거 200일  풍속 데이터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145099b3745_1_13"/>
              <p:cNvSpPr txBox="1"/>
              <p:nvPr/>
            </p:nvSpPr>
            <p:spPr>
              <a:xfrm>
                <a:off x="816725" y="2127163"/>
                <a:ext cx="2637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터빈 ID + 날짜 데이터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145099b3745_1_13"/>
              <p:cNvSpPr txBox="1"/>
              <p:nvPr/>
            </p:nvSpPr>
            <p:spPr>
              <a:xfrm>
                <a:off x="1714775" y="1834075"/>
                <a:ext cx="448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 b="0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145099b3745_1_13"/>
              <p:cNvSpPr txBox="1"/>
              <p:nvPr/>
            </p:nvSpPr>
            <p:spPr>
              <a:xfrm>
                <a:off x="1714775" y="2428450"/>
                <a:ext cx="448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 b="0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145099b3745_1_13"/>
              <p:cNvSpPr txBox="1"/>
              <p:nvPr/>
            </p:nvSpPr>
            <p:spPr>
              <a:xfrm>
                <a:off x="816725" y="2762363"/>
                <a:ext cx="2637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피처 엔지니어링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" name="Google Shape;258;g145099b3745_1_13"/>
            <p:cNvSpPr/>
            <p:nvPr/>
          </p:nvSpPr>
          <p:spPr>
            <a:xfrm>
              <a:off x="824525" y="1604925"/>
              <a:ext cx="2229000" cy="1661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g145099b3745_1_13"/>
          <p:cNvSpPr/>
          <p:nvPr/>
        </p:nvSpPr>
        <p:spPr>
          <a:xfrm>
            <a:off x="3031888" y="3396275"/>
            <a:ext cx="6858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45099b3745_1_13"/>
          <p:cNvSpPr/>
          <p:nvPr/>
        </p:nvSpPr>
        <p:spPr>
          <a:xfrm>
            <a:off x="8038638" y="3245350"/>
            <a:ext cx="6858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g145099b3745_1_57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g145099b3745_1_57"/>
          <p:cNvSpPr txBox="1"/>
          <p:nvPr/>
        </p:nvSpPr>
        <p:spPr>
          <a:xfrm>
            <a:off x="66596" y="1093875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추론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45099b3745_1_57"/>
          <p:cNvSpPr txBox="1"/>
          <p:nvPr/>
        </p:nvSpPr>
        <p:spPr>
          <a:xfrm>
            <a:off x="262759" y="260238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3-1. 모델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45099b3745_1_57"/>
          <p:cNvSpPr txBox="1"/>
          <p:nvPr/>
        </p:nvSpPr>
        <p:spPr>
          <a:xfrm>
            <a:off x="9172863" y="3221900"/>
            <a:ext cx="263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Patv 테스트 데이터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g145099b3745_1_57"/>
          <p:cNvGrpSpPr/>
          <p:nvPr/>
        </p:nvGrpSpPr>
        <p:grpSpPr>
          <a:xfrm>
            <a:off x="4080177" y="2623769"/>
            <a:ext cx="4004400" cy="1945206"/>
            <a:chOff x="3620102" y="1573994"/>
            <a:chExt cx="4004400" cy="1945206"/>
          </a:xfrm>
        </p:grpSpPr>
        <p:pic>
          <p:nvPicPr>
            <p:cNvPr id="270" name="Google Shape;270;g145099b3745_1_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20148" y="1573994"/>
              <a:ext cx="4004269" cy="126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g145099b3745_1_57"/>
            <p:cNvSpPr txBox="1"/>
            <p:nvPr/>
          </p:nvSpPr>
          <p:spPr>
            <a:xfrm flipH="1">
              <a:off x="3620102" y="2842100"/>
              <a:ext cx="4004400" cy="6771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 GBM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g145099b3745_1_57"/>
          <p:cNvGrpSpPr/>
          <p:nvPr/>
        </p:nvGrpSpPr>
        <p:grpSpPr>
          <a:xfrm>
            <a:off x="671688" y="2765525"/>
            <a:ext cx="2637600" cy="1661700"/>
            <a:chOff x="816725" y="1604925"/>
            <a:chExt cx="2637600" cy="1661700"/>
          </a:xfrm>
        </p:grpSpPr>
        <p:grpSp>
          <p:nvGrpSpPr>
            <p:cNvPr id="273" name="Google Shape;273;g145099b3745_1_57"/>
            <p:cNvGrpSpPr/>
            <p:nvPr/>
          </p:nvGrpSpPr>
          <p:grpSpPr>
            <a:xfrm>
              <a:off x="816725" y="1628038"/>
              <a:ext cx="2637600" cy="1534525"/>
              <a:chOff x="816725" y="1628038"/>
              <a:chExt cx="2637600" cy="1534525"/>
            </a:xfrm>
          </p:grpSpPr>
          <p:sp>
            <p:nvSpPr>
              <p:cNvPr id="274" name="Google Shape;274;g145099b3745_1_57"/>
              <p:cNvSpPr txBox="1"/>
              <p:nvPr/>
            </p:nvSpPr>
            <p:spPr>
              <a:xfrm>
                <a:off x="816725" y="1628038"/>
                <a:ext cx="2637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예측된  풍속 테스트 데이터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145099b3745_1_57"/>
              <p:cNvSpPr txBox="1"/>
              <p:nvPr/>
            </p:nvSpPr>
            <p:spPr>
              <a:xfrm>
                <a:off x="816725" y="2127163"/>
                <a:ext cx="2637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터빈 ID + 날짜 데이터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145099b3745_1_57"/>
              <p:cNvSpPr txBox="1"/>
              <p:nvPr/>
            </p:nvSpPr>
            <p:spPr>
              <a:xfrm>
                <a:off x="1714775" y="1834075"/>
                <a:ext cx="448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 b="0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145099b3745_1_57"/>
              <p:cNvSpPr txBox="1"/>
              <p:nvPr/>
            </p:nvSpPr>
            <p:spPr>
              <a:xfrm>
                <a:off x="1714775" y="2428450"/>
                <a:ext cx="4485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 b="0" i="0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145099b3745_1_57"/>
              <p:cNvSpPr txBox="1"/>
              <p:nvPr/>
            </p:nvSpPr>
            <p:spPr>
              <a:xfrm>
                <a:off x="816725" y="2762363"/>
                <a:ext cx="2637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피처 엔지니어링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9" name="Google Shape;279;g145099b3745_1_57"/>
            <p:cNvSpPr/>
            <p:nvPr/>
          </p:nvSpPr>
          <p:spPr>
            <a:xfrm>
              <a:off x="824538" y="1604925"/>
              <a:ext cx="2352300" cy="16617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g145099b3745_1_57"/>
          <p:cNvSpPr/>
          <p:nvPr/>
        </p:nvSpPr>
        <p:spPr>
          <a:xfrm>
            <a:off x="3031888" y="3396275"/>
            <a:ext cx="6858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5099b3745_1_57"/>
          <p:cNvSpPr/>
          <p:nvPr/>
        </p:nvSpPr>
        <p:spPr>
          <a:xfrm>
            <a:off x="8285825" y="3228900"/>
            <a:ext cx="6858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/>
        </p:nvSpPr>
        <p:spPr>
          <a:xfrm>
            <a:off x="262759" y="26023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3-3. 피쳐 엔지니어링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15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88" name="Google Shape;288;p15"/>
          <p:cNvGraphicFramePr/>
          <p:nvPr/>
        </p:nvGraphicFramePr>
        <p:xfrm>
          <a:off x="820600" y="11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{9A5992D5-40DA-4590-9FF2-E63F6D797C68}</a:tableStyleId>
              </a:tblPr>
              <a:tblGrid>
                <a:gridCol w="910000"/>
                <a:gridCol w="5948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Feature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</a:rPr>
                        <a:t>Tmstamp -&gt; hour, minute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시간 변수</a:t>
                      </a:r>
                      <a:endParaRPr b="1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</a:rPr>
                        <a:t>시간 변수들 추가 (year, month, day 등)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</a:rPr>
                        <a:t>Day, Tmstamp, time_day, time_dayofweek: sin, cos처리</a:t>
                      </a:r>
                      <a:endParaRPr b="1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</a:rPr>
                        <a:t>Location x, y 좌표 추가 및 distance 변수 추가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터빈 별 공간적 상관관계</a:t>
                      </a:r>
                      <a:endParaRPr b="1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</a:rPr>
                        <a:t>Location x, y 및 distance 변수 : sin, cos 처리</a:t>
                      </a:r>
                      <a:endParaRPr b="1"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5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</a:rPr>
                        <a:t>터빈 별 풍속 sum, mean, median, std, var, max, min 생성</a:t>
                      </a:r>
                      <a:endParaRPr b="1"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터빈 별 풍속 통계량</a:t>
                      </a:r>
                      <a:endParaRPr b="1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</a:rPr>
                        <a:t>Day별 sum, mean, median, std, var, max, min 생성</a:t>
                      </a:r>
                      <a:endParaRPr b="1"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Day 별 풍속 통계량</a:t>
                      </a:r>
                      <a:endParaRPr b="1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/>
        </p:nvSpPr>
        <p:spPr>
          <a:xfrm>
            <a:off x="262755" y="260250"/>
            <a:ext cx="429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3-4. 예측 결과 - </a:t>
            </a:r>
            <a:r>
              <a:rPr b="1" lang="en-US" sz="1800">
                <a:solidFill>
                  <a:schemeClr val="lt1"/>
                </a:solidFill>
              </a:rPr>
              <a:t>Feature importance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23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23"/>
          <p:cNvSpPr txBox="1"/>
          <p:nvPr/>
        </p:nvSpPr>
        <p:spPr>
          <a:xfrm>
            <a:off x="221934" y="904963"/>
            <a:ext cx="24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4650" y="897675"/>
            <a:ext cx="7767426" cy="543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3"/>
          <p:cNvSpPr/>
          <p:nvPr/>
        </p:nvSpPr>
        <p:spPr>
          <a:xfrm>
            <a:off x="3569150" y="5045400"/>
            <a:ext cx="990300" cy="915600"/>
          </a:xfrm>
          <a:prstGeom prst="leftBrace">
            <a:avLst>
              <a:gd fmla="val 50000" name="adj1"/>
              <a:gd fmla="val 51924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3646800" y="4073700"/>
            <a:ext cx="1080900" cy="806400"/>
          </a:xfrm>
          <a:prstGeom prst="leftBrace">
            <a:avLst>
              <a:gd fmla="val 50000" name="adj1"/>
              <a:gd fmla="val 51924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3769650" y="1149825"/>
            <a:ext cx="835200" cy="666900"/>
          </a:xfrm>
          <a:prstGeom prst="leftBrace">
            <a:avLst>
              <a:gd fmla="val 50000" name="adj1"/>
              <a:gd fmla="val 51924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 txBox="1"/>
          <p:nvPr/>
        </p:nvSpPr>
        <p:spPr>
          <a:xfrm>
            <a:off x="569150" y="52876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Day 별 풍속 통계량</a:t>
            </a: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908425" y="4261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시간 변수</a:t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908425" y="1385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터빈 별 풍속 통계량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3617250" y="2826225"/>
            <a:ext cx="835200" cy="666900"/>
          </a:xfrm>
          <a:prstGeom prst="leftBrace">
            <a:avLst>
              <a:gd fmla="val 50000" name="adj1"/>
              <a:gd fmla="val 51924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 txBox="1"/>
          <p:nvPr/>
        </p:nvSpPr>
        <p:spPr>
          <a:xfrm>
            <a:off x="908425" y="1385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터빈 별 풍속 통계량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262750" y="29441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터빈 별 공간적 상관관계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5571020" y="531594"/>
            <a:ext cx="9028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228193" y="1054814"/>
            <a:ext cx="7809886" cy="4704855"/>
          </a:xfrm>
          <a:prstGeom prst="bracketPair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2604805" y="1465228"/>
            <a:ext cx="6835240" cy="3884025"/>
            <a:chOff x="377831" y="1305683"/>
            <a:chExt cx="6835240" cy="3884025"/>
          </a:xfrm>
        </p:grpSpPr>
        <p:sp>
          <p:nvSpPr>
            <p:cNvPr id="101" name="Google Shape;101;p2"/>
            <p:cNvSpPr txBox="1"/>
            <p:nvPr/>
          </p:nvSpPr>
          <p:spPr>
            <a:xfrm>
              <a:off x="377831" y="3401919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Patv 예측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377831" y="1811234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풍속 예측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746233" y="1305683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 개요 및 문제 설정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011968" y="3893380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3-1. 데이터 전처리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948907" y="2353801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2-1. 데이터 전처리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345323" y="2779954"/>
              <a:ext cx="438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2-2. 모델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117071" y="4384841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3-2. 피쳐 엔지니어링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301766" y="4820376"/>
              <a:ext cx="25453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3-3. 모델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5949092" y="6311262"/>
            <a:ext cx="293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/>
        </p:nvSpPr>
        <p:spPr>
          <a:xfrm>
            <a:off x="262746" y="260250"/>
            <a:ext cx="196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3-3. 예측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4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24"/>
          <p:cNvSpPr txBox="1"/>
          <p:nvPr/>
        </p:nvSpPr>
        <p:spPr>
          <a:xfrm>
            <a:off x="-26275" y="1100766"/>
            <a:ext cx="196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Patv 예측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903" y="1777222"/>
            <a:ext cx="9332228" cy="2038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904" y="4427175"/>
            <a:ext cx="9405800" cy="18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4"/>
          <p:cNvSpPr txBox="1"/>
          <p:nvPr/>
        </p:nvSpPr>
        <p:spPr>
          <a:xfrm>
            <a:off x="452902" y="3890553"/>
            <a:ext cx="15650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예측한 201일 Patv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452903" y="6336152"/>
            <a:ext cx="16386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예측한 202일 Patv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외, 자연, 물, 해변이(가) 표시된 사진&#10;&#10;자동 생성된 설명" id="321" name="Google Shape;3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4066225" y="2391900"/>
            <a:ext cx="405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1959429" y="1774371"/>
            <a:ext cx="8479971" cy="3491977"/>
          </a:xfrm>
          <a:prstGeom prst="bracketPair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개요 및 문제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949092" y="6311262"/>
            <a:ext cx="293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006950" y="2152200"/>
            <a:ext cx="101781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LSTM, GRU 등 베이스라인 모델을 가지고 Patv를 예측하고 발전시키는 데에 어려움이 있었다.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그래서 Regression 문제로 접근하기로 했다.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Patv 와 상관 관계가 높으며, 모든 터빈들이 움직이는 풍속 (Wspd)을 예측하고,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Regression을 통해 풍속에 맞는 Patv를 구했다.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595554" y="1520754"/>
            <a:ext cx="62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31228" y="225007"/>
            <a:ext cx="2228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개요 및 문제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4"/>
          <p:cNvSpPr txBox="1"/>
          <p:nvPr/>
        </p:nvSpPr>
        <p:spPr>
          <a:xfrm rot="10800000">
            <a:off x="10618804" y="3940554"/>
            <a:ext cx="62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1959429" y="1774371"/>
            <a:ext cx="8479971" cy="3491977"/>
          </a:xfrm>
          <a:prstGeom prst="bracketPair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405743" y="3075057"/>
            <a:ext cx="75873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5949092" y="6311262"/>
            <a:ext cx="293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231228" y="225007"/>
            <a:ext cx="2819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- 전처리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6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6"/>
          <p:cNvSpPr txBox="1"/>
          <p:nvPr/>
        </p:nvSpPr>
        <p:spPr>
          <a:xfrm>
            <a:off x="161181" y="1047587"/>
            <a:ext cx="5934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결측치 처리 (hour, Day, TurbID, minute 순으로 재정렬)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72%20%281%29.png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149" y="1552575"/>
            <a:ext cx="8965036" cy="234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0%20%281%29.png"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150" y="4294475"/>
            <a:ext cx="8965024" cy="21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381213" y="6415150"/>
            <a:ext cx="25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hour=0일 때, 모든 Turbin  확인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9480425" y="2534050"/>
            <a:ext cx="259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모든 Day에서, hour=0 데이터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231228" y="225007"/>
            <a:ext cx="2742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- 전처리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7"/>
          <p:cNvSpPr txBox="1"/>
          <p:nvPr/>
        </p:nvSpPr>
        <p:spPr>
          <a:xfrm>
            <a:off x="161181" y="1047586"/>
            <a:ext cx="5934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결측치 처리 (hour, Day, TurbID, minute 순으로 재정렬)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464475" y="5867475"/>
            <a:ext cx="398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결측치 처리 후) hour=0일 때,  Turbin 1번 확인 확인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034" y="2814607"/>
            <a:ext cx="10893972" cy="285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fdcdac76b_1_34"/>
          <p:cNvSpPr txBox="1"/>
          <p:nvPr/>
        </p:nvSpPr>
        <p:spPr>
          <a:xfrm>
            <a:off x="231229" y="225007"/>
            <a:ext cx="325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– baseline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g13fdcdac76b_1_34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g13fdcdac76b_1_34"/>
          <p:cNvSpPr/>
          <p:nvPr/>
        </p:nvSpPr>
        <p:spPr>
          <a:xfrm>
            <a:off x="5943600" y="3276600"/>
            <a:ext cx="19203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fdcdac76b_1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54" y="1107322"/>
            <a:ext cx="7042513" cy="29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3fdcdac76b_1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850" y="4323137"/>
            <a:ext cx="4811926" cy="23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3fdcdac76b_1_34"/>
          <p:cNvSpPr txBox="1"/>
          <p:nvPr/>
        </p:nvSpPr>
        <p:spPr>
          <a:xfrm>
            <a:off x="5606025" y="5064075"/>
            <a:ext cx="566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blocking Time Series Split을 통해, 일부 터빈만 선택하는 모델 이용.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Validation set을 가장 잘 맞히는 모델을 선택.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F4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231229" y="225007"/>
            <a:ext cx="239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풍속 예측 - 모델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8"/>
          <p:cNvCxnSpPr/>
          <p:nvPr/>
        </p:nvCxnSpPr>
        <p:spPr>
          <a:xfrm>
            <a:off x="0" y="793621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9467" y="2136024"/>
            <a:ext cx="4659755" cy="20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229" y="2191369"/>
            <a:ext cx="6412233" cy="201398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1157708" y="4914795"/>
            <a:ext cx="95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같은 시간대에서 상관성이 존재함을 발견 -&gt; Autocorrelation을 활용하는 모델을 찾자!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2020-11-18T01:48:02Z</dcterms:created>
  <dc:creator>유 새별</dc:creator>
</cp:coreProperties>
</file>