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68" r:id="rId3"/>
    <p:sldId id="257" r:id="rId4"/>
    <p:sldId id="364" r:id="rId5"/>
    <p:sldId id="330" r:id="rId6"/>
    <p:sldId id="351" r:id="rId7"/>
    <p:sldId id="350" r:id="rId8"/>
    <p:sldId id="363" r:id="rId9"/>
    <p:sldId id="349" r:id="rId10"/>
    <p:sldId id="322" r:id="rId11"/>
    <p:sldId id="332" r:id="rId12"/>
    <p:sldId id="333" r:id="rId13"/>
    <p:sldId id="331" r:id="rId14"/>
    <p:sldId id="334" r:id="rId15"/>
    <p:sldId id="323" r:id="rId16"/>
    <p:sldId id="261" r:id="rId17"/>
    <p:sldId id="270" r:id="rId18"/>
    <p:sldId id="336" r:id="rId19"/>
    <p:sldId id="337" r:id="rId20"/>
    <p:sldId id="361" r:id="rId21"/>
    <p:sldId id="367" r:id="rId22"/>
    <p:sldId id="368" r:id="rId23"/>
    <p:sldId id="369" r:id="rId24"/>
    <p:sldId id="370" r:id="rId25"/>
    <p:sldId id="371" r:id="rId26"/>
    <p:sldId id="372" r:id="rId27"/>
    <p:sldId id="373" r:id="rId28"/>
    <p:sldId id="374" r:id="rId29"/>
    <p:sldId id="375" r:id="rId30"/>
    <p:sldId id="376" r:id="rId31"/>
    <p:sldId id="377" r:id="rId32"/>
    <p:sldId id="378" r:id="rId33"/>
    <p:sldId id="379" r:id="rId34"/>
    <p:sldId id="380" r:id="rId35"/>
    <p:sldId id="381" r:id="rId36"/>
    <p:sldId id="382" r:id="rId37"/>
    <p:sldId id="383" r:id="rId38"/>
    <p:sldId id="384" r:id="rId39"/>
    <p:sldId id="385" r:id="rId40"/>
    <p:sldId id="386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F2"/>
    <a:srgbClr val="1B0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5" autoAdjust="0"/>
    <p:restoredTop sz="91851" autoAdjust="0"/>
  </p:normalViewPr>
  <p:slideViewPr>
    <p:cSldViewPr snapToGrid="0">
      <p:cViewPr varScale="1">
        <p:scale>
          <a:sx n="102" d="100"/>
          <a:sy n="102" d="100"/>
        </p:scale>
        <p:origin x="726" y="10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560A5-3C5A-46E8-832B-A08D3249730E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725EE-0F3F-48E7-A727-0C157FCD3A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740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arnopencv.com/histogram-of-oriented-gradients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v-python.readthedocs.io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opencv-python-tutroals.readthedocs.io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725EE-0F3F-48E7-A727-0C157FCD3A9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945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725EE-0F3F-48E7-A727-0C157FCD3A9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138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725EE-0F3F-48E7-A727-0C157FCD3A9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782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725EE-0F3F-48E7-A727-0C157FCD3A9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046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725EE-0F3F-48E7-A727-0C157FCD3A9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7597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725EE-0F3F-48E7-A727-0C157FCD3A9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311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725EE-0F3F-48E7-A727-0C157FCD3A9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6637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725EE-0F3F-48E7-A727-0C157FCD3A9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1360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725EE-0F3F-48E7-A727-0C157FCD3A9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2280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725EE-0F3F-48E7-A727-0C157FCD3A9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8357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725EE-0F3F-48E7-A727-0C157FCD3A9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946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영상 분류</a:t>
            </a:r>
            <a:endParaRPr lang="en-US" altLang="ko-KR" dirty="0" smtClean="0"/>
          </a:p>
          <a:p>
            <a:r>
              <a:rPr lang="ko-KR" altLang="en-US" dirty="0" smtClean="0"/>
              <a:t>기계 시각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725EE-0F3F-48E7-A727-0C157FCD3A9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1583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725EE-0F3F-48E7-A727-0C157FCD3A9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9869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://www.learnopencv.com/histogram-of-oriented-gradients/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725EE-0F3F-48E7-A727-0C157FCD3A9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2846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725EE-0F3F-48E7-A727-0C157FCD3A9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6711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725EE-0F3F-48E7-A727-0C157FCD3A9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8804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725EE-0F3F-48E7-A727-0C157FCD3A9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2854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725EE-0F3F-48E7-A727-0C157FCD3A9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6092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725EE-0F3F-48E7-A727-0C157FCD3A9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1714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725EE-0F3F-48E7-A727-0C157FCD3A9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9547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725EE-0F3F-48E7-A727-0C157FCD3A9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4177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725EE-0F3F-48E7-A727-0C157FCD3A94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742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725EE-0F3F-48E7-A727-0C157FCD3A9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062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725EE-0F3F-48E7-A727-0C157FCD3A94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5268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just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725EE-0F3F-48E7-A727-0C157FCD3A94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7734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725EE-0F3F-48E7-A727-0C157FCD3A94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9689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725EE-0F3F-48E7-A727-0C157FCD3A94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7138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725EE-0F3F-48E7-A727-0C157FCD3A94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800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725EE-0F3F-48E7-A727-0C157FCD3A9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452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725EE-0F3F-48E7-A727-0C157FCD3A9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009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725EE-0F3F-48E7-A727-0C157FCD3A9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959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https://opencv-python.readthedocs.io/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https://opencv-python-tutroals.readthedocs.io/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725EE-0F3F-48E7-A727-0C157FCD3A9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650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725EE-0F3F-48E7-A727-0C157FCD3A9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722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725EE-0F3F-48E7-A727-0C157FCD3A9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53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C6BE8-9A19-4E02-AD66-40E43CEE59F7}" type="datetime1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D07E-E281-4468-AE46-4A1D447C7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42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AFA7-B573-4BC9-A99D-414ACC293567}" type="datetime1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D07E-E281-4468-AE46-4A1D447C7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46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28FA-BD78-424D-B679-7B1F1597E80C}" type="datetime1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D07E-E281-4468-AE46-4A1D447C7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353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58544"/>
            <a:ext cx="10515600" cy="509780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4320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656464" y="6432050"/>
            <a:ext cx="535536" cy="365125"/>
          </a:xfrm>
        </p:spPr>
        <p:txBody>
          <a:bodyPr/>
          <a:lstStyle>
            <a:lvl1pPr algn="l"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-</a:t>
            </a:r>
            <a:fld id="{DD00D07E-E281-4468-AE46-4A1D447C7D22}" type="slidenum">
              <a:rPr lang="ko-KR" altLang="en-US" smtClean="0"/>
              <a:pPr/>
              <a:t>‹#›</a:t>
            </a:fld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680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9BAD-9CD2-4766-B76E-8E78B07EDE26}" type="datetime1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D07E-E281-4468-AE46-4A1D447C7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627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82D4-3620-46C3-BF93-DA79A6F3C89E}" type="datetime1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D07E-E281-4468-AE46-4A1D447C7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577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0D6B4-0F3F-409A-B537-95A4F0CF66EF}" type="datetime1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D07E-E281-4468-AE46-4A1D447C7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09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96E7-A172-47EE-80C7-5EC3AC00F5FF}" type="datetime1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D07E-E281-4468-AE46-4A1D447C7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70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7BF1-8A46-4561-B712-B8FFEDF47CED}" type="datetime1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D07E-E281-4468-AE46-4A1D447C7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44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5050-831D-4A83-9ECC-091D1275B75B}" type="datetime1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D07E-E281-4468-AE46-4A1D447C7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03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10CC-C2AC-4F3D-9115-EB9987C90E9C}" type="datetime1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D07E-E281-4468-AE46-4A1D447C7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678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E0477-C51D-4757-A9FF-847FE1EF5BB8}" type="datetime1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0D07E-E281-4468-AE46-4A1D447C7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779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gif"/><Relationship Id="rId4" Type="http://schemas.openxmlformats.org/officeDocument/2006/relationships/image" Target="../media/image15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gif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ownload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91857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4400" dirty="0"/>
              <a:t>Traditional Image Classification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712448" y="3344710"/>
            <a:ext cx="25667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PIAI,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POSTECH</a:t>
            </a:r>
          </a:p>
        </p:txBody>
      </p:sp>
    </p:spTree>
    <p:extLst>
      <p:ext uri="{BB962C8B-B14F-4D97-AF65-F5344CB8AC3E}">
        <p14:creationId xmlns:p14="http://schemas.microsoft.com/office/powerpoint/2010/main" val="333725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58544"/>
            <a:ext cx="10284229" cy="1235274"/>
          </a:xfrm>
        </p:spPr>
        <p:txBody>
          <a:bodyPr>
            <a:noAutofit/>
          </a:bodyPr>
          <a:lstStyle/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altLang="ko-KR" sz="2000" dirty="0"/>
              <a:t>It is a </a:t>
            </a:r>
            <a:r>
              <a:rPr lang="en-US" altLang="ko-KR" sz="2000" b="1" dirty="0"/>
              <a:t>plot with pixel values</a:t>
            </a:r>
            <a:r>
              <a:rPr lang="en-US" altLang="ko-KR" sz="2000" dirty="0"/>
              <a:t> (ranging from 0 to 255, not always) in X-axis and corresponding </a:t>
            </a:r>
            <a:r>
              <a:rPr lang="en-US" altLang="ko-KR" sz="2000" b="1" dirty="0"/>
              <a:t>number of pixels</a:t>
            </a:r>
            <a:r>
              <a:rPr lang="en-US" altLang="ko-KR" sz="2000" dirty="0"/>
              <a:t> in the image on Y-axis.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altLang="ko-KR" sz="2000" dirty="0"/>
              <a:t>By looking at the histogram of an image, you get </a:t>
            </a:r>
            <a:r>
              <a:rPr lang="en-US" altLang="ko-KR" sz="2000" b="1" dirty="0"/>
              <a:t>intuition about contrast, brightness, intensity distribution</a:t>
            </a:r>
            <a:r>
              <a:rPr lang="en-US" altLang="ko-KR" sz="2000" dirty="0"/>
              <a:t> </a:t>
            </a:r>
            <a:r>
              <a:rPr lang="en-US" altLang="ko-KR" sz="2000" dirty="0" err="1"/>
              <a:t>etc</a:t>
            </a:r>
            <a:r>
              <a:rPr lang="en-US" altLang="ko-KR" sz="2000" dirty="0"/>
              <a:t> of that image. </a:t>
            </a:r>
          </a:p>
          <a:p>
            <a:pPr marL="0" indent="0">
              <a:buNone/>
            </a:pPr>
            <a:endParaRPr lang="en-US" altLang="ko-KR" sz="20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971204" y="2658379"/>
            <a:ext cx="977407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0" name="Picture 8" descr="histogram analysis image processing 이미지 검색결과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45" y="2836946"/>
            <a:ext cx="3728567" cy="379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4897598" y="3045748"/>
            <a:ext cx="593901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altLang="ko-KR" dirty="0"/>
              <a:t>Left region of histogram shows the amount of </a:t>
            </a:r>
            <a:r>
              <a:rPr lang="en-US" altLang="ko-KR" b="1" dirty="0"/>
              <a:t>darker pixels</a:t>
            </a:r>
            <a:r>
              <a:rPr lang="en-US" altLang="ko-KR" dirty="0"/>
              <a:t> in image and right region shows the amount of </a:t>
            </a:r>
            <a:r>
              <a:rPr lang="en-US" altLang="ko-KR" b="1" dirty="0"/>
              <a:t>brighter pixels</a:t>
            </a:r>
            <a:r>
              <a:rPr lang="en-US" altLang="ko-KR" dirty="0"/>
              <a:t>. </a:t>
            </a:r>
          </a:p>
          <a:p>
            <a:pPr marL="342900" indent="-342900">
              <a:buFont typeface="+mj-lt"/>
              <a:buAutoNum type="arabicParenR"/>
            </a:pPr>
            <a:endParaRPr lang="en-US" altLang="ko-KR" dirty="0"/>
          </a:p>
          <a:p>
            <a:pPr marL="342900" indent="-342900">
              <a:buFont typeface="+mj-lt"/>
              <a:buAutoNum type="arabicParenR"/>
            </a:pPr>
            <a:r>
              <a:rPr lang="en-US" altLang="ko-KR" dirty="0"/>
              <a:t>From the histogram, you can see </a:t>
            </a:r>
            <a:r>
              <a:rPr lang="en-US" altLang="ko-KR" b="1" dirty="0"/>
              <a:t>dark region is more than brighter region</a:t>
            </a:r>
            <a:r>
              <a:rPr lang="en-US" altLang="ko-KR" dirty="0"/>
              <a:t>, and amount of </a:t>
            </a:r>
            <a:r>
              <a:rPr lang="en-US" altLang="ko-KR" dirty="0" err="1"/>
              <a:t>midtones</a:t>
            </a:r>
            <a:r>
              <a:rPr lang="en-US" altLang="ko-KR" dirty="0"/>
              <a:t> (pixel values in mid-range, say around 127) are very less.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C8022E-950F-3C40-B6B0-CAEE339574A1}"/>
              </a:ext>
            </a:extLst>
          </p:cNvPr>
          <p:cNvSpPr txBox="1"/>
          <p:nvPr/>
        </p:nvSpPr>
        <p:spPr>
          <a:xfrm>
            <a:off x="838200" y="280647"/>
            <a:ext cx="50116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9138" indent="-719138">
              <a:buFont typeface="+mj-ea"/>
              <a:buAutoNum type="circleNumDbPlain"/>
            </a:pPr>
            <a:r>
              <a:rPr lang="en-US" altLang="ko-KR" sz="4000" dirty="0" smtClean="0"/>
              <a:t>Histogram</a:t>
            </a:r>
            <a:endParaRPr lang="en-US" altLang="ko-KR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D07E-E281-4468-AE46-4A1D447C7D22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559951" y="73667"/>
            <a:ext cx="1632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Preprocessing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54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58544"/>
            <a:ext cx="10515600" cy="2099798"/>
          </a:xfrm>
        </p:spPr>
        <p:txBody>
          <a:bodyPr>
            <a:noAutofit/>
          </a:bodyPr>
          <a:lstStyle/>
          <a:p>
            <a:pPr marL="342900" lvl="1" indent="-342900"/>
            <a:endParaRPr lang="en-US" altLang="ko-KR" sz="2000" dirty="0"/>
          </a:p>
          <a:p>
            <a:pPr marL="457200" lvl="1" indent="-457200">
              <a:buFont typeface="Wingdings" panose="05000000000000000000" pitchFamily="2" charset="2"/>
              <a:buChar char="§"/>
            </a:pPr>
            <a:r>
              <a:rPr lang="en-US" altLang="ko-KR" sz="2000" dirty="0"/>
              <a:t>Consider an image whose pixel values are confined to some specific range of values only. But a good image will have </a:t>
            </a:r>
            <a:r>
              <a:rPr lang="en-US" altLang="ko-KR" sz="2000" b="1" dirty="0"/>
              <a:t>pixels from all regions </a:t>
            </a:r>
            <a:r>
              <a:rPr lang="en-US" altLang="ko-KR" sz="2000" dirty="0"/>
              <a:t>of the image.</a:t>
            </a:r>
          </a:p>
          <a:p>
            <a:pPr marL="457200" lvl="1" indent="-457200">
              <a:buFont typeface="Wingdings" panose="05000000000000000000" pitchFamily="2" charset="2"/>
              <a:buChar char="§"/>
            </a:pPr>
            <a:r>
              <a:rPr lang="en-US" altLang="ko-KR" sz="2000" dirty="0"/>
              <a:t>So you need to </a:t>
            </a:r>
            <a:r>
              <a:rPr lang="en-US" altLang="ko-KR" sz="2000" b="1" dirty="0"/>
              <a:t>stretch this histogram </a:t>
            </a:r>
            <a:r>
              <a:rPr lang="en-US" altLang="ko-KR" sz="2000" dirty="0"/>
              <a:t>to either ends (as given in below image, from </a:t>
            </a:r>
            <a:r>
              <a:rPr lang="en-US" altLang="ko-KR" sz="2000" dirty="0" err="1"/>
              <a:t>wikipedia</a:t>
            </a:r>
            <a:r>
              <a:rPr lang="en-US" altLang="ko-KR" sz="2000" dirty="0"/>
              <a:t>) and that is what Histogram Equalization does (in simple words). </a:t>
            </a:r>
          </a:p>
          <a:p>
            <a:pPr marL="457200" lvl="1" indent="-457200">
              <a:buFont typeface="Wingdings" panose="05000000000000000000" pitchFamily="2" charset="2"/>
              <a:buChar char="§"/>
            </a:pPr>
            <a:r>
              <a:rPr lang="en-US" altLang="ko-KR" sz="2000" dirty="0"/>
              <a:t>This normally improves the </a:t>
            </a:r>
            <a:r>
              <a:rPr lang="en-US" altLang="ko-KR" sz="2000" b="1" dirty="0"/>
              <a:t>contrast</a:t>
            </a:r>
            <a:r>
              <a:rPr lang="en-US" altLang="ko-KR" sz="2000" dirty="0"/>
              <a:t> of the image.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154084" y="3358342"/>
            <a:ext cx="977407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971204" y="1045184"/>
            <a:ext cx="71420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/>
            <a:r>
              <a:rPr lang="en-US" altLang="ko-KR" sz="2400" dirty="0"/>
              <a:t>Histogram Equalization (</a:t>
            </a:r>
            <a:r>
              <a:rPr lang="ko-KR" altLang="en-US" sz="2400" dirty="0"/>
              <a:t>히스토그램 </a:t>
            </a:r>
            <a:r>
              <a:rPr lang="ko-KR" altLang="en-US" sz="2400" dirty="0" err="1"/>
              <a:t>평활화</a:t>
            </a:r>
            <a:r>
              <a:rPr lang="en-US" altLang="ko-KR" sz="2400" dirty="0"/>
              <a:t>)</a:t>
            </a:r>
          </a:p>
        </p:txBody>
      </p:sp>
      <p:pic>
        <p:nvPicPr>
          <p:cNvPr id="5124" name="Picture 4" descr="../../_images/image0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84" y="3666207"/>
            <a:ext cx="5569465" cy="249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465" y="3652382"/>
            <a:ext cx="4460338" cy="251265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3C8022E-950F-3C40-B6B0-CAEE339574A1}"/>
              </a:ext>
            </a:extLst>
          </p:cNvPr>
          <p:cNvSpPr txBox="1"/>
          <p:nvPr/>
        </p:nvSpPr>
        <p:spPr>
          <a:xfrm>
            <a:off x="838200" y="280647"/>
            <a:ext cx="50116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9138" indent="-719138">
              <a:buFont typeface="+mj-ea"/>
              <a:buAutoNum type="circleNumDbPlain"/>
            </a:pPr>
            <a:r>
              <a:rPr lang="en-US" altLang="ko-KR" sz="4000" dirty="0" smtClean="0"/>
              <a:t>Histogram</a:t>
            </a:r>
            <a:endParaRPr lang="en-US" altLang="ko-KR" sz="4000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D07E-E281-4468-AE46-4A1D447C7D22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559951" y="73667"/>
            <a:ext cx="1632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Preprocessing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38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851" y="1677130"/>
            <a:ext cx="3539837" cy="236104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701" y="1677130"/>
            <a:ext cx="3539837" cy="2361044"/>
          </a:xfrm>
          <a:prstGeom prst="rect">
            <a:avLst/>
          </a:prstGeom>
        </p:spPr>
      </p:pic>
      <p:pic>
        <p:nvPicPr>
          <p:cNvPr id="6146" name="Picture 2" descr="https://upload.wikimedia.org/wikipedia/commons/thumb/4/4e/Unequalized_Histogram.svg/1024px-Unequalized_Histogram.svg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9" r="7122" b="4471"/>
          <a:stretch/>
        </p:blipFill>
        <p:spPr bwMode="auto">
          <a:xfrm>
            <a:off x="1557705" y="4039662"/>
            <a:ext cx="3557516" cy="269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971204" y="1045184"/>
            <a:ext cx="71420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/>
            <a:r>
              <a:rPr lang="en-US" altLang="ko-KR" sz="2400" dirty="0"/>
              <a:t>Histogram Equalization (</a:t>
            </a:r>
            <a:r>
              <a:rPr lang="ko-KR" altLang="en-US" sz="2400" dirty="0"/>
              <a:t>히스토그램 </a:t>
            </a:r>
            <a:r>
              <a:rPr lang="ko-KR" altLang="en-US" sz="2400" dirty="0" err="1"/>
              <a:t>평활화</a:t>
            </a:r>
            <a:r>
              <a:rPr lang="en-US" altLang="ko-KR" sz="2400" dirty="0"/>
              <a:t>)</a:t>
            </a:r>
          </a:p>
        </p:txBody>
      </p:sp>
      <p:pic>
        <p:nvPicPr>
          <p:cNvPr id="6148" name="Picture 4" descr="https://upload.wikimedia.org/wikipedia/commons/thumb/3/34/Equalized_Histogram.svg/1024px-Equalized_Histogram.svg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2" r="6890" b="5054"/>
          <a:stretch/>
        </p:blipFill>
        <p:spPr bwMode="auto">
          <a:xfrm>
            <a:off x="7381700" y="4219031"/>
            <a:ext cx="3707477" cy="24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오른쪽 화살표 9"/>
          <p:cNvSpPr/>
          <p:nvPr/>
        </p:nvSpPr>
        <p:spPr>
          <a:xfrm>
            <a:off x="5733238" y="3660873"/>
            <a:ext cx="1180407" cy="528742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932574" y="3356324"/>
            <a:ext cx="26306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Histogram </a:t>
            </a:r>
            <a:r>
              <a:rPr lang="en-US" altLang="ko-KR" sz="1400" dirty="0" smtClean="0"/>
              <a:t>Equalization</a:t>
            </a:r>
            <a:endParaRPr lang="en-US" altLang="ko-KR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4932574" y="4173667"/>
            <a:ext cx="26306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 err="1"/>
              <a:t>명암비</a:t>
            </a:r>
            <a:r>
              <a:rPr lang="ko-KR" altLang="en-US" sz="2000" dirty="0"/>
              <a:t> 개선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080980" y="4921395"/>
            <a:ext cx="20954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</a:rPr>
              <a:t>Cumulative distribution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</a:rPr>
              <a:t>function</a:t>
            </a:r>
            <a:endParaRPr lang="ko-KR" altLang="en-US" sz="1400" dirty="0"/>
          </a:p>
        </p:txBody>
      </p:sp>
      <p:cxnSp>
        <p:nvCxnSpPr>
          <p:cNvPr id="5" name="직선 화살표 연결선 4"/>
          <p:cNvCxnSpPr/>
          <p:nvPr/>
        </p:nvCxnSpPr>
        <p:spPr>
          <a:xfrm flipH="1" flipV="1">
            <a:off x="4006735" y="4472248"/>
            <a:ext cx="1073783" cy="672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3823855" y="6018416"/>
            <a:ext cx="1259834" cy="49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080518" y="5847311"/>
            <a:ext cx="1042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</a:rPr>
              <a:t>Histogram</a:t>
            </a:r>
            <a:endParaRPr lang="en-US" altLang="ko-KR" sz="1400" dirty="0">
              <a:solidFill>
                <a:srgbClr val="0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C8022E-950F-3C40-B6B0-CAEE339574A1}"/>
              </a:ext>
            </a:extLst>
          </p:cNvPr>
          <p:cNvSpPr txBox="1"/>
          <p:nvPr/>
        </p:nvSpPr>
        <p:spPr>
          <a:xfrm>
            <a:off x="838200" y="280647"/>
            <a:ext cx="50116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9138" indent="-719138">
              <a:buFont typeface="+mj-ea"/>
              <a:buAutoNum type="circleNumDbPlain"/>
            </a:pPr>
            <a:r>
              <a:rPr lang="en-US" altLang="ko-KR" sz="4000" dirty="0" smtClean="0"/>
              <a:t>Histogram</a:t>
            </a:r>
            <a:endParaRPr lang="en-US" altLang="ko-KR" sz="40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D07E-E281-4468-AE46-4A1D447C7D22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0559951" y="73667"/>
            <a:ext cx="1632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Preprocessing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29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825" y="5243180"/>
            <a:ext cx="5895975" cy="1485900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altLang="ko-KR" sz="1800" dirty="0"/>
              <a:t>If pixel value is greater than a </a:t>
            </a:r>
            <a:r>
              <a:rPr lang="en-US" altLang="ko-KR" sz="1800" b="1" dirty="0"/>
              <a:t>threshold value</a:t>
            </a:r>
            <a:r>
              <a:rPr lang="en-US" altLang="ko-KR" sz="1800" dirty="0"/>
              <a:t>, it is assigned </a:t>
            </a:r>
            <a:r>
              <a:rPr lang="en-US" altLang="ko-KR" sz="1800" b="1" dirty="0"/>
              <a:t>one (white), </a:t>
            </a:r>
            <a:r>
              <a:rPr lang="en-US" altLang="ko-KR" sz="1800" dirty="0"/>
              <a:t>else it is assigned </a:t>
            </a:r>
            <a:r>
              <a:rPr lang="en-US" altLang="ko-KR" sz="1800" b="1" dirty="0"/>
              <a:t>zero (black)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altLang="ko-KR" sz="1800" dirty="0"/>
              <a:t>The image should be a grayscale image</a:t>
            </a:r>
          </a:p>
          <a:p>
            <a:pPr marL="0" indent="0">
              <a:buNone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sz="2000" dirty="0"/>
              <a:t>Simple </a:t>
            </a:r>
            <a:r>
              <a:rPr lang="en-US" altLang="ko-KR" sz="2000" dirty="0" smtClean="0"/>
              <a:t>Thresholding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dirty="0"/>
              <a:t> - If pixel value is greater than a </a:t>
            </a:r>
            <a:r>
              <a:rPr lang="en-US" altLang="ko-KR" b="1" dirty="0"/>
              <a:t>threshold value</a:t>
            </a:r>
            <a:r>
              <a:rPr lang="en-US" altLang="ko-KR" dirty="0"/>
              <a:t>(a global value as threshold value),</a:t>
            </a:r>
          </a:p>
          <a:p>
            <a:pPr marL="0" indent="0">
              <a:buNone/>
            </a:pPr>
            <a:r>
              <a:rPr lang="en-US" altLang="ko-KR" dirty="0"/>
              <a:t>   it is assigned </a:t>
            </a:r>
            <a:r>
              <a:rPr lang="en-US" altLang="ko-KR" b="1" dirty="0"/>
              <a:t>one value</a:t>
            </a:r>
            <a:r>
              <a:rPr lang="en-US" altLang="ko-KR" dirty="0"/>
              <a:t> (may be white), else it is assigned </a:t>
            </a:r>
            <a:r>
              <a:rPr lang="en-US" altLang="ko-KR" b="1" dirty="0"/>
              <a:t>another value</a:t>
            </a:r>
            <a:r>
              <a:rPr lang="en-US" altLang="ko-KR" dirty="0"/>
              <a:t> (may be black)</a:t>
            </a:r>
          </a:p>
          <a:p>
            <a:pPr marL="0" indent="0">
              <a:buNone/>
            </a:pPr>
            <a:r>
              <a:rPr lang="en-US" altLang="ko-KR" dirty="0"/>
              <a:t> - cv2.threshold() </a:t>
            </a:r>
          </a:p>
          <a:p>
            <a:pPr marL="0" indent="0">
              <a:buNone/>
            </a:pPr>
            <a:endParaRPr lang="en-US" altLang="ko-KR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110353" y="2359123"/>
            <a:ext cx="977407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Simple Thresholdi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67" b="48746"/>
          <a:stretch/>
        </p:blipFill>
        <p:spPr bwMode="auto">
          <a:xfrm>
            <a:off x="1110353" y="4163789"/>
            <a:ext cx="3643455" cy="1995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t1.daumcdn.net/cfile/tistory/230F8F4557C677510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709" y="3949199"/>
            <a:ext cx="5305425" cy="13620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3C8022E-950F-3C40-B6B0-CAEE339574A1}"/>
              </a:ext>
            </a:extLst>
          </p:cNvPr>
          <p:cNvSpPr txBox="1"/>
          <p:nvPr/>
        </p:nvSpPr>
        <p:spPr>
          <a:xfrm>
            <a:off x="838200" y="280647"/>
            <a:ext cx="6622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ea"/>
              <a:buAutoNum type="circleNumDbPlain" startAt="2"/>
            </a:pPr>
            <a:r>
              <a:rPr lang="en-US" altLang="ko-KR" sz="4000" dirty="0" smtClean="0"/>
              <a:t>Image Thresholding</a:t>
            </a:r>
            <a:endParaRPr lang="en-US" altLang="ko-KR" sz="4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D07E-E281-4468-AE46-4A1D447C7D22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559951" y="73667"/>
            <a:ext cx="1632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Preprocessing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64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58545"/>
            <a:ext cx="2877766" cy="385430"/>
          </a:xfrm>
        </p:spPr>
        <p:txBody>
          <a:bodyPr>
            <a:normAutofit fontScale="92500"/>
          </a:bodyPr>
          <a:lstStyle/>
          <a:p>
            <a:pPr marL="342900" indent="-342900">
              <a:buAutoNum type="arabicParenR"/>
            </a:pPr>
            <a:r>
              <a:rPr lang="en-US" altLang="ko-KR" sz="2000" dirty="0"/>
              <a:t>Simple T</a:t>
            </a:r>
            <a:r>
              <a:rPr lang="en-US" altLang="ko-KR" sz="2000" dirty="0" smtClean="0"/>
              <a:t>hresholding </a:t>
            </a:r>
            <a:endParaRPr lang="en-US" altLang="ko-KR" sz="2000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296785" y="5747868"/>
            <a:ext cx="10057015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/>
              <a:t>may not be good in all the conditions where image has </a:t>
            </a:r>
            <a:r>
              <a:rPr lang="en-US" altLang="ko-KR" b="1" dirty="0"/>
              <a:t>different lighting condition</a:t>
            </a:r>
            <a:r>
              <a:rPr lang="en-US" altLang="ko-KR" dirty="0"/>
              <a:t>s in different areas</a:t>
            </a:r>
            <a:endParaRPr lang="ko-KR" altLang="en-US" spc="-80" dirty="0"/>
          </a:p>
        </p:txBody>
      </p:sp>
      <p:sp>
        <p:nvSpPr>
          <p:cNvPr id="8" name="아래쪽 화살표 7"/>
          <p:cNvSpPr/>
          <p:nvPr/>
        </p:nvSpPr>
        <p:spPr>
          <a:xfrm>
            <a:off x="5824451" y="4911937"/>
            <a:ext cx="543098" cy="640965"/>
          </a:xfrm>
          <a:prstGeom prst="downArrow">
            <a:avLst/>
          </a:prstGeom>
          <a:solidFill>
            <a:schemeClr val="bg2">
              <a:lumMod val="9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05"/>
          <a:stretch/>
        </p:blipFill>
        <p:spPr>
          <a:xfrm>
            <a:off x="2967193" y="1731489"/>
            <a:ext cx="6257613" cy="29924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C8022E-950F-3C40-B6B0-CAEE339574A1}"/>
              </a:ext>
            </a:extLst>
          </p:cNvPr>
          <p:cNvSpPr txBox="1"/>
          <p:nvPr/>
        </p:nvSpPr>
        <p:spPr>
          <a:xfrm>
            <a:off x="838200" y="280647"/>
            <a:ext cx="6622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ea"/>
              <a:buAutoNum type="circleNumDbPlain" startAt="2"/>
            </a:pPr>
            <a:r>
              <a:rPr lang="en-US" altLang="ko-KR" sz="4000" dirty="0" smtClean="0"/>
              <a:t>Image </a:t>
            </a:r>
            <a:r>
              <a:rPr lang="en-US" altLang="ko-KR" sz="4000" dirty="0"/>
              <a:t>T</a:t>
            </a:r>
            <a:r>
              <a:rPr lang="en-US" altLang="ko-KR" sz="4000" dirty="0" smtClean="0"/>
              <a:t>hresholding</a:t>
            </a:r>
            <a:endParaRPr lang="en-US" altLang="ko-KR" sz="40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D07E-E281-4468-AE46-4A1D447C7D22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559951" y="73667"/>
            <a:ext cx="1632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Preprocessing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23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0940" y="1972354"/>
            <a:ext cx="6620996" cy="35140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dirty="0"/>
              <a:t>D</a:t>
            </a:r>
            <a:r>
              <a:rPr lang="en-US" altLang="ko-KR" dirty="0" smtClean="0"/>
              <a:t>etermines </a:t>
            </a:r>
            <a:r>
              <a:rPr lang="en-US" altLang="ko-KR" dirty="0"/>
              <a:t>the threshold for a pixel based on a </a:t>
            </a:r>
            <a:r>
              <a:rPr lang="en-US" altLang="ko-KR" b="1" dirty="0"/>
              <a:t>small region</a:t>
            </a:r>
            <a:r>
              <a:rPr lang="en-US" altLang="ko-KR" dirty="0"/>
              <a:t> around </a:t>
            </a:r>
            <a:r>
              <a:rPr lang="en-US" altLang="ko-KR" dirty="0" smtClean="0"/>
              <a:t>it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Method </a:t>
            </a:r>
          </a:p>
          <a:p>
            <a:pPr marL="622300" indent="-3492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dirty="0" smtClean="0"/>
              <a:t>Mean : </a:t>
            </a:r>
            <a:r>
              <a:rPr lang="en-US" altLang="ko-KR" dirty="0"/>
              <a:t>threshold value is the </a:t>
            </a:r>
            <a:r>
              <a:rPr lang="en-US" altLang="ko-KR" b="1" dirty="0"/>
              <a:t>mean of neighborhood area</a:t>
            </a:r>
            <a:r>
              <a:rPr lang="en-US" altLang="ko-KR" dirty="0" smtClean="0"/>
              <a:t>. (cv2.ADAPTIVE_THRESH_MEAN_C)</a:t>
            </a:r>
            <a:endParaRPr lang="en-US" altLang="ko-KR" dirty="0"/>
          </a:p>
          <a:p>
            <a:pPr marL="273050" indent="0">
              <a:buNone/>
            </a:pPr>
            <a:endParaRPr lang="en-US" altLang="ko-KR" sz="500" dirty="0" smtClean="0"/>
          </a:p>
          <a:p>
            <a:pPr marL="622300" indent="-3492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dirty="0" smtClean="0"/>
              <a:t>Gaussian : threshold </a:t>
            </a:r>
            <a:r>
              <a:rPr lang="en-US" altLang="ko-KR" dirty="0"/>
              <a:t>value is the </a:t>
            </a:r>
            <a:r>
              <a:rPr lang="en-US" altLang="ko-KR" b="1" dirty="0"/>
              <a:t>weighted sum of neighborhood </a:t>
            </a:r>
            <a:r>
              <a:rPr lang="en-US" altLang="ko-KR" b="1" dirty="0" smtClean="0"/>
              <a:t>values</a:t>
            </a:r>
            <a:r>
              <a:rPr lang="en-US" altLang="ko-KR" dirty="0" smtClean="0"/>
              <a:t> </a:t>
            </a:r>
            <a:r>
              <a:rPr lang="en-US" altLang="ko-KR" dirty="0"/>
              <a:t>where weights are a </a:t>
            </a:r>
            <a:r>
              <a:rPr lang="en-US" altLang="ko-KR" dirty="0" smtClean="0"/>
              <a:t>G</a:t>
            </a:r>
            <a:r>
              <a:rPr lang="en-US" altLang="ko-KR" b="1" dirty="0" smtClean="0"/>
              <a:t>aussian </a:t>
            </a:r>
            <a:r>
              <a:rPr lang="en-US" altLang="ko-KR" b="1" dirty="0"/>
              <a:t>window</a:t>
            </a:r>
            <a:r>
              <a:rPr lang="en-US" altLang="ko-KR" dirty="0" smtClean="0"/>
              <a:t>. (cv2.ADAPTIVE_THRESH_GAUSSIAN_C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64" y="1791250"/>
            <a:ext cx="4736956" cy="45220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C8022E-950F-3C40-B6B0-CAEE339574A1}"/>
              </a:ext>
            </a:extLst>
          </p:cNvPr>
          <p:cNvSpPr txBox="1"/>
          <p:nvPr/>
        </p:nvSpPr>
        <p:spPr>
          <a:xfrm>
            <a:off x="838200" y="280647"/>
            <a:ext cx="6622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ea"/>
              <a:buAutoNum type="circleNumDbPlain" startAt="2"/>
            </a:pPr>
            <a:r>
              <a:rPr lang="en-US" altLang="ko-KR" sz="4000" dirty="0" smtClean="0"/>
              <a:t>Image </a:t>
            </a:r>
            <a:r>
              <a:rPr lang="en-US" altLang="ko-KR" sz="4000" dirty="0"/>
              <a:t>T</a:t>
            </a:r>
            <a:r>
              <a:rPr lang="en-US" altLang="ko-KR" sz="4000" dirty="0" smtClean="0"/>
              <a:t>hresholding</a:t>
            </a:r>
            <a:endParaRPr lang="en-US" altLang="ko-KR" sz="4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D07E-E281-4468-AE46-4A1D447C7D22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559951" y="73667"/>
            <a:ext cx="1632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Preprocessing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838199" y="1258545"/>
            <a:ext cx="4842754" cy="385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arenR" startAt="2"/>
            </a:pPr>
            <a:r>
              <a:rPr lang="en-US" altLang="ko-KR" sz="2000" dirty="0" smtClean="0"/>
              <a:t>Adaptive </a:t>
            </a:r>
            <a:r>
              <a:rPr lang="en-US" altLang="ko-KR" sz="2000" dirty="0"/>
              <a:t>T</a:t>
            </a:r>
            <a:r>
              <a:rPr lang="en-US" altLang="ko-KR" sz="2000" dirty="0" smtClean="0"/>
              <a:t>hresholding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180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03116"/>
            <a:ext cx="6496216" cy="11037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en-US" altLang="ko-KR" dirty="0"/>
              <a:t>LPF(Low-pass filter) : Removing noises, Blurring</a:t>
            </a:r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en-US" altLang="ko-KR" dirty="0"/>
              <a:t>HPF(High-pass filter) : Edge Detection</a:t>
            </a:r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en-US" altLang="ko-KR" dirty="0"/>
              <a:t>cv2.filter2D() with</a:t>
            </a:r>
            <a:r>
              <a:rPr lang="ko-KR" altLang="en-US" dirty="0"/>
              <a:t> </a:t>
            </a:r>
            <a:r>
              <a:rPr lang="en-US" altLang="ko-KR" dirty="0"/>
              <a:t>kernel(filter) 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1248730" y="3512593"/>
            <a:ext cx="10161468" cy="2662965"/>
            <a:chOff x="1275888" y="3110861"/>
            <a:chExt cx="10161468" cy="2662965"/>
          </a:xfrm>
        </p:grpSpPr>
        <p:grpSp>
          <p:nvGrpSpPr>
            <p:cNvPr id="13" name="그룹 12"/>
            <p:cNvGrpSpPr/>
            <p:nvPr/>
          </p:nvGrpSpPr>
          <p:grpSpPr>
            <a:xfrm>
              <a:off x="1275888" y="3110861"/>
              <a:ext cx="2521716" cy="2662965"/>
              <a:chOff x="1275888" y="3110861"/>
              <a:chExt cx="2521716" cy="2662965"/>
            </a:xfrm>
          </p:grpSpPr>
          <p:pic>
            <p:nvPicPr>
              <p:cNvPr id="2050" name="Picture 2" descr="http://northstar-www.dartmouth.edu/doc/idl/html_6.2/images/imgcontr12.gif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28383" y="3110861"/>
                <a:ext cx="2216727" cy="22167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직사각형 4"/>
              <p:cNvSpPr/>
              <p:nvPr/>
            </p:nvSpPr>
            <p:spPr>
              <a:xfrm>
                <a:off x="1275888" y="5435272"/>
                <a:ext cx="252171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Cropped New York Image</a:t>
                </a:r>
                <a:endParaRPr lang="ko-KR" altLang="en-US" sz="1600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8027576" y="3110861"/>
              <a:ext cx="3409780" cy="2662965"/>
              <a:chOff x="8027576" y="3110861"/>
              <a:chExt cx="3409780" cy="2662965"/>
            </a:xfrm>
          </p:grpSpPr>
          <p:pic>
            <p:nvPicPr>
              <p:cNvPr id="2054" name="Picture 6" descr="http://northstar-www.dartmouth.edu/doc/idl/html_6.2/images/imgcontr16.gif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24103" y="3110861"/>
                <a:ext cx="2216727" cy="22167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직사각형 5"/>
              <p:cNvSpPr/>
              <p:nvPr/>
            </p:nvSpPr>
            <p:spPr>
              <a:xfrm>
                <a:off x="8027576" y="5435272"/>
                <a:ext cx="34097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High Pass Filtered New York Image</a:t>
                </a:r>
                <a:endParaRPr lang="ko-KR" altLang="en-US" sz="1600"/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4230142" y="3110861"/>
              <a:ext cx="3364896" cy="2662965"/>
              <a:chOff x="4566542" y="3110861"/>
              <a:chExt cx="3364896" cy="2662965"/>
            </a:xfrm>
          </p:grpSpPr>
          <p:pic>
            <p:nvPicPr>
              <p:cNvPr id="2052" name="Picture 4" descr="http://northstar-www.dartmouth.edu/doc/idl/html_6.2/images/imgcontr13.gif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40627" y="3110861"/>
                <a:ext cx="2216727" cy="22167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직사각형 11"/>
              <p:cNvSpPr/>
              <p:nvPr/>
            </p:nvSpPr>
            <p:spPr>
              <a:xfrm>
                <a:off x="4566542" y="5435272"/>
                <a:ext cx="33648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Low Pass Filtered New York Image</a:t>
                </a:r>
                <a:endParaRPr lang="ko-KR" altLang="en-US" sz="1600"/>
              </a:p>
            </p:txBody>
          </p:sp>
        </p:grpSp>
      </p:grpSp>
      <p:grpSp>
        <p:nvGrpSpPr>
          <p:cNvPr id="9" name="그룹 8"/>
          <p:cNvGrpSpPr/>
          <p:nvPr/>
        </p:nvGrpSpPr>
        <p:grpSpPr>
          <a:xfrm>
            <a:off x="8324183" y="1102364"/>
            <a:ext cx="2762250" cy="1750863"/>
            <a:chOff x="7918076" y="1014028"/>
            <a:chExt cx="2762250" cy="1750863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18076" y="1402816"/>
              <a:ext cx="2762250" cy="1362075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8344025" y="1014028"/>
              <a:ext cx="1948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Kernel</a:t>
              </a:r>
              <a:endParaRPr lang="ko-KR" altLang="en-US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3C8022E-950F-3C40-B6B0-CAEE339574A1}"/>
              </a:ext>
            </a:extLst>
          </p:cNvPr>
          <p:cNvSpPr txBox="1"/>
          <p:nvPr/>
        </p:nvSpPr>
        <p:spPr>
          <a:xfrm>
            <a:off x="838200" y="280647"/>
            <a:ext cx="6622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ea"/>
              <a:buAutoNum type="circleNumDbPlain" startAt="3"/>
            </a:pPr>
            <a:r>
              <a:rPr lang="en-US" altLang="ko-KR" sz="4000" dirty="0" smtClean="0"/>
              <a:t>Image Smoothing</a:t>
            </a:r>
            <a:endParaRPr lang="en-US" altLang="ko-KR" sz="4000" dirty="0"/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653374" y="1158629"/>
            <a:ext cx="2216286" cy="502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2000" spc="-80" dirty="0" smtClean="0"/>
              <a:t>1) Image Filtering</a:t>
            </a:r>
            <a:endParaRPr lang="en-US" altLang="ko-KR" sz="2000" spc="-80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D07E-E281-4468-AE46-4A1D447C7D22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0559951" y="73667"/>
            <a:ext cx="1632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Preprocessing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46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3374" y="1158629"/>
            <a:ext cx="2440022" cy="50250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spc="-80" dirty="0" smtClean="0"/>
              <a:t>2) Image </a:t>
            </a:r>
            <a:r>
              <a:rPr lang="en-US" altLang="ko-KR" sz="2000" spc="-80" dirty="0"/>
              <a:t>Blurring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97178" y="1831230"/>
            <a:ext cx="230213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Averaging </a:t>
            </a:r>
            <a:r>
              <a:rPr lang="en-US" altLang="ko-KR" dirty="0" smtClean="0"/>
              <a:t>Blurring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197178" y="2465361"/>
            <a:ext cx="69948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b="1" dirty="0"/>
              <a:t>Convolving image </a:t>
            </a:r>
            <a:r>
              <a:rPr lang="en-US" altLang="ko-KR" dirty="0"/>
              <a:t>with a </a:t>
            </a:r>
            <a:r>
              <a:rPr lang="en-US" altLang="ko-KR" b="1" dirty="0"/>
              <a:t>normalized box filter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dirty="0"/>
              <a:t>It is useful for removing noise</a:t>
            </a:r>
            <a:endParaRPr lang="en-US" altLang="ko-KR" b="1" dirty="0"/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dirty="0"/>
              <a:t>Taking the </a:t>
            </a:r>
            <a:r>
              <a:rPr lang="en-US" altLang="ko-KR" b="1" dirty="0"/>
              <a:t>average</a:t>
            </a:r>
            <a:r>
              <a:rPr lang="en-US" altLang="ko-KR" dirty="0"/>
              <a:t> of all the pixels under kernel area and </a:t>
            </a:r>
            <a:r>
              <a:rPr lang="en-US" altLang="ko-KR" b="1" dirty="0"/>
              <a:t>replace the central element</a:t>
            </a:r>
            <a:endParaRPr lang="en-US" altLang="ko-KR" b="1" spc="-80" dirty="0"/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pc="-80" dirty="0"/>
              <a:t>cv2.blur, cv2.boxFilter</a:t>
            </a:r>
          </a:p>
        </p:txBody>
      </p:sp>
      <p:pic>
        <p:nvPicPr>
          <p:cNvPr id="3074" name="Picture 2" descr="blu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51" y="2031285"/>
            <a:ext cx="4597099" cy="29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5009" y="4612397"/>
            <a:ext cx="3085873" cy="15799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C8022E-950F-3C40-B6B0-CAEE339574A1}"/>
              </a:ext>
            </a:extLst>
          </p:cNvPr>
          <p:cNvSpPr txBox="1"/>
          <p:nvPr/>
        </p:nvSpPr>
        <p:spPr>
          <a:xfrm>
            <a:off x="838200" y="280647"/>
            <a:ext cx="6622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ea"/>
              <a:buAutoNum type="circleNumDbPlain" startAt="3"/>
            </a:pPr>
            <a:r>
              <a:rPr lang="en-US" altLang="ko-KR" sz="4000" dirty="0" smtClean="0"/>
              <a:t>Image </a:t>
            </a:r>
            <a:r>
              <a:rPr lang="en-US" altLang="ko-KR" sz="4000" dirty="0"/>
              <a:t>Smoothing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D07E-E281-4468-AE46-4A1D447C7D22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559951" y="73667"/>
            <a:ext cx="1632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Preprocessing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58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5197178" y="2444696"/>
            <a:ext cx="6516594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spc="-80" dirty="0" smtClean="0"/>
              <a:t>Gaussian kernel </a:t>
            </a:r>
            <a:r>
              <a:rPr lang="en-US" altLang="ko-KR" spc="-80" dirty="0" smtClean="0"/>
              <a:t>with the function, cv2.getGaussianKernel()</a:t>
            </a:r>
            <a:r>
              <a:rPr lang="en-US" altLang="ko-KR" b="1" spc="-80" dirty="0" smtClean="0"/>
              <a:t> </a:t>
            </a:r>
            <a:r>
              <a:rPr lang="en-US" altLang="ko-KR" spc="-80" dirty="0" smtClean="0"/>
              <a:t>is used</a:t>
            </a:r>
            <a:r>
              <a:rPr lang="en-US" altLang="ko-KR" spc="-80" dirty="0"/>
              <a:t>	(kernel &gt; 0 , </a:t>
            </a:r>
            <a:r>
              <a:rPr lang="en-US" altLang="ko-KR" dirty="0"/>
              <a:t>an odd number greater than one</a:t>
            </a:r>
            <a:r>
              <a:rPr lang="en-US" altLang="ko-KR" spc="-80" dirty="0" smtClean="0"/>
              <a:t>)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H</a:t>
            </a:r>
            <a:r>
              <a:rPr lang="en-US" altLang="ko-KR" dirty="0" smtClean="0"/>
              <a:t>ighly </a:t>
            </a:r>
            <a:r>
              <a:rPr lang="en-US" altLang="ko-KR" dirty="0"/>
              <a:t>effective in </a:t>
            </a:r>
            <a:r>
              <a:rPr lang="en-US" altLang="ko-KR" b="1" dirty="0"/>
              <a:t>removing </a:t>
            </a:r>
            <a:r>
              <a:rPr lang="en-US" altLang="ko-KR" b="1" dirty="0" err="1"/>
              <a:t>gaussian</a:t>
            </a:r>
            <a:r>
              <a:rPr lang="en-US" altLang="ko-KR" b="1" dirty="0"/>
              <a:t> </a:t>
            </a:r>
            <a:r>
              <a:rPr lang="en-US" altLang="ko-KR" b="1" dirty="0" smtClean="0"/>
              <a:t>noise</a:t>
            </a:r>
            <a:r>
              <a:rPr lang="en-US" altLang="ko-KR" b="1" dirty="0"/>
              <a:t> </a:t>
            </a:r>
            <a:r>
              <a:rPr lang="en-US" altLang="ko-KR" dirty="0" smtClean="0"/>
              <a:t>(Noise with equal overall density, white noise) </a:t>
            </a:r>
            <a:r>
              <a:rPr lang="en-US" altLang="ko-KR" dirty="0"/>
              <a:t>from the image.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pc="-80" dirty="0"/>
              <a:t>cv2.GaussianBlur() </a:t>
            </a:r>
          </a:p>
          <a:p>
            <a:r>
              <a:rPr lang="en-US" altLang="ko-KR" spc="-80" dirty="0"/>
              <a:t>   </a:t>
            </a:r>
            <a:endParaRPr lang="ko-KR" altLang="en-US" dirty="0"/>
          </a:p>
        </p:txBody>
      </p:sp>
      <p:pic>
        <p:nvPicPr>
          <p:cNvPr id="3076" name="Picture 4" descr="gaussia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77" y="2123121"/>
            <a:ext cx="4643675" cy="292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015" y="4667777"/>
            <a:ext cx="3124200" cy="15362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C8022E-950F-3C40-B6B0-CAEE339574A1}"/>
              </a:ext>
            </a:extLst>
          </p:cNvPr>
          <p:cNvSpPr txBox="1"/>
          <p:nvPr/>
        </p:nvSpPr>
        <p:spPr>
          <a:xfrm>
            <a:off x="838200" y="280647"/>
            <a:ext cx="6622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ea"/>
              <a:buAutoNum type="circleNumDbPlain" startAt="3"/>
            </a:pPr>
            <a:r>
              <a:rPr lang="en-US" altLang="ko-KR" sz="4000" dirty="0" smtClean="0"/>
              <a:t>Image </a:t>
            </a:r>
            <a:r>
              <a:rPr lang="en-US" altLang="ko-KR" sz="4000" dirty="0"/>
              <a:t>Smoothing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653374" y="1158629"/>
            <a:ext cx="2440022" cy="50250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spc="-80" dirty="0" smtClean="0"/>
              <a:t>2) Image </a:t>
            </a:r>
            <a:r>
              <a:rPr lang="en-US" altLang="ko-KR" sz="2000" spc="-80" dirty="0"/>
              <a:t>Blurring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D07E-E281-4468-AE46-4A1D447C7D22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559951" y="73667"/>
            <a:ext cx="1632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Preprocessing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97178" y="1831230"/>
            <a:ext cx="2302136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Gaussian Blurring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5011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5197178" y="2458489"/>
            <a:ext cx="6496173" cy="183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pc="-80" dirty="0" smtClean="0"/>
              <a:t>Takes median of all the pixels</a:t>
            </a:r>
            <a:endParaRPr lang="en-US" altLang="ko-KR" spc="-80" dirty="0"/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dirty="0" smtClean="0"/>
              <a:t>highly </a:t>
            </a:r>
            <a:r>
              <a:rPr lang="en-US" altLang="ko-KR" dirty="0"/>
              <a:t>effective against salt-and-pepper noise in the </a:t>
            </a:r>
            <a:r>
              <a:rPr lang="en-US" altLang="ko-KR" dirty="0" smtClean="0"/>
              <a:t>images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pc="-80" dirty="0" smtClean="0"/>
              <a:t>cv2.medianBlur()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dirty="0"/>
              <a:t>Example) </a:t>
            </a:r>
            <a:r>
              <a:rPr lang="en-US" altLang="ko-KR" dirty="0" smtClean="0"/>
              <a:t>Results of applying kernel window</a:t>
            </a:r>
            <a:endParaRPr lang="en-US" altLang="ko-KR" dirty="0"/>
          </a:p>
        </p:txBody>
      </p:sp>
      <p:pic>
        <p:nvPicPr>
          <p:cNvPr id="7170" name="Picture 2" descr="media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77" y="2031284"/>
            <a:ext cx="4545119" cy="294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../../_images/image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538" y="4425787"/>
            <a:ext cx="1873869" cy="1873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701843" y="4523064"/>
            <a:ext cx="399150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: </a:t>
            </a:r>
            <a:r>
              <a:rPr lang="en-US" altLang="ko-KR" dirty="0"/>
              <a:t>After alignment, apply the median of 102 at 33</a:t>
            </a:r>
            <a:r>
              <a:rPr lang="en-US" altLang="ko-KR" dirty="0" smtClean="0"/>
              <a:t>, 54, 67, 84, 102, 163, 189, 212, 224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C8022E-950F-3C40-B6B0-CAEE339574A1}"/>
              </a:ext>
            </a:extLst>
          </p:cNvPr>
          <p:cNvSpPr txBox="1"/>
          <p:nvPr/>
        </p:nvSpPr>
        <p:spPr>
          <a:xfrm>
            <a:off x="838200" y="280647"/>
            <a:ext cx="6622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ea"/>
              <a:buAutoNum type="circleNumDbPlain" startAt="3"/>
            </a:pPr>
            <a:r>
              <a:rPr lang="en-US" altLang="ko-KR" sz="4000" dirty="0" smtClean="0"/>
              <a:t>Image </a:t>
            </a:r>
            <a:r>
              <a:rPr lang="en-US" altLang="ko-KR" sz="4000" dirty="0"/>
              <a:t>Smoothing</a:t>
            </a:r>
          </a:p>
        </p:txBody>
      </p:sp>
      <p:sp>
        <p:nvSpPr>
          <p:cNvPr id="19" name="내용 개체 틀 2"/>
          <p:cNvSpPr>
            <a:spLocks noGrp="1"/>
          </p:cNvSpPr>
          <p:nvPr>
            <p:ph idx="1"/>
          </p:nvPr>
        </p:nvSpPr>
        <p:spPr>
          <a:xfrm>
            <a:off x="653374" y="1158629"/>
            <a:ext cx="2440022" cy="50250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spc="-80" dirty="0" smtClean="0"/>
              <a:t>2) Image </a:t>
            </a:r>
            <a:r>
              <a:rPr lang="en-US" altLang="ko-KR" sz="2000" spc="-80" dirty="0"/>
              <a:t>Blurring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D07E-E281-4468-AE46-4A1D447C7D22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0559951" y="73667"/>
            <a:ext cx="1632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Preprocessing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97178" y="1831230"/>
            <a:ext cx="2302136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Median Blurring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8578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990610"/>
            <a:ext cx="10515600" cy="458659"/>
          </a:xfrm>
        </p:spPr>
        <p:txBody>
          <a:bodyPr>
            <a:noAutofit/>
          </a:bodyPr>
          <a:lstStyle/>
          <a:p>
            <a:pPr algn="ctr"/>
            <a:r>
              <a:rPr lang="en-US" altLang="ko-KR" sz="3200" dirty="0"/>
              <a:t>Image Classification</a:t>
            </a:r>
            <a:br>
              <a:rPr lang="en-US" altLang="ko-KR" sz="3200" dirty="0"/>
            </a:b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en-US" altLang="ko-KR" sz="2000" dirty="0"/>
              <a:t>A core task in Computer Vision</a:t>
            </a:r>
            <a:r>
              <a:rPr lang="ko-KR" altLang="en-US" sz="1800" dirty="0"/>
              <a:t/>
            </a:r>
            <a:br>
              <a:rPr lang="ko-KR" altLang="en-US" sz="1800" dirty="0"/>
            </a:br>
            <a:endParaRPr lang="ko-KR" altLang="en-US" sz="3200" dirty="0"/>
          </a:p>
        </p:txBody>
      </p:sp>
      <p:pic>
        <p:nvPicPr>
          <p:cNvPr id="4" name="Picture 2" descr="Image Classification Pipe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673" y="1974370"/>
            <a:ext cx="97536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1151466" y="1974370"/>
            <a:ext cx="10001956" cy="3543300"/>
          </a:xfrm>
          <a:prstGeom prst="roundRect">
            <a:avLst>
              <a:gd name="adj" fmla="val 5197"/>
            </a:avLst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D07E-E281-4468-AE46-4A1D447C7D2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20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fld id="{DD00D07E-E281-4468-AE46-4A1D447C7D22}" type="slidenum">
              <a:rPr lang="ko-KR" altLang="en-US" smtClean="0"/>
              <a:pPr/>
              <a:t>20</a:t>
            </a:fld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C8022E-950F-3C40-B6B0-CAEE339574A1}"/>
              </a:ext>
            </a:extLst>
          </p:cNvPr>
          <p:cNvSpPr txBox="1"/>
          <p:nvPr/>
        </p:nvSpPr>
        <p:spPr>
          <a:xfrm>
            <a:off x="838200" y="280647"/>
            <a:ext cx="50116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/>
              <a:t>2. Preprocessing</a:t>
            </a:r>
            <a:endParaRPr lang="en-US" altLang="ko-KR" sz="2400" dirty="0"/>
          </a:p>
        </p:txBody>
      </p:sp>
      <p:sp>
        <p:nvSpPr>
          <p:cNvPr id="6" name="직사각형 5"/>
          <p:cNvSpPr/>
          <p:nvPr/>
        </p:nvSpPr>
        <p:spPr>
          <a:xfrm>
            <a:off x="1712384" y="2962531"/>
            <a:ext cx="88479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/>
              <a:t>실습 진행</a:t>
            </a:r>
          </a:p>
        </p:txBody>
      </p:sp>
    </p:spTree>
    <p:extLst>
      <p:ext uri="{BB962C8B-B14F-4D97-AF65-F5344CB8AC3E}">
        <p14:creationId xmlns:p14="http://schemas.microsoft.com/office/powerpoint/2010/main" val="301243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fld id="{DD00D07E-E281-4468-AE46-4A1D447C7D22}" type="slidenum">
              <a:rPr lang="ko-KR" altLang="en-US" smtClean="0"/>
              <a:pPr/>
              <a:t>21</a:t>
            </a:fld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C8022E-950F-3C40-B6B0-CAEE339574A1}"/>
              </a:ext>
            </a:extLst>
          </p:cNvPr>
          <p:cNvSpPr txBox="1"/>
          <p:nvPr/>
        </p:nvSpPr>
        <p:spPr>
          <a:xfrm>
            <a:off x="3108595" y="3036585"/>
            <a:ext cx="59748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smtClean="0"/>
              <a:t>3. </a:t>
            </a:r>
            <a:r>
              <a:rPr lang="en-US" altLang="ko-KR" sz="4500" b="1" dirty="0" smtClean="0"/>
              <a:t>Feature Descriptor</a:t>
            </a:r>
            <a:endParaRPr lang="en-US" altLang="ko-KR" sz="4500" b="1" dirty="0"/>
          </a:p>
        </p:txBody>
      </p:sp>
    </p:spTree>
    <p:extLst>
      <p:ext uri="{BB962C8B-B14F-4D97-AF65-F5344CB8AC3E}">
        <p14:creationId xmlns:p14="http://schemas.microsoft.com/office/powerpoint/2010/main" val="986958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 descr="../../_images/sphx_glr_plot_hog_00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1" r="7542" b="10818"/>
          <a:stretch/>
        </p:blipFill>
        <p:spPr bwMode="auto">
          <a:xfrm>
            <a:off x="732530" y="2583050"/>
            <a:ext cx="6237515" cy="339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23925"/>
            <a:ext cx="10515600" cy="458659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Histogram of Oriented Gradients (HOG)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4978" y="1417479"/>
            <a:ext cx="10902043" cy="963105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Methods for extracting histogram-type features by considering the </a:t>
            </a:r>
            <a:r>
              <a:rPr lang="en-US" altLang="ko-KR" dirty="0" smtClean="0"/>
              <a:t>direction </a:t>
            </a:r>
            <a:r>
              <a:rPr lang="en-US" altLang="ko-KR" dirty="0"/>
              <a:t>and magnitude of pixel </a:t>
            </a:r>
            <a:r>
              <a:rPr lang="en-US" altLang="ko-KR" dirty="0" smtClean="0"/>
              <a:t>variation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Generally used for human or pedestrian awareness</a:t>
            </a:r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>
          <a:xfrm>
            <a:off x="10106556" y="54593"/>
            <a:ext cx="2085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Feature descriptor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60317" y="6036574"/>
            <a:ext cx="2217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HOG</a:t>
            </a:r>
            <a:r>
              <a:rPr lang="ko-KR" altLang="en-US" sz="1600" dirty="0"/>
              <a:t>로 표현한 이미지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5603" y="2722511"/>
            <a:ext cx="4066924" cy="325836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555368" y="6036574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보행자 인식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D07E-E281-4468-AE46-4A1D447C7D22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66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23925"/>
            <a:ext cx="10515600" cy="458659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Histogram of Oriented Gradients (HOG)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8972" y="1201603"/>
            <a:ext cx="7321780" cy="454487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/>
              <a:t>P</a:t>
            </a:r>
            <a:r>
              <a:rPr lang="en-US" altLang="ko-KR" sz="2400" dirty="0" smtClean="0"/>
              <a:t>rocess </a:t>
            </a:r>
            <a:r>
              <a:rPr lang="en-US" altLang="ko-KR" sz="2400" dirty="0"/>
              <a:t>of calculating the HOG feature descriptor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ko-KR" sz="2400" dirty="0"/>
              <a:t>Preprocessing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ko-KR" sz="2400" dirty="0"/>
              <a:t>Calculate the Gradient </a:t>
            </a:r>
            <a:r>
              <a:rPr lang="en-US" altLang="ko-KR" sz="2400" dirty="0" smtClean="0"/>
              <a:t>of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Images</a:t>
            </a:r>
            <a:endParaRPr lang="en-US" altLang="ko-KR" sz="2400" dirty="0"/>
          </a:p>
          <a:p>
            <a:pPr marL="457200" indent="-457200">
              <a:buFont typeface="+mj-ea"/>
              <a:buAutoNum type="circleNumDbPlain"/>
            </a:pPr>
            <a:r>
              <a:rPr lang="en-US" altLang="ko-KR" sz="2400" dirty="0"/>
              <a:t>Calculate Histogram of Gradients in 8×8 cells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ko-KR" sz="2400" dirty="0"/>
              <a:t>16×16 Block Normalization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ko-KR" sz="2400" dirty="0"/>
              <a:t>Calculate the HOG feature vector</a:t>
            </a:r>
          </a:p>
        </p:txBody>
      </p:sp>
      <p:pic>
        <p:nvPicPr>
          <p:cNvPr id="6" name="Picture 2" descr="histogram of Oriented gradients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752" y="1571004"/>
            <a:ext cx="3915250" cy="4175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D07E-E281-4468-AE46-4A1D447C7D22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106556" y="54593"/>
            <a:ext cx="2085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Feature descriptor</a:t>
            </a:r>
          </a:p>
        </p:txBody>
      </p:sp>
    </p:spTree>
    <p:extLst>
      <p:ext uri="{BB962C8B-B14F-4D97-AF65-F5344CB8AC3E}">
        <p14:creationId xmlns:p14="http://schemas.microsoft.com/office/powerpoint/2010/main" val="151465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838200" y="1258544"/>
            <a:ext cx="10515600" cy="50978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/>
              <a:t>Step 1 : Preprocessing</a:t>
            </a:r>
          </a:p>
          <a:p>
            <a:pPr>
              <a:buFontTx/>
              <a:buChar char="-"/>
            </a:pPr>
            <a:r>
              <a:rPr lang="en-US" altLang="ko-KR" sz="2000" dirty="0"/>
              <a:t>HOG feature descriptor used for </a:t>
            </a:r>
            <a:r>
              <a:rPr lang="en-US" altLang="ko-KR" sz="2000" b="1" dirty="0"/>
              <a:t>pedestrian detection</a:t>
            </a:r>
            <a:r>
              <a:rPr lang="en-US" altLang="ko-KR" sz="2000" dirty="0"/>
              <a:t> is calculated on a 64×128 patch of an image.</a:t>
            </a:r>
          </a:p>
          <a:p>
            <a:pPr>
              <a:buFontTx/>
              <a:buChar char="-"/>
            </a:pPr>
            <a:r>
              <a:rPr lang="en-US" altLang="ko-KR" sz="2000" dirty="0"/>
              <a:t>Select a patch of size 100×200 for calculating our HOG feature descriptor. This patch is cropped out of an image and resized to 64×128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23925"/>
            <a:ext cx="10515600" cy="458659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Histogram of Oriented Gradients (HOG)</a:t>
            </a:r>
            <a:endParaRPr lang="ko-KR" altLang="en-US"/>
          </a:p>
        </p:txBody>
      </p:sp>
      <p:pic>
        <p:nvPicPr>
          <p:cNvPr id="17" name="Picture 4" descr="https://www.learnopencv.com/wp-content/uploads/2016/11/hog-preprocess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849" y="3121352"/>
            <a:ext cx="7245937" cy="361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D07E-E281-4468-AE46-4A1D447C7D22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106556" y="54593"/>
            <a:ext cx="2085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Feature descriptor</a:t>
            </a:r>
          </a:p>
        </p:txBody>
      </p:sp>
    </p:spTree>
    <p:extLst>
      <p:ext uri="{BB962C8B-B14F-4D97-AF65-F5344CB8AC3E}">
        <p14:creationId xmlns:p14="http://schemas.microsoft.com/office/powerpoint/2010/main" val="336353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23925"/>
            <a:ext cx="10515600" cy="458659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Histogram of Oriented Gradients (HOG)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932460" y="2694517"/>
          <a:ext cx="3297879" cy="2081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9293">
                  <a:extLst>
                    <a:ext uri="{9D8B030D-6E8A-4147-A177-3AD203B41FA5}">
                      <a16:colId xmlns:a16="http://schemas.microsoft.com/office/drawing/2014/main" val="696027414"/>
                    </a:ext>
                  </a:extLst>
                </a:gridCol>
                <a:gridCol w="1099293">
                  <a:extLst>
                    <a:ext uri="{9D8B030D-6E8A-4147-A177-3AD203B41FA5}">
                      <a16:colId xmlns:a16="http://schemas.microsoft.com/office/drawing/2014/main" val="3800457739"/>
                    </a:ext>
                  </a:extLst>
                </a:gridCol>
                <a:gridCol w="1099293">
                  <a:extLst>
                    <a:ext uri="{9D8B030D-6E8A-4147-A177-3AD203B41FA5}">
                      <a16:colId xmlns:a16="http://schemas.microsoft.com/office/drawing/2014/main" val="3132597312"/>
                    </a:ext>
                  </a:extLst>
                </a:gridCol>
              </a:tblGrid>
              <a:tr h="6937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037176"/>
                  </a:ext>
                </a:extLst>
              </a:tr>
              <a:tr h="6937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786204"/>
                  </a:ext>
                </a:extLst>
              </a:tr>
              <a:tr h="6937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0610724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3008869" y="2668316"/>
            <a:ext cx="1145060" cy="2133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932459" y="3390130"/>
            <a:ext cx="3297880" cy="70021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 rot="10800000">
            <a:off x="5230339" y="3645504"/>
            <a:ext cx="528595" cy="181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rot="10800000">
            <a:off x="4163538" y="3156255"/>
            <a:ext cx="3877277" cy="21987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8683367" y="3735118"/>
            <a:ext cx="6493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632147" y="3266923"/>
                <a:ext cx="1425044" cy="1222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dirty="0"/>
                  <a:t>= 29</a:t>
                </a:r>
              </a:p>
              <a:p>
                <a:pPr marL="0" lvl="1"/>
                <a:endParaRPr lang="en-US" altLang="ko-KR" dirty="0"/>
              </a:p>
              <a:p>
                <a:pPr marL="0"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dirty="0"/>
                  <a:t>= 40</a:t>
                </a:r>
                <a:r>
                  <a:rPr lang="ko-KR" altLang="en-US" dirty="0"/>
                  <a:t> </a:t>
                </a:r>
                <a:endParaRPr lang="en-US" altLang="ko-KR" dirty="0"/>
              </a:p>
              <a:p>
                <a:pPr marL="0" lvl="1"/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2147" y="3266923"/>
                <a:ext cx="1425044" cy="1222258"/>
              </a:xfrm>
              <a:prstGeom prst="rect">
                <a:avLst/>
              </a:prstGeom>
              <a:blipFill>
                <a:blip r:embed="rId3"/>
                <a:stretch>
                  <a:fillRect t="-3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570468" y="4959909"/>
                <a:ext cx="5051063" cy="15703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dirty="0" smtClean="0"/>
                  <a:t>Magnitude of gradient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ko-KR" altLang="en-US" dirty="0"/>
                          <m:t> </m:t>
                        </m:r>
                      </m:e>
                    </m:ra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=49.4</m:t>
                    </m:r>
                  </m:oMath>
                </a14:m>
                <a:endParaRPr lang="en-US" altLang="ko-KR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dirty="0" smtClean="0"/>
                  <a:t>Direction</a:t>
                </a:r>
                <a:r>
                  <a:rPr lang="en-US" altLang="ko-KR" dirty="0"/>
                  <a:t> </a:t>
                </a:r>
                <a:r>
                  <a:rPr lang="en-US" altLang="ko-KR" dirty="0" smtClean="0"/>
                  <a:t>of gradient  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/>
                      <m:t>tan</m:t>
                    </m:r>
                    <m:r>
                      <m:rPr>
                        <m:nor/>
                      </m:rPr>
                      <a:rPr lang="en-US" altLang="ko-KR" baseline="30000"/>
                      <m:t>−1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=35.9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468" y="4959909"/>
                <a:ext cx="5051063" cy="1570302"/>
              </a:xfrm>
              <a:prstGeom prst="rect">
                <a:avLst/>
              </a:prstGeom>
              <a:blipFill>
                <a:blip r:embed="rId4"/>
                <a:stretch>
                  <a:fillRect l="-8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5758934" y="3549695"/>
          <a:ext cx="150064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216">
                  <a:extLst>
                    <a:ext uri="{9D8B030D-6E8A-4147-A177-3AD203B41FA5}">
                      <a16:colId xmlns:a16="http://schemas.microsoft.com/office/drawing/2014/main" val="1069932543"/>
                    </a:ext>
                  </a:extLst>
                </a:gridCol>
                <a:gridCol w="500216">
                  <a:extLst>
                    <a:ext uri="{9D8B030D-6E8A-4147-A177-3AD203B41FA5}">
                      <a16:colId xmlns:a16="http://schemas.microsoft.com/office/drawing/2014/main" val="2359797637"/>
                    </a:ext>
                  </a:extLst>
                </a:gridCol>
                <a:gridCol w="500216">
                  <a:extLst>
                    <a:ext uri="{9D8B030D-6E8A-4147-A177-3AD203B41FA5}">
                      <a16:colId xmlns:a16="http://schemas.microsoft.com/office/drawing/2014/main" val="1109778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089111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8050424" y="2821775"/>
          <a:ext cx="518986" cy="18107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986">
                  <a:extLst>
                    <a:ext uri="{9D8B030D-6E8A-4147-A177-3AD203B41FA5}">
                      <a16:colId xmlns:a16="http://schemas.microsoft.com/office/drawing/2014/main" val="780783143"/>
                    </a:ext>
                  </a:extLst>
                </a:gridCol>
              </a:tblGrid>
              <a:tr h="6035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969782"/>
                  </a:ext>
                </a:extLst>
              </a:tr>
              <a:tr h="6035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2412083"/>
                  </a:ext>
                </a:extLst>
              </a:tr>
              <a:tr h="6035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347085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8544"/>
                <a:ext cx="10515600" cy="403291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altLang="ko-KR" sz="2400" dirty="0"/>
                  <a:t>Step 2 : Calculate the </a:t>
                </a:r>
                <a:r>
                  <a:rPr lang="en-US" altLang="ko-KR" sz="2400" dirty="0" smtClean="0"/>
                  <a:t>Gradient of </a:t>
                </a:r>
                <a:r>
                  <a:rPr lang="en-US" altLang="ko-KR" sz="2400" dirty="0"/>
                  <a:t>Images</a:t>
                </a:r>
              </a:p>
              <a:p>
                <a:pPr marL="0" indent="0">
                  <a:buNone/>
                </a:pPr>
                <a:r>
                  <a:rPr lang="en-US" altLang="ko-KR" sz="2400" dirty="0"/>
                  <a:t> - Calculate the horizontal and the vertical gradient images,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7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8544"/>
                <a:ext cx="10515600" cy="403291"/>
              </a:xfrm>
              <a:blipFill>
                <a:blip r:embed="rId5"/>
                <a:stretch>
                  <a:fillRect l="-812" t="-20896" b="-1492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모서리가 둥근 직사각형 17"/>
          <p:cNvSpPr/>
          <p:nvPr/>
        </p:nvSpPr>
        <p:spPr>
          <a:xfrm>
            <a:off x="9512264" y="3068361"/>
            <a:ext cx="1275983" cy="1271513"/>
          </a:xfrm>
          <a:prstGeom prst="roundRect">
            <a:avLst/>
          </a:prstGeom>
          <a:noFill/>
          <a:ln w="222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D07E-E281-4468-AE46-4A1D447C7D22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0106556" y="54593"/>
            <a:ext cx="2085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Feature descriptor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21317" y="2266350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Input data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78932" y="2266350"/>
            <a:ext cx="134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Basic filter</a:t>
            </a:r>
          </a:p>
        </p:txBody>
      </p:sp>
    </p:spTree>
    <p:extLst>
      <p:ext uri="{BB962C8B-B14F-4D97-AF65-F5344CB8AC3E}">
        <p14:creationId xmlns:p14="http://schemas.microsoft.com/office/powerpoint/2010/main" val="256529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23925"/>
            <a:ext cx="10515600" cy="458659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Histogram of Oriented Gradients (HOG)</a:t>
            </a:r>
            <a:endParaRPr lang="ko-KR" altLang="en-US"/>
          </a:p>
        </p:txBody>
      </p:sp>
      <p:pic>
        <p:nvPicPr>
          <p:cNvPr id="7" name="Picture 2" descr="Image Gradie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160" y="1937336"/>
            <a:ext cx="4822861" cy="255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010542" y="4559667"/>
            <a:ext cx="8418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x-gradient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5794038" y="4551061"/>
            <a:ext cx="8451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/>
              <a:t>y-gradient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7213193" y="4559667"/>
            <a:ext cx="16433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Magnitude of gradient</a:t>
            </a:r>
            <a:endParaRPr lang="ko-KR" altLang="en-US" sz="1100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838200" y="1258544"/>
            <a:ext cx="10515600" cy="40329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/>
              <a:t>Step 2 : Calculate the </a:t>
            </a:r>
            <a:r>
              <a:rPr lang="en-US" altLang="ko-KR" sz="2400" dirty="0" smtClean="0"/>
              <a:t>Gradient of </a:t>
            </a:r>
            <a:r>
              <a:rPr lang="en-US" altLang="ko-KR" sz="2400" dirty="0"/>
              <a:t>Images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77485" y="4887999"/>
            <a:ext cx="1123703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The gradient image removed a lot of </a:t>
            </a:r>
            <a:r>
              <a:rPr lang="en-US" altLang="ko-KR" b="1" dirty="0"/>
              <a:t>non-essential information </a:t>
            </a:r>
            <a:r>
              <a:rPr lang="en-US" altLang="ko-KR" dirty="0"/>
              <a:t>(e.g. constant colored background), but </a:t>
            </a:r>
            <a:r>
              <a:rPr lang="en-US" altLang="ko-KR" b="1" dirty="0"/>
              <a:t>highlighted outlines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At every pixel, the gradient has a magnitude and a direction.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For color images, The magnitude of gradient at a pixel is the </a:t>
            </a:r>
            <a:r>
              <a:rPr lang="en-US" altLang="ko-KR" b="1" dirty="0"/>
              <a:t>maximum of the magnitude of gradients </a:t>
            </a:r>
            <a:r>
              <a:rPr lang="en-US" altLang="ko-KR" dirty="0"/>
              <a:t>of the three channels, and the </a:t>
            </a:r>
            <a:r>
              <a:rPr lang="en-US" altLang="ko-KR" dirty="0" smtClean="0"/>
              <a:t>direction </a:t>
            </a:r>
            <a:r>
              <a:rPr lang="en-US" altLang="ko-KR" dirty="0"/>
              <a:t>is the </a:t>
            </a:r>
            <a:r>
              <a:rPr lang="en-US" altLang="ko-KR" dirty="0" smtClean="0"/>
              <a:t>direction </a:t>
            </a:r>
            <a:r>
              <a:rPr lang="en-US" altLang="ko-KR" b="1" dirty="0" smtClean="0"/>
              <a:t>corresponding </a:t>
            </a:r>
            <a:r>
              <a:rPr lang="en-US" altLang="ko-KR" b="1" dirty="0"/>
              <a:t>to the maximum gradient</a:t>
            </a:r>
            <a:r>
              <a:rPr lang="en-US" altLang="ko-KR" dirty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D07E-E281-4468-AE46-4A1D447C7D22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106556" y="54593"/>
            <a:ext cx="2085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Feature descriptor</a:t>
            </a:r>
          </a:p>
        </p:txBody>
      </p:sp>
    </p:spTree>
    <p:extLst>
      <p:ext uri="{BB962C8B-B14F-4D97-AF65-F5344CB8AC3E}">
        <p14:creationId xmlns:p14="http://schemas.microsoft.com/office/powerpoint/2010/main" val="112744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23925"/>
            <a:ext cx="10515600" cy="458659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Histogram of Oriented Gradients (HOG)</a:t>
            </a:r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838200" y="1258544"/>
            <a:ext cx="10515600" cy="40329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/>
              <a:t>Step 3 : Calculate Histogram of Gradients in 8×8 cells</a:t>
            </a:r>
          </a:p>
        </p:txBody>
      </p:sp>
      <p:pic>
        <p:nvPicPr>
          <p:cNvPr id="8" name="Picture 2" descr="HOG Cell Gradie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855" y="1757482"/>
            <a:ext cx="6034775" cy="339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147885" y="5477943"/>
            <a:ext cx="8218714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dirty="0"/>
              <a:t> For 8x8 cell size (1 cell </a:t>
            </a:r>
            <a:r>
              <a:rPr lang="ko-KR" altLang="en-US" sz="2000" dirty="0"/>
              <a:t>당 가로 </a:t>
            </a:r>
            <a:r>
              <a:rPr lang="en-US" altLang="ko-KR" sz="2000" dirty="0"/>
              <a:t>8 </a:t>
            </a:r>
            <a:r>
              <a:rPr lang="ko-KR" altLang="en-US" sz="2000" dirty="0"/>
              <a:t>픽셀</a:t>
            </a:r>
            <a:r>
              <a:rPr lang="en-US" altLang="ko-KR" sz="2000" dirty="0"/>
              <a:t>, </a:t>
            </a:r>
            <a:r>
              <a:rPr lang="ko-KR" altLang="en-US" sz="2000" dirty="0"/>
              <a:t>세로 </a:t>
            </a:r>
            <a:r>
              <a:rPr lang="en-US" altLang="ko-KR" sz="2000" dirty="0"/>
              <a:t>8 </a:t>
            </a:r>
            <a:r>
              <a:rPr lang="ko-KR" altLang="en-US" sz="2000" dirty="0"/>
              <a:t>픽셀</a:t>
            </a:r>
            <a:r>
              <a:rPr lang="en-US" altLang="ko-KR" sz="2000" dirty="0" smtClean="0"/>
              <a:t>)</a:t>
            </a:r>
          </a:p>
          <a:p>
            <a:endParaRPr lang="en-US" altLang="ko-KR" sz="500" dirty="0" smtClean="0"/>
          </a:p>
          <a:p>
            <a:pPr marL="800100" lvl="1" indent="-342900">
              <a:buFontTx/>
              <a:buChar char="-"/>
            </a:pPr>
            <a:r>
              <a:rPr lang="en-US" altLang="ko-KR" dirty="0" smtClean="0"/>
              <a:t>8x8x3 </a:t>
            </a:r>
            <a:r>
              <a:rPr lang="en-US" altLang="ko-KR" dirty="0"/>
              <a:t>= </a:t>
            </a:r>
            <a:r>
              <a:rPr lang="en-US" altLang="ko-KR" b="1" dirty="0"/>
              <a:t>192 pixel values </a:t>
            </a:r>
            <a:r>
              <a:rPr lang="en-US" altLang="ko-KR" dirty="0"/>
              <a:t>(color 3 channel, RGB) : </a:t>
            </a:r>
            <a:r>
              <a:rPr lang="ko-KR" altLang="en-US" dirty="0"/>
              <a:t>연산 횟수</a:t>
            </a:r>
            <a:endParaRPr lang="en-US" altLang="ko-KR" dirty="0"/>
          </a:p>
          <a:p>
            <a:pPr marL="800100" lvl="1" indent="-342900">
              <a:buFontTx/>
              <a:buChar char="-"/>
            </a:pPr>
            <a:r>
              <a:rPr lang="en-US" altLang="ko-KR" dirty="0"/>
              <a:t>8x8x2 = </a:t>
            </a:r>
            <a:r>
              <a:rPr lang="en-US" altLang="ko-KR" b="1" dirty="0"/>
              <a:t>128 numbers</a:t>
            </a:r>
            <a:r>
              <a:rPr lang="en-US" altLang="ko-KR" dirty="0"/>
              <a:t> (magnitude and </a:t>
            </a:r>
            <a:r>
              <a:rPr lang="en-US" altLang="ko-KR" dirty="0" smtClean="0"/>
              <a:t>direction) </a:t>
            </a:r>
            <a:r>
              <a:rPr lang="en-US" altLang="ko-KR" dirty="0"/>
              <a:t>: </a:t>
            </a:r>
            <a:r>
              <a:rPr lang="ko-KR" altLang="en-US" dirty="0" smtClean="0"/>
              <a:t>출력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5638469" y="4142589"/>
            <a:ext cx="13396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 1 cell (8x8)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D07E-E281-4468-AE46-4A1D447C7D22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106556" y="54593"/>
            <a:ext cx="2085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Feature descriptor</a:t>
            </a:r>
          </a:p>
        </p:txBody>
      </p:sp>
    </p:spTree>
    <p:extLst>
      <p:ext uri="{BB962C8B-B14F-4D97-AF65-F5344CB8AC3E}">
        <p14:creationId xmlns:p14="http://schemas.microsoft.com/office/powerpoint/2010/main" val="387578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23925"/>
            <a:ext cx="10515600" cy="458659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Histogram of Oriented Gradients (HOG)</a:t>
            </a:r>
            <a:endParaRPr lang="ko-KR" altLang="en-US"/>
          </a:p>
        </p:txBody>
      </p:sp>
      <p:pic>
        <p:nvPicPr>
          <p:cNvPr id="4" name="Picture 2" descr="Histogram computation in H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80095"/>
            <a:ext cx="4898705" cy="346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838200" y="1258544"/>
            <a:ext cx="10515600" cy="40329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/>
              <a:t>Step 3 : Calculate Histogram of Gradients in 8×8 cells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904574" y="5365621"/>
            <a:ext cx="104492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C</a:t>
            </a:r>
            <a:r>
              <a:rPr lang="ko-KR" altLang="en-US" dirty="0" err="1"/>
              <a:t>reate</a:t>
            </a:r>
            <a:r>
              <a:rPr lang="ko-KR" altLang="en-US" dirty="0"/>
              <a:t> 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b="1" dirty="0" err="1"/>
              <a:t>histogram</a:t>
            </a:r>
            <a:r>
              <a:rPr lang="ko-KR" altLang="en-US" dirty="0"/>
              <a:t> of </a:t>
            </a:r>
            <a:r>
              <a:rPr lang="ko-KR" altLang="en-US" dirty="0" err="1"/>
              <a:t>gradients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these</a:t>
            </a:r>
            <a:r>
              <a:rPr lang="ko-KR" altLang="en-US" dirty="0"/>
              <a:t> 8×8 </a:t>
            </a:r>
            <a:r>
              <a:rPr lang="ko-KR" altLang="en-US" dirty="0" err="1"/>
              <a:t>cells</a:t>
            </a:r>
            <a:r>
              <a:rPr lang="ko-KR" altLang="en-US" dirty="0"/>
              <a:t>. The </a:t>
            </a:r>
            <a:r>
              <a:rPr lang="ko-KR" altLang="en-US" dirty="0" err="1"/>
              <a:t>histogram</a:t>
            </a:r>
            <a:r>
              <a:rPr lang="ko-KR" altLang="en-US" dirty="0"/>
              <a:t> </a:t>
            </a:r>
            <a:r>
              <a:rPr lang="ko-KR" altLang="en-US" dirty="0" err="1"/>
              <a:t>contains</a:t>
            </a:r>
            <a:r>
              <a:rPr lang="ko-KR" altLang="en-US" dirty="0"/>
              <a:t> </a:t>
            </a:r>
            <a:r>
              <a:rPr lang="ko-KR" altLang="en-US" b="1" dirty="0"/>
              <a:t>9 </a:t>
            </a:r>
            <a:r>
              <a:rPr lang="ko-KR" altLang="en-US" b="1" dirty="0" err="1"/>
              <a:t>bins</a:t>
            </a:r>
            <a:r>
              <a:rPr lang="ko-KR" altLang="en-US" b="1" dirty="0"/>
              <a:t> </a:t>
            </a:r>
            <a:r>
              <a:rPr lang="ko-KR" altLang="en-US" dirty="0" err="1"/>
              <a:t>corresponding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angles</a:t>
            </a:r>
            <a:r>
              <a:rPr lang="ko-KR" altLang="en-US" dirty="0"/>
              <a:t> 0, 20, 40 … 160.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A </a:t>
            </a:r>
            <a:r>
              <a:rPr lang="en-US" altLang="ko-KR" b="1" dirty="0"/>
              <a:t>bin</a:t>
            </a:r>
            <a:r>
              <a:rPr lang="en-US" altLang="ko-KR" dirty="0"/>
              <a:t> is selected </a:t>
            </a:r>
            <a:r>
              <a:rPr lang="en-US" altLang="ko-KR" b="1" dirty="0"/>
              <a:t>based on the direction</a:t>
            </a:r>
            <a:r>
              <a:rPr lang="en-US" altLang="ko-KR" dirty="0"/>
              <a:t>, and the </a:t>
            </a:r>
            <a:r>
              <a:rPr lang="en-US" altLang="ko-KR" b="1" dirty="0"/>
              <a:t>vote</a:t>
            </a:r>
            <a:r>
              <a:rPr lang="en-US" altLang="ko-KR" dirty="0"/>
              <a:t> ( the value that goes into the bin ) is selected </a:t>
            </a:r>
            <a:r>
              <a:rPr lang="en-US" altLang="ko-KR" b="1" dirty="0"/>
              <a:t>based on the magnitude.</a:t>
            </a:r>
            <a:endParaRPr lang="ko-KR" altLang="en-US" b="1" dirty="0"/>
          </a:p>
        </p:txBody>
      </p:sp>
      <p:pic>
        <p:nvPicPr>
          <p:cNvPr id="16386" name="Picture 2" descr="Histogram of 8x8 cell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758" y="1988819"/>
            <a:ext cx="4438650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7842936" y="4669305"/>
            <a:ext cx="1864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9-bin histogram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D07E-E281-4468-AE46-4A1D447C7D22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106556" y="54593"/>
            <a:ext cx="2085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Feature descriptor</a:t>
            </a:r>
          </a:p>
        </p:txBody>
      </p:sp>
    </p:spTree>
    <p:extLst>
      <p:ext uri="{BB962C8B-B14F-4D97-AF65-F5344CB8AC3E}">
        <p14:creationId xmlns:p14="http://schemas.microsoft.com/office/powerpoint/2010/main" val="270685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23925"/>
            <a:ext cx="10515600" cy="458659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Histogram of Oriented Gradients (HOG)</a:t>
            </a:r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838200" y="1258544"/>
            <a:ext cx="10515600" cy="40329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/>
              <a:t>Step 4 : 16×16 Block Normalization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94428" y="2172104"/>
            <a:ext cx="102593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err="1"/>
              <a:t>Gradients</a:t>
            </a:r>
            <a:r>
              <a:rPr lang="ko-KR" altLang="en-US" dirty="0"/>
              <a:t> of </a:t>
            </a:r>
            <a:r>
              <a:rPr lang="ko-KR" altLang="en-US" dirty="0" err="1"/>
              <a:t>an</a:t>
            </a:r>
            <a:r>
              <a:rPr lang="ko-KR" altLang="en-US" dirty="0"/>
              <a:t> </a:t>
            </a:r>
            <a:r>
              <a:rPr lang="ko-KR" altLang="en-US" dirty="0" err="1"/>
              <a:t>image</a:t>
            </a:r>
            <a:r>
              <a:rPr lang="ko-KR" altLang="en-US" dirty="0"/>
              <a:t> </a:t>
            </a:r>
            <a:r>
              <a:rPr lang="ko-KR" altLang="en-US" dirty="0" err="1"/>
              <a:t>are</a:t>
            </a:r>
            <a:r>
              <a:rPr lang="ko-KR" altLang="en-US" dirty="0"/>
              <a:t> </a:t>
            </a:r>
            <a:r>
              <a:rPr lang="ko-KR" altLang="en-US" b="1" dirty="0" err="1"/>
              <a:t>sensitive</a:t>
            </a:r>
            <a:r>
              <a:rPr lang="ko-KR" altLang="en-US" b="1" dirty="0"/>
              <a:t> </a:t>
            </a:r>
            <a:r>
              <a:rPr lang="ko-KR" altLang="en-US" b="1" dirty="0" err="1"/>
              <a:t>to</a:t>
            </a:r>
            <a:r>
              <a:rPr lang="ko-KR" altLang="en-US" b="1" dirty="0"/>
              <a:t> </a:t>
            </a:r>
            <a:r>
              <a:rPr lang="ko-KR" altLang="en-US" b="1" dirty="0" err="1"/>
              <a:t>overall</a:t>
            </a:r>
            <a:r>
              <a:rPr lang="ko-KR" altLang="en-US" b="1" dirty="0"/>
              <a:t> </a:t>
            </a:r>
            <a:r>
              <a:rPr lang="ko-KR" altLang="en-US" b="1" dirty="0" err="1"/>
              <a:t>lighting</a:t>
            </a:r>
            <a:r>
              <a:rPr lang="ko-KR" altLang="en-US" dirty="0"/>
              <a:t>.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If the lighting of the image, changes, the direction of the gradient does not change, but the magnitude may change.</a:t>
            </a:r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To be </a:t>
            </a:r>
            <a:r>
              <a:rPr lang="en-US" altLang="ko-KR" b="1" dirty="0"/>
              <a:t>independent of lighting variations</a:t>
            </a:r>
            <a:r>
              <a:rPr lang="en-US" altLang="ko-KR" dirty="0"/>
              <a:t>, we would like to </a:t>
            </a:r>
            <a:r>
              <a:rPr lang="en-US" altLang="ko-KR" b="1" dirty="0"/>
              <a:t>“normalize” the histogram </a:t>
            </a:r>
            <a:r>
              <a:rPr lang="en-US" altLang="ko-KR" dirty="0"/>
              <a:t>so they are not affected by lighting variations.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D07E-E281-4468-AE46-4A1D447C7D22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106556" y="54593"/>
            <a:ext cx="2085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Feature descriptor</a:t>
            </a:r>
          </a:p>
        </p:txBody>
      </p:sp>
    </p:spTree>
    <p:extLst>
      <p:ext uri="{BB962C8B-B14F-4D97-AF65-F5344CB8AC3E}">
        <p14:creationId xmlns:p14="http://schemas.microsoft.com/office/powerpoint/2010/main" val="173817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C8022E-950F-3C40-B6B0-CAEE339574A1}"/>
              </a:ext>
            </a:extLst>
          </p:cNvPr>
          <p:cNvSpPr txBox="1"/>
          <p:nvPr/>
        </p:nvSpPr>
        <p:spPr>
          <a:xfrm>
            <a:off x="838200" y="280647"/>
            <a:ext cx="50116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목차</a:t>
            </a:r>
            <a:endParaRPr lang="en-US" altLang="ko-KR" sz="4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D07E-E281-4468-AE46-4A1D447C7D22}" type="slidenum">
              <a:rPr lang="ko-KR" altLang="en-US" smtClean="0"/>
              <a:pPr/>
              <a:t>3</a:t>
            </a:fld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969754" y="1467512"/>
            <a:ext cx="10252492" cy="4964538"/>
            <a:chOff x="1560112" y="1467512"/>
            <a:chExt cx="10252492" cy="496453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606D9BA-8909-4F08-8133-119707FBC54D}"/>
                </a:ext>
              </a:extLst>
            </p:cNvPr>
            <p:cNvGrpSpPr/>
            <p:nvPr/>
          </p:nvGrpSpPr>
          <p:grpSpPr>
            <a:xfrm>
              <a:off x="4095252" y="1467512"/>
              <a:ext cx="5054327" cy="4964538"/>
              <a:chOff x="2754003" y="1765236"/>
              <a:chExt cx="4390689" cy="4390689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12015090-9417-446A-B0CD-7D6413FA0889}"/>
                  </a:ext>
                </a:extLst>
              </p:cNvPr>
              <p:cNvSpPr/>
              <p:nvPr/>
            </p:nvSpPr>
            <p:spPr>
              <a:xfrm>
                <a:off x="2933841" y="1945077"/>
                <a:ext cx="4031013" cy="4031007"/>
              </a:xfrm>
              <a:prstGeom prst="ellipse">
                <a:avLst/>
              </a:prstGeom>
              <a:noFill/>
              <a:ln w="317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3CBF49D-45C6-45B3-9422-3FC218CDF36A}"/>
                  </a:ext>
                </a:extLst>
              </p:cNvPr>
              <p:cNvSpPr/>
              <p:nvPr/>
            </p:nvSpPr>
            <p:spPr>
              <a:xfrm>
                <a:off x="2787032" y="2007642"/>
                <a:ext cx="1713757" cy="171375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ts val="185"/>
                  </a:spcBef>
                  <a:tabLst>
                    <a:tab pos="65944" algn="l"/>
                    <a:tab pos="105510" algn="l"/>
                  </a:tabLst>
                </a:pPr>
                <a:r>
                  <a:rPr lang="en-US" altLang="ko-KR" sz="25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</a:t>
                </a:r>
                <a:endParaRPr lang="en-US" altLang="ko-KR" sz="25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39A005E8-9939-410A-97B3-6FE2C1B00913}"/>
                  </a:ext>
                </a:extLst>
              </p:cNvPr>
              <p:cNvSpPr/>
              <p:nvPr/>
            </p:nvSpPr>
            <p:spPr>
              <a:xfrm>
                <a:off x="5283434" y="2007642"/>
                <a:ext cx="1713757" cy="171375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r>
                  <a:rPr lang="en-US" altLang="ko-KR" sz="2500" b="1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</a:t>
                </a:r>
                <a:endParaRPr lang="en-US" altLang="ko-KR" sz="25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482486F-304E-4FB6-92C4-05FFB7571454}"/>
                  </a:ext>
                </a:extLst>
              </p:cNvPr>
              <p:cNvSpPr/>
              <p:nvPr/>
            </p:nvSpPr>
            <p:spPr>
              <a:xfrm>
                <a:off x="2787032" y="4117580"/>
                <a:ext cx="1713757" cy="171375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r>
                  <a:rPr lang="en-US" altLang="ko-KR" sz="2500" b="1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4</a:t>
                </a:r>
                <a:endParaRPr lang="en-US" altLang="ko-KR" sz="25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77E573E8-EFBE-4AA5-9EA8-3935638DCFD0}"/>
                  </a:ext>
                </a:extLst>
              </p:cNvPr>
              <p:cNvSpPr/>
              <p:nvPr/>
            </p:nvSpPr>
            <p:spPr>
              <a:xfrm>
                <a:off x="5283434" y="4117580"/>
                <a:ext cx="1713757" cy="171375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ts val="185"/>
                  </a:spcBef>
                  <a:tabLst>
                    <a:tab pos="65944" algn="l"/>
                    <a:tab pos="105510" algn="l"/>
                  </a:tabLst>
                </a:pPr>
                <a:r>
                  <a:rPr lang="en-US" altLang="ko-KR" sz="25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3</a:t>
                </a:r>
                <a:endParaRPr lang="en-US" altLang="ko-KR" sz="25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B9556C50-3342-44A0-83A5-7FF231C468CC}"/>
                  </a:ext>
                </a:extLst>
              </p:cNvPr>
              <p:cNvGrpSpPr/>
              <p:nvPr/>
            </p:nvGrpSpPr>
            <p:grpSpPr>
              <a:xfrm>
                <a:off x="4890796" y="1765236"/>
                <a:ext cx="252704" cy="4390689"/>
                <a:chOff x="4890796" y="1765236"/>
                <a:chExt cx="252704" cy="4390689"/>
              </a:xfrm>
            </p:grpSpPr>
            <p:sp>
              <p:nvSpPr>
                <p:cNvPr id="20" name="화살표: 갈매기형 수장 29">
                  <a:extLst>
                    <a:ext uri="{FF2B5EF4-FFF2-40B4-BE49-F238E27FC236}">
                      <a16:creationId xmlns:a16="http://schemas.microsoft.com/office/drawing/2014/main" id="{0B9EC94F-D397-42E0-A5F2-FB818BA74AA1}"/>
                    </a:ext>
                  </a:extLst>
                </p:cNvPr>
                <p:cNvSpPr/>
                <p:nvPr/>
              </p:nvSpPr>
              <p:spPr>
                <a:xfrm>
                  <a:off x="4890796" y="1765236"/>
                  <a:ext cx="252704" cy="359682"/>
                </a:xfrm>
                <a:prstGeom prst="chevron">
                  <a:avLst>
                    <a:gd name="adj" fmla="val 56533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latinLnBrk="0">
                    <a:spcBef>
                      <a:spcPts val="171"/>
                    </a:spcBef>
                    <a:tabLst>
                      <a:tab pos="60873" algn="l"/>
                      <a:tab pos="97396" algn="l"/>
                    </a:tabLst>
                  </a:pPr>
                  <a:endParaRPr lang="ko-KR" altLang="en-US" b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21" name="화살표: 갈매기형 수장 40">
                  <a:extLst>
                    <a:ext uri="{FF2B5EF4-FFF2-40B4-BE49-F238E27FC236}">
                      <a16:creationId xmlns:a16="http://schemas.microsoft.com/office/drawing/2014/main" id="{210A20B2-163E-4D24-AB97-897778949957}"/>
                    </a:ext>
                  </a:extLst>
                </p:cNvPr>
                <p:cNvSpPr/>
                <p:nvPr/>
              </p:nvSpPr>
              <p:spPr>
                <a:xfrm rot="10800000">
                  <a:off x="4890796" y="5796243"/>
                  <a:ext cx="252704" cy="359682"/>
                </a:xfrm>
                <a:prstGeom prst="chevron">
                  <a:avLst>
                    <a:gd name="adj" fmla="val 56533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latinLnBrk="0">
                    <a:spcBef>
                      <a:spcPts val="171"/>
                    </a:spcBef>
                    <a:tabLst>
                      <a:tab pos="60873" algn="l"/>
                      <a:tab pos="97396" algn="l"/>
                    </a:tabLst>
                  </a:pPr>
                  <a:endParaRPr lang="ko-KR" altLang="en-US" b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46ECF1CC-7628-4ADB-940D-8E558C2DBCDC}"/>
                  </a:ext>
                </a:extLst>
              </p:cNvPr>
              <p:cNvGrpSpPr/>
              <p:nvPr/>
            </p:nvGrpSpPr>
            <p:grpSpPr>
              <a:xfrm rot="16200000">
                <a:off x="4822996" y="1765237"/>
                <a:ext cx="252704" cy="4390689"/>
                <a:chOff x="4890796" y="1765236"/>
                <a:chExt cx="252704" cy="4390689"/>
              </a:xfrm>
            </p:grpSpPr>
            <p:sp>
              <p:nvSpPr>
                <p:cNvPr id="18" name="화살표: 갈매기형 수장 63">
                  <a:extLst>
                    <a:ext uri="{FF2B5EF4-FFF2-40B4-BE49-F238E27FC236}">
                      <a16:creationId xmlns:a16="http://schemas.microsoft.com/office/drawing/2014/main" id="{EACFD8EC-4723-41F7-B0A3-5C3316688D28}"/>
                    </a:ext>
                  </a:extLst>
                </p:cNvPr>
                <p:cNvSpPr/>
                <p:nvPr/>
              </p:nvSpPr>
              <p:spPr>
                <a:xfrm>
                  <a:off x="4890796" y="1765236"/>
                  <a:ext cx="252704" cy="359682"/>
                </a:xfrm>
                <a:prstGeom prst="chevron">
                  <a:avLst>
                    <a:gd name="adj" fmla="val 56533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latinLnBrk="0">
                    <a:spcBef>
                      <a:spcPts val="171"/>
                    </a:spcBef>
                    <a:tabLst>
                      <a:tab pos="60873" algn="l"/>
                      <a:tab pos="97396" algn="l"/>
                    </a:tabLst>
                  </a:pPr>
                  <a:endParaRPr lang="ko-KR" altLang="en-US" b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9" name="화살표: 갈매기형 수장 64">
                  <a:extLst>
                    <a:ext uri="{FF2B5EF4-FFF2-40B4-BE49-F238E27FC236}">
                      <a16:creationId xmlns:a16="http://schemas.microsoft.com/office/drawing/2014/main" id="{1A428221-2F22-4724-A773-E40698D0E643}"/>
                    </a:ext>
                  </a:extLst>
                </p:cNvPr>
                <p:cNvSpPr/>
                <p:nvPr/>
              </p:nvSpPr>
              <p:spPr>
                <a:xfrm rot="10800000">
                  <a:off x="4890796" y="5796243"/>
                  <a:ext cx="252704" cy="359682"/>
                </a:xfrm>
                <a:prstGeom prst="chevron">
                  <a:avLst>
                    <a:gd name="adj" fmla="val 56533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latinLnBrk="0">
                    <a:spcBef>
                      <a:spcPts val="171"/>
                    </a:spcBef>
                    <a:tabLst>
                      <a:tab pos="60873" algn="l"/>
                      <a:tab pos="97396" algn="l"/>
                    </a:tabLst>
                  </a:pPr>
                  <a:endParaRPr lang="ko-KR" altLang="en-US" b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3E0B53D-0E1C-40C4-9237-38F40D0FD1D6}"/>
                </a:ext>
              </a:extLst>
            </p:cNvPr>
            <p:cNvSpPr/>
            <p:nvPr/>
          </p:nvSpPr>
          <p:spPr>
            <a:xfrm>
              <a:off x="2725427" y="1968585"/>
              <a:ext cx="1276073" cy="5770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ko-KR" sz="2500" b="1" dirty="0" err="1" smtClean="0">
                  <a:solidFill>
                    <a:schemeClr val="tx1"/>
                  </a:solidFill>
                  <a:ea typeface="나눔바른고딕" panose="020B0603020101020101"/>
                </a:rPr>
                <a:t>OpenCV</a:t>
              </a:r>
              <a:r>
                <a:rPr lang="en-US" altLang="ko-KR" sz="2500" dirty="0" smtClean="0">
                  <a:solidFill>
                    <a:schemeClr val="tx1"/>
                  </a:solidFill>
                  <a:ea typeface="나눔바른고딕" panose="020B0603020101020101"/>
                </a:rPr>
                <a:t> </a:t>
              </a:r>
              <a:endParaRPr lang="en-US" altLang="ko-KR" sz="2500" dirty="0">
                <a:solidFill>
                  <a:schemeClr val="tx1"/>
                </a:solidFill>
                <a:ea typeface="나눔바른고딕" panose="020B0603020101020101"/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8953328" y="1741599"/>
              <a:ext cx="2859276" cy="1704093"/>
              <a:chOff x="8953328" y="1741599"/>
              <a:chExt cx="2859276" cy="1704093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3E0B53D-0E1C-40C4-9237-38F40D0FD1D6}"/>
                  </a:ext>
                </a:extLst>
              </p:cNvPr>
              <p:cNvSpPr/>
              <p:nvPr/>
            </p:nvSpPr>
            <p:spPr>
              <a:xfrm>
                <a:off x="8953328" y="1741599"/>
                <a:ext cx="2145932" cy="38472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r>
                  <a:rPr lang="en-US" altLang="ko-KR" sz="2500" b="1" spc="-6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</a:rPr>
                  <a:t>Preprocessing</a:t>
                </a:r>
                <a:endParaRPr lang="ko-KR" altLang="en-US" sz="2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9111557" y="2106864"/>
                <a:ext cx="2701047" cy="13388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60363" indent="-360363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en-US" altLang="ko-KR" dirty="0"/>
                  <a:t>Histogram</a:t>
                </a:r>
              </a:p>
              <a:p>
                <a:pPr marL="360363" indent="-360363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en-US" altLang="ko-KR" dirty="0"/>
                  <a:t>Image </a:t>
                </a:r>
                <a:r>
                  <a:rPr lang="en-US" altLang="ko-KR" dirty="0" err="1"/>
                  <a:t>Thresholding</a:t>
                </a:r>
                <a:endParaRPr lang="en-US" altLang="ko-KR" dirty="0"/>
              </a:p>
              <a:p>
                <a:pPr marL="360363" indent="-360363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en-US" altLang="ko-KR" dirty="0" smtClean="0"/>
                  <a:t>Image Smoothing</a:t>
                </a: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9103644" y="4371517"/>
              <a:ext cx="2708959" cy="825308"/>
              <a:chOff x="9103644" y="4371517"/>
              <a:chExt cx="2708959" cy="825308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13E0B53D-0E1C-40C4-9237-38F40D0FD1D6}"/>
                  </a:ext>
                </a:extLst>
              </p:cNvPr>
              <p:cNvSpPr/>
              <p:nvPr/>
            </p:nvSpPr>
            <p:spPr>
              <a:xfrm>
                <a:off x="9103644" y="4371517"/>
                <a:ext cx="2708959" cy="38472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r>
                  <a:rPr lang="en-US" altLang="ko-KR" sz="2500" b="1" spc="-6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+mj-lt"/>
                    <a:ea typeface="나눔바른고딕" panose="020B0603020101020101" pitchFamily="50" charset="-127"/>
                  </a:rPr>
                  <a:t>Feature descriptor</a:t>
                </a:r>
                <a:endParaRPr lang="ko-KR" altLang="en-US" sz="2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j-lt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9246856" y="4688994"/>
                <a:ext cx="1055417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60363" indent="-360363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en-US" altLang="ko-KR" dirty="0"/>
                  <a:t>HOG</a:t>
                </a: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560112" y="4261840"/>
              <a:ext cx="2572365" cy="1652498"/>
              <a:chOff x="1560112" y="4261840"/>
              <a:chExt cx="2572365" cy="1652498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3E0B53D-0E1C-40C4-9237-38F40D0FD1D6}"/>
                  </a:ext>
                </a:extLst>
              </p:cNvPr>
              <p:cNvSpPr/>
              <p:nvPr/>
            </p:nvSpPr>
            <p:spPr>
              <a:xfrm>
                <a:off x="1560112" y="4261840"/>
                <a:ext cx="2572365" cy="79508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r>
                  <a:rPr lang="en-US" altLang="ko-KR" sz="2500" b="1" spc="-6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</a:rPr>
                  <a:t>Traditional Image</a:t>
                </a:r>
              </a:p>
              <a:p>
                <a:pPr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r>
                  <a:rPr lang="en-US" altLang="ko-KR" sz="2500" b="1" spc="-6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</a:rPr>
                  <a:t>Classification</a:t>
                </a:r>
                <a:endParaRPr lang="ko-KR" altLang="en-US" sz="2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1720554" y="4991008"/>
                <a:ext cx="2185481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60363" indent="-360363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en-US" altLang="ko-KR" dirty="0"/>
                  <a:t>Decision Tree</a:t>
                </a:r>
              </a:p>
              <a:p>
                <a:pPr marL="360363" indent="-360363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en-US" altLang="ko-KR" dirty="0"/>
                  <a:t>Random Forest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728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23925"/>
            <a:ext cx="10515600" cy="458659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Histogram of Oriented Gradients (HOG)</a:t>
            </a:r>
            <a:endParaRPr lang="ko-KR" altLang="en-US"/>
          </a:p>
        </p:txBody>
      </p:sp>
      <p:pic>
        <p:nvPicPr>
          <p:cNvPr id="4" name="Picture 2" descr="HOG 16x16 Block Normalization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783" y="1912334"/>
            <a:ext cx="2381080" cy="465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직선 화살표 연결선 24"/>
          <p:cNvCxnSpPr/>
          <p:nvPr/>
        </p:nvCxnSpPr>
        <p:spPr>
          <a:xfrm flipH="1">
            <a:off x="4658048" y="2114098"/>
            <a:ext cx="4156343" cy="4996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endCxn id="31" idx="3"/>
          </p:cNvCxnSpPr>
          <p:nvPr/>
        </p:nvCxnSpPr>
        <p:spPr>
          <a:xfrm flipH="1">
            <a:off x="4674753" y="2114098"/>
            <a:ext cx="4469247" cy="8580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272797" y="2475250"/>
                <a:ext cx="13852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797" y="2475250"/>
                <a:ext cx="1385251" cy="276999"/>
              </a:xfrm>
              <a:prstGeom prst="rect">
                <a:avLst/>
              </a:prstGeom>
              <a:blipFill>
                <a:blip r:embed="rId4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984769" y="3225470"/>
                <a:ext cx="16732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19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27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769" y="3225470"/>
                <a:ext cx="1673279" cy="276999"/>
              </a:xfrm>
              <a:prstGeom prst="rect">
                <a:avLst/>
              </a:prstGeom>
              <a:blipFill>
                <a:blip r:embed="rId5"/>
                <a:stretch>
                  <a:fillRect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/>
          <p:cNvCxnSpPr>
            <a:endCxn id="28" idx="3"/>
          </p:cNvCxnSpPr>
          <p:nvPr/>
        </p:nvCxnSpPr>
        <p:spPr>
          <a:xfrm flipH="1">
            <a:off x="4658048" y="2333295"/>
            <a:ext cx="4156343" cy="10306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endCxn id="32" idx="3"/>
          </p:cNvCxnSpPr>
          <p:nvPr/>
        </p:nvCxnSpPr>
        <p:spPr>
          <a:xfrm flipH="1">
            <a:off x="4658048" y="2363924"/>
            <a:ext cx="4485952" cy="13793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01987" y="2833676"/>
                <a:ext cx="16727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18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1987" y="2833676"/>
                <a:ext cx="1672766" cy="276999"/>
              </a:xfrm>
              <a:prstGeom prst="rect">
                <a:avLst/>
              </a:prstGeom>
              <a:blipFill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969317" y="3604814"/>
                <a:ext cx="16887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26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27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317" y="3604814"/>
                <a:ext cx="1688731" cy="276999"/>
              </a:xfrm>
              <a:prstGeom prst="rect">
                <a:avLst/>
              </a:prstGeom>
              <a:blipFill>
                <a:blip r:embed="rId7"/>
                <a:stretch>
                  <a:fillRect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아래쪽 화살표 32"/>
          <p:cNvSpPr/>
          <p:nvPr/>
        </p:nvSpPr>
        <p:spPr>
          <a:xfrm>
            <a:off x="3604058" y="4001175"/>
            <a:ext cx="385894" cy="64303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265486" y="4069810"/>
            <a:ext cx="133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concatenate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863406" y="4728276"/>
                <a:ext cx="28122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36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b="0" dirty="0">
                    <a:ea typeface="Cambria Math" panose="02040503050406030204" pitchFamily="18" charset="0"/>
                  </a:rPr>
                  <a:t> - 1x36 vector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406" y="4728276"/>
                <a:ext cx="2812245" cy="276999"/>
              </a:xfrm>
              <a:prstGeom prst="rect">
                <a:avLst/>
              </a:prstGeom>
              <a:blipFill>
                <a:blip r:embed="rId8"/>
                <a:stretch>
                  <a:fillRect t="-28889" r="-10629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361706" y="5222160"/>
                <a:ext cx="5758626" cy="1349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L2 norm</a:t>
                </a:r>
              </a:p>
              <a:p>
                <a:r>
                  <a:rPr lang="en-US" altLang="ko-KR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g>
                      <m:e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⋯+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36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endParaRPr lang="en-US" altLang="ko-KR" dirty="0"/>
              </a:p>
              <a:p>
                <a:r>
                  <a:rPr lang="en-US" altLang="ko-KR" dirty="0"/>
                  <a:t>	new vector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⋯, 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36</m:t>
                                </m:r>
                              </m:sub>
                            </m:sSub>
                          </m:e>
                        </m:d>
                      </m:num>
                      <m:den>
                        <m:acc>
                          <m:accPr>
                            <m:chr m:val="̅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706" y="5222160"/>
                <a:ext cx="5758626" cy="1349216"/>
              </a:xfrm>
              <a:prstGeom prst="rect">
                <a:avLst/>
              </a:prstGeom>
              <a:blipFill>
                <a:blip r:embed="rId9"/>
                <a:stretch>
                  <a:fillRect l="-635" t="-2715" b="-13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996009" y="1890101"/>
            <a:ext cx="3635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each cell represents one 1x9 histogram</a:t>
            </a:r>
            <a:endParaRPr lang="ko-KR" altLang="en-US" sz="15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D07E-E281-4468-AE46-4A1D447C7D22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0106556" y="54593"/>
            <a:ext cx="2085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Feature descriptor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71137" y="1091209"/>
            <a:ext cx="9849726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A 16×16 block has 4 histograms(4</a:t>
            </a:r>
            <a:r>
              <a:rPr lang="ko-KR" altLang="en-US" dirty="0"/>
              <a:t>개의</a:t>
            </a:r>
            <a:r>
              <a:rPr lang="en-US" altLang="ko-KR" dirty="0"/>
              <a:t> cell</a:t>
            </a:r>
            <a:r>
              <a:rPr lang="ko-KR" altLang="en-US" dirty="0"/>
              <a:t>로 부터 나옴</a:t>
            </a:r>
            <a:r>
              <a:rPr lang="en-US" altLang="ko-KR" dirty="0"/>
              <a:t>) which can be concatenated to form a 1 x 36 element vector</a:t>
            </a:r>
          </a:p>
        </p:txBody>
      </p:sp>
    </p:spTree>
    <p:extLst>
      <p:ext uri="{BB962C8B-B14F-4D97-AF65-F5344CB8AC3E}">
        <p14:creationId xmlns:p14="http://schemas.microsoft.com/office/powerpoint/2010/main" val="112231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23925"/>
            <a:ext cx="10515600" cy="458659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Histogram of Oriented Gradients (HOG)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1857" y="1320862"/>
            <a:ext cx="2589002" cy="5186493"/>
          </a:xfrm>
          <a:prstGeom prst="rect">
            <a:avLst/>
          </a:prstGeom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838200" y="1258544"/>
            <a:ext cx="10515600" cy="4032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/>
              <a:t>Step 5 : Calculate the HOG feature vector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196422" y="2160368"/>
            <a:ext cx="68580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/>
              <a:t>In</a:t>
            </a:r>
            <a:r>
              <a:rPr lang="ko-KR" altLang="en-US" sz="2400" dirty="0"/>
              <a:t> 64x128 </a:t>
            </a:r>
            <a:r>
              <a:rPr lang="ko-KR" altLang="en-US" sz="2400" dirty="0" err="1"/>
              <a:t>patches</a:t>
            </a:r>
            <a:r>
              <a:rPr lang="ko-KR" altLang="en-US" sz="2400" dirty="0"/>
              <a:t>,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One 16x16 </a:t>
            </a:r>
            <a:r>
              <a:rPr lang="ko-KR" altLang="en-US" sz="2000" dirty="0" err="1"/>
              <a:t>block</a:t>
            </a:r>
            <a:r>
              <a:rPr lang="ko-KR" altLang="en-US" sz="2000" dirty="0"/>
              <a:t> </a:t>
            </a:r>
            <a:r>
              <a:rPr lang="en-US" altLang="ko-KR" sz="2000" dirty="0"/>
              <a:t>→</a:t>
            </a:r>
            <a:r>
              <a:rPr lang="ko-KR" altLang="en-US" sz="2000" dirty="0"/>
              <a:t> </a:t>
            </a:r>
            <a:r>
              <a:rPr lang="ko-KR" altLang="en-US" sz="2000" b="1" dirty="0"/>
              <a:t>1x36</a:t>
            </a:r>
            <a:r>
              <a:rPr lang="ko-KR" altLang="en-US" sz="2000" dirty="0"/>
              <a:t> L2 </a:t>
            </a:r>
            <a:r>
              <a:rPr lang="ko-KR" altLang="en-US" sz="2000" dirty="0" err="1"/>
              <a:t>norm</a:t>
            </a:r>
            <a:r>
              <a:rPr lang="ko-KR" altLang="en-US" sz="2000" dirty="0"/>
              <a:t> </a:t>
            </a:r>
            <a:r>
              <a:rPr lang="ko-KR" altLang="en-US" sz="2000" dirty="0" err="1"/>
              <a:t>vector</a:t>
            </a:r>
            <a:endParaRPr lang="en-US" altLang="ko-KR" sz="20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000" dirty="0" smtClean="0"/>
              <a:t>Sliding </a:t>
            </a:r>
            <a:r>
              <a:rPr lang="ko-KR" altLang="en-US" sz="2000" dirty="0" smtClean="0"/>
              <a:t>16x16 </a:t>
            </a:r>
            <a:r>
              <a:rPr lang="ko-KR" altLang="en-US" sz="2000" dirty="0" err="1" smtClean="0"/>
              <a:t>block</a:t>
            </a:r>
            <a:r>
              <a:rPr lang="ko-KR" altLang="en-US" sz="2000" dirty="0" smtClean="0"/>
              <a:t>: </a:t>
            </a:r>
            <a:r>
              <a:rPr lang="en-US" altLang="ko-KR" sz="2000" b="1" dirty="0" smtClean="0"/>
              <a:t>7x15</a:t>
            </a:r>
            <a:r>
              <a:rPr lang="en-US" altLang="ko-KR" sz="2000" dirty="0" smtClean="0"/>
              <a:t> = </a:t>
            </a:r>
            <a:r>
              <a:rPr lang="ko-KR" altLang="en-US" sz="2000" b="1" dirty="0" smtClean="0"/>
              <a:t>105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Final HOG feature vector is (36x105 = 3780) </a:t>
            </a:r>
            <a:r>
              <a:rPr lang="en-US" altLang="ko-KR" sz="2000" b="1" dirty="0"/>
              <a:t>1x3780</a:t>
            </a:r>
            <a:r>
              <a:rPr lang="en-US" altLang="ko-KR" sz="2000" dirty="0"/>
              <a:t> dimensional vector</a:t>
            </a:r>
          </a:p>
          <a:p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D07E-E281-4468-AE46-4A1D447C7D22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106556" y="54593"/>
            <a:ext cx="2085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Feature descriptor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411857" y="1320862"/>
            <a:ext cx="615185" cy="635529"/>
          </a:xfrm>
          <a:prstGeom prst="rect">
            <a:avLst/>
          </a:prstGeom>
          <a:noFill/>
          <a:ln w="28575">
            <a:solidFill>
              <a:srgbClr val="262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31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fld id="{DD00D07E-E281-4468-AE46-4A1D447C7D22}" type="slidenum">
              <a:rPr lang="ko-KR" altLang="en-US" smtClean="0"/>
              <a:pPr/>
              <a:t>32</a:t>
            </a:fld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C8022E-950F-3C40-B6B0-CAEE339574A1}"/>
              </a:ext>
            </a:extLst>
          </p:cNvPr>
          <p:cNvSpPr txBox="1"/>
          <p:nvPr/>
        </p:nvSpPr>
        <p:spPr>
          <a:xfrm>
            <a:off x="838200" y="280647"/>
            <a:ext cx="50116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3. Feature Descriptor</a:t>
            </a:r>
            <a:endParaRPr lang="en-US" altLang="ko-KR" sz="2400" dirty="0"/>
          </a:p>
        </p:txBody>
      </p:sp>
      <p:sp>
        <p:nvSpPr>
          <p:cNvPr id="7" name="직사각형 6"/>
          <p:cNvSpPr/>
          <p:nvPr/>
        </p:nvSpPr>
        <p:spPr>
          <a:xfrm>
            <a:off x="1712384" y="2962531"/>
            <a:ext cx="88479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/>
              <a:t>실습 진행</a:t>
            </a:r>
          </a:p>
        </p:txBody>
      </p:sp>
    </p:spTree>
    <p:extLst>
      <p:ext uri="{BB962C8B-B14F-4D97-AF65-F5344CB8AC3E}">
        <p14:creationId xmlns:p14="http://schemas.microsoft.com/office/powerpoint/2010/main" val="5141256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fld id="{DD00D07E-E281-4468-AE46-4A1D447C7D22}" type="slidenum">
              <a:rPr lang="ko-KR" altLang="en-US" smtClean="0"/>
              <a:pPr/>
              <a:t>33</a:t>
            </a:fld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C8022E-950F-3C40-B6B0-CAEE339574A1}"/>
              </a:ext>
            </a:extLst>
          </p:cNvPr>
          <p:cNvSpPr txBox="1"/>
          <p:nvPr/>
        </p:nvSpPr>
        <p:spPr>
          <a:xfrm>
            <a:off x="1381328" y="3036585"/>
            <a:ext cx="94293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dirty="0" smtClean="0"/>
              <a:t>4. Traditional Image Classification</a:t>
            </a:r>
            <a:endParaRPr lang="en-US" altLang="ko-KR" sz="4500" b="1" dirty="0"/>
          </a:p>
        </p:txBody>
      </p:sp>
    </p:spTree>
    <p:extLst>
      <p:ext uri="{BB962C8B-B14F-4D97-AF65-F5344CB8AC3E}">
        <p14:creationId xmlns:p14="http://schemas.microsoft.com/office/powerpoint/2010/main" val="38779817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8768498" y="81190"/>
            <a:ext cx="3423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Traditional Image Classification</a:t>
            </a:r>
          </a:p>
        </p:txBody>
      </p:sp>
      <p:pic>
        <p:nvPicPr>
          <p:cNvPr id="7" name="Picture 2" descr="Image Classification Pipe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08451"/>
            <a:ext cx="97536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219200" y="5166571"/>
            <a:ext cx="103603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Image classification using Feature Descriptor and</a:t>
            </a:r>
            <a:r>
              <a:rPr lang="ko-KR" altLang="en-US" dirty="0" smtClean="0"/>
              <a:t> </a:t>
            </a:r>
            <a:r>
              <a:rPr lang="en-US" altLang="ko-KR" dirty="0" smtClean="0"/>
              <a:t>Learning Algorithm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Use HOG as feature Descriptor, Random Forest as </a:t>
            </a:r>
            <a:r>
              <a:rPr lang="en-US" altLang="ko-KR" dirty="0"/>
              <a:t>Learning </a:t>
            </a:r>
            <a:r>
              <a:rPr lang="en-US" altLang="ko-KR" dirty="0" smtClean="0"/>
              <a:t>Algorithm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226756" y="1308451"/>
            <a:ext cx="3973689" cy="3543300"/>
          </a:xfrm>
          <a:prstGeom prst="roundRect">
            <a:avLst>
              <a:gd name="adj" fmla="val 5197"/>
            </a:avLst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D07E-E281-4468-AE46-4A1D447C7D22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C8022E-950F-3C40-B6B0-CAEE339574A1}"/>
              </a:ext>
            </a:extLst>
          </p:cNvPr>
          <p:cNvSpPr txBox="1"/>
          <p:nvPr/>
        </p:nvSpPr>
        <p:spPr>
          <a:xfrm>
            <a:off x="838200" y="280647"/>
            <a:ext cx="8315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4</a:t>
            </a:r>
            <a:r>
              <a:rPr lang="en-US" altLang="ko-KR" sz="4000" dirty="0" smtClean="0"/>
              <a:t>. Traditional Image Classification</a:t>
            </a:r>
            <a:endParaRPr lang="en-US" altLang="ko-KR" sz="2400" dirty="0"/>
          </a:p>
        </p:txBody>
      </p:sp>
      <p:sp>
        <p:nvSpPr>
          <p:cNvPr id="2" name="타원 1"/>
          <p:cNvSpPr/>
          <p:nvPr/>
        </p:nvSpPr>
        <p:spPr>
          <a:xfrm>
            <a:off x="6857999" y="3881336"/>
            <a:ext cx="505839" cy="321013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8036008" y="3993202"/>
            <a:ext cx="835618" cy="432881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82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fld id="{DD00D07E-E281-4468-AE46-4A1D447C7D22}" type="slidenum">
              <a:rPr lang="ko-KR" altLang="en-US" smtClean="0"/>
              <a:pPr/>
              <a:t>35</a:t>
            </a:fld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C8022E-950F-3C40-B6B0-CAEE339574A1}"/>
              </a:ext>
            </a:extLst>
          </p:cNvPr>
          <p:cNvSpPr txBox="1"/>
          <p:nvPr/>
        </p:nvSpPr>
        <p:spPr>
          <a:xfrm>
            <a:off x="838200" y="280647"/>
            <a:ext cx="8315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Decision Tree</a:t>
            </a:r>
            <a:endParaRPr lang="en-US" altLang="ko-KR"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480" y="2150922"/>
            <a:ext cx="3707162" cy="30850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55664" y="1914931"/>
            <a:ext cx="64008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dirty="0" smtClean="0"/>
              <a:t>Available for both Classification and </a:t>
            </a:r>
            <a:r>
              <a:rPr lang="en-US" altLang="ko-KR" dirty="0"/>
              <a:t>Regression </a:t>
            </a:r>
            <a:endParaRPr lang="en-US" altLang="ko-KR" dirty="0" smtClean="0"/>
          </a:p>
          <a:p>
            <a:pPr marL="285750" indent="-285750" algn="just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dirty="0" err="1" smtClean="0"/>
              <a:t>스무고개하듯</a:t>
            </a:r>
            <a:r>
              <a:rPr lang="ko-KR" altLang="en-US" dirty="0" smtClean="0"/>
              <a:t> 예</a:t>
            </a:r>
            <a:r>
              <a:rPr lang="en-US" altLang="ko-KR" dirty="0" smtClean="0"/>
              <a:t>/</a:t>
            </a:r>
            <a:r>
              <a:rPr lang="ko-KR" altLang="en-US" dirty="0" smtClean="0"/>
              <a:t>아니오 질문을 이어가며 학습</a:t>
            </a:r>
            <a:endParaRPr lang="en-US" altLang="ko-KR" dirty="0" smtClean="0"/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Process</a:t>
            </a:r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 smtClean="0"/>
              <a:t>데이터를 가장 잘 구분할 수 있는 질문을 기준으로 나눔</a:t>
            </a:r>
            <a:endParaRPr lang="en-US" altLang="ko-KR" dirty="0" smtClean="0"/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 smtClean="0"/>
              <a:t>나뉜 범주에서 또 다시 데이터를 가장 잘 구분할 수 있는 질문을 기준으로 나눔</a:t>
            </a:r>
            <a:endParaRPr lang="en-US" altLang="ko-KR" dirty="0" smtClean="0"/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 smtClean="0"/>
              <a:t>②단계 </a:t>
            </a:r>
            <a:r>
              <a:rPr lang="en-US" altLang="ko-KR" dirty="0" smtClean="0"/>
              <a:t>k</a:t>
            </a:r>
            <a:r>
              <a:rPr lang="ko-KR" altLang="en-US" dirty="0" smtClean="0"/>
              <a:t>번 반복 </a:t>
            </a:r>
            <a:r>
              <a:rPr lang="en-US" altLang="ko-KR" dirty="0" smtClean="0"/>
              <a:t>-&gt; k</a:t>
            </a:r>
            <a:r>
              <a:rPr lang="ko-KR" altLang="en-US" dirty="0" smtClean="0"/>
              <a:t>가 커지면 </a:t>
            </a:r>
            <a:r>
              <a:rPr lang="en-US" altLang="ko-KR" dirty="0" smtClean="0"/>
              <a:t>overfitting </a:t>
            </a:r>
            <a:r>
              <a:rPr lang="ko-KR" altLang="en-US" dirty="0" smtClean="0"/>
              <a:t>발생</a:t>
            </a:r>
            <a:endParaRPr lang="en-US" altLang="ko-KR" dirty="0" smtClean="0"/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768498" y="81190"/>
            <a:ext cx="3423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Traditional Image Classification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55959" y="1812368"/>
            <a:ext cx="834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&lt;tree&gt;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059044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fld id="{DD00D07E-E281-4468-AE46-4A1D447C7D22}" type="slidenum">
              <a:rPr lang="ko-KR" altLang="en-US" smtClean="0"/>
              <a:pPr/>
              <a:t>36</a:t>
            </a:fld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C8022E-950F-3C40-B6B0-CAEE339574A1}"/>
              </a:ext>
            </a:extLst>
          </p:cNvPr>
          <p:cNvSpPr txBox="1"/>
          <p:nvPr/>
        </p:nvSpPr>
        <p:spPr>
          <a:xfrm>
            <a:off x="838200" y="280647"/>
            <a:ext cx="8315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Random Forest</a:t>
            </a:r>
            <a:endParaRPr lang="en-US" altLang="ko-KR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98117"/>
            <a:ext cx="8181086" cy="18845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3492233"/>
            <a:ext cx="102626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/>
              <a:t>The random forest is </a:t>
            </a:r>
            <a:r>
              <a:rPr lang="en-US" altLang="ko-KR" dirty="0" smtClean="0"/>
              <a:t>a </a:t>
            </a:r>
            <a:r>
              <a:rPr lang="en-US" altLang="ko-KR" dirty="0"/>
              <a:t>algorithm consisting of many decisions trees</a:t>
            </a:r>
            <a:r>
              <a:rPr lang="en-US" altLang="ko-KR" dirty="0" smtClean="0"/>
              <a:t>.</a:t>
            </a:r>
          </a:p>
          <a:p>
            <a:pPr marL="285750" indent="-285750" algn="just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dirty="0"/>
              <a:t>Available for both Classification and </a:t>
            </a:r>
            <a:r>
              <a:rPr lang="en-US" altLang="ko-KR" dirty="0" smtClean="0"/>
              <a:t>Regression.</a:t>
            </a:r>
            <a:endParaRPr lang="en-US" altLang="ko-KR" dirty="0"/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Easy to handle Missing values.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Effective for large data processing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/>
              <a:t>Random decision forests correct for decision trees' habit </a:t>
            </a:r>
            <a:r>
              <a:rPr lang="en-US" altLang="ko-KR" dirty="0" smtClean="0"/>
              <a:t>of overfitting</a:t>
            </a:r>
            <a:r>
              <a:rPr lang="en-US" altLang="ko-KR" dirty="0"/>
              <a:t> to </a:t>
            </a:r>
            <a:r>
              <a:rPr lang="en-US" altLang="ko-KR" dirty="0" smtClean="0"/>
              <a:t>their training set.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/>
              <a:t>Random forests can be used to rank the importance of </a:t>
            </a:r>
            <a:r>
              <a:rPr lang="en-US" altLang="ko-KR" dirty="0" smtClean="0"/>
              <a:t>variables.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768498" y="81190"/>
            <a:ext cx="3423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Traditional Image Classification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9429641" y="2253376"/>
            <a:ext cx="2226823" cy="799961"/>
            <a:chOff x="9449097" y="2390709"/>
            <a:chExt cx="2226823" cy="79996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254" r="1532" b="78715"/>
            <a:stretch/>
          </p:blipFill>
          <p:spPr>
            <a:xfrm>
              <a:off x="9449097" y="2390709"/>
              <a:ext cx="2207367" cy="791940"/>
            </a:xfrm>
            <a:prstGeom prst="rect">
              <a:avLst/>
            </a:prstGeom>
          </p:spPr>
        </p:pic>
        <p:cxnSp>
          <p:nvCxnSpPr>
            <p:cNvPr id="9" name="직선 연결선 8"/>
            <p:cNvCxnSpPr/>
            <p:nvPr/>
          </p:nvCxnSpPr>
          <p:spPr>
            <a:xfrm>
              <a:off x="9465013" y="3190670"/>
              <a:ext cx="2210907" cy="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7042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fld id="{DD00D07E-E281-4468-AE46-4A1D447C7D22}" type="slidenum">
              <a:rPr lang="ko-KR" altLang="en-US" smtClean="0"/>
              <a:pPr/>
              <a:t>37</a:t>
            </a:fld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C8022E-950F-3C40-B6B0-CAEE339574A1}"/>
              </a:ext>
            </a:extLst>
          </p:cNvPr>
          <p:cNvSpPr txBox="1"/>
          <p:nvPr/>
        </p:nvSpPr>
        <p:spPr>
          <a:xfrm>
            <a:off x="838200" y="280647"/>
            <a:ext cx="8315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Random Forest</a:t>
            </a:r>
            <a:endParaRPr lang="en-US" altLang="ko-KR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52792" y="1254463"/>
            <a:ext cx="10486417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Process</a:t>
            </a:r>
          </a:p>
          <a:p>
            <a:pPr algn="just">
              <a:lnSpc>
                <a:spcPct val="200000"/>
              </a:lnSpc>
            </a:pPr>
            <a:endParaRPr lang="en-US" altLang="ko-KR" sz="500" b="1" dirty="0" smtClean="0"/>
          </a:p>
          <a:p>
            <a:pPr marL="342900" indent="-342900" algn="just">
              <a:lnSpc>
                <a:spcPct val="200000"/>
              </a:lnSpc>
              <a:buFont typeface="+mj-ea"/>
              <a:buAutoNum type="circleNumDbPlain"/>
            </a:pPr>
            <a:r>
              <a:rPr lang="ko-KR" altLang="en-US" dirty="0" smtClean="0"/>
              <a:t>주어진 </a:t>
            </a:r>
            <a:r>
              <a:rPr lang="en-US" altLang="ko-KR" dirty="0" smtClean="0"/>
              <a:t>training dataset</a:t>
            </a:r>
            <a:r>
              <a:rPr lang="ko-KR" altLang="en-US" dirty="0" smtClean="0"/>
              <a:t>에서 중복을 허용하여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 선택 </a:t>
            </a:r>
            <a:r>
              <a:rPr lang="en-US" altLang="ko-KR" dirty="0" smtClean="0"/>
              <a:t>-&gt; bootstrap</a:t>
            </a:r>
          </a:p>
          <a:p>
            <a:pPr marL="342900" indent="-342900" algn="just">
              <a:lnSpc>
                <a:spcPct val="200000"/>
              </a:lnSpc>
              <a:buFont typeface="+mj-ea"/>
              <a:buAutoNum type="circleNumDbPlain"/>
            </a:pPr>
            <a:r>
              <a:rPr lang="en-US" altLang="ko-KR" dirty="0"/>
              <a:t>n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dataset</a:t>
            </a:r>
            <a:r>
              <a:rPr lang="ko-KR" altLang="en-US" dirty="0" smtClean="0"/>
              <a:t>에서 변수를 중복 허용없이 </a:t>
            </a:r>
            <a:r>
              <a:rPr lang="en-US" altLang="ko-KR" dirty="0" smtClean="0"/>
              <a:t>d</a:t>
            </a:r>
            <a:r>
              <a:rPr lang="ko-KR" altLang="en-US" dirty="0" smtClean="0"/>
              <a:t>개 선택</a:t>
            </a:r>
            <a:endParaRPr lang="en-US" altLang="ko-KR" dirty="0" smtClean="0"/>
          </a:p>
          <a:p>
            <a:pPr marL="342900" indent="-342900" algn="just">
              <a:lnSpc>
                <a:spcPct val="200000"/>
              </a:lnSpc>
              <a:buFont typeface="+mj-ea"/>
              <a:buAutoNum type="circleNumDbPlain"/>
            </a:pPr>
            <a:r>
              <a:rPr lang="ko-KR" altLang="en-US" dirty="0" smtClean="0"/>
              <a:t>이를 이용해 의사결정 나무를 학습하고 생성</a:t>
            </a:r>
            <a:endParaRPr lang="en-US" altLang="ko-KR" dirty="0" smtClean="0"/>
          </a:p>
          <a:p>
            <a:pPr marL="342900" indent="-342900" algn="just">
              <a:lnSpc>
                <a:spcPct val="200000"/>
              </a:lnSpc>
              <a:buFont typeface="+mj-ea"/>
              <a:buAutoNum type="circleNumDbPlain"/>
            </a:pPr>
            <a:r>
              <a:rPr lang="ko-KR" altLang="en-US" dirty="0" smtClean="0"/>
              <a:t>①</a:t>
            </a:r>
            <a:r>
              <a:rPr lang="en-US" altLang="ko-KR" dirty="0" smtClean="0"/>
              <a:t>~</a:t>
            </a:r>
            <a:r>
              <a:rPr lang="ko-KR" altLang="en-US" dirty="0" smtClean="0"/>
              <a:t>③ 단계 </a:t>
            </a:r>
            <a:r>
              <a:rPr lang="en-US" altLang="ko-KR" dirty="0" smtClean="0"/>
              <a:t>k</a:t>
            </a:r>
            <a:r>
              <a:rPr lang="ko-KR" altLang="en-US" dirty="0" smtClean="0"/>
              <a:t>번 반복</a:t>
            </a:r>
            <a:r>
              <a:rPr lang="en-US" altLang="ko-KR" dirty="0"/>
              <a:t> </a:t>
            </a:r>
            <a:r>
              <a:rPr lang="en-US" altLang="ko-KR" dirty="0" smtClean="0"/>
              <a:t>-&gt; k</a:t>
            </a:r>
            <a:r>
              <a:rPr lang="ko-KR" altLang="en-US" dirty="0" smtClean="0"/>
              <a:t>개의 의사결정나무 생성</a:t>
            </a:r>
            <a:r>
              <a:rPr lang="en-US" altLang="ko-KR" dirty="0" smtClean="0"/>
              <a:t>/k</a:t>
            </a:r>
            <a:r>
              <a:rPr lang="ko-KR" altLang="en-US" dirty="0" smtClean="0"/>
              <a:t>가 커지면 예측 결과의 품질을 더 좋게 해주지만 컴퓨터의 성능 문제를 일으킬 수 있음</a:t>
            </a:r>
            <a:endParaRPr lang="en-US" altLang="ko-KR" dirty="0" smtClean="0"/>
          </a:p>
          <a:p>
            <a:pPr marL="342900" indent="-342900" algn="just">
              <a:lnSpc>
                <a:spcPct val="200000"/>
              </a:lnSpc>
              <a:buFont typeface="+mj-ea"/>
              <a:buAutoNum type="circleNumDbPlain"/>
            </a:pPr>
            <a:r>
              <a:rPr lang="ko-KR" altLang="en-US" dirty="0" smtClean="0"/>
              <a:t>①</a:t>
            </a:r>
            <a:r>
              <a:rPr lang="en-US" altLang="ko-KR" dirty="0" smtClean="0"/>
              <a:t>~</a:t>
            </a:r>
            <a:r>
              <a:rPr lang="ko-KR" altLang="en-US" dirty="0" smtClean="0"/>
              <a:t>④ 단계를 통해 생성된 </a:t>
            </a:r>
            <a:r>
              <a:rPr lang="en-US" altLang="ko-KR" dirty="0" smtClean="0"/>
              <a:t>k</a:t>
            </a:r>
            <a:r>
              <a:rPr lang="ko-KR" altLang="en-US" dirty="0" smtClean="0"/>
              <a:t>개의 의사결정나무를 이용해 예측</a:t>
            </a:r>
            <a:endParaRPr lang="en-US" altLang="ko-KR" dirty="0" smtClean="0"/>
          </a:p>
          <a:p>
            <a:pPr marL="342900" indent="-342900" algn="just">
              <a:lnSpc>
                <a:spcPct val="200000"/>
              </a:lnSpc>
              <a:buFont typeface="+mj-ea"/>
              <a:buAutoNum type="circleNumDbPlain"/>
            </a:pPr>
            <a:r>
              <a:rPr lang="ko-KR" altLang="en-US" dirty="0" smtClean="0"/>
              <a:t>예측된 결과의 평균이나 가장 빈도수가 높은 예측 결과 선택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앙상블 기법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768498" y="81190"/>
            <a:ext cx="3423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Traditional Image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0851606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fld id="{DD00D07E-E281-4468-AE46-4A1D447C7D22}" type="slidenum">
              <a:rPr lang="ko-KR" altLang="en-US" smtClean="0"/>
              <a:pPr/>
              <a:t>38</a:t>
            </a:fld>
            <a:r>
              <a:rPr lang="en-US" altLang="ko-KR" smtClean="0"/>
              <a:t>-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494084" y="3800111"/>
          <a:ext cx="11203832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4611">
                  <a:extLst>
                    <a:ext uri="{9D8B030D-6E8A-4147-A177-3AD203B41FA5}">
                      <a16:colId xmlns:a16="http://schemas.microsoft.com/office/drawing/2014/main" val="158155452"/>
                    </a:ext>
                  </a:extLst>
                </a:gridCol>
                <a:gridCol w="7469221">
                  <a:extLst>
                    <a:ext uri="{9D8B030D-6E8A-4147-A177-3AD203B41FA5}">
                      <a16:colId xmlns:a16="http://schemas.microsoft.com/office/drawing/2014/main" val="3425883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Accuracy (</a:t>
                      </a: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</a:rPr>
                        <a:t>정확도</a:t>
                      </a: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정확하게 예측해낸 것을 의미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모델이 얼마나 정확한지 평가하는 척도</a:t>
                      </a:r>
                      <a:endParaRPr lang="en-US" altLang="ko-KR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공식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: (TP + TN) / (TP + TN + FP + FN)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1406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Precision (</a:t>
                      </a:r>
                      <a:r>
                        <a:rPr lang="ko-KR" altLang="en-US" sz="1800" b="1" dirty="0" smtClean="0"/>
                        <a:t>정밀도</a:t>
                      </a:r>
                      <a:r>
                        <a:rPr lang="en-US" altLang="ko-KR" sz="1800" b="1" dirty="0" smtClean="0"/>
                        <a:t>)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모델을 통해 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이라고 분류해낸 그룹 </a:t>
                      </a:r>
                      <a:r>
                        <a:rPr lang="en-US" altLang="ko-KR" dirty="0" smtClean="0"/>
                        <a:t>A</a:t>
                      </a:r>
                      <a:r>
                        <a:rPr lang="ko-KR" altLang="en-US" dirty="0" smtClean="0"/>
                        <a:t>가 있을 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모델이 얼마나 믿을만한 정도로 </a:t>
                      </a:r>
                      <a:r>
                        <a:rPr lang="en-US" altLang="ko-KR" dirty="0" smtClean="0"/>
                        <a:t>A</a:t>
                      </a:r>
                      <a:r>
                        <a:rPr lang="ko-KR" altLang="en-US" dirty="0" smtClean="0"/>
                        <a:t>를 만들어 냈는지 평가</a:t>
                      </a:r>
                      <a:endParaRPr lang="en-US" altLang="ko-KR" dirty="0" smtClean="0"/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dirty="0" smtClean="0"/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공식 </a:t>
                      </a:r>
                      <a:r>
                        <a:rPr lang="en-US" altLang="ko-KR" sz="1600" dirty="0" smtClean="0"/>
                        <a:t>: TP / (TP + FP)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441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Recall (</a:t>
                      </a: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</a:rPr>
                        <a:t>재현도</a:t>
                      </a: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정밀도와 비교되는 척도로써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관심 영역만을 얼마나 추출해냈는지 평가</a:t>
                      </a:r>
                      <a:endParaRPr lang="en-US" altLang="ko-KR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공식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TP / (TP + FN)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0630466"/>
                  </a:ext>
                </a:extLst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80" y="1345052"/>
            <a:ext cx="4057951" cy="209854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8768498" y="81190"/>
            <a:ext cx="3423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Traditional Image Classification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C8022E-950F-3C40-B6B0-CAEE339574A1}"/>
              </a:ext>
            </a:extLst>
          </p:cNvPr>
          <p:cNvSpPr txBox="1"/>
          <p:nvPr/>
        </p:nvSpPr>
        <p:spPr>
          <a:xfrm>
            <a:off x="838200" y="280647"/>
            <a:ext cx="2478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모델 평가</a:t>
            </a:r>
            <a:endParaRPr lang="en-US" altLang="ko-KR" sz="2400" dirty="0"/>
          </a:p>
        </p:txBody>
      </p:sp>
      <p:sp>
        <p:nvSpPr>
          <p:cNvPr id="15" name="직사각형 14"/>
          <p:cNvSpPr/>
          <p:nvPr/>
        </p:nvSpPr>
        <p:spPr>
          <a:xfrm>
            <a:off x="4985891" y="1158351"/>
            <a:ext cx="6938341" cy="2285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rgbClr val="454545"/>
                </a:solidFill>
                <a:latin typeface="+mj-lt"/>
              </a:rPr>
              <a:t>레이블 </a:t>
            </a:r>
            <a:r>
              <a:rPr lang="en-US" altLang="ko-KR" b="1" dirty="0" smtClean="0">
                <a:solidFill>
                  <a:srgbClr val="454545"/>
                </a:solidFill>
                <a:latin typeface="+mj-lt"/>
              </a:rPr>
              <a:t>0,1(</a:t>
            </a:r>
            <a:r>
              <a:rPr lang="ko-KR" altLang="en-US" b="1" dirty="0" smtClean="0">
                <a:solidFill>
                  <a:srgbClr val="454545"/>
                </a:solidFill>
                <a:latin typeface="+mj-lt"/>
              </a:rPr>
              <a:t>관심 범주</a:t>
            </a:r>
            <a:r>
              <a:rPr lang="en-US" altLang="ko-KR" b="1" dirty="0" smtClean="0">
                <a:solidFill>
                  <a:srgbClr val="454545"/>
                </a:solidFill>
                <a:latin typeface="+mj-lt"/>
              </a:rPr>
              <a:t>)</a:t>
            </a:r>
            <a:r>
              <a:rPr lang="ko-KR" altLang="en-US" b="1" dirty="0" smtClean="0">
                <a:solidFill>
                  <a:srgbClr val="454545"/>
                </a:solidFill>
                <a:latin typeface="+mj-lt"/>
              </a:rPr>
              <a:t>을 가진 데이터를 분류할 때</a:t>
            </a:r>
            <a:r>
              <a:rPr lang="en-US" altLang="ko-KR" b="1" dirty="0" smtClean="0">
                <a:solidFill>
                  <a:srgbClr val="454545"/>
                </a:solidFill>
                <a:latin typeface="+mj-lt"/>
              </a:rPr>
              <a:t>,</a:t>
            </a:r>
          </a:p>
          <a:p>
            <a:pPr>
              <a:lnSpc>
                <a:spcPct val="150000"/>
              </a:lnSpc>
            </a:pPr>
            <a:endParaRPr lang="en-US" altLang="ko-KR" sz="500" dirty="0" smtClean="0">
              <a:solidFill>
                <a:srgbClr val="454545"/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454545"/>
                </a:solidFill>
                <a:latin typeface="+mj-lt"/>
              </a:rPr>
              <a:t>TP(True Positives) </a:t>
            </a:r>
            <a:r>
              <a:rPr lang="en-US" altLang="ko-KR" dirty="0">
                <a:solidFill>
                  <a:srgbClr val="454545"/>
                </a:solidFill>
                <a:latin typeface="+mj-lt"/>
              </a:rPr>
              <a:t>: </a:t>
            </a:r>
            <a:r>
              <a:rPr lang="ko-KR" altLang="en-US" dirty="0" smtClean="0">
                <a:solidFill>
                  <a:srgbClr val="454545"/>
                </a:solidFill>
                <a:latin typeface="+mj-lt"/>
              </a:rPr>
              <a:t>관심 </a:t>
            </a:r>
            <a:r>
              <a:rPr lang="ko-KR" altLang="en-US" dirty="0">
                <a:solidFill>
                  <a:srgbClr val="454545"/>
                </a:solidFill>
                <a:latin typeface="+mj-lt"/>
              </a:rPr>
              <a:t>범주를 정확하게 </a:t>
            </a:r>
            <a:r>
              <a:rPr lang="ko-KR" altLang="en-US" dirty="0" smtClean="0">
                <a:solidFill>
                  <a:srgbClr val="454545"/>
                </a:solidFill>
                <a:latin typeface="+mj-lt"/>
              </a:rPr>
              <a:t>분류</a:t>
            </a:r>
            <a:endParaRPr lang="ko-KR" altLang="en-US" dirty="0">
              <a:solidFill>
                <a:srgbClr val="454545"/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454545"/>
                </a:solidFill>
                <a:latin typeface="+mj-lt"/>
              </a:rPr>
              <a:t>FN(False Negatives) </a:t>
            </a:r>
            <a:r>
              <a:rPr lang="en-US" altLang="ko-KR" dirty="0">
                <a:solidFill>
                  <a:srgbClr val="454545"/>
                </a:solidFill>
                <a:latin typeface="+mj-lt"/>
              </a:rPr>
              <a:t>: </a:t>
            </a:r>
            <a:r>
              <a:rPr lang="ko-KR" altLang="en-US" dirty="0" smtClean="0">
                <a:solidFill>
                  <a:srgbClr val="454545"/>
                </a:solidFill>
                <a:latin typeface="+mj-lt"/>
              </a:rPr>
              <a:t>관심 </a:t>
            </a:r>
            <a:r>
              <a:rPr lang="ko-KR" altLang="en-US" dirty="0">
                <a:solidFill>
                  <a:srgbClr val="454545"/>
                </a:solidFill>
                <a:latin typeface="+mj-lt"/>
              </a:rPr>
              <a:t>범주가 </a:t>
            </a:r>
            <a:r>
              <a:rPr lang="ko-KR" altLang="en-US" dirty="0" smtClean="0">
                <a:solidFill>
                  <a:srgbClr val="454545"/>
                </a:solidFill>
                <a:latin typeface="+mj-lt"/>
              </a:rPr>
              <a:t>아닌 것으로 </a:t>
            </a:r>
            <a:r>
              <a:rPr lang="ko-KR" altLang="en-US" dirty="0">
                <a:solidFill>
                  <a:srgbClr val="454545"/>
                </a:solidFill>
                <a:latin typeface="+mj-lt"/>
              </a:rPr>
              <a:t>잘못 </a:t>
            </a:r>
            <a:r>
              <a:rPr lang="ko-KR" altLang="en-US" dirty="0" smtClean="0">
                <a:solidFill>
                  <a:srgbClr val="454545"/>
                </a:solidFill>
                <a:latin typeface="+mj-lt"/>
              </a:rPr>
              <a:t>분류</a:t>
            </a:r>
            <a:endParaRPr lang="en-US" altLang="ko-KR" dirty="0" smtClean="0">
              <a:solidFill>
                <a:srgbClr val="454545"/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454545"/>
                </a:solidFill>
                <a:latin typeface="+mj-lt"/>
              </a:rPr>
              <a:t>FP(False Positives) </a:t>
            </a:r>
            <a:r>
              <a:rPr lang="en-US" altLang="ko-KR" dirty="0">
                <a:solidFill>
                  <a:srgbClr val="454545"/>
                </a:solidFill>
                <a:latin typeface="+mj-lt"/>
              </a:rPr>
              <a:t>: </a:t>
            </a:r>
            <a:r>
              <a:rPr lang="ko-KR" altLang="en-US" dirty="0" smtClean="0">
                <a:solidFill>
                  <a:srgbClr val="454545"/>
                </a:solidFill>
                <a:latin typeface="+mj-lt"/>
              </a:rPr>
              <a:t>관심 </a:t>
            </a:r>
            <a:r>
              <a:rPr lang="ko-KR" altLang="en-US" dirty="0">
                <a:solidFill>
                  <a:srgbClr val="454545"/>
                </a:solidFill>
                <a:latin typeface="+mj-lt"/>
              </a:rPr>
              <a:t>범주라고 잘못 </a:t>
            </a:r>
            <a:r>
              <a:rPr lang="ko-KR" altLang="en-US" dirty="0" smtClean="0">
                <a:solidFill>
                  <a:srgbClr val="454545"/>
                </a:solidFill>
                <a:latin typeface="+mj-lt"/>
              </a:rPr>
              <a:t>분류</a:t>
            </a:r>
            <a:endParaRPr lang="ko-KR" altLang="en-US" dirty="0">
              <a:solidFill>
                <a:srgbClr val="454545"/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454545"/>
                </a:solidFill>
                <a:latin typeface="+mj-lt"/>
              </a:rPr>
              <a:t>TN(True Negatives) </a:t>
            </a:r>
            <a:r>
              <a:rPr lang="en-US" altLang="ko-KR" dirty="0">
                <a:solidFill>
                  <a:srgbClr val="454545"/>
                </a:solidFill>
                <a:latin typeface="+mj-lt"/>
              </a:rPr>
              <a:t>:  </a:t>
            </a:r>
            <a:r>
              <a:rPr lang="ko-KR" altLang="en-US" dirty="0">
                <a:solidFill>
                  <a:srgbClr val="454545"/>
                </a:solidFill>
                <a:latin typeface="+mj-lt"/>
              </a:rPr>
              <a:t>관심 범주가 </a:t>
            </a:r>
            <a:r>
              <a:rPr lang="ko-KR" altLang="en-US" dirty="0" smtClean="0">
                <a:solidFill>
                  <a:srgbClr val="454545"/>
                </a:solidFill>
                <a:latin typeface="+mj-lt"/>
              </a:rPr>
              <a:t>아닌 것을 </a:t>
            </a:r>
            <a:r>
              <a:rPr lang="ko-KR" altLang="en-US" dirty="0">
                <a:solidFill>
                  <a:srgbClr val="454545"/>
                </a:solidFill>
                <a:latin typeface="+mj-lt"/>
              </a:rPr>
              <a:t>정확하게 </a:t>
            </a:r>
            <a:r>
              <a:rPr lang="ko-KR" altLang="en-US" dirty="0" smtClean="0">
                <a:solidFill>
                  <a:srgbClr val="454545"/>
                </a:solidFill>
                <a:latin typeface="+mj-lt"/>
              </a:rPr>
              <a:t>분류</a:t>
            </a:r>
            <a:endParaRPr lang="ko-KR" altLang="en-US" i="0" dirty="0">
              <a:solidFill>
                <a:srgbClr val="454545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22227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fld id="{DD00D07E-E281-4468-AE46-4A1D447C7D22}" type="slidenum">
              <a:rPr lang="ko-KR" altLang="en-US" smtClean="0"/>
              <a:pPr/>
              <a:t>39</a:t>
            </a:fld>
            <a:r>
              <a:rPr lang="en-US" altLang="ko-KR" smtClean="0"/>
              <a:t>-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523267" y="3656029"/>
          <a:ext cx="11145466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5156">
                  <a:extLst>
                    <a:ext uri="{9D8B030D-6E8A-4147-A177-3AD203B41FA5}">
                      <a16:colId xmlns:a16="http://schemas.microsoft.com/office/drawing/2014/main" val="3271876453"/>
                    </a:ext>
                  </a:extLst>
                </a:gridCol>
                <a:gridCol w="7430310">
                  <a:extLst>
                    <a:ext uri="{9D8B030D-6E8A-4147-A177-3AD203B41FA5}">
                      <a16:colId xmlns:a16="http://schemas.microsoft.com/office/drawing/2014/main" val="939325749"/>
                    </a:ext>
                  </a:extLst>
                </a:gridCol>
              </a:tblGrid>
              <a:tr h="28128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F1-Score (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조화 평균</a:t>
                      </a: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Recall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precision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을 이용한 조화 평균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단순하게 평균을 구하는 것이 아니라 큰 값이 있다면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penalty</a:t>
                      </a:r>
                      <a:r>
                        <a:rPr lang="ko-KR" altLang="en-US" b="0" baseline="0" dirty="0" smtClean="0">
                          <a:solidFill>
                            <a:schemeClr val="tx1"/>
                          </a:solidFill>
                        </a:rPr>
                        <a:t>를 주어서 작은 값 위주로 평균을 구함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. Imbalanced data</a:t>
                      </a:r>
                      <a:r>
                        <a:rPr lang="ko-KR" altLang="en-US" b="0" baseline="0" dirty="0" smtClean="0">
                          <a:solidFill>
                            <a:schemeClr val="tx1"/>
                          </a:solidFill>
                        </a:rPr>
                        <a:t>에 대해서 큰 값을 가진 클래스가 있더라도 조화를 이루는 평균을 구할 수 있음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공식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: 2 x {(precision x recall) / (precision + recall)}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7752877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9270661" y="4591577"/>
            <a:ext cx="2270600" cy="1928023"/>
            <a:chOff x="5175115" y="428017"/>
            <a:chExt cx="3171217" cy="2688847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rcRect l="3302" t="2184" r="4283" b="3989"/>
            <a:stretch/>
          </p:blipFill>
          <p:spPr>
            <a:xfrm>
              <a:off x="5233481" y="515566"/>
              <a:ext cx="3054485" cy="2529192"/>
            </a:xfrm>
            <a:prstGeom prst="rect">
              <a:avLst/>
            </a:prstGeom>
          </p:spPr>
        </p:pic>
        <p:sp>
          <p:nvSpPr>
            <p:cNvPr id="8" name="순서도: 처리 7"/>
            <p:cNvSpPr/>
            <p:nvPr/>
          </p:nvSpPr>
          <p:spPr>
            <a:xfrm>
              <a:off x="5175115" y="428017"/>
              <a:ext cx="3171217" cy="2688847"/>
            </a:xfrm>
            <a:prstGeom prst="flowChartProcess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3C8022E-950F-3C40-B6B0-CAEE339574A1}"/>
              </a:ext>
            </a:extLst>
          </p:cNvPr>
          <p:cNvSpPr txBox="1"/>
          <p:nvPr/>
        </p:nvSpPr>
        <p:spPr>
          <a:xfrm>
            <a:off x="838200" y="280647"/>
            <a:ext cx="2478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모델 평가</a:t>
            </a:r>
            <a:endParaRPr lang="en-US" altLang="ko-KR" sz="2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80" y="1345052"/>
            <a:ext cx="4057951" cy="209854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985891" y="1158351"/>
            <a:ext cx="6938341" cy="2285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rgbClr val="454545"/>
                </a:solidFill>
                <a:latin typeface="+mj-lt"/>
              </a:rPr>
              <a:t>레이블 </a:t>
            </a:r>
            <a:r>
              <a:rPr lang="en-US" altLang="ko-KR" b="1" dirty="0" smtClean="0">
                <a:solidFill>
                  <a:srgbClr val="454545"/>
                </a:solidFill>
                <a:latin typeface="+mj-lt"/>
              </a:rPr>
              <a:t>0,1(</a:t>
            </a:r>
            <a:r>
              <a:rPr lang="ko-KR" altLang="en-US" b="1" dirty="0" smtClean="0">
                <a:solidFill>
                  <a:srgbClr val="454545"/>
                </a:solidFill>
                <a:latin typeface="+mj-lt"/>
              </a:rPr>
              <a:t>관심 범주</a:t>
            </a:r>
            <a:r>
              <a:rPr lang="en-US" altLang="ko-KR" b="1" dirty="0" smtClean="0">
                <a:solidFill>
                  <a:srgbClr val="454545"/>
                </a:solidFill>
                <a:latin typeface="+mj-lt"/>
              </a:rPr>
              <a:t>)</a:t>
            </a:r>
            <a:r>
              <a:rPr lang="ko-KR" altLang="en-US" b="1" dirty="0" smtClean="0">
                <a:solidFill>
                  <a:srgbClr val="454545"/>
                </a:solidFill>
                <a:latin typeface="+mj-lt"/>
              </a:rPr>
              <a:t>을 가진 데이터를 분류할 때</a:t>
            </a:r>
            <a:r>
              <a:rPr lang="en-US" altLang="ko-KR" b="1" dirty="0" smtClean="0">
                <a:solidFill>
                  <a:srgbClr val="454545"/>
                </a:solidFill>
                <a:latin typeface="+mj-lt"/>
              </a:rPr>
              <a:t>,</a:t>
            </a:r>
          </a:p>
          <a:p>
            <a:pPr>
              <a:lnSpc>
                <a:spcPct val="150000"/>
              </a:lnSpc>
            </a:pPr>
            <a:endParaRPr lang="en-US" altLang="ko-KR" sz="500" dirty="0" smtClean="0">
              <a:solidFill>
                <a:srgbClr val="454545"/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454545"/>
                </a:solidFill>
                <a:latin typeface="+mj-lt"/>
              </a:rPr>
              <a:t>TP(True Positives) </a:t>
            </a:r>
            <a:r>
              <a:rPr lang="en-US" altLang="ko-KR" dirty="0">
                <a:solidFill>
                  <a:srgbClr val="454545"/>
                </a:solidFill>
                <a:latin typeface="+mj-lt"/>
              </a:rPr>
              <a:t>: </a:t>
            </a:r>
            <a:r>
              <a:rPr lang="ko-KR" altLang="en-US" dirty="0" smtClean="0">
                <a:solidFill>
                  <a:srgbClr val="454545"/>
                </a:solidFill>
                <a:latin typeface="+mj-lt"/>
              </a:rPr>
              <a:t>관심 </a:t>
            </a:r>
            <a:r>
              <a:rPr lang="ko-KR" altLang="en-US" dirty="0">
                <a:solidFill>
                  <a:srgbClr val="454545"/>
                </a:solidFill>
                <a:latin typeface="+mj-lt"/>
              </a:rPr>
              <a:t>범주를 정확하게 </a:t>
            </a:r>
            <a:r>
              <a:rPr lang="ko-KR" altLang="en-US" dirty="0" smtClean="0">
                <a:solidFill>
                  <a:srgbClr val="454545"/>
                </a:solidFill>
                <a:latin typeface="+mj-lt"/>
              </a:rPr>
              <a:t>분류</a:t>
            </a:r>
            <a:endParaRPr lang="ko-KR" altLang="en-US" dirty="0">
              <a:solidFill>
                <a:srgbClr val="454545"/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454545"/>
                </a:solidFill>
                <a:latin typeface="+mj-lt"/>
              </a:rPr>
              <a:t>FN(False Negatives) </a:t>
            </a:r>
            <a:r>
              <a:rPr lang="en-US" altLang="ko-KR" dirty="0">
                <a:solidFill>
                  <a:srgbClr val="454545"/>
                </a:solidFill>
                <a:latin typeface="+mj-lt"/>
              </a:rPr>
              <a:t>: </a:t>
            </a:r>
            <a:r>
              <a:rPr lang="ko-KR" altLang="en-US" dirty="0" smtClean="0">
                <a:solidFill>
                  <a:srgbClr val="454545"/>
                </a:solidFill>
                <a:latin typeface="+mj-lt"/>
              </a:rPr>
              <a:t>관심 </a:t>
            </a:r>
            <a:r>
              <a:rPr lang="ko-KR" altLang="en-US" dirty="0">
                <a:solidFill>
                  <a:srgbClr val="454545"/>
                </a:solidFill>
                <a:latin typeface="+mj-lt"/>
              </a:rPr>
              <a:t>범주가 </a:t>
            </a:r>
            <a:r>
              <a:rPr lang="ko-KR" altLang="en-US" dirty="0" smtClean="0">
                <a:solidFill>
                  <a:srgbClr val="454545"/>
                </a:solidFill>
                <a:latin typeface="+mj-lt"/>
              </a:rPr>
              <a:t>아닌 것으로 </a:t>
            </a:r>
            <a:r>
              <a:rPr lang="ko-KR" altLang="en-US" dirty="0">
                <a:solidFill>
                  <a:srgbClr val="454545"/>
                </a:solidFill>
                <a:latin typeface="+mj-lt"/>
              </a:rPr>
              <a:t>잘못 </a:t>
            </a:r>
            <a:r>
              <a:rPr lang="ko-KR" altLang="en-US" dirty="0" smtClean="0">
                <a:solidFill>
                  <a:srgbClr val="454545"/>
                </a:solidFill>
                <a:latin typeface="+mj-lt"/>
              </a:rPr>
              <a:t>분류</a:t>
            </a:r>
            <a:endParaRPr lang="en-US" altLang="ko-KR" dirty="0" smtClean="0">
              <a:solidFill>
                <a:srgbClr val="454545"/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454545"/>
                </a:solidFill>
                <a:latin typeface="+mj-lt"/>
              </a:rPr>
              <a:t>FP(False Positives) </a:t>
            </a:r>
            <a:r>
              <a:rPr lang="en-US" altLang="ko-KR" dirty="0">
                <a:solidFill>
                  <a:srgbClr val="454545"/>
                </a:solidFill>
                <a:latin typeface="+mj-lt"/>
              </a:rPr>
              <a:t>: </a:t>
            </a:r>
            <a:r>
              <a:rPr lang="ko-KR" altLang="en-US" dirty="0" smtClean="0">
                <a:solidFill>
                  <a:srgbClr val="454545"/>
                </a:solidFill>
                <a:latin typeface="+mj-lt"/>
              </a:rPr>
              <a:t>관심 </a:t>
            </a:r>
            <a:r>
              <a:rPr lang="ko-KR" altLang="en-US" dirty="0">
                <a:solidFill>
                  <a:srgbClr val="454545"/>
                </a:solidFill>
                <a:latin typeface="+mj-lt"/>
              </a:rPr>
              <a:t>범주라고 잘못 </a:t>
            </a:r>
            <a:r>
              <a:rPr lang="ko-KR" altLang="en-US" dirty="0" smtClean="0">
                <a:solidFill>
                  <a:srgbClr val="454545"/>
                </a:solidFill>
                <a:latin typeface="+mj-lt"/>
              </a:rPr>
              <a:t>분류</a:t>
            </a:r>
            <a:endParaRPr lang="ko-KR" altLang="en-US" dirty="0">
              <a:solidFill>
                <a:srgbClr val="454545"/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454545"/>
                </a:solidFill>
                <a:latin typeface="+mj-lt"/>
              </a:rPr>
              <a:t>TN(True Negatives) </a:t>
            </a:r>
            <a:r>
              <a:rPr lang="en-US" altLang="ko-KR" dirty="0">
                <a:solidFill>
                  <a:srgbClr val="454545"/>
                </a:solidFill>
                <a:latin typeface="+mj-lt"/>
              </a:rPr>
              <a:t>:  </a:t>
            </a:r>
            <a:r>
              <a:rPr lang="ko-KR" altLang="en-US" dirty="0">
                <a:solidFill>
                  <a:srgbClr val="454545"/>
                </a:solidFill>
                <a:latin typeface="+mj-lt"/>
              </a:rPr>
              <a:t>관심 범주가 </a:t>
            </a:r>
            <a:r>
              <a:rPr lang="ko-KR" altLang="en-US" dirty="0" smtClean="0">
                <a:solidFill>
                  <a:srgbClr val="454545"/>
                </a:solidFill>
                <a:latin typeface="+mj-lt"/>
              </a:rPr>
              <a:t>아닌 것을 </a:t>
            </a:r>
            <a:r>
              <a:rPr lang="ko-KR" altLang="en-US" dirty="0">
                <a:solidFill>
                  <a:srgbClr val="454545"/>
                </a:solidFill>
                <a:latin typeface="+mj-lt"/>
              </a:rPr>
              <a:t>정확하게 </a:t>
            </a:r>
            <a:r>
              <a:rPr lang="ko-KR" altLang="en-US" dirty="0" smtClean="0">
                <a:solidFill>
                  <a:srgbClr val="454545"/>
                </a:solidFill>
                <a:latin typeface="+mj-lt"/>
              </a:rPr>
              <a:t>분류</a:t>
            </a:r>
            <a:endParaRPr lang="ko-KR" altLang="en-US" i="0" dirty="0">
              <a:solidFill>
                <a:srgbClr val="454545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4067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fld id="{DD00D07E-E281-4468-AE46-4A1D447C7D22}" type="slidenum">
              <a:rPr lang="ko-KR" altLang="en-US" smtClean="0"/>
              <a:pPr/>
              <a:t>4</a:t>
            </a:fld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C8022E-950F-3C40-B6B0-CAEE339574A1}"/>
              </a:ext>
            </a:extLst>
          </p:cNvPr>
          <p:cNvSpPr txBox="1"/>
          <p:nvPr/>
        </p:nvSpPr>
        <p:spPr>
          <a:xfrm>
            <a:off x="4533698" y="3036585"/>
            <a:ext cx="312460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dirty="0" smtClean="0"/>
              <a:t>1. </a:t>
            </a:r>
            <a:r>
              <a:rPr lang="en-US" altLang="ko-KR" sz="4500" b="1" dirty="0" err="1" smtClean="0"/>
              <a:t>OpenCV</a:t>
            </a:r>
            <a:endParaRPr lang="en-US" altLang="ko-KR" sz="4500" b="1" dirty="0"/>
          </a:p>
        </p:txBody>
      </p:sp>
    </p:spTree>
    <p:extLst>
      <p:ext uri="{BB962C8B-B14F-4D97-AF65-F5344CB8AC3E}">
        <p14:creationId xmlns:p14="http://schemas.microsoft.com/office/powerpoint/2010/main" val="37327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D07E-E281-4468-AE46-4A1D447C7D22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768498" y="81190"/>
            <a:ext cx="3423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Traditional Image Classification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C8022E-950F-3C40-B6B0-CAEE339574A1}"/>
              </a:ext>
            </a:extLst>
          </p:cNvPr>
          <p:cNvSpPr txBox="1"/>
          <p:nvPr/>
        </p:nvSpPr>
        <p:spPr>
          <a:xfrm>
            <a:off x="838200" y="280647"/>
            <a:ext cx="8315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4</a:t>
            </a:r>
            <a:r>
              <a:rPr lang="en-US" altLang="ko-KR" sz="4000" dirty="0" smtClean="0"/>
              <a:t>. Traditional Image Classification</a:t>
            </a:r>
            <a:endParaRPr lang="en-US" altLang="ko-KR" sz="2400" dirty="0"/>
          </a:p>
        </p:txBody>
      </p:sp>
      <p:sp>
        <p:nvSpPr>
          <p:cNvPr id="8" name="직사각형 7"/>
          <p:cNvSpPr/>
          <p:nvPr/>
        </p:nvSpPr>
        <p:spPr>
          <a:xfrm>
            <a:off x="1712384" y="2962531"/>
            <a:ext cx="88479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/>
              <a:t>실습 진행</a:t>
            </a:r>
          </a:p>
        </p:txBody>
      </p:sp>
    </p:spTree>
    <p:extLst>
      <p:ext uri="{BB962C8B-B14F-4D97-AF65-F5344CB8AC3E}">
        <p14:creationId xmlns:p14="http://schemas.microsoft.com/office/powerpoint/2010/main" val="191120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43645" y="1901386"/>
            <a:ext cx="819158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 smtClean="0"/>
              <a:t>OpenCV</a:t>
            </a:r>
            <a:r>
              <a:rPr lang="ko-KR" altLang="en-US" dirty="0" smtClean="0"/>
              <a:t> (</a:t>
            </a:r>
            <a:r>
              <a:rPr lang="ko-KR" altLang="en-US" dirty="0" err="1" smtClean="0"/>
              <a:t>Open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Source</a:t>
            </a:r>
            <a:r>
              <a:rPr lang="ko-KR" altLang="en-US" dirty="0" smtClean="0"/>
              <a:t> Computer </a:t>
            </a:r>
            <a:r>
              <a:rPr lang="ko-KR" altLang="en-US" dirty="0" err="1" smtClean="0"/>
              <a:t>Vision</a:t>
            </a:r>
            <a:r>
              <a:rPr lang="ko-KR" altLang="en-US" dirty="0" smtClean="0"/>
              <a:t>)</a:t>
            </a:r>
            <a:r>
              <a:rPr lang="en-US" altLang="ko-KR" dirty="0"/>
              <a:t> </a:t>
            </a:r>
            <a:r>
              <a:rPr lang="en-US" altLang="ko-KR" dirty="0" smtClean="0"/>
              <a:t>is</a:t>
            </a:r>
            <a:r>
              <a:rPr lang="ko-KR" altLang="en-US" dirty="0"/>
              <a:t> </a:t>
            </a:r>
            <a:r>
              <a:rPr lang="en-US" altLang="ko-KR" dirty="0" smtClean="0"/>
              <a:t>a </a:t>
            </a:r>
            <a:r>
              <a:rPr lang="en-US" altLang="ko-KR" dirty="0"/>
              <a:t>programming library aimed at </a:t>
            </a:r>
            <a:r>
              <a:rPr lang="en-US" altLang="ko-KR" b="1" dirty="0"/>
              <a:t>real-time computer vision</a:t>
            </a:r>
            <a:r>
              <a:rPr lang="en-US" altLang="ko-KR" b="1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The library is a cross-platform available on </a:t>
            </a:r>
            <a:r>
              <a:rPr lang="en-US" altLang="ko-KR" b="1" dirty="0"/>
              <a:t>Windows, Linux</a:t>
            </a:r>
            <a:r>
              <a:rPr lang="en-US" altLang="ko-KR" dirty="0"/>
              <a:t>, and so on and is available free of charge under an open source BSD permit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OpenCV</a:t>
            </a:r>
            <a:r>
              <a:rPr lang="en-US" altLang="ko-KR" dirty="0"/>
              <a:t> supports </a:t>
            </a:r>
            <a:r>
              <a:rPr lang="en-US" altLang="ko-KR" b="1" dirty="0"/>
              <a:t>deep learning frameworks </a:t>
            </a:r>
            <a:r>
              <a:rPr lang="en-US" altLang="ko-KR" dirty="0"/>
              <a:t>for </a:t>
            </a:r>
            <a:r>
              <a:rPr lang="en-US" altLang="ko-KR" dirty="0" err="1"/>
              <a:t>TensorFlow</a:t>
            </a:r>
            <a:r>
              <a:rPr lang="en-US" altLang="ko-KR" dirty="0"/>
              <a:t> , Torch / </a:t>
            </a:r>
            <a:r>
              <a:rPr lang="en-US" altLang="ko-KR" dirty="0" err="1"/>
              <a:t>PyTorch</a:t>
            </a:r>
            <a:r>
              <a:rPr lang="en-US" altLang="ko-KR" dirty="0"/>
              <a:t> , and </a:t>
            </a:r>
            <a:r>
              <a:rPr lang="en-US" altLang="ko-KR" dirty="0" err="1"/>
              <a:t>Caffe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6" name="Picture 2" descr="OpenCV Logo with tex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364" y="2154067"/>
            <a:ext cx="2095500" cy="258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C8022E-950F-3C40-B6B0-CAEE339574A1}"/>
              </a:ext>
            </a:extLst>
          </p:cNvPr>
          <p:cNvSpPr txBox="1"/>
          <p:nvPr/>
        </p:nvSpPr>
        <p:spPr>
          <a:xfrm>
            <a:off x="838200" y="280647"/>
            <a:ext cx="50116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 </a:t>
            </a:r>
            <a:r>
              <a:rPr lang="en-US" altLang="ko-KR" sz="4000" dirty="0" err="1"/>
              <a:t>OpenCV</a:t>
            </a:r>
            <a:endParaRPr lang="en-US" altLang="ko-KR" sz="2400" dirty="0"/>
          </a:p>
        </p:txBody>
      </p:sp>
      <p:sp>
        <p:nvSpPr>
          <p:cNvPr id="7" name="직사각형 6"/>
          <p:cNvSpPr/>
          <p:nvPr/>
        </p:nvSpPr>
        <p:spPr>
          <a:xfrm>
            <a:off x="11132121" y="95981"/>
            <a:ext cx="1048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OpenCV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D07E-E281-4468-AE46-4A1D447C7D22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96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B9766-7E2B-7F4B-9CE1-5148C7CB9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544"/>
            <a:ext cx="3456709" cy="542547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환경 구축</a:t>
            </a:r>
            <a:endParaRPr lang="en-US" altLang="ko-KR" sz="2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C8022E-950F-3C40-B6B0-CAEE339574A1}"/>
              </a:ext>
            </a:extLst>
          </p:cNvPr>
          <p:cNvSpPr txBox="1"/>
          <p:nvPr/>
        </p:nvSpPr>
        <p:spPr>
          <a:xfrm>
            <a:off x="838200" y="280647"/>
            <a:ext cx="50116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 </a:t>
            </a:r>
            <a:r>
              <a:rPr lang="en-US" altLang="ko-KR" sz="4000" dirty="0" err="1"/>
              <a:t>OpenCV</a:t>
            </a:r>
            <a:endParaRPr lang="en-US" altLang="ko-KR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AA58CC-510D-FD44-B81C-594EC8F66929}"/>
              </a:ext>
            </a:extLst>
          </p:cNvPr>
          <p:cNvSpPr/>
          <p:nvPr/>
        </p:nvSpPr>
        <p:spPr>
          <a:xfrm>
            <a:off x="1168151" y="1837182"/>
            <a:ext cx="9857509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/>
              <a:t>1.</a:t>
            </a:r>
            <a:r>
              <a:rPr lang="ko-KR" altLang="en-US" sz="1500" dirty="0"/>
              <a:t> </a:t>
            </a:r>
            <a:r>
              <a:rPr lang="en-US" altLang="ko-KR" sz="1500" dirty="0"/>
              <a:t>Anaconda </a:t>
            </a:r>
            <a:r>
              <a:rPr lang="ko-KR" altLang="en-US" sz="1500" dirty="0" smtClean="0"/>
              <a:t>다운로드 및 설치 </a:t>
            </a:r>
            <a:r>
              <a:rPr lang="en-US" altLang="ko-KR" sz="1500" dirty="0" smtClean="0"/>
              <a:t>(</a:t>
            </a:r>
            <a:r>
              <a:rPr lang="en-US" sz="1500" dirty="0" smtClean="0">
                <a:hlinkClick r:id="rId3"/>
              </a:rPr>
              <a:t>https</a:t>
            </a:r>
            <a:r>
              <a:rPr lang="en-US" sz="1500" dirty="0">
                <a:hlinkClick r:id="rId3"/>
              </a:rPr>
              <a:t>://www.anaconda.com/download</a:t>
            </a:r>
            <a:r>
              <a:rPr lang="en-US" sz="1500" dirty="0" smtClean="0">
                <a:hlinkClick r:id="rId3"/>
              </a:rPr>
              <a:t>/</a:t>
            </a:r>
            <a:r>
              <a:rPr lang="en-US" sz="1500" dirty="0" smtClean="0"/>
              <a:t>)</a:t>
            </a:r>
          </a:p>
          <a:p>
            <a:r>
              <a:rPr lang="en-US" sz="1500" b="1" dirty="0" smtClean="0"/>
              <a:t>$ bash Anaconda3-2020.07-Linux-x86_64.sh</a:t>
            </a:r>
            <a:endParaRPr lang="en-US" sz="1500" b="1" dirty="0"/>
          </a:p>
          <a:p>
            <a:endParaRPr lang="en-US" sz="1500" dirty="0"/>
          </a:p>
          <a:p>
            <a:r>
              <a:rPr lang="en-US" altLang="ko-KR" sz="1500" dirty="0"/>
              <a:t>2.</a:t>
            </a:r>
            <a:r>
              <a:rPr lang="ko-KR" altLang="en-US" sz="1500" dirty="0"/>
              <a:t> 가상환경 </a:t>
            </a:r>
            <a:r>
              <a:rPr lang="ko-KR" altLang="en-US" sz="1500" dirty="0" smtClean="0"/>
              <a:t>생성 및 라이브러리 설치</a:t>
            </a:r>
            <a:endParaRPr lang="en-US" sz="1500" dirty="0"/>
          </a:p>
          <a:p>
            <a:r>
              <a:rPr lang="en-US" sz="1500" b="1" dirty="0" smtClean="0"/>
              <a:t>$ </a:t>
            </a:r>
            <a:r>
              <a:rPr lang="en-US" sz="1500" b="1" dirty="0" err="1"/>
              <a:t>conda</a:t>
            </a:r>
            <a:r>
              <a:rPr lang="en-US" sz="1500" b="1" dirty="0"/>
              <a:t> </a:t>
            </a:r>
            <a:r>
              <a:rPr lang="en-US" sz="1500" b="1" dirty="0" err="1"/>
              <a:t>env</a:t>
            </a:r>
            <a:r>
              <a:rPr lang="en-US" sz="1500" b="1" dirty="0"/>
              <a:t> create -f </a:t>
            </a:r>
            <a:r>
              <a:rPr lang="en-US" sz="1500" b="1" dirty="0" err="1"/>
              <a:t>vision_env.yml</a:t>
            </a:r>
            <a:endParaRPr lang="en-US" sz="1500" b="1" dirty="0" smtClean="0"/>
          </a:p>
          <a:p>
            <a:endParaRPr lang="en-US" sz="1500" dirty="0" smtClean="0"/>
          </a:p>
          <a:p>
            <a:r>
              <a:rPr lang="en-US" altLang="ko-KR" sz="1500" dirty="0" smtClean="0"/>
              <a:t>3</a:t>
            </a:r>
            <a:r>
              <a:rPr lang="en-US" altLang="ko-KR" sz="1500" dirty="0"/>
              <a:t>.</a:t>
            </a:r>
            <a:r>
              <a:rPr lang="ko-KR" altLang="en-US" sz="1500" dirty="0"/>
              <a:t> </a:t>
            </a:r>
            <a:r>
              <a:rPr lang="ko-KR" altLang="en-US" sz="1600" dirty="0"/>
              <a:t>환경이름 </a:t>
            </a:r>
            <a:r>
              <a:rPr lang="en-US" altLang="ko-KR" sz="1600" dirty="0"/>
              <a:t>: vision</a:t>
            </a:r>
          </a:p>
          <a:p>
            <a:r>
              <a:rPr lang="ko-KR" altLang="en-US" sz="1600" dirty="0" smtClean="0"/>
              <a:t>   </a:t>
            </a:r>
            <a:r>
              <a:rPr lang="ko-KR" altLang="en-US" sz="1600" dirty="0" err="1" smtClean="0"/>
              <a:t>파이썬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버전 </a:t>
            </a:r>
            <a:r>
              <a:rPr lang="en-US" altLang="ko-KR" sz="1600" dirty="0"/>
              <a:t>: 3.7</a:t>
            </a:r>
            <a:endParaRPr lang="ko-KR" altLang="en-US" sz="1600" dirty="0"/>
          </a:p>
          <a:p>
            <a:r>
              <a:rPr lang="ko-KR" altLang="en-US" sz="1600" dirty="0" smtClean="0"/>
              <a:t>   주요 </a:t>
            </a:r>
            <a:r>
              <a:rPr lang="ko-KR" altLang="en-US" sz="1600" dirty="0"/>
              <a:t>라이브러리 목록 및 버전</a:t>
            </a:r>
            <a:r>
              <a:rPr lang="en-US" altLang="ko-KR" sz="1600" dirty="0" smtClean="0"/>
              <a:t>:</a:t>
            </a:r>
            <a:r>
              <a:rPr lang="en-US" altLang="ko-KR" sz="1600" dirty="0"/>
              <a:t> </a:t>
            </a:r>
            <a:endParaRPr lang="en-US" altLang="ko-KR" sz="1600" dirty="0" smtClean="0"/>
          </a:p>
          <a:p>
            <a:r>
              <a:rPr lang="en-US" altLang="ko-KR" sz="1600" b="1" dirty="0" smtClean="0"/>
              <a:t>	</a:t>
            </a:r>
            <a:r>
              <a:rPr lang="en-US" altLang="ko-KR" sz="1600" b="1" u="sng" dirty="0" err="1" smtClean="0"/>
              <a:t>tensorflow-gpu</a:t>
            </a:r>
            <a:r>
              <a:rPr lang="en-US" altLang="ko-KR" sz="1600" b="1" u="sng" dirty="0"/>
              <a:t>==</a:t>
            </a:r>
            <a:r>
              <a:rPr lang="en-US" altLang="ko-KR" sz="1600" b="1" u="sng" dirty="0" smtClean="0"/>
              <a:t>2.2.0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cudatoolkit</a:t>
            </a:r>
            <a:r>
              <a:rPr lang="en-US" altLang="ko-KR" sz="1600" dirty="0"/>
              <a:t>==10.1.243, </a:t>
            </a:r>
            <a:r>
              <a:rPr lang="en-US" altLang="ko-KR" sz="1600" dirty="0" err="1"/>
              <a:t>cudnn</a:t>
            </a:r>
            <a:r>
              <a:rPr lang="en-US" altLang="ko-KR" sz="1600" dirty="0"/>
              <a:t>==</a:t>
            </a:r>
            <a:r>
              <a:rPr lang="en-US" altLang="ko-KR" sz="1600" dirty="0" smtClean="0"/>
              <a:t>7.6.5), </a:t>
            </a:r>
            <a:br>
              <a:rPr lang="en-US" altLang="ko-KR" sz="1600" dirty="0" smtClean="0"/>
            </a:br>
            <a:r>
              <a:rPr lang="en-US" altLang="ko-KR" sz="1600" dirty="0" smtClean="0"/>
              <a:t>	</a:t>
            </a:r>
            <a:r>
              <a:rPr lang="en-US" altLang="ko-KR" sz="1600" b="1" u="sng" dirty="0" err="1" smtClean="0"/>
              <a:t>keras</a:t>
            </a:r>
            <a:r>
              <a:rPr lang="en-US" altLang="ko-KR" sz="1600" b="1" u="sng" dirty="0"/>
              <a:t>==</a:t>
            </a:r>
            <a:r>
              <a:rPr lang="en-US" altLang="ko-KR" sz="1600" b="1" u="sng" dirty="0" smtClean="0"/>
              <a:t>2.4.3</a:t>
            </a:r>
            <a:r>
              <a:rPr lang="en-US" altLang="ko-KR" sz="1600" dirty="0" smtClean="0"/>
              <a:t>, </a:t>
            </a:r>
            <a:br>
              <a:rPr lang="en-US" altLang="ko-KR" sz="1600" dirty="0" smtClean="0"/>
            </a:b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tqdm</a:t>
            </a:r>
            <a:r>
              <a:rPr lang="en-US" altLang="ko-KR" sz="1600" dirty="0"/>
              <a:t>==</a:t>
            </a:r>
            <a:r>
              <a:rPr lang="en-US" altLang="ko-KR" sz="1600" dirty="0" smtClean="0"/>
              <a:t>4.47.0,</a:t>
            </a:r>
            <a:endParaRPr lang="en-US" altLang="ko-KR" sz="1600" dirty="0"/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scikit</a:t>
            </a:r>
            <a:r>
              <a:rPr lang="en-US" altLang="ko-KR" sz="1600" dirty="0" smtClean="0"/>
              <a:t>-learn</a:t>
            </a:r>
            <a:r>
              <a:rPr lang="en-US" altLang="ko-KR" sz="1600" dirty="0"/>
              <a:t>==</a:t>
            </a:r>
            <a:r>
              <a:rPr lang="en-US" altLang="ko-KR" sz="1600" dirty="0" smtClean="0"/>
              <a:t>0.23.1,</a:t>
            </a:r>
            <a:endParaRPr lang="en-US" altLang="ko-KR" sz="1600" dirty="0"/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scikit</a:t>
            </a:r>
            <a:r>
              <a:rPr lang="en-US" altLang="ko-KR" sz="1600" dirty="0" smtClean="0"/>
              <a:t>-image</a:t>
            </a:r>
            <a:r>
              <a:rPr lang="en-US" altLang="ko-KR" sz="1600" dirty="0"/>
              <a:t>==</a:t>
            </a:r>
            <a:r>
              <a:rPr lang="en-US" altLang="ko-KR" sz="1600" dirty="0" smtClean="0"/>
              <a:t>0.16.2,</a:t>
            </a:r>
            <a:endParaRPr lang="en-US" altLang="ko-KR" sz="1600" dirty="0"/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matplotlib</a:t>
            </a:r>
            <a:r>
              <a:rPr lang="en-US" altLang="ko-KR" sz="1600" dirty="0"/>
              <a:t>==</a:t>
            </a:r>
            <a:r>
              <a:rPr lang="en-US" altLang="ko-KR" sz="1600" dirty="0" smtClean="0"/>
              <a:t>3.2.2,</a:t>
            </a:r>
            <a:endParaRPr lang="en-US" altLang="ko-KR" sz="1600" dirty="0"/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seaborn</a:t>
            </a:r>
            <a:r>
              <a:rPr lang="en-US" altLang="ko-KR" sz="1600" dirty="0"/>
              <a:t>==</a:t>
            </a:r>
            <a:r>
              <a:rPr lang="en-US" altLang="ko-KR" sz="1600" dirty="0" smtClean="0"/>
              <a:t>0.10.1,</a:t>
            </a:r>
            <a:endParaRPr lang="en-US" altLang="ko-KR" sz="1600" dirty="0"/>
          </a:p>
          <a:p>
            <a:r>
              <a:rPr lang="en-US" altLang="ko-KR" sz="1600" dirty="0" smtClean="0"/>
              <a:t>	pandas</a:t>
            </a:r>
            <a:r>
              <a:rPr lang="en-US" altLang="ko-KR" sz="1600" dirty="0"/>
              <a:t>==</a:t>
            </a:r>
            <a:r>
              <a:rPr lang="en-US" altLang="ko-KR" sz="1600" dirty="0" smtClean="0"/>
              <a:t>1.0.5,</a:t>
            </a:r>
            <a:br>
              <a:rPr lang="en-US" altLang="ko-KR" sz="1600" dirty="0" smtClean="0"/>
            </a:b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opencv</a:t>
            </a:r>
            <a:r>
              <a:rPr lang="en-US" altLang="ko-KR" sz="1600" dirty="0"/>
              <a:t>==</a:t>
            </a:r>
            <a:r>
              <a:rPr lang="en-US" altLang="ko-KR" sz="1600" dirty="0" smtClean="0"/>
              <a:t>4.3.0</a:t>
            </a:r>
            <a:endParaRPr lang="en-US" altLang="ko-KR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D07E-E281-4468-AE46-4A1D447C7D22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132121" y="95981"/>
            <a:ext cx="1048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OpenCV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38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12384" y="2962531"/>
            <a:ext cx="88479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/>
              <a:t>실습 진행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C8022E-950F-3C40-B6B0-CAEE339574A1}"/>
              </a:ext>
            </a:extLst>
          </p:cNvPr>
          <p:cNvSpPr txBox="1"/>
          <p:nvPr/>
        </p:nvSpPr>
        <p:spPr>
          <a:xfrm>
            <a:off x="838200" y="280647"/>
            <a:ext cx="50116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 </a:t>
            </a:r>
            <a:r>
              <a:rPr lang="en-US" altLang="ko-KR" sz="4000" dirty="0" err="1"/>
              <a:t>OpenCV</a:t>
            </a:r>
            <a:endParaRPr lang="en-US" altLang="ko-KR" sz="24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D07E-E281-4468-AE46-4A1D447C7D22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132121" y="95981"/>
            <a:ext cx="1048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OpenCV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33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fld id="{DD00D07E-E281-4468-AE46-4A1D447C7D22}" type="slidenum">
              <a:rPr lang="ko-KR" altLang="en-US" smtClean="0"/>
              <a:pPr/>
              <a:t>8</a:t>
            </a:fld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C8022E-950F-3C40-B6B0-CAEE339574A1}"/>
              </a:ext>
            </a:extLst>
          </p:cNvPr>
          <p:cNvSpPr txBox="1"/>
          <p:nvPr/>
        </p:nvSpPr>
        <p:spPr>
          <a:xfrm>
            <a:off x="3733395" y="3036585"/>
            <a:ext cx="472521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dirty="0" smtClean="0"/>
              <a:t>2. Preprocessing</a:t>
            </a:r>
            <a:endParaRPr lang="en-US" altLang="ko-KR" sz="4500" b="1" dirty="0"/>
          </a:p>
        </p:txBody>
      </p:sp>
    </p:spTree>
    <p:extLst>
      <p:ext uri="{BB962C8B-B14F-4D97-AF65-F5344CB8AC3E}">
        <p14:creationId xmlns:p14="http://schemas.microsoft.com/office/powerpoint/2010/main" val="115666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56439" y="1606862"/>
            <a:ext cx="3948260" cy="33239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800" dirty="0"/>
              <a:t>Histogram</a:t>
            </a: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endParaRPr lang="en-US" altLang="ko-KR" sz="2800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800" dirty="0"/>
              <a:t>Image </a:t>
            </a:r>
            <a:r>
              <a:rPr lang="en-US" altLang="ko-KR" sz="2800" dirty="0" smtClean="0"/>
              <a:t>Thresholding</a:t>
            </a:r>
            <a:endParaRPr lang="en-US" altLang="ko-KR" sz="2800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endParaRPr lang="en-US" altLang="ko-KR" sz="2800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800" dirty="0" smtClean="0"/>
              <a:t>Image Smoothing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C8022E-950F-3C40-B6B0-CAEE339574A1}"/>
              </a:ext>
            </a:extLst>
          </p:cNvPr>
          <p:cNvSpPr txBox="1"/>
          <p:nvPr/>
        </p:nvSpPr>
        <p:spPr>
          <a:xfrm>
            <a:off x="838200" y="280647"/>
            <a:ext cx="50116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2. Preprocessing</a:t>
            </a:r>
            <a:endParaRPr lang="en-US" altLang="ko-KR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D07E-E281-4468-AE46-4A1D447C7D22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55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2225">
          <a:solidFill>
            <a:schemeClr val="accent5">
              <a:lumMod val="7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85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6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17608</TotalTime>
  <Words>2256</Words>
  <Application>Microsoft Office PowerPoint</Application>
  <PresentationFormat>와이드스크린</PresentationFormat>
  <Paragraphs>392</Paragraphs>
  <Slides>40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6" baseType="lpstr">
      <vt:lpstr>나눔바른고딕</vt:lpstr>
      <vt:lpstr>맑은 고딕</vt:lpstr>
      <vt:lpstr>Arial</vt:lpstr>
      <vt:lpstr>Cambria Math</vt:lpstr>
      <vt:lpstr>Wingdings</vt:lpstr>
      <vt:lpstr>Office 테마</vt:lpstr>
      <vt:lpstr>Traditional Image Classification</vt:lpstr>
      <vt:lpstr>Image Classification  A core task in Computer Vision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Histogram of Oriented Gradients (HOG)</vt:lpstr>
      <vt:lpstr>Histogram of Oriented Gradients (HOG)</vt:lpstr>
      <vt:lpstr>Histogram of Oriented Gradients (HOG)</vt:lpstr>
      <vt:lpstr>Histogram of Oriented Gradients (HOG)</vt:lpstr>
      <vt:lpstr>Histogram of Oriented Gradients (HOG)</vt:lpstr>
      <vt:lpstr>Histogram of Oriented Gradients (HOG)</vt:lpstr>
      <vt:lpstr>Histogram of Oriented Gradients (HOG)</vt:lpstr>
      <vt:lpstr>Histogram of Oriented Gradients (HOG)</vt:lpstr>
      <vt:lpstr>Histogram of Oriented Gradients (HOG)</vt:lpstr>
      <vt:lpstr>Histogram of Oriented Gradients (HOG)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seoyein</dc:creator>
  <cp:lastModifiedBy>박현지(인공지능연구원 연구부)</cp:lastModifiedBy>
  <cp:revision>538</cp:revision>
  <dcterms:created xsi:type="dcterms:W3CDTF">2019-03-04T01:15:56Z</dcterms:created>
  <dcterms:modified xsi:type="dcterms:W3CDTF">2020-08-07T02:53:55Z</dcterms:modified>
</cp:coreProperties>
</file>