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4" r:id="rId2"/>
    <p:sldId id="310" r:id="rId3"/>
    <p:sldId id="317" r:id="rId4"/>
    <p:sldId id="318" r:id="rId5"/>
    <p:sldId id="322" r:id="rId6"/>
    <p:sldId id="323" r:id="rId7"/>
    <p:sldId id="324" r:id="rId8"/>
    <p:sldId id="320" r:id="rId9"/>
    <p:sldId id="325" r:id="rId10"/>
    <p:sldId id="296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mbria Math" panose="02040503050406030204" pitchFamily="18" charset="0"/>
      <p:regular r:id="rId20"/>
    </p:embeddedFont>
    <p:embeddedFont>
      <p:font typeface="고려대학교B" panose="02020603020101020101" pitchFamily="18" charset="-127"/>
      <p:regular r:id="rId21"/>
    </p:embeddedFont>
    <p:embeddedFont>
      <p:font typeface="고려대학교M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B0028"/>
    <a:srgbClr val="68001E"/>
    <a:srgbClr val="540018"/>
    <a:srgbClr val="AC0031"/>
    <a:srgbClr val="B80035"/>
    <a:srgbClr val="9E002D"/>
    <a:srgbClr val="0077D0"/>
    <a:srgbClr val="086CD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6" autoAdjust="0"/>
    <p:restoredTop sz="95622" autoAdjust="0"/>
  </p:normalViewPr>
  <p:slideViewPr>
    <p:cSldViewPr snapToGrid="0" showGuides="1">
      <p:cViewPr varScale="1">
        <p:scale>
          <a:sx n="106" d="100"/>
          <a:sy n="106" d="100"/>
        </p:scale>
        <p:origin x="1518" y="78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-303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86"/>
    </p:cViewPr>
  </p:sorterViewPr>
  <p:notesViewPr>
    <p:cSldViewPr snapToGrid="0" showGuides="1">
      <p:cViewPr varScale="1">
        <p:scale>
          <a:sx n="68" d="100"/>
          <a:sy n="68" d="100"/>
        </p:scale>
        <p:origin x="2270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A0D6-FCF5-4965-925F-05A29B095E4C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0DB1-CD8A-421D-B34F-A7BC552B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1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E872E-36A3-44FB-A6BA-C404CF92382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D1F5-F10F-4082-B9D1-09FCF287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3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4235"/>
            <a:ext cx="9144000" cy="99955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제목을 적어주세요</a:t>
            </a:r>
            <a:endParaRPr lang="en-US" altLang="ko-KR" dirty="0"/>
          </a:p>
          <a:p>
            <a:r>
              <a:rPr lang="en-US" altLang="ko-KR" dirty="0" err="1"/>
              <a:t>dd</a:t>
            </a:r>
            <a:endParaRPr lang="ko-KR" altLang="en-US" dirty="0"/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790257"/>
            <a:ext cx="9144000" cy="178700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학교</a:t>
            </a:r>
            <a:endParaRPr lang="en-US" altLang="ko-KR" dirty="0"/>
          </a:p>
          <a:p>
            <a:r>
              <a:rPr lang="ko-KR" altLang="en-US" dirty="0"/>
              <a:t>이름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158540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Machine</a:t>
            </a:r>
            <a:r>
              <a:rPr lang="en-US" altLang="ko-KR" sz="1600" baseline="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Learning</a:t>
            </a:r>
            <a:endParaRPr lang="ko-KR" altLang="en-US" sz="1600" dirty="0">
              <a:solidFill>
                <a:schemeClr val="accent3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647321" y="3243846"/>
            <a:ext cx="5849359" cy="0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5807281" y="3521279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 userDrawn="1"/>
        </p:nvSpPr>
        <p:spPr>
          <a:xfrm rot="5400000">
            <a:off x="1780562" y="-1780562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8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527858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1319" y="1093865"/>
            <a:ext cx="4465118" cy="85820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en-US" altLang="ko-KR" dirty="0"/>
              <a:t>Contents</a:t>
            </a:r>
            <a:r>
              <a:rPr lang="ko-KR" altLang="en-US" dirty="0"/>
              <a:t>임</a:t>
            </a:r>
            <a:endParaRPr 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99" y="2025820"/>
            <a:ext cx="742083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baseline="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657682" y="2025820"/>
            <a:ext cx="5699760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내용을 적으시오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843876" y="1093836"/>
            <a:ext cx="617952" cy="662761"/>
            <a:chOff x="2503635" y="1275301"/>
            <a:chExt cx="617952" cy="662761"/>
          </a:xfrm>
        </p:grpSpPr>
        <p:sp>
          <p:nvSpPr>
            <p:cNvPr id="3" name="직사각형 2"/>
            <p:cNvSpPr/>
            <p:nvPr userDrawn="1"/>
          </p:nvSpPr>
          <p:spPr>
            <a:xfrm rot="900000">
              <a:off x="2711955" y="1528430"/>
              <a:ext cx="409632" cy="409632"/>
            </a:xfrm>
            <a:prstGeom prst="rect">
              <a:avLst/>
            </a:prstGeom>
            <a:solidFill>
              <a:srgbClr val="8B0028"/>
            </a:solidFill>
            <a:ln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 rot="1800000">
              <a:off x="2503635" y="1275301"/>
              <a:ext cx="464773" cy="464773"/>
            </a:xfrm>
            <a:prstGeom prst="rect">
              <a:avLst/>
            </a:prstGeom>
            <a:noFill/>
            <a:ln w="28575"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9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32455" y="0"/>
            <a:ext cx="6911546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104" y="2764503"/>
            <a:ext cx="6686975" cy="1010823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335105" y="2419877"/>
            <a:ext cx="6686974" cy="58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1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장 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Machine Learning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이란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?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-193040" y="3352969"/>
            <a:ext cx="8439282" cy="34481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SzPct val="90000"/>
              <a:buFont typeface="Wingdings" panose="05000000000000000000" pitchFamily="2" charset="2"/>
              <a:buNone/>
              <a:defRPr sz="199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91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5" y="6598070"/>
            <a:ext cx="6148901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9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5813636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2" y="288823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53200"/>
            <a:ext cx="2057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85336" y="6548781"/>
            <a:ext cx="3086100" cy="3092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0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2" r:id="rId4"/>
    <p:sldLayoutId id="2147483666" r:id="rId5"/>
    <p:sldLayoutId id="2147483664" r:id="rId6"/>
    <p:sldLayoutId id="2147483665" r:id="rId7"/>
    <p:sldLayoutId id="2147483670" r:id="rId8"/>
    <p:sldLayoutId id="2147483667" r:id="rId9"/>
    <p:sldLayoutId id="2147483668" r:id="rId10"/>
    <p:sldLayoutId id="2147483669" r:id="rId11"/>
    <p:sldLayoutId id="2147483671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8B0028"/>
                </a:solidFill>
              </a:rPr>
              <a:t>3</a:t>
            </a:r>
            <a:r>
              <a:rPr lang="ko-KR" altLang="en-US" b="1" dirty="0">
                <a:solidFill>
                  <a:srgbClr val="8B0028"/>
                </a:solidFill>
              </a:rPr>
              <a:t>장 </a:t>
            </a:r>
            <a:r>
              <a:rPr lang="en-US" altLang="ko-KR" b="1" dirty="0"/>
              <a:t>K-</a:t>
            </a:r>
            <a:r>
              <a:rPr lang="en-US" altLang="ko-KR" b="1" dirty="0" err="1"/>
              <a:t>nearlest</a:t>
            </a:r>
            <a:r>
              <a:rPr lang="en-US" altLang="ko-KR" b="1" dirty="0"/>
              <a:t> Neighbors</a:t>
            </a:r>
          </a:p>
          <a:p>
            <a:r>
              <a:rPr lang="en-US" altLang="ko-KR" b="1" dirty="0">
                <a:solidFill>
                  <a:srgbClr val="8B0028"/>
                </a:solidFill>
              </a:rPr>
              <a:t>(KNN)</a:t>
            </a:r>
            <a:endParaRPr lang="ko-KR" altLang="en-US" b="1" dirty="0">
              <a:solidFill>
                <a:srgbClr val="8B0028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고려대학교 통계학과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박유성</a:t>
            </a:r>
          </a:p>
        </p:txBody>
      </p:sp>
    </p:spTree>
    <p:extLst>
      <p:ext uri="{BB962C8B-B14F-4D97-AF65-F5344CB8AC3E}">
        <p14:creationId xmlns:p14="http://schemas.microsoft.com/office/powerpoint/2010/main" val="21426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66365"/>
            <a:ext cx="9144001" cy="292527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0" y="2265770"/>
            <a:ext cx="9144000" cy="2314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Q &amp; A</a:t>
            </a:r>
            <a:endParaRPr lang="ko-KR" altLang="en-US" sz="6600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2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2610080" y="2060545"/>
            <a:ext cx="839176" cy="3242693"/>
          </a:xfrm>
        </p:spPr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3447468" y="2127831"/>
            <a:ext cx="4993182" cy="728953"/>
          </a:xfrm>
        </p:spPr>
        <p:txBody>
          <a:bodyPr/>
          <a:lstStyle/>
          <a:p>
            <a:r>
              <a:rPr lang="en-US" altLang="ko-KR" sz="2400" dirty="0"/>
              <a:t>KNN</a:t>
            </a:r>
            <a:r>
              <a:rPr lang="ko-KR" altLang="en-US" sz="2400" dirty="0"/>
              <a:t>의 개념</a:t>
            </a:r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3447468" y="2975220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KNN</a:t>
            </a:r>
            <a:r>
              <a:rPr lang="ko-KR" altLang="en-US" sz="2400" dirty="0"/>
              <a:t>의 적용</a:t>
            </a: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447468" y="3785195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Kernel density estimation</a:t>
            </a:r>
            <a:endParaRPr lang="ko-KR" altLang="en-US" sz="2400" dirty="0"/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3447468" y="4632584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Machine Learning </a:t>
            </a:r>
            <a:r>
              <a:rPr lang="ko-KR" altLang="en-US" sz="2400" dirty="0">
                <a:solidFill>
                  <a:schemeClr val="bg1"/>
                </a:solidFill>
              </a:rPr>
              <a:t>방법들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4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 KNN</a:t>
            </a:r>
            <a:r>
              <a:rPr lang="ko-KR" altLang="en-US" dirty="0"/>
              <a:t>의 개념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649137"/>
                <a:ext cx="8439282" cy="51186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주</m:t>
                    </m:r>
                  </m:oMath>
                </a14:m>
                <a:r>
                  <a:rPr lang="ko-KR" altLang="en-US" dirty="0"/>
                  <a:t>변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자료의 </a:t>
                </a:r>
                <a:r>
                  <a:rPr lang="en-US" altLang="ko-KR" dirty="0"/>
                  <a:t>class</a:t>
                </a:r>
                <a:r>
                  <a:rPr lang="ko-KR" altLang="en-US" dirty="0"/>
                  <a:t>중 가장 많은 </a:t>
                </a:r>
                <a:r>
                  <a:rPr lang="en-US" altLang="ko-KR" dirty="0"/>
                  <a:t>class</a:t>
                </a:r>
                <a:r>
                  <a:rPr lang="ko-KR" altLang="en-US" dirty="0"/>
                  <a:t>로 특정 자료를 분류함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새로운  자료   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가장 가까운 </a:t>
                </a:r>
                <a:r>
                  <a:rPr lang="en-US" altLang="ko-KR" dirty="0"/>
                  <a:t>5</a:t>
                </a:r>
                <a:r>
                  <a:rPr lang="ko-KR" altLang="en-US" dirty="0"/>
                  <a:t>개의 자료</a:t>
                </a:r>
                <a:r>
                  <a:rPr lang="en-US" altLang="ko-KR" dirty="0"/>
                  <a:t>(k=5)</a:t>
                </a:r>
                <a:r>
                  <a:rPr lang="ko-KR" altLang="en-US" dirty="0"/>
                  <a:t>를 이용하여 투표하여</a:t>
                </a:r>
                <a:br>
                  <a:rPr lang="en-US" altLang="ko-KR" dirty="0"/>
                </a:br>
                <a:r>
                  <a:rPr lang="ko-KR" altLang="en-US" dirty="0"/>
                  <a:t>가장 많은    으로 </a:t>
                </a:r>
                <a:r>
                  <a:rPr lang="en-US" altLang="ko-KR" dirty="0"/>
                  <a:t>class</a:t>
                </a:r>
                <a:r>
                  <a:rPr lang="ko-KR" altLang="en-US" dirty="0"/>
                  <a:t>를 할당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어떠한 추정방법도 없음</a:t>
                </a:r>
                <a:r>
                  <a:rPr lang="en-US" altLang="ko-KR" dirty="0"/>
                  <a:t>.(k</a:t>
                </a:r>
                <a:r>
                  <a:rPr lang="ko-KR" altLang="en-US" dirty="0"/>
                  <a:t>의 개수만 결정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거리 측정 </a:t>
                </a:r>
                <a:r>
                  <a:rPr lang="en-US" altLang="ko-KR" dirty="0"/>
                  <a:t>metric</a:t>
                </a:r>
                <a:r>
                  <a:rPr lang="ko-KR" altLang="en-US" dirty="0"/>
                  <a:t>만 결정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Training-data</a:t>
                </a:r>
                <a:r>
                  <a:rPr lang="ko-KR" altLang="en-US" dirty="0"/>
                  <a:t>만 그대로 이용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[</a:t>
                </a:r>
                <a:r>
                  <a:rPr lang="ko-KR" altLang="en-US" dirty="0"/>
                  <a:t>게으른 학습</a:t>
                </a:r>
                <a:r>
                  <a:rPr lang="en-US" altLang="ko-KR" dirty="0"/>
                  <a:t>(lazy learner)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instance-based learning]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매우 간단한 방법이지만 </a:t>
                </a:r>
                <a:r>
                  <a:rPr lang="en-US" altLang="ko-KR" dirty="0"/>
                  <a:t>performance</a:t>
                </a:r>
                <a:r>
                  <a:rPr lang="ko-KR" altLang="en-US" dirty="0"/>
                  <a:t>는 떨어지지 않음</a:t>
                </a:r>
                <a:r>
                  <a:rPr lang="en-US" altLang="ko-KR" dirty="0"/>
                  <a:t>.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649137"/>
                <a:ext cx="8439282" cy="5118616"/>
              </a:xfrm>
              <a:blipFill>
                <a:blip r:embed="rId2"/>
                <a:stretch>
                  <a:fillRect l="-433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C913F7F-2F18-4856-BF00-B1C83487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73" y="1187622"/>
            <a:ext cx="2581275" cy="2352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E36408-0A25-4F64-B4D2-3ABA3D51F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230" y="3621438"/>
            <a:ext cx="266700" cy="238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A54E8E-1752-42EB-8B8C-91BB00CB5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217" y="4112756"/>
            <a:ext cx="200025" cy="200025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6D44AD7-C9BF-45BD-887B-079650BB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28" y="5381916"/>
            <a:ext cx="2826755" cy="89628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Curse of dimension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 KNN</a:t>
            </a:r>
            <a:r>
              <a:rPr lang="ko-KR" altLang="en-US" dirty="0"/>
              <a:t>의 개념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940542"/>
                <a:ext cx="8439282" cy="51789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길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𝑐𝑢𝑏𝑒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𝑢𝑛𝑖𝑓𝑜𝑟𝑚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료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때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ko-KR" altLang="en-US" dirty="0">
                    <a:latin typeface="Cambria Math" panose="02040503050406030204" pitchFamily="18" charset="0"/>
                  </a:rPr>
                  <a:t>자</a:t>
                </a:r>
                <a14:m>
                  <m:oMath xmlns:m="http://schemas.openxmlformats.org/officeDocument/2006/math">
                    <m:r>
                      <a:rPr lang="ko-KR" altLang="en-US" b="0" i="0">
                        <a:latin typeface="Cambria Math" panose="02040503050406030204" pitchFamily="18" charset="0"/>
                      </a:rPr>
                      <m:t>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포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길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br>
                  <a:rPr lang="en-US" altLang="ko-KR" dirty="0">
                    <a:latin typeface="Cambria Math" panose="02040503050406030204" pitchFamily="18" charset="0"/>
                  </a:rPr>
                </a:b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약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차원</a:t>
                </a:r>
                <a:r>
                  <a:rPr lang="en-US" altLang="ko-KR" dirty="0"/>
                  <a:t>(d=10) 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자료의 </a:t>
                </a:r>
                <a:r>
                  <a:rPr lang="en-US" altLang="ko-KR" dirty="0"/>
                  <a:t>10%(p=10%)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포함하기 위한 좌표의 길이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   </a:t>
                </a:r>
                <a:r>
                  <a:rPr lang="ko-KR" altLang="en-US" dirty="0"/>
                  <a:t>즉 각 좌표</a:t>
                </a:r>
                <a:r>
                  <a:rPr lang="en-US" altLang="ko-KR" dirty="0"/>
                  <a:t>(feature)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80% </a:t>
                </a:r>
                <a:r>
                  <a:rPr lang="ko-KR" altLang="en-US" dirty="0"/>
                  <a:t>범위를 고려 하여야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따라서 </a:t>
                </a:r>
                <a:r>
                  <a:rPr lang="en-US" altLang="ko-KR" dirty="0"/>
                  <a:t>input </a:t>
                </a:r>
                <a:r>
                  <a:rPr lang="ko-KR" altLang="en-US" dirty="0"/>
                  <a:t>변수의 차원이 크면 </a:t>
                </a:r>
                <a:br>
                  <a:rPr lang="en-US" altLang="ko-KR" dirty="0"/>
                </a:br>
                <a:r>
                  <a:rPr lang="en-US" altLang="ko-KR" dirty="0"/>
                  <a:t>                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/>
                  <a:t>    KNN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classifier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performance</a:t>
                </a:r>
                <a:r>
                  <a:rPr lang="ko-KR" altLang="en-US" dirty="0"/>
                  <a:t>는 현저히 저하함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b="1" dirty="0"/>
                  <a:t>i</a:t>
                </a:r>
                <a:r>
                  <a:rPr lang="ko-KR" altLang="en-US" b="1" dirty="0" err="1"/>
                  <a:t>번재</a:t>
                </a:r>
                <a:r>
                  <a:rPr lang="ko-KR" altLang="en-US" b="1" dirty="0"/>
                  <a:t> 관측치와 </a:t>
                </a:r>
                <a:r>
                  <a:rPr lang="en-US" altLang="ko-KR" b="1" dirty="0"/>
                  <a:t>j</a:t>
                </a:r>
                <a:r>
                  <a:rPr lang="ko-KR" altLang="en-US" b="1" dirty="0"/>
                  <a:t>번째 관측치의 거리로 </a:t>
                </a:r>
                <a:r>
                  <a:rPr lang="en-US" altLang="ko-KR" b="1" dirty="0" err="1"/>
                  <a:t>Minkowski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거리를 이용</a:t>
                </a:r>
                <a:r>
                  <a:rPr lang="en-US" altLang="ko-KR" b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   							       (3.1)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940542"/>
                <a:ext cx="8439282" cy="5178906"/>
              </a:xfrm>
              <a:blipFill>
                <a:blip r:embed="rId3"/>
                <a:stretch>
                  <a:fillRect l="-433" b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F9E6D4F7-B07A-4ED8-80AF-1D29E66E9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39" y="1831616"/>
            <a:ext cx="1226161" cy="6582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55C897-89EC-4ADD-8DCB-E616E8BE7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126" y="2931671"/>
            <a:ext cx="1226161" cy="396699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87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근접치 </a:t>
            </a:r>
            <a:r>
              <a:rPr lang="en-US" altLang="ko-KR" dirty="0"/>
              <a:t>k</a:t>
            </a:r>
            <a:r>
              <a:rPr lang="ko-KR" altLang="en-US" dirty="0"/>
              <a:t>의 개수에 따른 차이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 KNN</a:t>
            </a:r>
            <a:r>
              <a:rPr lang="ko-KR" altLang="en-US" dirty="0"/>
              <a:t>의 개념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940542"/>
            <a:ext cx="8439282" cy="5178906"/>
          </a:xfrm>
        </p:spPr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</a:rPr>
              <a:t>새로운 자료에 대해 근접치 </a:t>
            </a:r>
            <a:r>
              <a:rPr lang="en-US" altLang="ko-KR" dirty="0">
                <a:latin typeface="Cambria Math" panose="02040503050406030204" pitchFamily="18" charset="0"/>
              </a:rPr>
              <a:t>k</a:t>
            </a:r>
            <a:r>
              <a:rPr lang="ko-KR" altLang="en-US" dirty="0">
                <a:latin typeface="Cambria Math" panose="02040503050406030204" pitchFamily="18" charset="0"/>
              </a:rPr>
              <a:t>의 개수에 따라 </a:t>
            </a:r>
            <a:r>
              <a:rPr lang="en-US" altLang="ko-KR" dirty="0">
                <a:latin typeface="Cambria Math" panose="02040503050406030204" pitchFamily="18" charset="0"/>
              </a:rPr>
              <a:t>Group</a:t>
            </a:r>
            <a:r>
              <a:rPr lang="ko-KR" altLang="en-US" dirty="0">
                <a:latin typeface="Cambria Math" panose="02040503050406030204" pitchFamily="18" charset="0"/>
              </a:rPr>
              <a:t>이 달리 분류됨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9030EA-26AA-4F20-973D-95B9265F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6" y="1966254"/>
            <a:ext cx="7650773" cy="2919970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59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 KNN</a:t>
            </a:r>
            <a:r>
              <a:rPr lang="ko-KR" altLang="en-US" dirty="0"/>
              <a:t>의 적용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52359" y="1221058"/>
            <a:ext cx="8439282" cy="4216379"/>
          </a:xfrm>
        </p:spPr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</a:rPr>
              <a:t>절차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Cambria Math" panose="02040503050406030204" pitchFamily="18" charset="0"/>
              </a:rPr>
              <a:t>Iris data </a:t>
            </a:r>
            <a:r>
              <a:rPr lang="ko-KR" altLang="en-US" dirty="0">
                <a:latin typeface="Cambria Math" panose="02040503050406030204" pitchFamily="18" charset="0"/>
              </a:rPr>
              <a:t>불러오기</a:t>
            </a:r>
            <a:r>
              <a:rPr lang="en-US" altLang="ko-KR" dirty="0">
                <a:latin typeface="Cambria Math" panose="02040503050406030204" pitchFamily="18" charset="0"/>
              </a:rPr>
              <a:t>.(</a:t>
            </a:r>
            <a:r>
              <a:rPr lang="en-US" altLang="ko-KR" i="1" dirty="0">
                <a:latin typeface="Cambria Math" panose="02040503050406030204" pitchFamily="18" charset="0"/>
              </a:rPr>
              <a:t>from</a:t>
            </a:r>
            <a:r>
              <a:rPr lang="en-US" altLang="ko-KR" dirty="0">
                <a:latin typeface="Cambria Math" panose="02040503050406030204" pitchFamily="18" charset="0"/>
              </a:rPr>
              <a:t> seaborn library)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Cambria Math" panose="02040503050406030204" pitchFamily="18" charset="0"/>
              </a:rPr>
              <a:t>Category</a:t>
            </a:r>
            <a:r>
              <a:rPr lang="ko-KR" altLang="en-US" dirty="0">
                <a:latin typeface="Cambria Math" panose="02040503050406030204" pitchFamily="18" charset="0"/>
              </a:rPr>
              <a:t>의 실수화</a:t>
            </a:r>
            <a:r>
              <a:rPr lang="en-US" altLang="ko-KR" dirty="0">
                <a:latin typeface="Cambria Math" panose="02040503050406030204" pitchFamily="18" charset="0"/>
              </a:rPr>
              <a:t>.(</a:t>
            </a:r>
            <a:r>
              <a:rPr lang="en-US" altLang="ko-KR" dirty="0" err="1"/>
              <a:t>setosa</a:t>
            </a:r>
            <a:r>
              <a:rPr lang="en-US" altLang="ko-KR" dirty="0"/>
              <a:t>, versicolor, virginica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“</a:t>
            </a:r>
            <a:r>
              <a:rPr lang="en-US" altLang="ko-KR" dirty="0"/>
              <a:t>0”,“1”,“2”)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test data</a:t>
            </a:r>
            <a:r>
              <a:rPr lang="ko-KR" altLang="en-US" dirty="0"/>
              <a:t>로 나누기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Cambria Math" panose="02040503050406030204" pitchFamily="18" charset="0"/>
              </a:rPr>
              <a:t>Input </a:t>
            </a:r>
            <a:r>
              <a:rPr lang="ko-KR" altLang="en-US" dirty="0">
                <a:latin typeface="Cambria Math" panose="02040503050406030204" pitchFamily="18" charset="0"/>
              </a:rPr>
              <a:t>변수의 표준화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Cambria Math" panose="02040503050406030204" pitchFamily="18" charset="0"/>
              </a:rPr>
              <a:t>모형 추정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Cambria Math" panose="02040503050406030204" pitchFamily="18" charset="0"/>
              </a:rPr>
              <a:t>Validation</a:t>
            </a:r>
            <a:r>
              <a:rPr lang="ko-KR" altLang="en-US" dirty="0">
                <a:latin typeface="Cambria Math" panose="02040503050406030204" pitchFamily="18" charset="0"/>
              </a:rPr>
              <a:t>을</a:t>
            </a:r>
            <a:r>
              <a:rPr lang="en-US" altLang="ko-KR" dirty="0">
                <a:latin typeface="Cambria Math" panose="02040503050406030204" pitchFamily="18" charset="0"/>
              </a:rPr>
              <a:t> </a:t>
            </a:r>
            <a:r>
              <a:rPr lang="ko-KR" altLang="en-US" dirty="0">
                <a:latin typeface="Cambria Math" panose="02040503050406030204" pitchFamily="18" charset="0"/>
              </a:rPr>
              <a:t>위한 </a:t>
            </a:r>
            <a:r>
              <a:rPr lang="en-US" altLang="ko-KR" dirty="0">
                <a:latin typeface="Cambria Math" panose="02040503050406030204" pitchFamily="18" charset="0"/>
              </a:rPr>
              <a:t>confusion matrix</a:t>
            </a:r>
            <a:r>
              <a:rPr lang="ko-KR" altLang="en-US" dirty="0">
                <a:latin typeface="Cambria Math" panose="02040503050406030204" pitchFamily="18" charset="0"/>
              </a:rPr>
              <a:t>의 확인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53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02934" y="1195919"/>
            <a:ext cx="8439282" cy="4691175"/>
          </a:xfrm>
        </p:spPr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</a:rPr>
              <a:t>KNN regression </a:t>
            </a:r>
            <a:r>
              <a:rPr lang="ko-KR" altLang="en-US" dirty="0">
                <a:latin typeface="Cambria Math" panose="02040503050406030204" pitchFamily="18" charset="0"/>
              </a:rPr>
              <a:t>도 </a:t>
            </a:r>
            <a:r>
              <a:rPr lang="en-US" altLang="ko-KR" dirty="0">
                <a:latin typeface="Cambria Math" panose="02040503050406030204" pitchFamily="18" charset="0"/>
              </a:rPr>
              <a:t>classification</a:t>
            </a:r>
            <a:r>
              <a:rPr lang="ko-KR" altLang="en-US" dirty="0">
                <a:latin typeface="Cambria Math" panose="02040503050406030204" pitchFamily="18" charset="0"/>
              </a:rPr>
              <a:t>과 동일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</a:rPr>
              <a:t>(y</a:t>
            </a:r>
            <a:r>
              <a:rPr lang="ko-KR" altLang="en-US" dirty="0">
                <a:latin typeface="Cambria Math" panose="02040503050406030204" pitchFamily="18" charset="0"/>
              </a:rPr>
              <a:t>의 예측치 계산만 다름</a:t>
            </a:r>
            <a:r>
              <a:rPr lang="en-US" altLang="ko-KR" dirty="0">
                <a:latin typeface="Cambria Math" panose="02040503050406030204" pitchFamily="18" charset="0"/>
              </a:rPr>
              <a:t>)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k</a:t>
            </a:r>
            <a:r>
              <a:rPr lang="ko-KR" altLang="en-US" dirty="0">
                <a:latin typeface="Cambria Math" panose="02040503050406030204" pitchFamily="18" charset="0"/>
              </a:rPr>
              <a:t>개 관측치          에서     를 계산하여 적합치로 사용</a:t>
            </a:r>
            <a:r>
              <a:rPr lang="en-US" altLang="ko-KR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.</a:t>
            </a:r>
            <a:br>
              <a:rPr lang="en-US" altLang="ko-KR" dirty="0">
                <a:latin typeface="Cambria Math" panose="02040503050406030204" pitchFamily="18" charset="0"/>
              </a:rPr>
            </a:br>
            <a:br>
              <a:rPr lang="en-US" altLang="ko-KR" dirty="0">
                <a:latin typeface="Cambria Math" panose="02040503050406030204" pitchFamily="18" charset="0"/>
              </a:rPr>
            </a:br>
            <a:br>
              <a:rPr lang="en-US" altLang="ko-KR" dirty="0">
                <a:latin typeface="Cambria Math" panose="02040503050406030204" pitchFamily="18" charset="0"/>
              </a:rPr>
            </a:br>
            <a:r>
              <a:rPr lang="en-US" altLang="ko-KR" dirty="0">
                <a:latin typeface="Cambria Math" panose="02040503050406030204" pitchFamily="18" charset="0"/>
              </a:rPr>
              <a:t> Where : </a:t>
            </a:r>
            <a:br>
              <a:rPr lang="en-US" altLang="ko-KR" dirty="0">
                <a:latin typeface="Cambria Math" panose="02040503050406030204" pitchFamily="18" charset="0"/>
              </a:rPr>
            </a:br>
            <a:r>
              <a:rPr lang="en-US" altLang="ko-KR" dirty="0">
                <a:latin typeface="Cambria Math" panose="02040503050406030204" pitchFamily="18" charset="0"/>
              </a:rPr>
              <a:t>                </a:t>
            </a:r>
            <a:r>
              <a:rPr lang="en-US" altLang="ko-KR" dirty="0" err="1"/>
              <a:t>Minkowski</a:t>
            </a:r>
            <a:r>
              <a:rPr lang="en-US" altLang="ko-KR" dirty="0"/>
              <a:t> </a:t>
            </a:r>
            <a:r>
              <a:rPr lang="ko-KR" altLang="en-US" dirty="0"/>
              <a:t>거리를 이용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F510AC-E1B3-43B4-BA61-81FD8125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483" y="1922335"/>
            <a:ext cx="161925" cy="295275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ABC99928-0DB9-4F4C-93F4-A58869EA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244015-B579-468A-9DE4-15EC5662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99" y="2951183"/>
            <a:ext cx="843172" cy="774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BBA366-E054-439C-AA94-1D37CE55A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928" y="3951080"/>
            <a:ext cx="5966087" cy="314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830660-6CE3-44AE-945E-66FE87BD0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24" y="2474448"/>
            <a:ext cx="4811825" cy="439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40B946-9A16-4013-A531-82C612371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2417" y="1903284"/>
            <a:ext cx="571500" cy="333375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>
          <a:xfrm>
            <a:off x="312832" y="288823"/>
            <a:ext cx="8439283" cy="510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KNN regression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3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12831" y="788269"/>
            <a:ext cx="8439283" cy="401630"/>
          </a:xfrm>
        </p:spPr>
        <p:txBody>
          <a:bodyPr/>
          <a:lstStyle/>
          <a:p>
            <a:r>
              <a:rPr lang="en-US" altLang="ko-KR" sz="2000" dirty="0"/>
              <a:t>Kernel </a:t>
            </a:r>
            <a:r>
              <a:rPr lang="ko-KR" altLang="en-US" sz="2000" dirty="0"/>
              <a:t>함수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12831" y="189595"/>
            <a:ext cx="8439282" cy="240637"/>
          </a:xfrm>
        </p:spPr>
        <p:txBody>
          <a:bodyPr/>
          <a:lstStyle/>
          <a:p>
            <a:r>
              <a:rPr lang="en-US" altLang="ko-KR" sz="2800" dirty="0"/>
              <a:t>03 Kernel density estimation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190919" y="1061126"/>
                <a:ext cx="8711921" cy="5178906"/>
              </a:xfrm>
            </p:spPr>
            <p:txBody>
              <a:bodyPr/>
              <a:lstStyle/>
              <a:p>
                <a:r>
                  <a:rPr lang="ko-KR" altLang="en-US" dirty="0"/>
                  <a:t>로 정의하면                                     로 </a:t>
                </a:r>
                <a:r>
                  <a:rPr lang="ko-KR" altLang="en-US" dirty="0" err="1"/>
                  <a:t>부터의</a:t>
                </a:r>
                <a:r>
                  <a:rPr lang="ko-KR" altLang="en-US" dirty="0"/>
                  <a:t> 거리에 비례하여 부여하는 함수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neighborhood</a:t>
                </a:r>
                <a:r>
                  <a:rPr lang="ko-KR" altLang="en-US" dirty="0"/>
                  <a:t>의 넓이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따라서 </a:t>
                </a:r>
                <a:r>
                  <a:rPr lang="en-US" altLang="ko-KR" dirty="0"/>
                  <a:t>KNN</a:t>
                </a:r>
                <a:r>
                  <a:rPr lang="ko-KR" altLang="en-US" dirty="0"/>
                  <a:t>은 가까운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관측치에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의 가중치를 부여한 </a:t>
                </a:r>
                <a:r>
                  <a:rPr lang="en-US" altLang="ko-KR" dirty="0"/>
                  <a:t>kernel </a:t>
                </a:r>
                <a:r>
                  <a:rPr lang="ko-KR" altLang="en-US" dirty="0"/>
                  <a:t>함수이용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가정 </a:t>
                </a:r>
                <a:r>
                  <a:rPr lang="en-US" altLang="ko-KR" dirty="0"/>
                  <a:t>:                                         </a:t>
                </a:r>
                <a:r>
                  <a:rPr lang="ko-KR" altLang="en-US" dirty="0"/>
                  <a:t>로 부터의 임의 표본</a:t>
                </a:r>
                <a:r>
                  <a:rPr lang="en-US" altLang="ko-KR" dirty="0"/>
                  <a:t>(random sample) </a:t>
                </a:r>
                <a:br>
                  <a:rPr lang="en-US" altLang="ko-KR" dirty="0"/>
                </a:br>
                <a:r>
                  <a:rPr lang="en-US" altLang="ko-KR" dirty="0"/>
                  <a:t>       kernel density</a:t>
                </a:r>
                <a:r>
                  <a:rPr lang="ko-KR" altLang="en-US" dirty="0"/>
                  <a:t>의 추정치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                                         (3.2)</a:t>
                </a: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en-US" altLang="ko-KR" dirty="0"/>
                  <a:t>Gaussian kernel density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                                                         </a:t>
                </a:r>
                <a:r>
                  <a:rPr lang="en-US" altLang="ko-KR" dirty="0">
                    <a:sym typeface="Wingdings" panose="05000000000000000000" pitchFamily="2" charset="2"/>
                  </a:rPr>
                  <a:t> (3.3)</a:t>
                </a:r>
                <a:br>
                  <a:rPr lang="en-US" altLang="ko-KR" dirty="0"/>
                </a:b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190919" y="1061126"/>
                <a:ext cx="8711921" cy="5178906"/>
              </a:xfrm>
              <a:blipFill rotWithShape="0">
                <a:blip r:embed="rId2"/>
                <a:stretch>
                  <a:fillRect l="-420" r="-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602CB6A1-244F-4806-A2B6-9DA3D9E28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81" y="1826504"/>
            <a:ext cx="206834" cy="258543"/>
          </a:xfrm>
          <a:prstGeom prst="rect">
            <a:avLst/>
          </a:prstGeom>
        </p:spPr>
      </p:pic>
      <p:pic>
        <p:nvPicPr>
          <p:cNvPr id="2049" name="_x585191808" descr="DRW0000360c7af8">
            <a:extLst>
              <a:ext uri="{FF2B5EF4-FFF2-40B4-BE49-F238E27FC236}">
                <a16:creationId xmlns:a16="http://schemas.microsoft.com/office/drawing/2014/main" id="{80191D8B-1DED-417D-B92B-40FA3D0B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80" y="3312168"/>
            <a:ext cx="2018834" cy="5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7900F0-C3E8-4167-B142-08DEC20A4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141" y="2993132"/>
            <a:ext cx="2899580" cy="2888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64C6D4-2E0C-4A7B-9A87-672407C09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397" y="3928177"/>
            <a:ext cx="584530" cy="2979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D26E81-1CAF-41AC-9450-8A43FDC5D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3931" y="4771653"/>
            <a:ext cx="2440680" cy="7614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E4476A-AC11-4461-A2CD-EE6DFB331F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056" y="5630431"/>
            <a:ext cx="5362762" cy="7981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7887F2-60FE-4D5E-A36E-5D053DEC8E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146" y="1211530"/>
            <a:ext cx="3790234" cy="318599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96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Kernel </a:t>
            </a:r>
            <a:r>
              <a:rPr lang="ko-KR" altLang="en-US" dirty="0"/>
              <a:t>함수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Kernel density estimation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190919" y="1061126"/>
            <a:ext cx="8711921" cy="5178906"/>
          </a:xfrm>
        </p:spPr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변량 </a:t>
            </a:r>
            <a:r>
              <a:rPr lang="en-US" altLang="ko-KR" dirty="0"/>
              <a:t>Gaussian kernel density</a:t>
            </a:r>
            <a:r>
              <a:rPr lang="ko-KR" altLang="en-US" dirty="0"/>
              <a:t>의 확장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                                                                              </a:t>
            </a:r>
            <a:br>
              <a:rPr lang="en-US" altLang="ko-KR" dirty="0"/>
            </a:br>
            <a:r>
              <a:rPr lang="en-US" altLang="ko-KR" dirty="0"/>
              <a:t>                                                                                                       </a:t>
            </a:r>
            <a:r>
              <a:rPr lang="en-US" altLang="ko-KR" dirty="0">
                <a:sym typeface="Wingdings" panose="05000000000000000000" pitchFamily="2" charset="2"/>
              </a:rPr>
              <a:t>(3.4)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where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  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817CA3-F8E9-452F-A1C6-6014C0238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776" y="1708570"/>
            <a:ext cx="3833391" cy="10244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A8297F-1632-4CB0-8B07-E9BC13C4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869" y="3579921"/>
            <a:ext cx="1486021" cy="7269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DD5E3D-2B6D-4BB6-8286-AC9E00931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042" y="3072638"/>
            <a:ext cx="3759849" cy="321566"/>
          </a:xfrm>
          <a:prstGeom prst="rect">
            <a:avLst/>
          </a:prstGeom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K-nearlest Neighbor(KNN)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81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299</Words>
  <Application>Microsoft Office PowerPoint</Application>
  <PresentationFormat>화면 슬라이드 쇼(4:3)</PresentationFormat>
  <Paragraphs>71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Cambria Math</vt:lpstr>
      <vt:lpstr>Calibri Light</vt:lpstr>
      <vt:lpstr>고려대학교B</vt:lpstr>
      <vt:lpstr>맑은 고딕</vt:lpstr>
      <vt:lpstr>Wingdings</vt:lpstr>
      <vt:lpstr>고려대학교M</vt:lpstr>
      <vt:lpstr>Arial</vt:lpstr>
      <vt:lpstr>Calibri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선미</dc:creator>
  <cp:lastModifiedBy>YB</cp:lastModifiedBy>
  <cp:revision>278</cp:revision>
  <dcterms:created xsi:type="dcterms:W3CDTF">2019-04-03T09:05:46Z</dcterms:created>
  <dcterms:modified xsi:type="dcterms:W3CDTF">2019-04-25T12:04:11Z</dcterms:modified>
</cp:coreProperties>
</file>