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3" r:id="rId2"/>
    <p:sldId id="342" r:id="rId3"/>
    <p:sldId id="349" r:id="rId4"/>
    <p:sldId id="351" r:id="rId5"/>
    <p:sldId id="350" r:id="rId6"/>
    <p:sldId id="339" r:id="rId7"/>
    <p:sldId id="348" r:id="rId8"/>
    <p:sldId id="347" r:id="rId9"/>
    <p:sldId id="297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538"/>
    <a:srgbClr val="592A34"/>
    <a:srgbClr val="DBAFB8"/>
    <a:srgbClr val="B35669"/>
    <a:srgbClr val="FDE7FC"/>
    <a:srgbClr val="944657"/>
    <a:srgbClr val="C00000"/>
    <a:srgbClr val="2D2F2D"/>
    <a:srgbClr val="F688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1929" autoAdjust="0"/>
  </p:normalViewPr>
  <p:slideViewPr>
    <p:cSldViewPr>
      <p:cViewPr varScale="1">
        <p:scale>
          <a:sx n="78" d="100"/>
          <a:sy n="78" d="100"/>
        </p:scale>
        <p:origin x="185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13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0CBE-E24A-4D59-9E84-B482E91DDE15}" type="datetime1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03848" y="2348880"/>
            <a:ext cx="5832648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0B3-DCF1-4BFE-B00A-3C04D793185C}" type="datetime1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05C7-DB66-49A7-BD93-A19C923ACCE9}" type="datetime1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782DAA29-D156-4690-AC92-A557145C362A}" type="datetime1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F9F7E265-BE74-47BF-A94B-195B6AB397EC}" type="datetime1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085132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6E45-3146-4413-B711-FD51E28E6A26}" type="datetime1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4399406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FF99F-6E8D-432B-AC16-CE8694D4240B}" type="datetime1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294793" y="2492896"/>
            <a:ext cx="5832648" cy="1585337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</a:t>
            </a:r>
            <a:r>
              <a:rPr lang="en-US" altLang="ko-KR" sz="2000" dirty="0"/>
              <a:t>(</a:t>
            </a:r>
            <a:r>
              <a:rPr lang="ko-KR" altLang="en-US" sz="2000" dirty="0"/>
              <a:t>이동규</a:t>
            </a:r>
            <a:r>
              <a:rPr lang="en-US" altLang="ko-KR" sz="2000" dirty="0"/>
              <a:t>,</a:t>
            </a:r>
            <a:r>
              <a:rPr lang="ko-KR" altLang="en-US" sz="2000" dirty="0"/>
              <a:t>한혜민</a:t>
            </a:r>
            <a:r>
              <a:rPr lang="en-US" altLang="ko-KR" sz="2000" dirty="0"/>
              <a:t>)</a:t>
            </a:r>
            <a:br>
              <a:rPr lang="en-US" altLang="ko-KR" dirty="0"/>
            </a:br>
            <a:r>
              <a:rPr lang="ko-KR" altLang="en-US" b="1" dirty="0">
                <a:solidFill>
                  <a:schemeClr val="accent5"/>
                </a:solidFill>
              </a:rPr>
              <a:t>의뢰 발표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D7A885-DBB5-4D89-A77D-7740F091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7CF4A49F-B83C-473A-AF90-96A4D8FC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의뢰내용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7CE9C-D0CC-4D31-8441-C0A925F55E98}"/>
              </a:ext>
            </a:extLst>
          </p:cNvPr>
          <p:cNvSpPr txBox="1"/>
          <p:nvPr/>
        </p:nvSpPr>
        <p:spPr>
          <a:xfrm>
            <a:off x="1475656" y="1844824"/>
            <a:ext cx="6480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1"/>
                </a:solidFill>
              </a:rPr>
              <a:t>의뢰자 소속 </a:t>
            </a:r>
            <a:r>
              <a:rPr lang="en-US" altLang="ko-KR" b="1" dirty="0"/>
              <a:t>: </a:t>
            </a:r>
            <a:r>
              <a:rPr lang="ko-KR" altLang="en-US" dirty="0"/>
              <a:t>아주대학교 간호대학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1"/>
                </a:solidFill>
              </a:rPr>
              <a:t>의뢰 목적 </a:t>
            </a:r>
            <a:r>
              <a:rPr lang="en-US" altLang="ko-KR" b="1" dirty="0"/>
              <a:t>: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학술논문 작성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1"/>
                </a:solidFill>
              </a:rPr>
              <a:t>희망 통계 분석 패키지 </a:t>
            </a:r>
            <a:r>
              <a:rPr lang="en-US" altLang="ko-KR" b="1" dirty="0"/>
              <a:t>: </a:t>
            </a:r>
            <a:r>
              <a:rPr lang="en-US" altLang="ko-KR" dirty="0"/>
              <a:t>SPSS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1"/>
                </a:solidFill>
              </a:rPr>
              <a:t>연구 제목 </a:t>
            </a:r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        </a:t>
            </a:r>
            <a:r>
              <a:rPr lang="ko-KR" altLang="en-US" dirty="0"/>
              <a:t>간호사의 공감역량에 따른 연차 별 이직여부의 생존모형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1"/>
                </a:solidFill>
              </a:rPr>
              <a:t>연구 내용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marL="800100" lvl="1" indent="-342900">
              <a:buAutoNum type="arabicParenR"/>
            </a:pPr>
            <a:r>
              <a:rPr lang="ko-KR" altLang="en-US" dirty="0"/>
              <a:t>간호사의 이직현황 파악</a:t>
            </a:r>
            <a:endParaRPr lang="en-US" altLang="ko-KR" dirty="0"/>
          </a:p>
          <a:p>
            <a:pPr marL="800100" lvl="1" indent="-342900">
              <a:buAutoNum type="arabicParenR"/>
            </a:pPr>
            <a:r>
              <a:rPr lang="ko-KR" altLang="en-US" dirty="0"/>
              <a:t>간호사 이직</a:t>
            </a:r>
            <a:r>
              <a:rPr lang="en-US" altLang="ko-KR" dirty="0"/>
              <a:t>, </a:t>
            </a:r>
            <a:r>
              <a:rPr lang="ko-KR" altLang="en-US" dirty="0"/>
              <a:t>비 이직군의 특성 비교</a:t>
            </a:r>
            <a:endParaRPr lang="en-US" altLang="ko-KR" dirty="0"/>
          </a:p>
          <a:p>
            <a:pPr marL="800100" lvl="1" indent="-342900">
              <a:buAutoNum type="arabicParenR"/>
            </a:pPr>
            <a:r>
              <a:rPr lang="ko-KR" altLang="en-US" dirty="0"/>
              <a:t>공감역량에 따른 생존분석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i="1" dirty="0"/>
          </a:p>
        </p:txBody>
      </p:sp>
    </p:spTree>
    <p:extLst>
      <p:ext uri="{BB962C8B-B14F-4D97-AF65-F5344CB8AC3E}">
        <p14:creationId xmlns:p14="http://schemas.microsoft.com/office/powerpoint/2010/main" val="139574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87478B-DD5C-4958-B6DD-92E3CEF7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21E70E31-CC7E-4C44-B001-4628A32F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의뢰내용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46756-F718-4781-9546-8CED8C5489CC}"/>
              </a:ext>
            </a:extLst>
          </p:cNvPr>
          <p:cNvSpPr txBox="1"/>
          <p:nvPr/>
        </p:nvSpPr>
        <p:spPr>
          <a:xfrm>
            <a:off x="1187624" y="2276872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의뢰인이 통계상담 의뢰를 통해 보고싶은 것은</a:t>
            </a:r>
            <a:r>
              <a:rPr lang="en-US" altLang="ko-KR" dirty="0"/>
              <a:t>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u="sng" dirty="0">
                <a:solidFill>
                  <a:srgbClr val="FF0000"/>
                </a:solidFill>
              </a:rPr>
              <a:t>‘</a:t>
            </a:r>
            <a:r>
              <a:rPr lang="ko-KR" altLang="en-US" u="sng" dirty="0">
                <a:solidFill>
                  <a:srgbClr val="FF0000"/>
                </a:solidFill>
              </a:rPr>
              <a:t>경력 그룹 별</a:t>
            </a:r>
            <a:r>
              <a:rPr lang="en-US" altLang="ko-KR" u="sng" dirty="0">
                <a:solidFill>
                  <a:srgbClr val="FF0000"/>
                </a:solidFill>
              </a:rPr>
              <a:t> </a:t>
            </a:r>
            <a:r>
              <a:rPr lang="ko-KR" altLang="en-US" u="sng" dirty="0">
                <a:solidFill>
                  <a:srgbClr val="FF0000"/>
                </a:solidFill>
              </a:rPr>
              <a:t>공감능력 클수록 이직을 안 할 것이다</a:t>
            </a:r>
            <a:r>
              <a:rPr lang="en-US" altLang="ko-KR" u="sng" dirty="0">
                <a:solidFill>
                  <a:srgbClr val="FF0000"/>
                </a:solidFill>
              </a:rPr>
              <a:t>.’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    </a:t>
            </a:r>
            <a:r>
              <a:rPr lang="ko-KR" altLang="en-US" dirty="0"/>
              <a:t>라는 사실 여부임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데이터는 설문지 문항으로 만들어 졌으며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5</a:t>
            </a:r>
            <a:r>
              <a:rPr lang="ko-KR" altLang="en-US" dirty="0"/>
              <a:t>점</a:t>
            </a:r>
            <a:r>
              <a:rPr lang="en-US" altLang="ko-KR" dirty="0"/>
              <a:t>, 4</a:t>
            </a:r>
            <a:r>
              <a:rPr lang="ko-KR" altLang="en-US" dirty="0"/>
              <a:t>점 등의 </a:t>
            </a:r>
            <a:r>
              <a:rPr lang="en-US" altLang="ko-KR" dirty="0"/>
              <a:t>Likert</a:t>
            </a:r>
            <a:r>
              <a:rPr lang="ko-KR" altLang="en-US" dirty="0"/>
              <a:t>척도와 다양한 연속형 변수들로 구성되어 있음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공감능력에 대한 요인들은 선행연구에서 얻은 결과가 있어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이에 맞춰 계산된 변수를 데이터에서 보유중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117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87478B-DD5C-4958-B6DD-92E3CEF7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21E70E31-CC7E-4C44-B001-4628A32F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데이터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B5401-7370-4D03-B5C6-B386C785CE79}"/>
              </a:ext>
            </a:extLst>
          </p:cNvPr>
          <p:cNvSpPr txBox="1"/>
          <p:nvPr/>
        </p:nvSpPr>
        <p:spPr>
          <a:xfrm>
            <a:off x="1064296" y="1916832"/>
            <a:ext cx="76225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전체 데이터 크기는 </a:t>
            </a:r>
            <a:r>
              <a:rPr lang="en-US" altLang="ko-KR" dirty="0">
                <a:solidFill>
                  <a:srgbClr val="FF0000"/>
                </a:solidFill>
              </a:rPr>
              <a:t>2122 x 1090 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이 중 일부분만 사용 예정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3</a:t>
            </a:r>
            <a:r>
              <a:rPr lang="ko-KR" altLang="en-US" dirty="0"/>
              <a:t>년치</a:t>
            </a:r>
            <a:r>
              <a:rPr lang="en-US" altLang="ko-KR" dirty="0"/>
              <a:t>(17</a:t>
            </a:r>
            <a:r>
              <a:rPr lang="ko-KR" altLang="en-US" dirty="0"/>
              <a:t>년</a:t>
            </a:r>
            <a:r>
              <a:rPr lang="en-US" altLang="ko-KR" dirty="0"/>
              <a:t>, 19</a:t>
            </a:r>
            <a:r>
              <a:rPr lang="ko-KR" altLang="en-US" dirty="0"/>
              <a:t>년</a:t>
            </a:r>
            <a:r>
              <a:rPr lang="en-US" altLang="ko-KR" dirty="0"/>
              <a:t>, 20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  <a:r>
              <a:rPr lang="ko-KR" altLang="en-US" dirty="0"/>
              <a:t> 데이터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1"/>
                </a:solidFill>
              </a:rPr>
              <a:t>조사대상 수 </a:t>
            </a:r>
            <a:r>
              <a:rPr lang="en-US" altLang="ko-KR" b="1" dirty="0">
                <a:solidFill>
                  <a:schemeClr val="accent1"/>
                </a:solidFill>
              </a:rPr>
              <a:t>: </a:t>
            </a:r>
            <a:r>
              <a:rPr lang="en-US" altLang="ko-KR" dirty="0"/>
              <a:t>17</a:t>
            </a:r>
            <a:r>
              <a:rPr lang="ko-KR" altLang="en-US" dirty="0"/>
              <a:t>년 </a:t>
            </a:r>
            <a:r>
              <a:rPr lang="en-US" altLang="ko-KR" dirty="0"/>
              <a:t>- 2037</a:t>
            </a:r>
            <a:r>
              <a:rPr lang="ko-KR" altLang="en-US" dirty="0"/>
              <a:t>명</a:t>
            </a:r>
            <a:r>
              <a:rPr lang="en-US" altLang="ko-KR" dirty="0"/>
              <a:t>, 19</a:t>
            </a:r>
            <a:r>
              <a:rPr lang="ko-KR" altLang="en-US" dirty="0"/>
              <a:t>년 </a:t>
            </a:r>
            <a:r>
              <a:rPr lang="en-US" altLang="ko-KR" dirty="0"/>
              <a:t>- 35</a:t>
            </a:r>
            <a:r>
              <a:rPr lang="ko-KR" altLang="en-US" dirty="0"/>
              <a:t>명</a:t>
            </a:r>
            <a:r>
              <a:rPr lang="en-US" altLang="ko-KR" dirty="0"/>
              <a:t>, 20</a:t>
            </a:r>
            <a:r>
              <a:rPr lang="ko-KR" altLang="en-US" dirty="0"/>
              <a:t>년</a:t>
            </a:r>
            <a:r>
              <a:rPr lang="en-US" altLang="ko-KR" dirty="0"/>
              <a:t> - 50</a:t>
            </a:r>
            <a:r>
              <a:rPr lang="ko-KR" altLang="en-US" dirty="0"/>
              <a:t>명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1"/>
                </a:solidFill>
              </a:rPr>
              <a:t>응답자 수 </a:t>
            </a:r>
            <a:r>
              <a:rPr lang="en-US" altLang="ko-KR" b="1" dirty="0">
                <a:solidFill>
                  <a:schemeClr val="accent1"/>
                </a:solidFill>
              </a:rPr>
              <a:t>: </a:t>
            </a:r>
            <a:r>
              <a:rPr lang="en-US" altLang="ko-KR" dirty="0"/>
              <a:t>17</a:t>
            </a:r>
            <a:r>
              <a:rPr lang="ko-KR" altLang="en-US" dirty="0"/>
              <a:t>년  </a:t>
            </a:r>
            <a:r>
              <a:rPr lang="en-US" altLang="ko-KR" dirty="0"/>
              <a:t>- 2037</a:t>
            </a:r>
            <a:r>
              <a:rPr lang="ko-KR" altLang="en-US" dirty="0"/>
              <a:t>명</a:t>
            </a:r>
            <a:r>
              <a:rPr lang="en-US" altLang="ko-KR" dirty="0"/>
              <a:t>, 19</a:t>
            </a:r>
            <a:r>
              <a:rPr lang="ko-KR" altLang="en-US" dirty="0"/>
              <a:t>년 </a:t>
            </a:r>
            <a:r>
              <a:rPr lang="en-US" altLang="ko-KR" dirty="0"/>
              <a:t>- 483</a:t>
            </a:r>
            <a:r>
              <a:rPr lang="ko-KR" altLang="en-US" dirty="0"/>
              <a:t>명</a:t>
            </a:r>
            <a:r>
              <a:rPr lang="en-US" altLang="ko-KR" dirty="0"/>
              <a:t>,  20</a:t>
            </a:r>
            <a:r>
              <a:rPr lang="ko-KR" altLang="en-US" dirty="0"/>
              <a:t>년 </a:t>
            </a:r>
            <a:r>
              <a:rPr lang="en-US" altLang="ko-KR" dirty="0"/>
              <a:t>- 686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1"/>
                </a:solidFill>
              </a:rPr>
              <a:t>생존기간 범위 </a:t>
            </a:r>
            <a:r>
              <a:rPr lang="en-US" altLang="ko-KR" b="1" dirty="0">
                <a:solidFill>
                  <a:schemeClr val="accent1"/>
                </a:solidFill>
              </a:rPr>
              <a:t>: </a:t>
            </a:r>
            <a:r>
              <a:rPr lang="en-US" altLang="ko-KR" dirty="0"/>
              <a:t>0 ~ 370 (</a:t>
            </a:r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1"/>
                </a:solidFill>
              </a:rPr>
              <a:t>중도절단의 정의 </a:t>
            </a:r>
            <a:r>
              <a:rPr lang="en-US" altLang="ko-KR" b="1" dirty="0">
                <a:solidFill>
                  <a:schemeClr val="accent1"/>
                </a:solidFill>
              </a:rPr>
              <a:t>: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u="sng" dirty="0">
                <a:solidFill>
                  <a:srgbClr val="FF0000"/>
                </a:solidFill>
              </a:rPr>
              <a:t>최종적인 설문에서 이직을 하지 않은 상태면 중도절단</a:t>
            </a:r>
            <a:r>
              <a:rPr lang="en-US" altLang="ko-KR" u="sng" dirty="0"/>
              <a:t>.</a:t>
            </a:r>
            <a:endParaRPr lang="ko-KR" altLang="en-US" u="sng" dirty="0"/>
          </a:p>
          <a:p>
            <a:endParaRPr lang="en-US" altLang="ko-KR" dirty="0"/>
          </a:p>
          <a:p>
            <a:r>
              <a:rPr lang="en-US" altLang="ko-KR" dirty="0"/>
              <a:t>※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퇴직은</a:t>
            </a:r>
            <a:r>
              <a:rPr lang="ko-KR" altLang="en-US" dirty="0"/>
              <a:t> 이직으로 취급하므로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중도절단이 아님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43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87478B-DD5C-4958-B6DD-92E3CEF7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21E70E31-CC7E-4C44-B001-4628A32F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데이터 소개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관측 값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50740-1FFF-4436-95DA-9B8A85ED986A}"/>
              </a:ext>
            </a:extLst>
          </p:cNvPr>
          <p:cNvSpPr txBox="1"/>
          <p:nvPr/>
        </p:nvSpPr>
        <p:spPr>
          <a:xfrm>
            <a:off x="1125645" y="2141101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Raw Dataset</a:t>
            </a:r>
            <a:r>
              <a:rPr lang="ko-KR" altLang="en-US" dirty="0"/>
              <a:t>의 관측 값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80F708-961C-4A0F-A3DF-ECCB5107F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22" y="2672341"/>
            <a:ext cx="7094156" cy="332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5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87478B-DD5C-4958-B6DD-92E3CEF7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21E70E31-CC7E-4C44-B001-4628A32F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데이터 소개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변수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설문지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B5401-7370-4D03-B5C6-B386C785CE79}"/>
              </a:ext>
            </a:extLst>
          </p:cNvPr>
          <p:cNvSpPr txBox="1"/>
          <p:nvPr/>
        </p:nvSpPr>
        <p:spPr>
          <a:xfrm>
            <a:off x="1125645" y="2167929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Raw Dataset</a:t>
            </a:r>
            <a:r>
              <a:rPr lang="ko-KR" altLang="en-US" dirty="0"/>
              <a:t>의 변수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80E687-844C-4A81-A0D8-6FA6409A1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45" y="2852936"/>
            <a:ext cx="6771869" cy="31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5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87478B-DD5C-4958-B6DD-92E3CEF7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21E70E31-CC7E-4C44-B001-4628A32F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데이터 소개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최종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370C51-DEF4-4DEF-9B8B-6C5D94FD2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15" y="2636912"/>
            <a:ext cx="7992139" cy="3168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4288BF-6E65-44C1-A8F5-7CDE811EE4DE}"/>
              </a:ext>
            </a:extLst>
          </p:cNvPr>
          <p:cNvSpPr txBox="1"/>
          <p:nvPr/>
        </p:nvSpPr>
        <p:spPr>
          <a:xfrm>
            <a:off x="1125645" y="2141101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사용할 </a:t>
            </a:r>
            <a:r>
              <a:rPr lang="en-US" altLang="ko-KR" dirty="0"/>
              <a:t>Dataset ( </a:t>
            </a:r>
            <a:r>
              <a:rPr lang="en-US" altLang="ko-KR" dirty="0">
                <a:solidFill>
                  <a:srgbClr val="FF0000"/>
                </a:solidFill>
              </a:rPr>
              <a:t>2107 x 15 </a:t>
            </a:r>
            <a:r>
              <a:rPr lang="en-US" altLang="ko-KR" dirty="0"/>
              <a:t>) :  </a:t>
            </a:r>
            <a:r>
              <a:rPr lang="ko-KR" altLang="en-US" dirty="0" err="1"/>
              <a:t>이상값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결측 </a:t>
            </a:r>
            <a:r>
              <a:rPr lang="en-US" altLang="ko-KR" dirty="0"/>
              <a:t>12</a:t>
            </a:r>
            <a:r>
              <a:rPr lang="ko-KR" altLang="en-US" dirty="0"/>
              <a:t>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172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123CAB-EE4B-4B01-935A-7444BFDB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E92C0DD-342B-4EB9-A619-605BE103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분석 방법 및 현재 상황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24A20-80E1-4D9E-8BE4-9B2262C2E7C7}"/>
              </a:ext>
            </a:extLst>
          </p:cNvPr>
          <p:cNvSpPr txBox="1"/>
          <p:nvPr/>
        </p:nvSpPr>
        <p:spPr>
          <a:xfrm>
            <a:off x="1115616" y="2780928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1"/>
                </a:solidFill>
              </a:rPr>
              <a:t>생존분석 방법 </a:t>
            </a:r>
            <a:r>
              <a:rPr lang="en-US" altLang="ko-KR" dirty="0">
                <a:solidFill>
                  <a:schemeClr val="accent1"/>
                </a:solidFill>
              </a:rPr>
              <a:t>: </a:t>
            </a:r>
            <a:r>
              <a:rPr lang="ko-KR" altLang="en-US" dirty="0"/>
              <a:t>생명표</a:t>
            </a:r>
            <a:r>
              <a:rPr lang="en-US" altLang="ko-KR" dirty="0"/>
              <a:t>, Kaplan-Meier, Cox-Regression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accent1"/>
                </a:solidFill>
              </a:rPr>
              <a:t>1</a:t>
            </a:r>
            <a:r>
              <a:rPr lang="ko-KR" altLang="en-US" b="1" dirty="0">
                <a:solidFill>
                  <a:schemeClr val="accent1"/>
                </a:solidFill>
              </a:rPr>
              <a:t>차 미팅 </a:t>
            </a:r>
            <a:r>
              <a:rPr lang="en-US" altLang="ko-KR" b="1" dirty="0">
                <a:solidFill>
                  <a:schemeClr val="accent1"/>
                </a:solidFill>
              </a:rPr>
              <a:t>: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dirty="0"/>
              <a:t>5/12(</a:t>
            </a:r>
            <a:r>
              <a:rPr lang="ko-KR" altLang="en-US" dirty="0"/>
              <a:t>화</a:t>
            </a:r>
            <a:r>
              <a:rPr lang="en-US" altLang="ko-KR" dirty="0"/>
              <a:t>) </a:t>
            </a:r>
            <a:r>
              <a:rPr lang="ko-KR" altLang="en-US" dirty="0"/>
              <a:t>완료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1"/>
                </a:solidFill>
              </a:rPr>
              <a:t>기한 </a:t>
            </a:r>
            <a:r>
              <a:rPr lang="en-US" altLang="ko-KR" b="1" dirty="0">
                <a:solidFill>
                  <a:schemeClr val="accent1"/>
                </a:solidFill>
              </a:rPr>
              <a:t>: </a:t>
            </a:r>
            <a:r>
              <a:rPr lang="en-US" altLang="ko-KR" dirty="0"/>
              <a:t>5/29 (</a:t>
            </a:r>
            <a:r>
              <a:rPr lang="ko-KR" altLang="en-US" dirty="0"/>
              <a:t>금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현재 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및 탐색과</a:t>
            </a:r>
            <a:r>
              <a:rPr lang="en-US" altLang="ko-KR" dirty="0"/>
              <a:t> </a:t>
            </a:r>
            <a:r>
              <a:rPr lang="ko-KR" altLang="en-US" dirty="0"/>
              <a:t>생존분석 이론 공부 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298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67544" y="1808820"/>
            <a:ext cx="5328592" cy="3240360"/>
          </a:xfrm>
        </p:spPr>
        <p:txBody>
          <a:bodyPr/>
          <a:lstStyle/>
          <a:p>
            <a:br>
              <a:rPr lang="en-US" altLang="ko-KR" dirty="0"/>
            </a:br>
            <a:r>
              <a:rPr lang="en-US" altLang="ko-KR" dirty="0">
                <a:solidFill>
                  <a:schemeClr val="accent5"/>
                </a:solidFill>
              </a:rPr>
              <a:t>THANK YOU</a:t>
            </a:r>
            <a:br>
              <a:rPr lang="en-US" altLang="ko-KR" dirty="0">
                <a:solidFill>
                  <a:schemeClr val="accent5"/>
                </a:solidFill>
              </a:rPr>
            </a:br>
            <a:br>
              <a:rPr lang="en-US" altLang="ko-KR" dirty="0">
                <a:solidFill>
                  <a:schemeClr val="accent5"/>
                </a:solidFill>
              </a:rPr>
            </a:b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EFC962-A195-44DA-81C2-8D1ECB03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10763</TotalTime>
  <Words>318</Words>
  <Application>Microsoft Office PowerPoint</Application>
  <PresentationFormat>화면 슬라이드 쇼(4:3)</PresentationFormat>
  <Paragraphs>71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맑은 고딕</vt:lpstr>
      <vt:lpstr>굴림체</vt:lpstr>
      <vt:lpstr>Office 테마</vt:lpstr>
      <vt:lpstr>3조(이동규,한혜민) 의뢰 발표</vt:lpstr>
      <vt:lpstr>1. 의뢰내용</vt:lpstr>
      <vt:lpstr>1. 의뢰내용</vt:lpstr>
      <vt:lpstr>2. 데이터 소개</vt:lpstr>
      <vt:lpstr>2. 데이터 소개 – 관측 값</vt:lpstr>
      <vt:lpstr>2. 데이터 소개 – 변수(설문지) </vt:lpstr>
      <vt:lpstr>2. 데이터 소개 - 최종</vt:lpstr>
      <vt:lpstr>3. 분석 방법 및 현재 상황</vt:lpstr>
      <vt:lpstr> THANK YOU  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Lee DongGyu</cp:lastModifiedBy>
  <cp:revision>88</cp:revision>
  <dcterms:created xsi:type="dcterms:W3CDTF">2010-02-01T08:03:16Z</dcterms:created>
  <dcterms:modified xsi:type="dcterms:W3CDTF">2020-05-19T11:25:13Z</dcterms:modified>
  <cp:category>www.slidemembers.com</cp:category>
</cp:coreProperties>
</file>