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93" r:id="rId2"/>
    <p:sldId id="259" r:id="rId3"/>
    <p:sldId id="294" r:id="rId4"/>
    <p:sldId id="321" r:id="rId5"/>
    <p:sldId id="331" r:id="rId6"/>
    <p:sldId id="322" r:id="rId7"/>
    <p:sldId id="333" r:id="rId8"/>
    <p:sldId id="372" r:id="rId9"/>
    <p:sldId id="373" r:id="rId10"/>
    <p:sldId id="371" r:id="rId11"/>
    <p:sldId id="332" r:id="rId12"/>
    <p:sldId id="326" r:id="rId13"/>
    <p:sldId id="343" r:id="rId14"/>
    <p:sldId id="323" r:id="rId15"/>
    <p:sldId id="374" r:id="rId16"/>
    <p:sldId id="354" r:id="rId17"/>
    <p:sldId id="365" r:id="rId18"/>
    <p:sldId id="363" r:id="rId19"/>
    <p:sldId id="375" r:id="rId20"/>
    <p:sldId id="366" r:id="rId21"/>
    <p:sldId id="377" r:id="rId22"/>
    <p:sldId id="376" r:id="rId23"/>
    <p:sldId id="378" r:id="rId24"/>
    <p:sldId id="379" r:id="rId25"/>
    <p:sldId id="381" r:id="rId26"/>
    <p:sldId id="382" r:id="rId27"/>
    <p:sldId id="383" r:id="rId28"/>
    <p:sldId id="384" r:id="rId29"/>
    <p:sldId id="380" r:id="rId30"/>
    <p:sldId id="387" r:id="rId31"/>
    <p:sldId id="385" r:id="rId32"/>
    <p:sldId id="389" r:id="rId33"/>
    <p:sldId id="386" r:id="rId34"/>
    <p:sldId id="388" r:id="rId35"/>
    <p:sldId id="370" r:id="rId36"/>
    <p:sldId id="297" r:id="rId3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  <p:embeddedFont>
      <p:font typeface="Calibri Light" panose="020F0302020204030204" pitchFamily="34" charset="0"/>
      <p:regular r:id="rId44"/>
      <p:italic r:id="rId45"/>
    </p:embeddedFont>
    <p:embeddedFont>
      <p:font typeface="맑은 고딕" panose="020B0503020000020004" pitchFamily="50" charset="-127"/>
      <p:regular r:id="rId46"/>
      <p:bold r:id="rId47"/>
    </p:embeddedFont>
    <p:embeddedFont>
      <p:font typeface="휴먼고딕" panose="02010504000101010101" pitchFamily="2" charset="-127"/>
      <p:regular r:id="rId48"/>
    </p:embeddedFont>
    <p:embeddedFont>
      <p:font typeface="휴먼편지체" panose="02030504000101010101" pitchFamily="18" charset="-127"/>
      <p:regular r:id="rId4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DongGyu" initials="LD" lastIdx="1" clrIdx="0">
    <p:extLst>
      <p:ext uri="{19B8F6BF-5375-455C-9EA6-DF929625EA0E}">
        <p15:presenceInfo xmlns:p15="http://schemas.microsoft.com/office/powerpoint/2012/main" userId="b852efa34b81a45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538"/>
    <a:srgbClr val="592A34"/>
    <a:srgbClr val="DBAFB8"/>
    <a:srgbClr val="B35669"/>
    <a:srgbClr val="FDE7FC"/>
    <a:srgbClr val="944657"/>
    <a:srgbClr val="C00000"/>
    <a:srgbClr val="2D2F2D"/>
    <a:srgbClr val="F688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4767" autoAdjust="0"/>
  </p:normalViewPr>
  <p:slideViewPr>
    <p:cSldViewPr>
      <p:cViewPr varScale="1">
        <p:scale>
          <a:sx n="81" d="100"/>
          <a:sy n="81" d="100"/>
        </p:scale>
        <p:origin x="175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5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2020-06-02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134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38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146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012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284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3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986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90CBE-E24A-4D59-9E84-B482E91DDE15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203848" y="2348880"/>
            <a:ext cx="5832648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940B3-DCF1-4BFE-B00A-3C04D793185C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F05C7-DB66-49A7-BD93-A19C923ACCE9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782DAA29-D156-4690-AC92-A557145C362A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F9F7E265-BE74-47BF-A94B-195B6AB397EC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395536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085132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6E45-3146-4413-B711-FD51E28E6A26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4399406" cy="2376264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FF99F-6E8D-432B-AC16-CE8694D4240B}" type="datetime1">
              <a:rPr lang="ko-KR" altLang="en-US" smtClean="0"/>
              <a:t>2020-06-02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3294793" y="2492896"/>
            <a:ext cx="5832648" cy="1585337"/>
          </a:xfrm>
        </p:spPr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조</a:t>
            </a:r>
            <a:r>
              <a:rPr lang="en-US" altLang="ko-KR" sz="2000" dirty="0"/>
              <a:t>(</a:t>
            </a:r>
            <a:r>
              <a:rPr lang="ko-KR" altLang="en-US" sz="2000" dirty="0"/>
              <a:t>이동규</a:t>
            </a:r>
            <a:r>
              <a:rPr lang="en-US" altLang="ko-KR" sz="2000" dirty="0"/>
              <a:t>,</a:t>
            </a:r>
            <a:r>
              <a:rPr lang="ko-KR" altLang="en-US" sz="2000" dirty="0"/>
              <a:t>한혜민</a:t>
            </a:r>
            <a:r>
              <a:rPr lang="en-US" altLang="ko-KR" sz="2000" dirty="0"/>
              <a:t>)</a:t>
            </a:r>
            <a:br>
              <a:rPr lang="en-US" altLang="ko-KR" dirty="0"/>
            </a:br>
            <a:r>
              <a:rPr lang="ko-KR" altLang="en-US" dirty="0"/>
              <a:t>최종</a:t>
            </a:r>
            <a:r>
              <a:rPr lang="ko-KR" altLang="en-US" b="1" dirty="0">
                <a:solidFill>
                  <a:schemeClr val="accent5"/>
                </a:solidFill>
              </a:rPr>
              <a:t> 발표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609F7B4-FEB8-4836-86CA-415B8CEE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자료 소개 및 용어정의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45337F-F8E8-4547-BCED-9D30FA01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10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B68C4-84C0-41A1-8679-4D39C2ECE433}"/>
              </a:ext>
            </a:extLst>
          </p:cNvPr>
          <p:cNvSpPr txBox="1"/>
          <p:nvPr/>
        </p:nvSpPr>
        <p:spPr>
          <a:xfrm>
            <a:off x="1064296" y="1762874"/>
            <a:ext cx="76225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전체 데이터 크기는 </a:t>
            </a:r>
            <a:r>
              <a:rPr lang="en-US" altLang="ko-KR" dirty="0">
                <a:solidFill>
                  <a:srgbClr val="FF0000"/>
                </a:solidFill>
              </a:rPr>
              <a:t>2122 x 1090 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이 중 일부분만 사용 예정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/>
              <a:t>3</a:t>
            </a:r>
            <a:r>
              <a:rPr lang="ko-KR" altLang="en-US" dirty="0"/>
              <a:t>년치</a:t>
            </a:r>
            <a:r>
              <a:rPr lang="en-US" altLang="ko-KR" dirty="0"/>
              <a:t>(17</a:t>
            </a:r>
            <a:r>
              <a:rPr lang="ko-KR" altLang="en-US" dirty="0"/>
              <a:t>년</a:t>
            </a:r>
            <a:r>
              <a:rPr lang="en-US" altLang="ko-KR" dirty="0"/>
              <a:t>, 19</a:t>
            </a:r>
            <a:r>
              <a:rPr lang="ko-KR" altLang="en-US" dirty="0"/>
              <a:t>년</a:t>
            </a:r>
            <a:r>
              <a:rPr lang="en-US" altLang="ko-KR" dirty="0"/>
              <a:t>, 20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  <a:r>
              <a:rPr lang="ko-KR" altLang="en-US" dirty="0"/>
              <a:t> 데이터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/>
                </a:solidFill>
              </a:rPr>
              <a:t>조사대상 수 </a:t>
            </a:r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en-US" altLang="ko-KR" dirty="0"/>
              <a:t>17</a:t>
            </a:r>
            <a:r>
              <a:rPr lang="ko-KR" altLang="en-US" dirty="0"/>
              <a:t>년 </a:t>
            </a:r>
            <a:r>
              <a:rPr lang="en-US" altLang="ko-KR" dirty="0"/>
              <a:t>- 2037</a:t>
            </a:r>
            <a:r>
              <a:rPr lang="ko-KR" altLang="en-US" dirty="0"/>
              <a:t>명</a:t>
            </a:r>
            <a:r>
              <a:rPr lang="en-US" altLang="ko-KR" dirty="0"/>
              <a:t>, 19</a:t>
            </a:r>
            <a:r>
              <a:rPr lang="ko-KR" altLang="en-US" dirty="0"/>
              <a:t>년 </a:t>
            </a:r>
            <a:r>
              <a:rPr lang="en-US" altLang="ko-KR" dirty="0"/>
              <a:t>- 35</a:t>
            </a:r>
            <a:r>
              <a:rPr lang="ko-KR" altLang="en-US" dirty="0"/>
              <a:t>명</a:t>
            </a:r>
            <a:r>
              <a:rPr lang="en-US" altLang="ko-KR" dirty="0"/>
              <a:t>, 20</a:t>
            </a:r>
            <a:r>
              <a:rPr lang="ko-KR" altLang="en-US" dirty="0"/>
              <a:t>년</a:t>
            </a:r>
            <a:r>
              <a:rPr lang="en-US" altLang="ko-KR" dirty="0"/>
              <a:t> - 50</a:t>
            </a:r>
            <a:r>
              <a:rPr lang="ko-KR" altLang="en-US" dirty="0"/>
              <a:t>명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/>
                </a:solidFill>
              </a:rPr>
              <a:t>응답자 수 </a:t>
            </a:r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en-US" altLang="ko-KR" dirty="0"/>
              <a:t>17</a:t>
            </a:r>
            <a:r>
              <a:rPr lang="ko-KR" altLang="en-US" dirty="0"/>
              <a:t>년  </a:t>
            </a:r>
            <a:r>
              <a:rPr lang="en-US" altLang="ko-KR" dirty="0"/>
              <a:t>- 2037</a:t>
            </a:r>
            <a:r>
              <a:rPr lang="ko-KR" altLang="en-US" dirty="0"/>
              <a:t>명</a:t>
            </a:r>
            <a:r>
              <a:rPr lang="en-US" altLang="ko-KR" dirty="0"/>
              <a:t>, 19</a:t>
            </a:r>
            <a:r>
              <a:rPr lang="ko-KR" altLang="en-US" dirty="0"/>
              <a:t>년 </a:t>
            </a:r>
            <a:r>
              <a:rPr lang="en-US" altLang="ko-KR" dirty="0"/>
              <a:t>- 483</a:t>
            </a:r>
            <a:r>
              <a:rPr lang="ko-KR" altLang="en-US" dirty="0"/>
              <a:t>명</a:t>
            </a:r>
            <a:r>
              <a:rPr lang="en-US" altLang="ko-KR" dirty="0"/>
              <a:t>,  20</a:t>
            </a:r>
            <a:r>
              <a:rPr lang="ko-KR" altLang="en-US" dirty="0"/>
              <a:t>년 </a:t>
            </a:r>
            <a:r>
              <a:rPr lang="en-US" altLang="ko-KR" dirty="0"/>
              <a:t>- 686</a:t>
            </a:r>
            <a:r>
              <a:rPr lang="ko-KR" altLang="en-US" dirty="0"/>
              <a:t>명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/>
                </a:solidFill>
              </a:rPr>
              <a:t>생존시간 범위 </a:t>
            </a:r>
            <a:r>
              <a:rPr lang="en-US" altLang="ko-KR" b="1" dirty="0">
                <a:solidFill>
                  <a:schemeClr val="accent1"/>
                </a:solidFill>
              </a:rPr>
              <a:t>: </a:t>
            </a:r>
            <a:r>
              <a:rPr lang="en-US" altLang="ko-KR" dirty="0"/>
              <a:t>0 ~ 370 (</a:t>
            </a:r>
            <a:r>
              <a:rPr lang="ko-KR" altLang="en-US" dirty="0"/>
              <a:t>단위</a:t>
            </a:r>
            <a:r>
              <a:rPr lang="en-US" altLang="ko-KR" dirty="0"/>
              <a:t>: 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/>
                </a:solidFill>
              </a:rPr>
              <a:t>중도절단의 정의 </a:t>
            </a:r>
            <a:r>
              <a:rPr lang="en-US" altLang="ko-KR" b="1" dirty="0">
                <a:solidFill>
                  <a:schemeClr val="accent1"/>
                </a:solidFill>
              </a:rPr>
              <a:t>: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u="sng" dirty="0">
                <a:solidFill>
                  <a:srgbClr val="FF0000"/>
                </a:solidFill>
              </a:rPr>
              <a:t>최종적인 설문에서 이직을 하지 않은 상태면 중도절단</a:t>
            </a:r>
            <a:r>
              <a:rPr lang="en-US" altLang="ko-KR" u="sng" dirty="0"/>
              <a:t>.</a:t>
            </a:r>
            <a:endParaRPr lang="ko-KR" altLang="en-US" u="sng" dirty="0"/>
          </a:p>
          <a:p>
            <a:endParaRPr lang="en-US" altLang="ko-KR" dirty="0"/>
          </a:p>
          <a:p>
            <a:r>
              <a:rPr lang="en-US" altLang="ko-KR" dirty="0"/>
              <a:t>※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퇴직은</a:t>
            </a:r>
            <a:r>
              <a:rPr lang="ko-KR" altLang="en-US" dirty="0"/>
              <a:t> 이직으로 취급하므로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중도절단이 아님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5679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자료의 구성</a:t>
            </a:r>
          </a:p>
        </p:txBody>
      </p:sp>
      <p:sp>
        <p:nvSpPr>
          <p:cNvPr id="7" name="내용 개체 틀 36">
            <a:extLst>
              <a:ext uri="{FF2B5EF4-FFF2-40B4-BE49-F238E27FC236}">
                <a16:creationId xmlns:a16="http://schemas.microsoft.com/office/drawing/2014/main" id="{8CDA707F-FA51-4694-83B9-7F844FD776DB}"/>
              </a:ext>
            </a:extLst>
          </p:cNvPr>
          <p:cNvSpPr txBox="1">
            <a:spLocks/>
          </p:cNvSpPr>
          <p:nvPr/>
        </p:nvSpPr>
        <p:spPr>
          <a:xfrm>
            <a:off x="716823" y="2348880"/>
            <a:ext cx="7992887" cy="3456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1600" i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/>
            <a:endParaRPr lang="en-US" altLang="ko-KR" sz="2000" i="0" dirty="0">
              <a:solidFill>
                <a:schemeClr val="tx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2122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명중</a:t>
            </a: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, 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이상치 </a:t>
            </a: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3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개</a:t>
            </a: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, </a:t>
            </a:r>
            <a:r>
              <a:rPr lang="ko-KR" altLang="en-US" sz="2000" i="0" dirty="0" err="1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결측치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12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개를 제외한 </a:t>
            </a: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2107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명 고려 </a:t>
            </a:r>
            <a:endParaRPr lang="en-US" altLang="ko-KR" sz="2000" i="0" dirty="0">
              <a:solidFill>
                <a:schemeClr val="tx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fontAlgn="base">
              <a:buFont typeface="Wingdings" panose="05000000000000000000" pitchFamily="2" charset="2"/>
              <a:buChar char="§"/>
            </a:pPr>
            <a:endParaRPr lang="en-US" altLang="ko-KR" sz="2000" i="0" dirty="0">
              <a:solidFill>
                <a:schemeClr val="tx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의뢰자가 분석 대상자를 </a:t>
            </a: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‘1,2,3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차 설문에 모두 </a:t>
            </a:r>
            <a:r>
              <a:rPr lang="ko-KR" altLang="en-US" sz="2000" i="0" dirty="0" err="1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응한사람</a:t>
            </a: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’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혹은</a:t>
            </a: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 ‘1,3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차 설문에 </a:t>
            </a:r>
            <a:r>
              <a:rPr lang="ko-KR" altLang="en-US" sz="2000" i="0" dirty="0" err="1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응한사람</a:t>
            </a: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’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으로 제한한 뒤 보고싶다는 의뢰 요청</a:t>
            </a:r>
            <a:endParaRPr lang="en-US" altLang="ko-KR" sz="2000" i="0" dirty="0">
              <a:solidFill>
                <a:schemeClr val="tx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fontAlgn="base">
              <a:buFont typeface="Wingdings" panose="05000000000000000000" pitchFamily="2" charset="2"/>
              <a:buChar char="§"/>
            </a:pPr>
            <a:endParaRPr lang="en-US" altLang="ko-KR" sz="2000" i="0" dirty="0">
              <a:solidFill>
                <a:schemeClr val="tx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fontAlgn="base">
              <a:buFont typeface="Wingdings" panose="05000000000000000000" pitchFamily="2" charset="2"/>
              <a:buChar char="§"/>
            </a:pPr>
            <a:endParaRPr lang="en-US" altLang="ko-KR" sz="2000" i="0" dirty="0">
              <a:solidFill>
                <a:schemeClr val="tx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 fontAlgn="base"/>
            <a:r>
              <a:rPr lang="ko-KR" altLang="en-US" sz="2000" b="1" dirty="0">
                <a:solidFill>
                  <a:srgbClr val="0070C0"/>
                </a:solidFill>
              </a:rPr>
              <a:t>→</a:t>
            </a:r>
            <a:r>
              <a:rPr lang="ko-KR" altLang="en-US" b="1" dirty="0"/>
              <a:t> </a:t>
            </a:r>
            <a:r>
              <a:rPr lang="ko-KR" altLang="en-US" sz="2000" b="1" i="0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최종적인 데이터 크기</a:t>
            </a:r>
            <a:r>
              <a:rPr lang="ko-KR" altLang="en-US" sz="2000" i="0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en-US" altLang="ko-KR" sz="2000" i="0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: </a:t>
            </a: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629(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행</a:t>
            </a: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) X 15(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열</a:t>
            </a: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)</a:t>
            </a:r>
          </a:p>
          <a:p>
            <a:pPr fontAlgn="base">
              <a:buFont typeface="Wingdings" panose="05000000000000000000" pitchFamily="2" charset="2"/>
              <a:buChar char="§"/>
            </a:pPr>
            <a:endParaRPr lang="ko-KR" altLang="en-US" sz="2000" i="0" dirty="0">
              <a:solidFill>
                <a:schemeClr val="tx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9B086-94F6-4E4A-976B-2C43F5E5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11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0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F69F7A2-ED11-4B40-A926-1E3F191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자료의 구성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1CB69-084A-4AB4-9DE6-035D0EF6320E}"/>
              </a:ext>
            </a:extLst>
          </p:cNvPr>
          <p:cNvSpPr txBox="1"/>
          <p:nvPr/>
        </p:nvSpPr>
        <p:spPr>
          <a:xfrm>
            <a:off x="1331640" y="1520788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전처리</a:t>
            </a:r>
            <a:r>
              <a:rPr lang="ko-KR" altLang="en-US" dirty="0"/>
              <a:t> 된 데이터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40B52-0DF7-44F4-976C-9537BDB2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12</a:t>
            </a:fld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91CD61-BE67-4EF2-8886-73A166728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7" y="2204864"/>
            <a:ext cx="8732782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47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F69F7A2-ED11-4B40-A926-1E3F1917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자료의 구성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D29A2-7BEF-4871-A9E0-571AA0F8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13</a:t>
            </a:fld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D17A59-102B-491C-AFF8-CEA365734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1340768"/>
            <a:ext cx="7853556" cy="49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565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220071" y="3642390"/>
            <a:ext cx="2995450" cy="951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Kaplan-Meier </a:t>
            </a: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적용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Cox </a:t>
            </a: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모형 적용 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27984" y="2492896"/>
            <a:ext cx="792087" cy="919163"/>
            <a:chOff x="4355976" y="1727856"/>
            <a:chExt cx="792087" cy="919163"/>
          </a:xfrm>
        </p:grpSpPr>
        <p:sp>
          <p:nvSpPr>
            <p:cNvPr id="6" name="육각형 5"/>
            <p:cNvSpPr/>
            <p:nvPr/>
          </p:nvSpPr>
          <p:spPr bwMode="auto">
            <a:xfrm rot="16200000">
              <a:off x="4292438" y="1791394"/>
              <a:ext cx="919163" cy="792087"/>
            </a:xfrm>
            <a:prstGeom prst="hexagon">
              <a:avLst/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451295" y="1895049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03</a:t>
              </a:r>
              <a:endParaRPr kumimoji="1" lang="ko-KR" altLang="ko-KR" sz="32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  <p:sp>
        <p:nvSpPr>
          <p:cNvPr id="9" name="Text Box 5">
            <a:extLst>
              <a:ext uri="{FF2B5EF4-FFF2-40B4-BE49-F238E27FC236}">
                <a16:creationId xmlns:a16="http://schemas.microsoft.com/office/drawing/2014/main" id="{EF936BD1-1466-4FAA-A666-98F2DCFDD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2706254"/>
            <a:ext cx="29527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600" b="1" dirty="0">
                <a:solidFill>
                  <a:schemeClr val="bg1">
                    <a:lumMod val="65000"/>
                  </a:schemeClr>
                </a:solidFill>
                <a:ea typeface="맑은 고딕" pitchFamily="50" charset="-127"/>
              </a:rPr>
              <a:t>분석 결과</a:t>
            </a:r>
            <a:endParaRPr lang="en-US" altLang="ko-KR" sz="2600" b="1" dirty="0">
              <a:solidFill>
                <a:schemeClr val="bg1">
                  <a:lumMod val="65000"/>
                </a:schemeClr>
              </a:solidFill>
              <a:ea typeface="맑은 고딕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7B1920-ECC0-4022-8476-33B8E24C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63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9B086-94F6-4E4A-976B-2C43F5E5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15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3AF0CB95-B7BD-4C9D-BC6B-23F10FC1D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분석 결과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Kaplan Meier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적용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A7651-99C4-4B8B-9596-C932919439D7}"/>
              </a:ext>
            </a:extLst>
          </p:cNvPr>
          <p:cNvSpPr txBox="1"/>
          <p:nvPr/>
        </p:nvSpPr>
        <p:spPr>
          <a:xfrm>
            <a:off x="1691680" y="2492896"/>
            <a:ext cx="5472608" cy="207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000" b="1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문제</a:t>
            </a:r>
            <a:r>
              <a:rPr lang="en-US" altLang="ko-KR" sz="2000" b="1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1</a:t>
            </a:r>
            <a:r>
              <a:rPr lang="en-US" altLang="ko-KR" sz="2000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.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간호사의 이직현황 파악</a:t>
            </a:r>
            <a:endParaRPr lang="en-US" altLang="ko-KR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fontAlgn="base"/>
            <a:endParaRPr lang="en-US" altLang="ko-KR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fontAlgn="base"/>
            <a:r>
              <a:rPr lang="ko-KR" altLang="en-US" sz="2000" b="1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문제</a:t>
            </a:r>
            <a:r>
              <a:rPr lang="en-US" altLang="ko-KR" sz="2000" b="1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2</a:t>
            </a:r>
            <a:r>
              <a:rPr lang="en-US" altLang="ko-KR" sz="2000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.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간호사의 이직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/</a:t>
            </a:r>
            <a:r>
              <a:rPr lang="ko-KR" altLang="en-US" sz="2000" dirty="0" err="1">
                <a:latin typeface="휴먼고딕" panose="02010504000101010101" pitchFamily="2" charset="-127"/>
                <a:ea typeface="휴먼고딕" panose="02010504000101010101" pitchFamily="2" charset="-127"/>
              </a:rPr>
              <a:t>비이직군의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특성 비교</a:t>
            </a:r>
            <a:endParaRPr lang="en-US" altLang="ko-KR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endParaRPr lang="en-US" altLang="ko-KR" sz="2300" dirty="0"/>
          </a:p>
          <a:p>
            <a:pPr marL="342900" indent="-342900">
              <a:buAutoNum type="arabicParenR"/>
            </a:pPr>
            <a:endParaRPr lang="en-US" altLang="ko-KR" sz="2300" dirty="0"/>
          </a:p>
          <a:p>
            <a:r>
              <a:rPr lang="ko-KR" altLang="en-US" sz="2300" dirty="0"/>
              <a:t>두 가지를 의뢰를 </a:t>
            </a:r>
            <a:r>
              <a:rPr lang="en-US" altLang="ko-KR" sz="2300" dirty="0"/>
              <a:t>Kaplan Meier</a:t>
            </a:r>
            <a:r>
              <a:rPr lang="ko-KR" altLang="en-US" sz="2300" dirty="0"/>
              <a:t>를 적용</a:t>
            </a:r>
            <a:r>
              <a:rPr lang="en-US" altLang="ko-KR" sz="2300" dirty="0"/>
              <a:t>.</a:t>
            </a:r>
            <a:endParaRPr lang="ko-KR" altLang="en-US" sz="2300" dirty="0"/>
          </a:p>
        </p:txBody>
      </p:sp>
    </p:spTree>
    <p:extLst>
      <p:ext uri="{BB962C8B-B14F-4D97-AF65-F5344CB8AC3E}">
        <p14:creationId xmlns:p14="http://schemas.microsoft.com/office/powerpoint/2010/main" val="2399260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분석 결과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Kaplan Meier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16</a:t>
            </a:fld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423F11-EC67-4153-B3D6-23EBC7722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35198"/>
            <a:ext cx="8075240" cy="4498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6AB993-74BF-48A8-85F0-BAF76F710904}"/>
              </a:ext>
            </a:extLst>
          </p:cNvPr>
          <p:cNvSpPr txBox="1"/>
          <p:nvPr/>
        </p:nvSpPr>
        <p:spPr>
          <a:xfrm>
            <a:off x="2267744" y="5809267"/>
            <a:ext cx="6419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※ 17,19,20</a:t>
            </a:r>
            <a:r>
              <a:rPr lang="ko-KR" altLang="en-US" sz="1400" dirty="0"/>
              <a:t>년도 모두 설문조사에 응하였거나</a:t>
            </a:r>
            <a:r>
              <a:rPr lang="en-US" altLang="ko-KR" sz="1400" dirty="0"/>
              <a:t>, 17,20</a:t>
            </a:r>
            <a:r>
              <a:rPr lang="ko-KR" altLang="en-US" sz="1400" dirty="0"/>
              <a:t>년도 설문조사에 응답한 사람</a:t>
            </a:r>
          </a:p>
        </p:txBody>
      </p:sp>
    </p:spTree>
    <p:extLst>
      <p:ext uri="{BB962C8B-B14F-4D97-AF65-F5344CB8AC3E}">
        <p14:creationId xmlns:p14="http://schemas.microsoft.com/office/powerpoint/2010/main" val="17836387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분석 결과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Kaplan Meier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17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E23F4912-263D-4AC6-80AF-99837E3D8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736" y="-2966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60F346-0363-49D5-8CDE-3EDCBA6A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75" y="1351621"/>
            <a:ext cx="7778050" cy="47063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69E71B-AE32-45B8-AECF-C825F3267D97}"/>
              </a:ext>
            </a:extLst>
          </p:cNvPr>
          <p:cNvSpPr txBox="1"/>
          <p:nvPr/>
        </p:nvSpPr>
        <p:spPr>
          <a:xfrm>
            <a:off x="6444208" y="6094717"/>
            <a:ext cx="133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P- :  0.361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0797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분석 결과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Kaplan Meier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18</a:t>
            </a:fld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A35AF7-DE6E-45A6-976E-FFCFE3CBF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55" y="1302655"/>
            <a:ext cx="7484254" cy="4750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24F0D1-DE4D-4891-9F7E-CDCF7510E76A}"/>
              </a:ext>
            </a:extLst>
          </p:cNvPr>
          <p:cNvSpPr txBox="1"/>
          <p:nvPr/>
        </p:nvSpPr>
        <p:spPr>
          <a:xfrm>
            <a:off x="6444208" y="6094717"/>
            <a:ext cx="133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P- : &lt;0.001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9923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D9B086-94F6-4E4A-976B-2C43F5E5E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19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A7651-99C4-4B8B-9596-C932919439D7}"/>
              </a:ext>
            </a:extLst>
          </p:cNvPr>
          <p:cNvSpPr txBox="1"/>
          <p:nvPr/>
        </p:nvSpPr>
        <p:spPr>
          <a:xfrm>
            <a:off x="1835696" y="2276872"/>
            <a:ext cx="547260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sz="2000" b="1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문제</a:t>
            </a:r>
            <a:r>
              <a:rPr lang="en-US" altLang="ko-KR" sz="2000" b="1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3</a:t>
            </a:r>
            <a:r>
              <a:rPr lang="en-US" altLang="ko-KR" sz="2000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. 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공감역량에 따른 생존분석 </a:t>
            </a:r>
            <a:endParaRPr lang="en-US" altLang="ko-KR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1257300" lvl="2" indent="-457200" fontAlgn="base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전체 대상자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</a:p>
          <a:p>
            <a:pPr marL="1257300" lvl="2" indent="-457200" fontAlgn="base">
              <a:buFont typeface="+mj-lt"/>
              <a:buAutoNum type="arabicParenR"/>
            </a:pP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3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년 이하</a:t>
            </a:r>
            <a:endParaRPr lang="en-US" altLang="ko-KR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1257300" lvl="2" indent="-457200" fontAlgn="base">
              <a:buFont typeface="+mj-lt"/>
              <a:buAutoNum type="arabicParenR"/>
            </a:pP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3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년 초과</a:t>
            </a: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 ~ 6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년 이하</a:t>
            </a:r>
            <a:endParaRPr lang="en-US" altLang="ko-KR" sz="20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1257300" lvl="2" indent="-457200" fontAlgn="base">
              <a:buFont typeface="+mj-lt"/>
              <a:buAutoNum type="arabicParenR"/>
            </a:pPr>
            <a:r>
              <a:rPr lang="en-US" altLang="ko-KR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6</a:t>
            </a:r>
            <a:r>
              <a:rPr lang="ko-KR" altLang="en-US" sz="2000" dirty="0">
                <a:latin typeface="휴먼고딕" panose="02010504000101010101" pitchFamily="2" charset="-127"/>
                <a:ea typeface="휴먼고딕" panose="02010504000101010101" pitchFamily="2" charset="-127"/>
              </a:rPr>
              <a:t>년 초과</a:t>
            </a:r>
          </a:p>
          <a:p>
            <a:pPr marL="342900" indent="-342900">
              <a:buAutoNum type="arabicParenR"/>
            </a:pPr>
            <a:endParaRPr lang="en-US" altLang="ko-KR" sz="2300" dirty="0"/>
          </a:p>
          <a:p>
            <a:pPr marL="342900" indent="-342900">
              <a:buAutoNum type="arabicParenR"/>
            </a:pPr>
            <a:endParaRPr lang="en-US" altLang="ko-KR" sz="2300" dirty="0"/>
          </a:p>
          <a:p>
            <a:r>
              <a:rPr lang="ko-KR" altLang="en-US" sz="2300" dirty="0"/>
              <a:t>의뢰를 </a:t>
            </a:r>
            <a:r>
              <a:rPr lang="en-US" altLang="ko-KR" sz="2300" dirty="0"/>
              <a:t>Cox Regression</a:t>
            </a:r>
            <a:r>
              <a:rPr lang="ko-KR" altLang="en-US" sz="2300" dirty="0"/>
              <a:t>을 적용</a:t>
            </a:r>
            <a:r>
              <a:rPr lang="en-US" altLang="ko-KR" sz="2300" dirty="0"/>
              <a:t>.</a:t>
            </a:r>
            <a:endParaRPr lang="ko-KR" altLang="en-US" sz="2300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FA9416D-A062-4A33-A08D-4161AB16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분석 결과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Cox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모형 적용</a:t>
            </a:r>
          </a:p>
        </p:txBody>
      </p:sp>
    </p:spTree>
    <p:extLst>
      <p:ext uri="{BB962C8B-B14F-4D97-AF65-F5344CB8AC3E}">
        <p14:creationId xmlns:p14="http://schemas.microsoft.com/office/powerpoint/2010/main" val="849925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58097" y="1362834"/>
            <a:ext cx="2263899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</a:pPr>
            <a:r>
              <a:rPr lang="en-US" altLang="ko-KR" sz="3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rPr>
              <a:t>CONTENTS</a:t>
            </a:r>
            <a:endParaRPr lang="ko-KR" altLang="en-US" sz="3000" b="1" dirty="0">
              <a:solidFill>
                <a:schemeClr val="bg1"/>
              </a:solidFill>
              <a:latin typeface="+mj-lt"/>
              <a:ea typeface="맑은 고딕" pitchFamily="50" charset="-127"/>
              <a:cs typeface="+mj-cs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286328" y="2389601"/>
            <a:ext cx="3670048" cy="703263"/>
            <a:chOff x="3638678" y="1695706"/>
            <a:chExt cx="3670048" cy="703263"/>
          </a:xfrm>
        </p:grpSpPr>
        <p:sp>
          <p:nvSpPr>
            <p:cNvPr id="23" name="육각형 22"/>
            <p:cNvSpPr/>
            <p:nvPr/>
          </p:nvSpPr>
          <p:spPr bwMode="auto">
            <a:xfrm rot="16200000">
              <a:off x="3597115" y="1737269"/>
              <a:ext cx="703263" cy="620138"/>
            </a:xfrm>
            <a:prstGeom prst="hexagon">
              <a:avLst/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4355976" y="1834666"/>
              <a:ext cx="295275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600" b="1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</a:rPr>
                <a:t>상담의뢰 소개</a:t>
              </a:r>
              <a:endParaRPr lang="en-US" altLang="ko-KR" sz="26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3668862" y="1808812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01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286328" y="3277749"/>
            <a:ext cx="3670048" cy="703263"/>
            <a:chOff x="3638678" y="2583854"/>
            <a:chExt cx="3670048" cy="703263"/>
          </a:xfrm>
        </p:grpSpPr>
        <p:sp>
          <p:nvSpPr>
            <p:cNvPr id="22" name="육각형 21"/>
            <p:cNvSpPr/>
            <p:nvPr/>
          </p:nvSpPr>
          <p:spPr bwMode="auto">
            <a:xfrm rot="16200000">
              <a:off x="3597115" y="2625417"/>
              <a:ext cx="703263" cy="620138"/>
            </a:xfrm>
            <a:prstGeom prst="hexagon">
              <a:avLst/>
            </a:prstGeom>
            <a:solidFill>
              <a:srgbClr val="7ECA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4355976" y="2698762"/>
              <a:ext cx="295275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600" b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</a:rPr>
                <a:t>자료 탐색</a:t>
              </a:r>
              <a:endParaRPr lang="en-US" altLang="ko-KR" sz="26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3668862" y="2696960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02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4286328" y="4165897"/>
            <a:ext cx="3670048" cy="703263"/>
            <a:chOff x="3638678" y="3472002"/>
            <a:chExt cx="3670048" cy="703263"/>
          </a:xfrm>
        </p:grpSpPr>
        <p:sp>
          <p:nvSpPr>
            <p:cNvPr id="26" name="육각형 25"/>
            <p:cNvSpPr/>
            <p:nvPr/>
          </p:nvSpPr>
          <p:spPr bwMode="auto">
            <a:xfrm rot="16200000">
              <a:off x="3597115" y="3513565"/>
              <a:ext cx="703263" cy="620138"/>
            </a:xfrm>
            <a:prstGeom prst="hexagon">
              <a:avLst/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8" name="Text Box 5"/>
            <p:cNvSpPr txBox="1">
              <a:spLocks noChangeArrowheads="1"/>
            </p:cNvSpPr>
            <p:nvPr/>
          </p:nvSpPr>
          <p:spPr bwMode="auto">
            <a:xfrm>
              <a:off x="4355976" y="3634866"/>
              <a:ext cx="2952750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2600" b="1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</a:rPr>
                <a:t>분석 결과</a:t>
              </a:r>
              <a:endParaRPr lang="en-US" altLang="ko-KR" sz="26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0" name="TextBox 13"/>
            <p:cNvSpPr txBox="1">
              <a:spLocks noChangeArrowheads="1"/>
            </p:cNvSpPr>
            <p:nvPr/>
          </p:nvSpPr>
          <p:spPr bwMode="auto">
            <a:xfrm>
              <a:off x="3668862" y="3585108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03</a:t>
              </a:r>
              <a:endParaRPr lang="ko-KR" altLang="en-US" sz="25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endParaRPr>
            </a:p>
          </p:txBody>
        </p:sp>
      </p:grp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0EBBC7-707E-415C-AA97-769756E5B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분석 결과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Cox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모형 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20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A01344-7F34-48BF-9392-822F17B5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306" y="78348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BAAC0-B5FA-4E6E-B629-4FD928B00272}"/>
              </a:ext>
            </a:extLst>
          </p:cNvPr>
          <p:cNvSpPr txBox="1"/>
          <p:nvPr/>
        </p:nvSpPr>
        <p:spPr>
          <a:xfrm>
            <a:off x="971600" y="2132856"/>
            <a:ext cx="619268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300" dirty="0"/>
              <a:t>다음의 내용을 </a:t>
            </a:r>
            <a:r>
              <a:rPr lang="en-US" altLang="ko-KR" sz="2300" dirty="0"/>
              <a:t>p.19</a:t>
            </a:r>
            <a:r>
              <a:rPr lang="ko-KR" altLang="en-US" sz="2300" dirty="0"/>
              <a:t>의 </a:t>
            </a:r>
            <a:r>
              <a:rPr lang="en-US" altLang="ko-KR" sz="2300" dirty="0"/>
              <a:t>4</a:t>
            </a:r>
            <a:r>
              <a:rPr lang="ko-KR" altLang="en-US" sz="2300" dirty="0"/>
              <a:t>가지 </a:t>
            </a:r>
            <a:r>
              <a:rPr lang="en-US" altLang="ko-KR" sz="2300" dirty="0"/>
              <a:t>Case</a:t>
            </a:r>
            <a:r>
              <a:rPr lang="ko-KR" altLang="en-US" sz="2300" dirty="0"/>
              <a:t>에 대해 전개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8EEB8-5A57-4996-9379-356A420E3C4F}"/>
              </a:ext>
            </a:extLst>
          </p:cNvPr>
          <p:cNvSpPr txBox="1"/>
          <p:nvPr/>
        </p:nvSpPr>
        <p:spPr>
          <a:xfrm>
            <a:off x="987584" y="3068960"/>
            <a:ext cx="708513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생존기간에 영향을 주는 변수 선택 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/>
              <a:t>변수 각각마다</a:t>
            </a:r>
            <a:r>
              <a:rPr lang="en-US" altLang="ko-KR" dirty="0"/>
              <a:t>(univariate)</a:t>
            </a:r>
            <a:r>
              <a:rPr lang="ko-KR" altLang="en-US" dirty="0"/>
              <a:t> 생존시간에 영향을 주는지 살펴봄 </a:t>
            </a:r>
            <a:r>
              <a:rPr lang="en-US" altLang="ko-KR" dirty="0"/>
              <a:t>(p- &lt; 0.2)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rgbClr val="0070C0"/>
                </a:solidFill>
              </a:rPr>
              <a:t>Cox Regression </a:t>
            </a:r>
            <a:r>
              <a:rPr lang="ko-KR" altLang="en-US" dirty="0">
                <a:solidFill>
                  <a:srgbClr val="0070C0"/>
                </a:solidFill>
              </a:rPr>
              <a:t>적합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선택된 각 변수마다 비례위험가정 파악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변수 별 </a:t>
            </a:r>
            <a:r>
              <a:rPr lang="en-US" altLang="ko-KR" dirty="0">
                <a:solidFill>
                  <a:srgbClr val="0070C0"/>
                </a:solidFill>
              </a:rPr>
              <a:t>Hazard Ratio </a:t>
            </a:r>
            <a:r>
              <a:rPr lang="ko-KR" altLang="en-US" dirty="0">
                <a:solidFill>
                  <a:srgbClr val="0070C0"/>
                </a:solidFill>
              </a:rPr>
              <a:t>유의성 파악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7123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분석 결과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Cox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모형 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21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A01344-7F34-48BF-9392-822F17B5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306" y="78348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BAAC0-B5FA-4E6E-B629-4FD928B00272}"/>
              </a:ext>
            </a:extLst>
          </p:cNvPr>
          <p:cNvSpPr txBox="1"/>
          <p:nvPr/>
        </p:nvSpPr>
        <p:spPr>
          <a:xfrm>
            <a:off x="1335551" y="1542564"/>
            <a:ext cx="216024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/>
              <a:t>1) </a:t>
            </a:r>
            <a:r>
              <a:rPr lang="ko-KR" altLang="en-US" sz="2300" dirty="0"/>
              <a:t>전체 대상자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8EEB8-5A57-4996-9379-356A420E3C4F}"/>
              </a:ext>
            </a:extLst>
          </p:cNvPr>
          <p:cNvSpPr txBox="1"/>
          <p:nvPr/>
        </p:nvSpPr>
        <p:spPr>
          <a:xfrm>
            <a:off x="1029434" y="2378586"/>
            <a:ext cx="74309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반드시 들어가야 하는 변수 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/>
              <a:t>공감</a:t>
            </a:r>
            <a:r>
              <a:rPr lang="en-US" altLang="ko-KR" dirty="0"/>
              <a:t>_com, </a:t>
            </a:r>
            <a:r>
              <a:rPr lang="ko-KR" altLang="en-US" dirty="0"/>
              <a:t>공감</a:t>
            </a:r>
            <a:r>
              <a:rPr lang="en-US" altLang="ko-KR" dirty="0"/>
              <a:t>_</a:t>
            </a:r>
            <a:r>
              <a:rPr lang="en-US" altLang="ko-KR" dirty="0" err="1"/>
              <a:t>sen</a:t>
            </a:r>
            <a:r>
              <a:rPr lang="en-US" altLang="ko-KR" dirty="0"/>
              <a:t> , </a:t>
            </a:r>
            <a:r>
              <a:rPr lang="ko-KR" altLang="en-US" dirty="0"/>
              <a:t>공감</a:t>
            </a:r>
            <a:r>
              <a:rPr lang="en-US" altLang="ko-KR" dirty="0"/>
              <a:t>_ins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생존기간에 영향을 주는 변수 선택 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결혼</a:t>
            </a:r>
            <a:r>
              <a:rPr lang="en-US" altLang="ko-KR" dirty="0"/>
              <a:t>, </a:t>
            </a:r>
            <a:r>
              <a:rPr lang="ko-KR" altLang="en-US" dirty="0"/>
              <a:t>학위</a:t>
            </a:r>
            <a:r>
              <a:rPr lang="en-US" altLang="ko-KR" dirty="0"/>
              <a:t>, </a:t>
            </a:r>
            <a:r>
              <a:rPr lang="ko-KR" altLang="en-US" dirty="0"/>
              <a:t>이직계획유무</a:t>
            </a:r>
            <a:r>
              <a:rPr lang="en-US" altLang="ko-KR" dirty="0"/>
              <a:t>, </a:t>
            </a:r>
            <a:r>
              <a:rPr lang="ko-KR" altLang="en-US" dirty="0"/>
              <a:t>건강상태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비례위험가정 파악 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en-US" altLang="ko-KR" dirty="0"/>
              <a:t>Schoenfeld </a:t>
            </a:r>
            <a:r>
              <a:rPr lang="ko-KR" altLang="en-US" dirty="0"/>
              <a:t>방법을 통한 </a:t>
            </a:r>
            <a:r>
              <a:rPr lang="en-US" altLang="ko-KR" dirty="0"/>
              <a:t>Schoenfeld Residual </a:t>
            </a:r>
            <a:r>
              <a:rPr lang="ko-KR" altLang="en-US" dirty="0"/>
              <a:t>의 </a:t>
            </a:r>
            <a:r>
              <a:rPr lang="en-US" altLang="ko-KR" dirty="0"/>
              <a:t>Plot</a:t>
            </a:r>
            <a:r>
              <a:rPr lang="ko-KR" altLang="en-US" dirty="0"/>
              <a:t>과 통계량을 살펴본 결과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dirty="0"/>
              <a:t>‘</a:t>
            </a:r>
            <a:r>
              <a:rPr lang="ko-KR" altLang="en-US" dirty="0"/>
              <a:t>결혼 변수</a:t>
            </a:r>
            <a:r>
              <a:rPr lang="en-US" altLang="ko-KR" dirty="0"/>
              <a:t>’</a:t>
            </a:r>
            <a:r>
              <a:rPr lang="ko-KR" altLang="en-US" dirty="0"/>
              <a:t>에서만 비례위험 가정을 만족하지 못함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949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분석 결과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Cox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모형 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22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A01344-7F34-48BF-9392-822F17B5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306" y="78348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BAAC0-B5FA-4E6E-B629-4FD928B00272}"/>
              </a:ext>
            </a:extLst>
          </p:cNvPr>
          <p:cNvSpPr txBox="1"/>
          <p:nvPr/>
        </p:nvSpPr>
        <p:spPr>
          <a:xfrm>
            <a:off x="1335551" y="1542564"/>
            <a:ext cx="216024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/>
              <a:t>1) </a:t>
            </a:r>
            <a:r>
              <a:rPr lang="ko-KR" altLang="en-US" sz="2300" dirty="0"/>
              <a:t>전체 대상자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8EEB8-5A57-4996-9379-356A420E3C4F}"/>
              </a:ext>
            </a:extLst>
          </p:cNvPr>
          <p:cNvSpPr txBox="1"/>
          <p:nvPr/>
        </p:nvSpPr>
        <p:spPr>
          <a:xfrm>
            <a:off x="1029433" y="2119944"/>
            <a:ext cx="7178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 err="1"/>
              <a:t>귀무가설</a:t>
            </a:r>
            <a:r>
              <a:rPr lang="ko-KR" altLang="en-US" dirty="0"/>
              <a:t> </a:t>
            </a:r>
            <a:r>
              <a:rPr lang="en-US" altLang="ko-KR" dirty="0"/>
              <a:t>:  ‘</a:t>
            </a:r>
            <a:r>
              <a:rPr lang="ko-KR" altLang="en-US" dirty="0"/>
              <a:t>결혼변수는 시간에 따라 영향을 받지 않는다</a:t>
            </a:r>
            <a:r>
              <a:rPr lang="en-US" altLang="ko-KR" dirty="0"/>
              <a:t>.’ (</a:t>
            </a:r>
            <a:r>
              <a:rPr lang="ko-KR" altLang="en-US" dirty="0"/>
              <a:t>시간에 대한 기울기는 </a:t>
            </a:r>
            <a:r>
              <a:rPr lang="en-US" altLang="ko-KR" dirty="0"/>
              <a:t>0</a:t>
            </a:r>
            <a:r>
              <a:rPr lang="ko-KR" altLang="en-US" dirty="0"/>
              <a:t>이다</a:t>
            </a:r>
            <a:r>
              <a:rPr lang="en-US" altLang="ko-KR" dirty="0"/>
              <a:t>)</a:t>
            </a: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90831AC-F30F-41F7-98E3-B6DF66C30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23939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124723600">
            <a:extLst>
              <a:ext uri="{FF2B5EF4-FFF2-40B4-BE49-F238E27FC236}">
                <a16:creationId xmlns:a16="http://schemas.microsoft.com/office/drawing/2014/main" id="{F231F63D-7126-43B1-A31A-9FC4E8B12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6124"/>
            <a:ext cx="5400675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83D6275-DF9A-4851-90C0-00A3FE0C4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358" y="4562933"/>
            <a:ext cx="1933575" cy="571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E69280-6ADA-4CD8-98A6-C3F010CEDEFF}"/>
              </a:ext>
            </a:extLst>
          </p:cNvPr>
          <p:cNvSpPr txBox="1"/>
          <p:nvPr/>
        </p:nvSpPr>
        <p:spPr>
          <a:xfrm>
            <a:off x="6119664" y="59201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0C0"/>
                </a:solidFill>
              </a:rPr>
              <a:t>→ 층화로 해결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0250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분석 결과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Cox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모형 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23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A01344-7F34-48BF-9392-822F17B5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306" y="78348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BAAC0-B5FA-4E6E-B629-4FD928B00272}"/>
              </a:ext>
            </a:extLst>
          </p:cNvPr>
          <p:cNvSpPr txBox="1"/>
          <p:nvPr/>
        </p:nvSpPr>
        <p:spPr>
          <a:xfrm>
            <a:off x="1335551" y="1542564"/>
            <a:ext cx="216024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/>
              <a:t>1) </a:t>
            </a:r>
            <a:r>
              <a:rPr lang="ko-KR" altLang="en-US" sz="2300" dirty="0"/>
              <a:t>전체 대상자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8EEB8-5A57-4996-9379-356A420E3C4F}"/>
              </a:ext>
            </a:extLst>
          </p:cNvPr>
          <p:cNvSpPr txBox="1"/>
          <p:nvPr/>
        </p:nvSpPr>
        <p:spPr>
          <a:xfrm>
            <a:off x="1043608" y="2378586"/>
            <a:ext cx="71784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결혼변수 </a:t>
            </a:r>
            <a:r>
              <a:rPr lang="en-US" altLang="ko-KR" dirty="0"/>
              <a:t>(2 class)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기혼과 미혼으로</a:t>
            </a:r>
            <a:r>
              <a:rPr lang="en-US" altLang="ko-KR" dirty="0"/>
              <a:t> </a:t>
            </a:r>
            <a:r>
              <a:rPr lang="ko-KR" altLang="en-US" dirty="0"/>
              <a:t>층화 하여 각각 분석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이때</a:t>
            </a:r>
            <a:r>
              <a:rPr lang="en-US" altLang="ko-KR" dirty="0"/>
              <a:t>,  </a:t>
            </a:r>
            <a:r>
              <a:rPr lang="ko-KR" altLang="en-US" dirty="0"/>
              <a:t>결혼변수가 나머지 다른 변수들과 교호작용이 있을 수 있음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교호작용을 고려한 모형과 고려하지 않아도 되는 모형을 우선 검정하여야 함</a:t>
            </a:r>
            <a:r>
              <a:rPr lang="en-US" altLang="ko-KR" dirty="0"/>
              <a:t>. (LR test </a:t>
            </a:r>
            <a:r>
              <a:rPr lang="ko-KR" altLang="en-US" dirty="0"/>
              <a:t>진행</a:t>
            </a:r>
            <a:r>
              <a:rPr lang="en-US" altLang="ko-KR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그 결과</a:t>
            </a:r>
            <a:r>
              <a:rPr lang="en-US" altLang="ko-KR" dirty="0"/>
              <a:t>, </a:t>
            </a:r>
            <a:r>
              <a:rPr lang="ko-KR" altLang="en-US" dirty="0"/>
              <a:t>교호작용이 있는 모형 선택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CF8551-AE39-4863-8C3F-7ECFA991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4801765"/>
            <a:ext cx="6652150" cy="135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617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분석 결과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Cox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모형 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24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A01344-7F34-48BF-9392-822F17B5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306" y="78348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BAAC0-B5FA-4E6E-B629-4FD928B00272}"/>
              </a:ext>
            </a:extLst>
          </p:cNvPr>
          <p:cNvSpPr txBox="1"/>
          <p:nvPr/>
        </p:nvSpPr>
        <p:spPr>
          <a:xfrm>
            <a:off x="1335551" y="1542564"/>
            <a:ext cx="216024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/>
              <a:t>1) </a:t>
            </a:r>
            <a:r>
              <a:rPr lang="ko-KR" altLang="en-US" sz="2300" dirty="0"/>
              <a:t>전체 대상자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90831AC-F30F-41F7-98E3-B6DF66C30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23939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6EB7A-24B7-40AC-9D62-50A629BAB9FE}"/>
              </a:ext>
            </a:extLst>
          </p:cNvPr>
          <p:cNvSpPr txBox="1"/>
          <p:nvPr/>
        </p:nvSpPr>
        <p:spPr>
          <a:xfrm>
            <a:off x="755576" y="2378586"/>
            <a:ext cx="793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결혼변수와 다른 변수 간의 교호작용을 고려한 모형에 대해</a:t>
            </a:r>
            <a:r>
              <a:rPr lang="en-US" altLang="ko-KR" dirty="0"/>
              <a:t>, </a:t>
            </a:r>
            <a:r>
              <a:rPr lang="ko-KR" altLang="en-US" dirty="0"/>
              <a:t>층화로 적용한 모형적합도 </a:t>
            </a:r>
            <a:r>
              <a:rPr lang="en-US" altLang="ko-KR" dirty="0"/>
              <a:t>(</a:t>
            </a:r>
            <a:r>
              <a:rPr lang="ko-KR" altLang="en-US" dirty="0"/>
              <a:t>기혼</a:t>
            </a:r>
            <a:r>
              <a:rPr lang="en-US" altLang="ko-KR" dirty="0"/>
              <a:t>)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F430A251-811A-4940-96E5-ECFA7904A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472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C0A54CB-081D-4201-81FF-6B8CBB084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87" y="3137664"/>
            <a:ext cx="3733800" cy="666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44118B-D5C5-4ED7-BB6F-2EEF16678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551" y="5000486"/>
            <a:ext cx="3867150" cy="7048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E9857A-8E4F-4B1B-B403-06092462D828}"/>
              </a:ext>
            </a:extLst>
          </p:cNvPr>
          <p:cNvSpPr txBox="1"/>
          <p:nvPr/>
        </p:nvSpPr>
        <p:spPr>
          <a:xfrm>
            <a:off x="755576" y="4299972"/>
            <a:ext cx="7931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결혼변수와 다른 변수 간의 교호작용을 고려한 모형에 대해</a:t>
            </a:r>
            <a:r>
              <a:rPr lang="en-US" altLang="ko-KR" dirty="0"/>
              <a:t>, </a:t>
            </a:r>
            <a:r>
              <a:rPr lang="ko-KR" altLang="en-US" dirty="0"/>
              <a:t>층화로 적용한 모형적합도 </a:t>
            </a:r>
            <a:r>
              <a:rPr lang="en-US" altLang="ko-KR" dirty="0"/>
              <a:t>(</a:t>
            </a:r>
            <a:r>
              <a:rPr lang="ko-KR" altLang="en-US" dirty="0"/>
              <a:t>미혼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2463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분석 결과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Cox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모형 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25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A01344-7F34-48BF-9392-822F17B5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306" y="78348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BAAC0-B5FA-4E6E-B629-4FD928B00272}"/>
              </a:ext>
            </a:extLst>
          </p:cNvPr>
          <p:cNvSpPr txBox="1"/>
          <p:nvPr/>
        </p:nvSpPr>
        <p:spPr>
          <a:xfrm>
            <a:off x="1335551" y="1542564"/>
            <a:ext cx="216024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/>
              <a:t>1) </a:t>
            </a:r>
            <a:r>
              <a:rPr lang="ko-KR" altLang="en-US" sz="2300" dirty="0"/>
              <a:t>전체 대상자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90831AC-F30F-41F7-98E3-B6DF66C30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23939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6EB7A-24B7-40AC-9D62-50A629BAB9FE}"/>
              </a:ext>
            </a:extLst>
          </p:cNvPr>
          <p:cNvSpPr txBox="1"/>
          <p:nvPr/>
        </p:nvSpPr>
        <p:spPr>
          <a:xfrm>
            <a:off x="1115616" y="2187129"/>
            <a:ext cx="717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결혼변수와 다른 변수 간의 교호작용을 고려한 모형에 대해</a:t>
            </a:r>
            <a:r>
              <a:rPr lang="en-US" altLang="ko-KR" dirty="0"/>
              <a:t>, </a:t>
            </a:r>
            <a:r>
              <a:rPr lang="ko-KR" altLang="en-US" dirty="0"/>
              <a:t>층화로 적용 </a:t>
            </a:r>
            <a:r>
              <a:rPr lang="en-US" altLang="ko-KR" dirty="0"/>
              <a:t>(</a:t>
            </a:r>
            <a:r>
              <a:rPr lang="ko-KR" altLang="en-US" dirty="0"/>
              <a:t>기혼</a:t>
            </a:r>
            <a:r>
              <a:rPr lang="en-US" altLang="ko-KR" dirty="0"/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F40EEA-C2EB-45DD-A8EA-D6CADCBC6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88921"/>
            <a:ext cx="5594447" cy="374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1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분석 결과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Cox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모형 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26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A01344-7F34-48BF-9392-822F17B5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306" y="78348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BAAC0-B5FA-4E6E-B629-4FD928B00272}"/>
              </a:ext>
            </a:extLst>
          </p:cNvPr>
          <p:cNvSpPr txBox="1"/>
          <p:nvPr/>
        </p:nvSpPr>
        <p:spPr>
          <a:xfrm>
            <a:off x="1335551" y="1542564"/>
            <a:ext cx="216024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/>
              <a:t>1) </a:t>
            </a:r>
            <a:r>
              <a:rPr lang="ko-KR" altLang="en-US" sz="2300" dirty="0"/>
              <a:t>전체 대상자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90831AC-F30F-41F7-98E3-B6DF66C30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23939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6EB7A-24B7-40AC-9D62-50A629BAB9FE}"/>
              </a:ext>
            </a:extLst>
          </p:cNvPr>
          <p:cNvSpPr txBox="1"/>
          <p:nvPr/>
        </p:nvSpPr>
        <p:spPr>
          <a:xfrm>
            <a:off x="991012" y="2114852"/>
            <a:ext cx="71784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/>
              <a:t>결혼변수와 다른 변수 간의 교호작용을 고려한 모형에 대해</a:t>
            </a:r>
            <a:r>
              <a:rPr lang="en-US" altLang="ko-KR" sz="1200" dirty="0"/>
              <a:t>, </a:t>
            </a:r>
            <a:r>
              <a:rPr lang="ko-KR" altLang="en-US" sz="1200" dirty="0"/>
              <a:t>층화로 적용 </a:t>
            </a:r>
            <a:r>
              <a:rPr lang="en-US" altLang="ko-KR" sz="1200" dirty="0"/>
              <a:t>(</a:t>
            </a:r>
            <a:r>
              <a:rPr lang="ko-KR" altLang="en-US" sz="1200" dirty="0"/>
              <a:t>기혼</a:t>
            </a:r>
            <a:r>
              <a:rPr lang="en-US" altLang="ko-KR" sz="12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/>
              <a:t>예시</a:t>
            </a:r>
            <a:r>
              <a:rPr lang="en-US" altLang="ko-KR" sz="1200" dirty="0"/>
              <a:t>) </a:t>
            </a:r>
            <a:r>
              <a:rPr lang="ko-KR" altLang="en-US" sz="1200" dirty="0"/>
              <a:t>아래는 </a:t>
            </a:r>
            <a:r>
              <a:rPr lang="en-US" altLang="ko-KR" sz="1200" dirty="0"/>
              <a:t>‘</a:t>
            </a:r>
            <a:r>
              <a:rPr lang="ko-KR" altLang="en-US" sz="1200" dirty="0"/>
              <a:t>나이 </a:t>
            </a:r>
            <a:r>
              <a:rPr lang="en-US" altLang="ko-KR" sz="1200" dirty="0"/>
              <a:t>: </a:t>
            </a:r>
            <a:r>
              <a:rPr lang="ko-KR" altLang="en-US" sz="1200" dirty="0"/>
              <a:t>데이터의 평균</a:t>
            </a:r>
            <a:r>
              <a:rPr lang="en-US" altLang="ko-KR" sz="1200" dirty="0"/>
              <a:t>, </a:t>
            </a:r>
            <a:r>
              <a:rPr lang="ko-KR" altLang="en-US" sz="1200" dirty="0"/>
              <a:t>공감</a:t>
            </a:r>
            <a:r>
              <a:rPr lang="en-US" altLang="ko-KR" sz="1200" dirty="0"/>
              <a:t>_com : </a:t>
            </a:r>
            <a:r>
              <a:rPr lang="ko-KR" altLang="en-US" sz="1200" dirty="0"/>
              <a:t>평균 </a:t>
            </a:r>
            <a:r>
              <a:rPr lang="en-US" altLang="ko-KR" sz="1200" dirty="0"/>
              <a:t>, </a:t>
            </a:r>
            <a:r>
              <a:rPr lang="ko-KR" altLang="en-US" sz="1200" dirty="0"/>
              <a:t>공감</a:t>
            </a:r>
            <a:r>
              <a:rPr lang="en-US" altLang="ko-KR" sz="1200" dirty="0"/>
              <a:t>_</a:t>
            </a:r>
            <a:r>
              <a:rPr lang="en-US" altLang="ko-KR" sz="1200" dirty="0" err="1"/>
              <a:t>sen</a:t>
            </a:r>
            <a:r>
              <a:rPr lang="en-US" altLang="ko-KR" sz="1200" dirty="0"/>
              <a:t> : </a:t>
            </a:r>
            <a:r>
              <a:rPr lang="ko-KR" altLang="en-US" sz="1200" dirty="0"/>
              <a:t>평균</a:t>
            </a:r>
            <a:r>
              <a:rPr lang="en-US" altLang="ko-KR" sz="1200" dirty="0"/>
              <a:t>, e</a:t>
            </a:r>
            <a:r>
              <a:rPr lang="ko-KR" altLang="en-US" sz="1200" dirty="0"/>
              <a:t>학위 </a:t>
            </a:r>
            <a:r>
              <a:rPr lang="en-US" altLang="ko-KR" sz="1200" dirty="0"/>
              <a:t>: 4</a:t>
            </a:r>
            <a:r>
              <a:rPr lang="ko-KR" altLang="en-US" sz="1200" dirty="0"/>
              <a:t>년제이상 </a:t>
            </a:r>
            <a:r>
              <a:rPr lang="en-US" altLang="ko-KR" sz="1200" dirty="0"/>
              <a:t>, g </a:t>
            </a:r>
            <a:r>
              <a:rPr lang="ko-KR" altLang="en-US" sz="1200" dirty="0"/>
              <a:t>이직계획유무</a:t>
            </a:r>
            <a:r>
              <a:rPr lang="en-US" altLang="ko-KR" sz="1200" dirty="0"/>
              <a:t>: </a:t>
            </a:r>
            <a:r>
              <a:rPr lang="ko-KR" altLang="en-US" sz="1200" dirty="0"/>
              <a:t>없음</a:t>
            </a:r>
            <a:r>
              <a:rPr lang="en-US" altLang="ko-KR" sz="1200" dirty="0"/>
              <a:t>, h </a:t>
            </a:r>
            <a:r>
              <a:rPr lang="ko-KR" altLang="en-US" sz="1200" dirty="0"/>
              <a:t>건강상태</a:t>
            </a:r>
            <a:r>
              <a:rPr lang="en-US" altLang="ko-KR" sz="1200" dirty="0"/>
              <a:t>: </a:t>
            </a:r>
            <a:r>
              <a:rPr lang="ko-KR" altLang="en-US" sz="1200" dirty="0"/>
              <a:t>나쁨 </a:t>
            </a:r>
            <a:r>
              <a:rPr lang="en-US" altLang="ko-KR" sz="1200" dirty="0"/>
              <a:t>‘ </a:t>
            </a:r>
            <a:r>
              <a:rPr lang="ko-KR" altLang="en-US" sz="1200" dirty="0"/>
              <a:t>으로 변수들이 통제된 상황에서</a:t>
            </a:r>
            <a:r>
              <a:rPr lang="en-US" altLang="ko-KR" sz="1200" dirty="0"/>
              <a:t>, </a:t>
            </a:r>
            <a:r>
              <a:rPr lang="ko-KR" altLang="en-US" sz="1200" dirty="0"/>
              <a:t>공감</a:t>
            </a:r>
            <a:r>
              <a:rPr lang="en-US" altLang="ko-KR" sz="1200" dirty="0"/>
              <a:t>_ins </a:t>
            </a:r>
            <a:r>
              <a:rPr lang="ko-KR" altLang="en-US" sz="1200" dirty="0"/>
              <a:t>점수 </a:t>
            </a:r>
            <a:r>
              <a:rPr lang="en-US" altLang="ko-KR" sz="1200" dirty="0"/>
              <a:t>1,3,5 </a:t>
            </a:r>
            <a:r>
              <a:rPr lang="ko-KR" altLang="en-US" sz="1200" dirty="0"/>
              <a:t>에 대한 생존함수 그래프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D5C46A-8162-4553-9789-D5793CE9C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530105"/>
            <a:ext cx="9021955" cy="42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17" name="_x124726640">
            <a:extLst>
              <a:ext uri="{FF2B5EF4-FFF2-40B4-BE49-F238E27FC236}">
                <a16:creationId xmlns:a16="http://schemas.microsoft.com/office/drawing/2014/main" id="{2DF01651-8AC1-4610-ACE7-A88757396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51" y="3040159"/>
            <a:ext cx="6260785" cy="3500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985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분석 결과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Cox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모형 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27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A01344-7F34-48BF-9392-822F17B5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306" y="78348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BAAC0-B5FA-4E6E-B629-4FD928B00272}"/>
              </a:ext>
            </a:extLst>
          </p:cNvPr>
          <p:cNvSpPr txBox="1"/>
          <p:nvPr/>
        </p:nvSpPr>
        <p:spPr>
          <a:xfrm>
            <a:off x="1335551" y="1542564"/>
            <a:ext cx="216024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/>
              <a:t>1) </a:t>
            </a:r>
            <a:r>
              <a:rPr lang="ko-KR" altLang="en-US" sz="2300" dirty="0"/>
              <a:t>전체 대상자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90831AC-F30F-41F7-98E3-B6DF66C30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23939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6EB7A-24B7-40AC-9D62-50A629BAB9FE}"/>
              </a:ext>
            </a:extLst>
          </p:cNvPr>
          <p:cNvSpPr txBox="1"/>
          <p:nvPr/>
        </p:nvSpPr>
        <p:spPr>
          <a:xfrm>
            <a:off x="982750" y="2142368"/>
            <a:ext cx="7178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결혼변수와 다른 변수 간의 교호작용을 고려한 모형에 대해</a:t>
            </a:r>
            <a:r>
              <a:rPr lang="en-US" altLang="ko-KR" dirty="0"/>
              <a:t>, </a:t>
            </a:r>
            <a:r>
              <a:rPr lang="ko-KR" altLang="en-US" dirty="0"/>
              <a:t>층화로 적용 </a:t>
            </a:r>
            <a:r>
              <a:rPr lang="en-US" altLang="ko-KR" dirty="0"/>
              <a:t>(</a:t>
            </a:r>
            <a:r>
              <a:rPr lang="ko-KR" altLang="en-US" dirty="0"/>
              <a:t>미혼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8C624E-7816-4252-9864-B3EBE07C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822659"/>
            <a:ext cx="5832648" cy="378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45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분석 결과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Cox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모형 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28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A01344-7F34-48BF-9392-822F17B5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306" y="78348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BAAC0-B5FA-4E6E-B629-4FD928B00272}"/>
              </a:ext>
            </a:extLst>
          </p:cNvPr>
          <p:cNvSpPr txBox="1"/>
          <p:nvPr/>
        </p:nvSpPr>
        <p:spPr>
          <a:xfrm>
            <a:off x="1335551" y="1542564"/>
            <a:ext cx="216024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/>
              <a:t>1) </a:t>
            </a:r>
            <a:r>
              <a:rPr lang="ko-KR" altLang="en-US" sz="2300" dirty="0"/>
              <a:t>전체 대상자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690831AC-F30F-41F7-98E3-B6DF66C30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664" y="239399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56EB7A-24B7-40AC-9D62-50A629BAB9FE}"/>
              </a:ext>
            </a:extLst>
          </p:cNvPr>
          <p:cNvSpPr txBox="1"/>
          <p:nvPr/>
        </p:nvSpPr>
        <p:spPr>
          <a:xfrm>
            <a:off x="991012" y="2114852"/>
            <a:ext cx="7178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/>
              <a:t>결혼변수와 다른 변수 간의 교호작용을 고려한 모형에 대해</a:t>
            </a:r>
            <a:r>
              <a:rPr lang="en-US" altLang="ko-KR" sz="1200" dirty="0"/>
              <a:t>, </a:t>
            </a:r>
            <a:r>
              <a:rPr lang="ko-KR" altLang="en-US" sz="1200" dirty="0"/>
              <a:t>층화로 적용 </a:t>
            </a:r>
            <a:r>
              <a:rPr lang="en-US" altLang="ko-KR" sz="1200" dirty="0"/>
              <a:t>(</a:t>
            </a:r>
            <a:r>
              <a:rPr lang="ko-KR" altLang="en-US" sz="1200" dirty="0"/>
              <a:t>미혼</a:t>
            </a:r>
            <a:r>
              <a:rPr lang="en-US" altLang="ko-KR" sz="1200" dirty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1200" dirty="0"/>
              <a:t>예시</a:t>
            </a:r>
            <a:r>
              <a:rPr lang="en-US" altLang="ko-KR" sz="1200" dirty="0"/>
              <a:t>)  </a:t>
            </a:r>
            <a:r>
              <a:rPr lang="ko-KR" altLang="en-US" sz="1200" dirty="0"/>
              <a:t>아래는 </a:t>
            </a:r>
            <a:r>
              <a:rPr lang="en-US" altLang="ko-KR" sz="1200" dirty="0"/>
              <a:t>‘</a:t>
            </a:r>
            <a:r>
              <a:rPr lang="ko-KR" altLang="en-US" sz="1200" dirty="0"/>
              <a:t>나이 </a:t>
            </a:r>
            <a:r>
              <a:rPr lang="en-US" altLang="ko-KR" sz="1200" dirty="0"/>
              <a:t>: </a:t>
            </a:r>
            <a:r>
              <a:rPr lang="ko-KR" altLang="en-US" sz="1200" dirty="0"/>
              <a:t>데이터의 평균</a:t>
            </a:r>
            <a:r>
              <a:rPr lang="en-US" altLang="ko-KR" sz="1200" dirty="0"/>
              <a:t>, </a:t>
            </a:r>
            <a:r>
              <a:rPr lang="ko-KR" altLang="en-US" sz="1200" dirty="0"/>
              <a:t>공감</a:t>
            </a:r>
            <a:r>
              <a:rPr lang="en-US" altLang="ko-KR" sz="1200" dirty="0"/>
              <a:t>_com : </a:t>
            </a:r>
            <a:r>
              <a:rPr lang="ko-KR" altLang="en-US" sz="1200" dirty="0"/>
              <a:t>평균 </a:t>
            </a:r>
            <a:r>
              <a:rPr lang="en-US" altLang="ko-KR" sz="1200" dirty="0"/>
              <a:t>, </a:t>
            </a:r>
            <a:r>
              <a:rPr lang="ko-KR" altLang="en-US" sz="1200" dirty="0"/>
              <a:t>공감</a:t>
            </a:r>
            <a:r>
              <a:rPr lang="en-US" altLang="ko-KR" sz="1200" dirty="0"/>
              <a:t>_ins : </a:t>
            </a:r>
            <a:r>
              <a:rPr lang="ko-KR" altLang="en-US" sz="1200" dirty="0"/>
              <a:t>평균</a:t>
            </a:r>
            <a:r>
              <a:rPr lang="en-US" altLang="ko-KR" sz="1200" dirty="0"/>
              <a:t>, e</a:t>
            </a:r>
            <a:r>
              <a:rPr lang="ko-KR" altLang="en-US" sz="1200" dirty="0"/>
              <a:t>학위 </a:t>
            </a:r>
            <a:r>
              <a:rPr lang="en-US" altLang="ko-KR" sz="1200" dirty="0"/>
              <a:t>: 4</a:t>
            </a:r>
            <a:r>
              <a:rPr lang="ko-KR" altLang="en-US" sz="1200" dirty="0"/>
              <a:t>년제이상 </a:t>
            </a:r>
            <a:r>
              <a:rPr lang="en-US" altLang="ko-KR" sz="1200" dirty="0"/>
              <a:t>, g </a:t>
            </a:r>
            <a:r>
              <a:rPr lang="ko-KR" altLang="en-US" sz="1200" dirty="0"/>
              <a:t>이직계획유무</a:t>
            </a:r>
            <a:r>
              <a:rPr lang="en-US" altLang="ko-KR" sz="1200" dirty="0"/>
              <a:t>: </a:t>
            </a:r>
            <a:r>
              <a:rPr lang="ko-KR" altLang="en-US" sz="1200" dirty="0"/>
              <a:t>없음</a:t>
            </a:r>
            <a:r>
              <a:rPr lang="en-US" altLang="ko-KR" sz="1200" dirty="0"/>
              <a:t>, h </a:t>
            </a:r>
            <a:r>
              <a:rPr lang="ko-KR" altLang="en-US" sz="1200" dirty="0"/>
              <a:t>건강상태</a:t>
            </a:r>
            <a:r>
              <a:rPr lang="en-US" altLang="ko-KR" sz="1200" dirty="0"/>
              <a:t>: </a:t>
            </a:r>
            <a:r>
              <a:rPr lang="ko-KR" altLang="en-US" sz="1200" dirty="0"/>
              <a:t>나쁨 </a:t>
            </a:r>
            <a:r>
              <a:rPr lang="en-US" altLang="ko-KR" sz="1200" dirty="0"/>
              <a:t>‘ </a:t>
            </a:r>
            <a:r>
              <a:rPr lang="ko-KR" altLang="en-US" sz="1200" dirty="0"/>
              <a:t>으로 변수들이 통제된 상황에서</a:t>
            </a:r>
            <a:r>
              <a:rPr lang="en-US" altLang="ko-KR" sz="1200" dirty="0"/>
              <a:t>, </a:t>
            </a:r>
            <a:r>
              <a:rPr lang="ko-KR" altLang="en-US" sz="1200" dirty="0"/>
              <a:t>공감</a:t>
            </a:r>
            <a:r>
              <a:rPr lang="en-US" altLang="ko-KR" sz="1200" dirty="0"/>
              <a:t>_</a:t>
            </a:r>
            <a:r>
              <a:rPr lang="en-US" altLang="ko-KR" sz="1200" dirty="0" err="1"/>
              <a:t>sen</a:t>
            </a:r>
            <a:r>
              <a:rPr lang="en-US" altLang="ko-KR" sz="1200" dirty="0"/>
              <a:t> </a:t>
            </a:r>
            <a:r>
              <a:rPr lang="ko-KR" altLang="en-US" sz="1200" dirty="0"/>
              <a:t>점수 </a:t>
            </a:r>
            <a:r>
              <a:rPr lang="en-US" altLang="ko-KR" sz="1200" dirty="0"/>
              <a:t>1,3,5 </a:t>
            </a:r>
            <a:r>
              <a:rPr lang="ko-KR" altLang="en-US" sz="1200" dirty="0"/>
              <a:t>에 대한 생존함수 그래프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D5C46A-8162-4553-9789-D5793CE9C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688" y="2530105"/>
            <a:ext cx="9021955" cy="42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D765639-1478-47DF-ABED-C69EF869C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8531" y="2552975"/>
            <a:ext cx="1035643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189370408">
            <a:extLst>
              <a:ext uri="{FF2B5EF4-FFF2-40B4-BE49-F238E27FC236}">
                <a16:creationId xmlns:a16="http://schemas.microsoft.com/office/drawing/2014/main" id="{9F277CDA-DCD2-496A-AFAD-18C62B897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51" y="3169155"/>
            <a:ext cx="6116769" cy="343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283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분석 결과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Cox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모형 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29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A01344-7F34-48BF-9392-822F17B5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306" y="78348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BAAC0-B5FA-4E6E-B629-4FD928B00272}"/>
              </a:ext>
            </a:extLst>
          </p:cNvPr>
          <p:cNvSpPr txBox="1"/>
          <p:nvPr/>
        </p:nvSpPr>
        <p:spPr>
          <a:xfrm>
            <a:off x="1335551" y="1542564"/>
            <a:ext cx="216024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2) 3</a:t>
            </a:r>
            <a:r>
              <a:rPr lang="ko-KR" altLang="en-US" sz="2300" dirty="0" err="1"/>
              <a:t>년차</a:t>
            </a:r>
            <a:r>
              <a:rPr lang="ko-KR" altLang="en-US" sz="2300" dirty="0"/>
              <a:t> 이하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F92DA-A747-4172-9C57-4235C79A9241}"/>
              </a:ext>
            </a:extLst>
          </p:cNvPr>
          <p:cNvSpPr txBox="1"/>
          <p:nvPr/>
        </p:nvSpPr>
        <p:spPr>
          <a:xfrm>
            <a:off x="1029434" y="2378586"/>
            <a:ext cx="74309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반드시 들어가야 하는 변수 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/>
              <a:t>공감</a:t>
            </a:r>
            <a:r>
              <a:rPr lang="en-US" altLang="ko-KR" dirty="0"/>
              <a:t>_com, </a:t>
            </a:r>
            <a:r>
              <a:rPr lang="ko-KR" altLang="en-US" dirty="0"/>
              <a:t>공감</a:t>
            </a:r>
            <a:r>
              <a:rPr lang="en-US" altLang="ko-KR" dirty="0"/>
              <a:t>_</a:t>
            </a:r>
            <a:r>
              <a:rPr lang="en-US" altLang="ko-KR" dirty="0" err="1"/>
              <a:t>sen</a:t>
            </a:r>
            <a:r>
              <a:rPr lang="en-US" altLang="ko-KR" dirty="0"/>
              <a:t> , </a:t>
            </a:r>
            <a:r>
              <a:rPr lang="ko-KR" altLang="en-US" dirty="0"/>
              <a:t>공감</a:t>
            </a:r>
            <a:r>
              <a:rPr lang="en-US" altLang="ko-KR" dirty="0"/>
              <a:t>_ins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생존기간에 영향을 주는 변수 선택 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/>
              <a:t>이직계획유무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모형적합도 파악 </a:t>
            </a:r>
            <a:r>
              <a:rPr lang="en-US" altLang="ko-KR" dirty="0"/>
              <a:t>Cox </a:t>
            </a:r>
            <a:r>
              <a:rPr lang="ko-KR" altLang="en-US" dirty="0"/>
              <a:t>모형이 적합 되는 변수가 제대로 고려되지 않음</a:t>
            </a:r>
            <a:r>
              <a:rPr lang="en-US" altLang="ko-KR" dirty="0"/>
              <a:t> (</a:t>
            </a:r>
            <a:r>
              <a:rPr lang="ko-KR" altLang="en-US" dirty="0"/>
              <a:t>아래의 그림</a:t>
            </a:r>
            <a:r>
              <a:rPr lang="en-US" altLang="ko-KR" dirty="0"/>
              <a:t>). </a:t>
            </a:r>
            <a:r>
              <a:rPr lang="ko-KR" altLang="en-US" dirty="0"/>
              <a:t>이에 따라 고려될 만한 다른 </a:t>
            </a:r>
            <a:r>
              <a:rPr lang="ko-KR" altLang="en-US" dirty="0" err="1"/>
              <a:t>공변량</a:t>
            </a:r>
            <a:r>
              <a:rPr lang="ko-KR" altLang="en-US" dirty="0"/>
              <a:t> 추가 혹은</a:t>
            </a:r>
            <a:r>
              <a:rPr lang="en-US" altLang="ko-KR" dirty="0"/>
              <a:t>, </a:t>
            </a:r>
            <a:r>
              <a:rPr lang="ko-KR" altLang="en-US" dirty="0"/>
              <a:t>다른 모형 선택이 필요함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다른 모형으로</a:t>
            </a:r>
            <a:r>
              <a:rPr lang="en-US" altLang="ko-KR" dirty="0"/>
              <a:t>, Random Survival Forest</a:t>
            </a:r>
            <a:r>
              <a:rPr lang="ko-KR" altLang="en-US" dirty="0"/>
              <a:t>를 선택할 수 있음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학습시간의 부족으로 더 이상 진행하지 못함</a:t>
            </a:r>
            <a:r>
              <a:rPr lang="en-US" altLang="ko-KR" dirty="0"/>
              <a:t>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37AA51-5DE7-4338-84E8-FE41DF11C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33" y="3818957"/>
            <a:ext cx="9899381" cy="77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3D338A-CE1D-42A8-BA59-E4E43B232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51" y="5375571"/>
            <a:ext cx="4943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95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436096" y="3429000"/>
            <a:ext cx="1872208" cy="94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ko-KR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연구자 소개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  <a:p>
            <a:pPr marR="0"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1" lang="en-US" altLang="ko-KR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연구 내용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27984" y="2492896"/>
            <a:ext cx="792087" cy="919163"/>
            <a:chOff x="4355976" y="1727856"/>
            <a:chExt cx="792087" cy="919163"/>
          </a:xfrm>
        </p:grpSpPr>
        <p:sp>
          <p:nvSpPr>
            <p:cNvPr id="6" name="육각형 5"/>
            <p:cNvSpPr/>
            <p:nvPr/>
          </p:nvSpPr>
          <p:spPr bwMode="auto">
            <a:xfrm rot="16200000">
              <a:off x="4292438" y="1791394"/>
              <a:ext cx="919163" cy="792087"/>
            </a:xfrm>
            <a:prstGeom prst="hexagon">
              <a:avLst/>
            </a:prstGeom>
            <a:solidFill>
              <a:srgbClr val="7AA2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>
                <a:solidFill>
                  <a:prstClr val="white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451295" y="1895049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  <p:sp>
        <p:nvSpPr>
          <p:cNvPr id="9" name="Text Box 5">
            <a:extLst>
              <a:ext uri="{FF2B5EF4-FFF2-40B4-BE49-F238E27FC236}">
                <a16:creationId xmlns:a16="http://schemas.microsoft.com/office/drawing/2014/main" id="{EF936BD1-1466-4FAA-A666-98F2DCFDD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2706254"/>
            <a:ext cx="29527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6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</a:rPr>
              <a:t>상담의뢰 소개</a:t>
            </a:r>
            <a:endParaRPr lang="en-US" altLang="ko-KR" sz="2600" b="1" dirty="0">
              <a:solidFill>
                <a:schemeClr val="bg1">
                  <a:lumMod val="65000"/>
                </a:schemeClr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A3DC00-F560-49ED-9C67-F03967F2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분석 결과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Cox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모형 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30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A01344-7F34-48BF-9392-822F17B5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306" y="78348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BAAC0-B5FA-4E6E-B629-4FD928B00272}"/>
              </a:ext>
            </a:extLst>
          </p:cNvPr>
          <p:cNvSpPr txBox="1"/>
          <p:nvPr/>
        </p:nvSpPr>
        <p:spPr>
          <a:xfrm>
            <a:off x="1335550" y="1542564"/>
            <a:ext cx="28044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2) 3</a:t>
            </a:r>
            <a:r>
              <a:rPr lang="ko-KR" altLang="en-US" sz="2300" dirty="0" err="1"/>
              <a:t>년차</a:t>
            </a:r>
            <a:r>
              <a:rPr lang="ko-KR" altLang="en-US" sz="2300" dirty="0"/>
              <a:t> 이하 </a:t>
            </a:r>
            <a:r>
              <a:rPr lang="en-US" altLang="ko-KR" sz="2300" dirty="0"/>
              <a:t>(</a:t>
            </a:r>
            <a:r>
              <a:rPr lang="ko-KR" altLang="en-US" sz="2300" dirty="0"/>
              <a:t>참고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37AA51-5DE7-4338-84E8-FE41DF11C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33" y="3818957"/>
            <a:ext cx="9899381" cy="77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DDD4B2A-9112-46FA-B8BE-7A81C123A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388339"/>
            <a:ext cx="82200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583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분석 결과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Cox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모형 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31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A01344-7F34-48BF-9392-822F17B5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306" y="78348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BAAC0-B5FA-4E6E-B629-4FD928B00272}"/>
              </a:ext>
            </a:extLst>
          </p:cNvPr>
          <p:cNvSpPr txBox="1"/>
          <p:nvPr/>
        </p:nvSpPr>
        <p:spPr>
          <a:xfrm>
            <a:off x="1335550" y="1542564"/>
            <a:ext cx="38845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3) 3</a:t>
            </a:r>
            <a:r>
              <a:rPr lang="ko-KR" altLang="en-US" sz="2300" dirty="0" err="1"/>
              <a:t>년차</a:t>
            </a:r>
            <a:r>
              <a:rPr lang="ko-KR" altLang="en-US" sz="2300" dirty="0"/>
              <a:t> 초과 </a:t>
            </a:r>
            <a:r>
              <a:rPr lang="en-US" altLang="ko-KR" sz="2300" dirty="0"/>
              <a:t>6</a:t>
            </a:r>
            <a:r>
              <a:rPr lang="ko-KR" altLang="en-US" sz="2300" dirty="0" err="1"/>
              <a:t>년차</a:t>
            </a:r>
            <a:r>
              <a:rPr lang="ko-KR" altLang="en-US" sz="2300" dirty="0"/>
              <a:t> 이하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1D7D8B-119A-4884-9949-B967017B9DDC}"/>
              </a:ext>
            </a:extLst>
          </p:cNvPr>
          <p:cNvSpPr txBox="1"/>
          <p:nvPr/>
        </p:nvSpPr>
        <p:spPr>
          <a:xfrm>
            <a:off x="1029434" y="2378586"/>
            <a:ext cx="7430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반드시 들어가야 하는 변수 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/>
              <a:t>공감</a:t>
            </a:r>
            <a:r>
              <a:rPr lang="en-US" altLang="ko-KR" dirty="0"/>
              <a:t>_com, </a:t>
            </a:r>
            <a:r>
              <a:rPr lang="ko-KR" altLang="en-US" dirty="0"/>
              <a:t>공감</a:t>
            </a:r>
            <a:r>
              <a:rPr lang="en-US" altLang="ko-KR" dirty="0"/>
              <a:t>_</a:t>
            </a:r>
            <a:r>
              <a:rPr lang="en-US" altLang="ko-KR" dirty="0" err="1"/>
              <a:t>sen</a:t>
            </a:r>
            <a:r>
              <a:rPr lang="en-US" altLang="ko-KR" dirty="0"/>
              <a:t> , </a:t>
            </a:r>
            <a:r>
              <a:rPr lang="ko-KR" altLang="en-US" dirty="0"/>
              <a:t>공감</a:t>
            </a:r>
            <a:r>
              <a:rPr lang="en-US" altLang="ko-KR" dirty="0"/>
              <a:t>_ins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생존기간에 영향을 주는 변수 선택 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/>
              <a:t>이직계획유무</a:t>
            </a:r>
            <a:r>
              <a:rPr lang="en-US" altLang="ko-KR" dirty="0"/>
              <a:t>, </a:t>
            </a:r>
            <a:r>
              <a:rPr lang="ko-KR" altLang="en-US" dirty="0"/>
              <a:t>성별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비례위험가정 파악 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/>
              <a:t>모든 변수에서 비례위험 가정을 만족함</a:t>
            </a:r>
            <a:r>
              <a:rPr lang="en-US" altLang="ko-KR" dirty="0"/>
              <a:t>. (Schoenfeld </a:t>
            </a:r>
            <a:r>
              <a:rPr lang="ko-KR" altLang="en-US" dirty="0"/>
              <a:t>검정</a:t>
            </a:r>
            <a:r>
              <a:rPr lang="en-US" altLang="ko-KR" dirty="0"/>
              <a:t>)</a:t>
            </a:r>
          </a:p>
        </p:txBody>
      </p:sp>
      <p:pic>
        <p:nvPicPr>
          <p:cNvPr id="13313" name="_x189372088">
            <a:extLst>
              <a:ext uri="{FF2B5EF4-FFF2-40B4-BE49-F238E27FC236}">
                <a16:creationId xmlns:a16="http://schemas.microsoft.com/office/drawing/2014/main" id="{8EE3A162-4E14-4075-98E7-20BD1F75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4584928"/>
            <a:ext cx="4964959" cy="9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605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분석 결과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Cox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모형 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32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A01344-7F34-48BF-9392-822F17B5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306" y="78348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37AA51-5DE7-4338-84E8-FE41DF11C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33" y="3818957"/>
            <a:ext cx="9899381" cy="77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CCC14-2E04-40B8-81DB-A13C412899EF}"/>
              </a:ext>
            </a:extLst>
          </p:cNvPr>
          <p:cNvSpPr txBox="1"/>
          <p:nvPr/>
        </p:nvSpPr>
        <p:spPr>
          <a:xfrm>
            <a:off x="1335550" y="1542564"/>
            <a:ext cx="388452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3) 3</a:t>
            </a:r>
            <a:r>
              <a:rPr lang="ko-KR" altLang="en-US" sz="2300" dirty="0" err="1"/>
              <a:t>년차</a:t>
            </a:r>
            <a:r>
              <a:rPr lang="ko-KR" altLang="en-US" sz="2300" dirty="0"/>
              <a:t> 초과 </a:t>
            </a:r>
            <a:r>
              <a:rPr lang="en-US" altLang="ko-KR" sz="2300" dirty="0"/>
              <a:t>6</a:t>
            </a:r>
            <a:r>
              <a:rPr lang="ko-KR" altLang="en-US" sz="2300" dirty="0" err="1"/>
              <a:t>년차</a:t>
            </a:r>
            <a:r>
              <a:rPr lang="ko-KR" altLang="en-US" sz="2300" dirty="0"/>
              <a:t> 이하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79A267-2577-47F0-BE64-46A387163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08" y="2268007"/>
            <a:ext cx="7247324" cy="380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71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분석 결과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Cox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모형 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33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A01344-7F34-48BF-9392-822F17B5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306" y="78348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BAAC0-B5FA-4E6E-B629-4FD928B00272}"/>
              </a:ext>
            </a:extLst>
          </p:cNvPr>
          <p:cNvSpPr txBox="1"/>
          <p:nvPr/>
        </p:nvSpPr>
        <p:spPr>
          <a:xfrm>
            <a:off x="1335551" y="1542564"/>
            <a:ext cx="216024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4) 6</a:t>
            </a:r>
            <a:r>
              <a:rPr lang="ko-KR" altLang="en-US" sz="2300" dirty="0" err="1"/>
              <a:t>년차</a:t>
            </a:r>
            <a:r>
              <a:rPr lang="ko-KR" altLang="en-US" sz="2300" dirty="0"/>
              <a:t> 초과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2EB30C-D9C8-4829-97C3-218C1CEB592C}"/>
              </a:ext>
            </a:extLst>
          </p:cNvPr>
          <p:cNvSpPr txBox="1"/>
          <p:nvPr/>
        </p:nvSpPr>
        <p:spPr>
          <a:xfrm>
            <a:off x="1029434" y="2378586"/>
            <a:ext cx="74309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반드시 들어가야 하는 변수 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/>
              <a:t>공감</a:t>
            </a:r>
            <a:r>
              <a:rPr lang="en-US" altLang="ko-KR" dirty="0"/>
              <a:t>_com, </a:t>
            </a:r>
            <a:r>
              <a:rPr lang="ko-KR" altLang="en-US" dirty="0"/>
              <a:t>공감</a:t>
            </a:r>
            <a:r>
              <a:rPr lang="en-US" altLang="ko-KR" dirty="0"/>
              <a:t>_</a:t>
            </a:r>
            <a:r>
              <a:rPr lang="en-US" altLang="ko-KR" dirty="0" err="1"/>
              <a:t>sen</a:t>
            </a:r>
            <a:r>
              <a:rPr lang="en-US" altLang="ko-KR" dirty="0"/>
              <a:t> , </a:t>
            </a:r>
            <a:r>
              <a:rPr lang="ko-KR" altLang="en-US" dirty="0"/>
              <a:t>공감</a:t>
            </a:r>
            <a:r>
              <a:rPr lang="en-US" altLang="ko-KR" dirty="0"/>
              <a:t>_ins</a:t>
            </a: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생존기간에 영향을 주는 변수 선택 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/>
              <a:t>이직계획유무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모형적합도 파악 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en-US" altLang="ko-KR" dirty="0"/>
              <a:t>Cox </a:t>
            </a:r>
            <a:r>
              <a:rPr lang="ko-KR" altLang="en-US" dirty="0"/>
              <a:t>모형이 적합 되는 변수가 제대로 고려되지 않음</a:t>
            </a:r>
            <a:r>
              <a:rPr lang="en-US" altLang="ko-KR" dirty="0"/>
              <a:t> (</a:t>
            </a:r>
            <a:r>
              <a:rPr lang="ko-KR" altLang="en-US" dirty="0"/>
              <a:t>아래의 그림</a:t>
            </a:r>
            <a:r>
              <a:rPr lang="en-US" altLang="ko-KR" dirty="0"/>
              <a:t>). </a:t>
            </a:r>
            <a:r>
              <a:rPr lang="ko-KR" altLang="en-US" dirty="0"/>
              <a:t>이에 따라 고려될 만한 다른 </a:t>
            </a:r>
            <a:r>
              <a:rPr lang="ko-KR" altLang="en-US" dirty="0" err="1"/>
              <a:t>공변량</a:t>
            </a:r>
            <a:r>
              <a:rPr lang="ko-KR" altLang="en-US" dirty="0"/>
              <a:t> 추가 혹은</a:t>
            </a:r>
            <a:r>
              <a:rPr lang="en-US" altLang="ko-KR" dirty="0"/>
              <a:t>, </a:t>
            </a:r>
            <a:r>
              <a:rPr lang="ko-KR" altLang="en-US" dirty="0"/>
              <a:t>다른 모형 선택이 필요함</a:t>
            </a:r>
            <a:r>
              <a:rPr lang="en-US" altLang="ko-KR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다른 모형으로</a:t>
            </a:r>
            <a:r>
              <a:rPr lang="en-US" altLang="ko-KR" dirty="0"/>
              <a:t>, </a:t>
            </a:r>
            <a:r>
              <a:rPr lang="en-US" altLang="ko-KR"/>
              <a:t>Random Survival Forest</a:t>
            </a:r>
            <a:r>
              <a:rPr lang="ko-KR" altLang="en-US" dirty="0"/>
              <a:t>를 선택할 수 있음</a:t>
            </a:r>
            <a:r>
              <a:rPr lang="en-US" altLang="ko-KR" dirty="0"/>
              <a:t>. </a:t>
            </a:r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학습시간의 부족으로 더 이상 진행하지 못함</a:t>
            </a:r>
            <a:r>
              <a:rPr lang="en-US" altLang="ko-KR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28295C-2CC8-4BC4-9F2F-E26DE99F7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5395894"/>
            <a:ext cx="58674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34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4CCA7D1-D140-45D9-849E-F9C5C0EE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3.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분석 결과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Cox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모형 적용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7A9EE1-430E-47F1-A5A6-7C3DE4A7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34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BA01344-7F34-48BF-9392-822F17B5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3306" y="78348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37AA51-5DE7-4338-84E8-FE41DF11C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433" y="3818957"/>
            <a:ext cx="9899381" cy="773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09F53-5186-476C-9993-BBBA76C51610}"/>
              </a:ext>
            </a:extLst>
          </p:cNvPr>
          <p:cNvSpPr txBox="1"/>
          <p:nvPr/>
        </p:nvSpPr>
        <p:spPr>
          <a:xfrm>
            <a:off x="1335550" y="1542564"/>
            <a:ext cx="302042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 dirty="0"/>
              <a:t>4) 6</a:t>
            </a:r>
            <a:r>
              <a:rPr lang="ko-KR" altLang="en-US" sz="2300" dirty="0" err="1"/>
              <a:t>년차</a:t>
            </a:r>
            <a:r>
              <a:rPr lang="ko-KR" altLang="en-US" sz="2300" dirty="0"/>
              <a:t> 초과 </a:t>
            </a:r>
            <a:r>
              <a:rPr lang="en-US" altLang="ko-KR" sz="2300" dirty="0"/>
              <a:t>(</a:t>
            </a:r>
            <a:r>
              <a:rPr lang="ko-KR" altLang="en-US" sz="2300" dirty="0"/>
              <a:t>참고</a:t>
            </a:r>
            <a:r>
              <a:rPr lang="en-US" altLang="ko-KR" sz="2300" dirty="0"/>
              <a:t>)</a:t>
            </a:r>
            <a:endParaRPr lang="ko-KR" altLang="en-US" sz="2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56B7B7-DD49-4627-A8AC-601976E05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04864"/>
            <a:ext cx="82772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220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상황정리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A29EED6-5544-44AF-B620-75450F39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35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740262-008A-4163-A9FD-249A514296C1}"/>
              </a:ext>
            </a:extLst>
          </p:cNvPr>
          <p:cNvSpPr txBox="1"/>
          <p:nvPr/>
        </p:nvSpPr>
        <p:spPr>
          <a:xfrm>
            <a:off x="1521164" y="2791895"/>
            <a:ext cx="65527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5/29(</a:t>
            </a:r>
            <a:r>
              <a:rPr lang="ko-KR" altLang="en-US" dirty="0"/>
              <a:t>금</a:t>
            </a:r>
            <a:r>
              <a:rPr lang="en-US" altLang="ko-KR" dirty="0"/>
              <a:t>), </a:t>
            </a:r>
            <a:r>
              <a:rPr lang="ko-KR" altLang="en-US" dirty="0"/>
              <a:t>의뢰자와 최종미팅 진행 </a:t>
            </a:r>
            <a:r>
              <a:rPr lang="en-US" altLang="ko-KR" dirty="0"/>
              <a:t>(</a:t>
            </a:r>
            <a:r>
              <a:rPr lang="ko-KR" altLang="en-US" dirty="0"/>
              <a:t>분석완료</a:t>
            </a:r>
            <a:r>
              <a:rPr lang="en-US" altLang="ko-KR" dirty="0"/>
              <a:t>, </a:t>
            </a:r>
            <a:r>
              <a:rPr lang="ko-KR" altLang="en-US" dirty="0"/>
              <a:t> </a:t>
            </a:r>
            <a:r>
              <a:rPr lang="en-US" altLang="ko-KR" dirty="0"/>
              <a:t>7</a:t>
            </a:r>
            <a:r>
              <a:rPr lang="ko-KR" altLang="en-US" dirty="0"/>
              <a:t>시간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6/1(</a:t>
            </a:r>
            <a:r>
              <a:rPr lang="ko-KR" altLang="en-US" dirty="0"/>
              <a:t>월</a:t>
            </a:r>
            <a:r>
              <a:rPr lang="en-US" altLang="ko-KR" dirty="0"/>
              <a:t>) </a:t>
            </a:r>
            <a:r>
              <a:rPr lang="ko-KR" altLang="en-US" dirty="0"/>
              <a:t>의뢰자님이 담당 교수님께 결과 보고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학술지 제출 후</a:t>
            </a:r>
            <a:r>
              <a:rPr lang="en-US" altLang="ko-KR" dirty="0"/>
              <a:t>, </a:t>
            </a:r>
            <a:r>
              <a:rPr lang="ko-KR" altLang="en-US" dirty="0"/>
              <a:t>통계적인 보완이 필요할 시 도움 약속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59819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467544" y="1808820"/>
            <a:ext cx="5328592" cy="3240360"/>
          </a:xfrm>
        </p:spPr>
        <p:txBody>
          <a:bodyPr/>
          <a:lstStyle/>
          <a:p>
            <a:r>
              <a:rPr lang="en-US" altLang="ko-KR" sz="10000" dirty="0"/>
              <a:t>Q&amp;A</a:t>
            </a:r>
            <a:br>
              <a:rPr lang="en-US" altLang="ko-KR" dirty="0"/>
            </a:br>
            <a:r>
              <a:rPr lang="en-US" altLang="ko-KR" dirty="0">
                <a:solidFill>
                  <a:schemeClr val="accent5"/>
                </a:solidFill>
              </a:rPr>
              <a:t>THANK YOU</a:t>
            </a:r>
            <a:br>
              <a:rPr lang="en-US" altLang="ko-KR" dirty="0">
                <a:solidFill>
                  <a:schemeClr val="accent5"/>
                </a:solidFill>
              </a:rPr>
            </a:br>
            <a:br>
              <a:rPr lang="en-US" altLang="ko-KR" dirty="0">
                <a:solidFill>
                  <a:schemeClr val="accent5"/>
                </a:solidFill>
              </a:rPr>
            </a:b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EFC962-A195-44DA-81C2-8D1ECB03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1.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상담의뢰 소개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의뢰자 소개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BF5256-BA48-428E-81C6-8A9984C3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4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0E22DC-4161-47B0-8746-E1C7804BAFF8}"/>
              </a:ext>
            </a:extLst>
          </p:cNvPr>
          <p:cNvSpPr/>
          <p:nvPr/>
        </p:nvSpPr>
        <p:spPr>
          <a:xfrm>
            <a:off x="1331640" y="2359276"/>
            <a:ext cx="72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/>
                </a:solidFill>
              </a:rPr>
              <a:t>의뢰자 소속 </a:t>
            </a:r>
            <a:r>
              <a:rPr lang="en-US" altLang="ko-KR" b="1" dirty="0"/>
              <a:t>: </a:t>
            </a:r>
            <a:r>
              <a:rPr lang="ko-KR" altLang="en-US" dirty="0"/>
              <a:t>아주대학교 간호대학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/>
                </a:solidFill>
              </a:rPr>
              <a:t>의뢰 목적 </a:t>
            </a:r>
            <a:r>
              <a:rPr lang="en-US" altLang="ko-KR" b="1" dirty="0"/>
              <a:t>: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dirty="0"/>
              <a:t>학술논문 작성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/>
                </a:solidFill>
              </a:rPr>
              <a:t>희망 통계 분석 패키지 </a:t>
            </a:r>
            <a:r>
              <a:rPr lang="en-US" altLang="ko-KR" b="1" dirty="0"/>
              <a:t>: </a:t>
            </a:r>
            <a:r>
              <a:rPr lang="en-US" altLang="ko-KR" dirty="0"/>
              <a:t>SPSS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>
                <a:solidFill>
                  <a:schemeClr val="accent1"/>
                </a:solidFill>
              </a:rPr>
              <a:t>연구 제목 </a:t>
            </a:r>
            <a:endParaRPr lang="en-US" altLang="ko-KR" b="1" dirty="0">
              <a:solidFill>
                <a:schemeClr val="accent1"/>
              </a:solidFill>
            </a:endParaRPr>
          </a:p>
          <a:p>
            <a:endParaRPr lang="en-US" altLang="ko-KR" b="1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chemeClr val="accent1"/>
                </a:solidFill>
              </a:rPr>
              <a:t>        </a:t>
            </a:r>
            <a:r>
              <a:rPr lang="ko-KR" altLang="en-US" dirty="0"/>
              <a:t>간호사의 공감역량에 따른 연차 별 이직여부의 생존모형</a:t>
            </a:r>
            <a:endParaRPr lang="en-US" altLang="ko-K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1. </a:t>
            </a:r>
            <a:r>
              <a:rPr lang="ko-KR" altLang="en-US" sz="32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상담의뢰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소개</a:t>
            </a:r>
            <a:r>
              <a:rPr lang="ko-KR" altLang="en-US" sz="32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 </a:t>
            </a:r>
            <a:r>
              <a:rPr lang="en-US" altLang="ko-KR" sz="32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- </a:t>
            </a:r>
            <a:r>
              <a:rPr lang="ko-KR" altLang="en-US" sz="3200" dirty="0">
                <a:solidFill>
                  <a:schemeClr val="tx1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연구내용</a:t>
            </a:r>
          </a:p>
        </p:txBody>
      </p:sp>
      <p:sp>
        <p:nvSpPr>
          <p:cNvPr id="6" name="내용 개체 틀 36">
            <a:extLst>
              <a:ext uri="{FF2B5EF4-FFF2-40B4-BE49-F238E27FC236}">
                <a16:creationId xmlns:a16="http://schemas.microsoft.com/office/drawing/2014/main" id="{EC4AC07B-1957-4856-AB4E-3969FAFD9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2060848"/>
            <a:ext cx="6192688" cy="4176464"/>
          </a:xfrm>
        </p:spPr>
        <p:txBody>
          <a:bodyPr>
            <a:noAutofit/>
          </a:bodyPr>
          <a:lstStyle/>
          <a:p>
            <a:pPr marL="0" indent="0" fontAlgn="base"/>
            <a:r>
              <a:rPr lang="ko-KR" altLang="en-US" sz="2300" b="1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이번 연구에서 밝히고자 하는 연구문제는</a:t>
            </a:r>
            <a:r>
              <a:rPr lang="en-US" altLang="ko-KR" sz="2300" b="1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...</a:t>
            </a:r>
          </a:p>
          <a:p>
            <a:pPr marL="0" indent="0" fontAlgn="base"/>
            <a:endParaRPr lang="ko-KR" altLang="en-US" sz="2300" i="0" dirty="0">
              <a:solidFill>
                <a:schemeClr val="tx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 fontAlgn="base"/>
            <a:r>
              <a:rPr lang="ko-KR" altLang="en-US" sz="2000" b="1" i="0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문제</a:t>
            </a:r>
            <a:r>
              <a:rPr lang="en-US" altLang="ko-KR" sz="2000" b="1" i="0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1</a:t>
            </a:r>
            <a:r>
              <a:rPr lang="en-US" altLang="ko-KR" sz="2000" i="0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. 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간호사의 이직현황 파악</a:t>
            </a:r>
            <a:endParaRPr lang="en-US" altLang="ko-KR" sz="2000" i="0" dirty="0">
              <a:solidFill>
                <a:schemeClr val="tx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 fontAlgn="base"/>
            <a:r>
              <a:rPr lang="ko-KR" altLang="en-US" sz="2000" b="1" i="0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문제</a:t>
            </a:r>
            <a:r>
              <a:rPr lang="en-US" altLang="ko-KR" sz="2000" b="1" i="0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2</a:t>
            </a:r>
            <a:r>
              <a:rPr lang="en-US" altLang="ko-KR" sz="2000" i="0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. 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간호사의 이직</a:t>
            </a: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/</a:t>
            </a:r>
            <a:r>
              <a:rPr lang="ko-KR" altLang="en-US" sz="2000" i="0" dirty="0" err="1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비이직군의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 특성 비교</a:t>
            </a:r>
            <a:endParaRPr lang="en-US" altLang="ko-KR" sz="2000" i="0" dirty="0">
              <a:solidFill>
                <a:schemeClr val="tx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 fontAlgn="base">
              <a:lnSpc>
                <a:spcPct val="150000"/>
              </a:lnSpc>
            </a:pPr>
            <a:r>
              <a:rPr lang="ko-KR" altLang="en-US" sz="2000" b="1" i="0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문제</a:t>
            </a:r>
            <a:r>
              <a:rPr lang="en-US" altLang="ko-KR" sz="2000" b="1" i="0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3</a:t>
            </a:r>
            <a:r>
              <a:rPr lang="en-US" altLang="ko-KR" sz="2000" i="0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. 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공감역량에 따른 생존분석 </a:t>
            </a:r>
            <a:endParaRPr lang="en-US" altLang="ko-KR" sz="2000" i="0" dirty="0">
              <a:solidFill>
                <a:schemeClr val="tx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1257300" lvl="2" indent="-457200" fontAlgn="base">
              <a:lnSpc>
                <a:spcPct val="150000"/>
              </a:lnSpc>
              <a:buFont typeface="+mj-lt"/>
              <a:buAutoNum type="arabicParenR"/>
            </a:pP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전체 대상자</a:t>
            </a: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</a:p>
          <a:p>
            <a:pPr marL="1257300" lvl="2" indent="-457200" fontAlgn="base">
              <a:buFont typeface="+mj-lt"/>
              <a:buAutoNum type="arabicParenR"/>
            </a:pP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3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년 이하</a:t>
            </a:r>
            <a:endParaRPr lang="en-US" altLang="ko-KR" sz="2000" i="0" dirty="0">
              <a:solidFill>
                <a:schemeClr val="tx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1257300" lvl="2" indent="-457200" fontAlgn="base">
              <a:buFont typeface="+mj-lt"/>
              <a:buAutoNum type="arabicParenR"/>
            </a:pP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3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년 초과</a:t>
            </a: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 ~ 6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년 이하</a:t>
            </a:r>
            <a:endParaRPr lang="en-US" altLang="ko-KR" sz="2000" i="0" dirty="0">
              <a:solidFill>
                <a:schemeClr val="tx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1257300" lvl="2" indent="-457200" fontAlgn="base">
              <a:buFont typeface="+mj-lt"/>
              <a:buAutoNum type="arabicParenR"/>
            </a:pP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6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년 초과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78D90-FE4B-4500-A935-8F1765A4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5</a:t>
            </a:fld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5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436096" y="3659304"/>
            <a:ext cx="2995450" cy="949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ea typeface="맑은 고딕" pitchFamily="50" charset="-127"/>
                <a:cs typeface="굴림" pitchFamily="50" charset="-127"/>
              </a:rPr>
              <a:t>자료 소개 및 용어정의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ea typeface="맑은 고딕" pitchFamily="50" charset="-127"/>
              <a:cs typeface="굴림" pitchFamily="50" charset="-127"/>
            </a:endParaRPr>
          </a:p>
          <a:p>
            <a:pPr indent="-22860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자료의 구성</a:t>
            </a:r>
            <a:endParaRPr kumimoji="1" lang="en-US" altLang="ko-KR" sz="15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27984" y="2492896"/>
            <a:ext cx="792087" cy="919163"/>
            <a:chOff x="4355976" y="1727856"/>
            <a:chExt cx="792087" cy="919163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6" name="육각형 5"/>
            <p:cNvSpPr/>
            <p:nvPr/>
          </p:nvSpPr>
          <p:spPr bwMode="auto">
            <a:xfrm rot="16200000">
              <a:off x="4292438" y="1791394"/>
              <a:ext cx="919163" cy="792087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04305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100" dirty="0">
                <a:solidFill>
                  <a:prstClr val="white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451295" y="1895049"/>
              <a:ext cx="601447" cy="58477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02</a:t>
              </a:r>
              <a:endParaRPr kumimoji="1" lang="ko-KR" altLang="ko-KR" sz="32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  <p:sp>
        <p:nvSpPr>
          <p:cNvPr id="9" name="Text Box 5">
            <a:extLst>
              <a:ext uri="{FF2B5EF4-FFF2-40B4-BE49-F238E27FC236}">
                <a16:creationId xmlns:a16="http://schemas.microsoft.com/office/drawing/2014/main" id="{EF936BD1-1466-4FAA-A666-98F2DCFDD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2706254"/>
            <a:ext cx="295275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26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</a:rPr>
              <a:t>자료 탐색</a:t>
            </a:r>
            <a:endParaRPr lang="en-US" altLang="ko-KR" sz="2600" b="1" dirty="0">
              <a:solidFill>
                <a:schemeClr val="bg1">
                  <a:lumMod val="65000"/>
                </a:schemeClr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02E8F1-D367-4B35-A9AC-F9CF564D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99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자료 소개 및 용어정의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4DB3D7-0829-4206-84E7-739A3A37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7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CF8DB-72FF-492F-B37C-21F50348EC1F}"/>
              </a:ext>
            </a:extLst>
          </p:cNvPr>
          <p:cNvSpPr txBox="1"/>
          <p:nvPr/>
        </p:nvSpPr>
        <p:spPr>
          <a:xfrm>
            <a:off x="1210514" y="2266476"/>
            <a:ext cx="73448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의뢰인이 통계상담 의뢰를 통해 보고싶은 것은</a:t>
            </a:r>
            <a:r>
              <a:rPr lang="en-US" altLang="ko-KR" dirty="0"/>
              <a:t>,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u="sng" dirty="0">
                <a:solidFill>
                  <a:srgbClr val="FF0000"/>
                </a:solidFill>
              </a:rPr>
              <a:t>‘</a:t>
            </a:r>
            <a:r>
              <a:rPr lang="ko-KR" altLang="en-US" u="sng" dirty="0">
                <a:solidFill>
                  <a:srgbClr val="FF0000"/>
                </a:solidFill>
              </a:rPr>
              <a:t>공감능력 클수록 이직을 안 할 것이다</a:t>
            </a:r>
            <a:r>
              <a:rPr lang="en-US" altLang="ko-KR" u="sng" dirty="0">
                <a:solidFill>
                  <a:srgbClr val="FF0000"/>
                </a:solidFill>
              </a:rPr>
              <a:t>.’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  </a:t>
            </a:r>
            <a:r>
              <a:rPr lang="ko-KR" altLang="en-US" dirty="0"/>
              <a:t>라는 사실 여부</a:t>
            </a:r>
            <a:r>
              <a:rPr lang="en-US" altLang="ko-KR" dirty="0"/>
              <a:t>. </a:t>
            </a:r>
            <a:r>
              <a:rPr lang="ko-KR" altLang="en-US" dirty="0"/>
              <a:t>이를 그룹별로도 보고 싶어하심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데이터는 설문지 문항으로 만들어 졌으며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5</a:t>
            </a:r>
            <a:r>
              <a:rPr lang="ko-KR" altLang="en-US" dirty="0"/>
              <a:t>점</a:t>
            </a:r>
            <a:r>
              <a:rPr lang="en-US" altLang="ko-KR" dirty="0"/>
              <a:t>, 4</a:t>
            </a:r>
            <a:r>
              <a:rPr lang="ko-KR" altLang="en-US" dirty="0"/>
              <a:t>점 등의 </a:t>
            </a:r>
            <a:r>
              <a:rPr lang="en-US" altLang="ko-KR" dirty="0"/>
              <a:t>Likert</a:t>
            </a:r>
            <a:r>
              <a:rPr lang="ko-KR" altLang="en-US" dirty="0"/>
              <a:t>척도와 다양한 연속형 변수들로 구성 됨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공감능력에 대한 요인들은 선행연구에서 얻은 결과가 있어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ko-KR" altLang="en-US" dirty="0"/>
              <a:t>이에 맞춰 계산된 변수를 데이터에서 보유 중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6670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609F7B4-FEB8-4836-86CA-415B8CEE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자료 소개 및 용어정의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45337F-F8E8-4547-BCED-9D30FA01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8</a:t>
            </a:fld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내용 개체 틀 36">
            <a:extLst>
              <a:ext uri="{FF2B5EF4-FFF2-40B4-BE49-F238E27FC236}">
                <a16:creationId xmlns:a16="http://schemas.microsoft.com/office/drawing/2014/main" id="{54A23B79-4832-42CE-8245-08B8E06B7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132856"/>
            <a:ext cx="8175647" cy="4464496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2000" b="1" i="0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생존시간 </a:t>
            </a:r>
            <a:r>
              <a:rPr lang="en-US" altLang="ko-KR" sz="2000" i="0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:</a:t>
            </a: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 </a:t>
            </a:r>
            <a:r>
              <a:rPr lang="ko-KR" altLang="en-US" sz="1800" i="0" dirty="0">
                <a:solidFill>
                  <a:schemeClr val="tx1"/>
                </a:solidFill>
                <a:latin typeface="+mj-ea"/>
                <a:ea typeface="+mj-ea"/>
              </a:rPr>
              <a:t>임상경력기간</a:t>
            </a:r>
            <a:r>
              <a:rPr lang="en-US" altLang="ko-KR" sz="1800" i="0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800" i="0" dirty="0">
                <a:solidFill>
                  <a:schemeClr val="tx1"/>
                </a:solidFill>
                <a:latin typeface="+mj-ea"/>
                <a:ea typeface="+mj-ea"/>
              </a:rPr>
              <a:t>간호사 면허 취득시점 </a:t>
            </a:r>
            <a:r>
              <a:rPr lang="en-US" altLang="ko-KR" sz="1800" i="0" dirty="0">
                <a:solidFill>
                  <a:schemeClr val="tx1"/>
                </a:solidFill>
                <a:latin typeface="+mj-ea"/>
                <a:ea typeface="+mj-ea"/>
              </a:rPr>
              <a:t>~ </a:t>
            </a:r>
            <a:r>
              <a:rPr lang="ko-KR" altLang="en-US" sz="1800" i="0" dirty="0">
                <a:solidFill>
                  <a:schemeClr val="tx1"/>
                </a:solidFill>
                <a:latin typeface="+mj-ea"/>
                <a:ea typeface="+mj-ea"/>
              </a:rPr>
              <a:t>현 병동에서 이직을 한 시점</a:t>
            </a:r>
            <a:r>
              <a:rPr lang="en-US" altLang="ko-KR" sz="1800" i="0" dirty="0">
                <a:solidFill>
                  <a:schemeClr val="tx1"/>
                </a:solidFill>
                <a:latin typeface="+mj-ea"/>
                <a:ea typeface="+mj-ea"/>
              </a:rPr>
              <a:t>) – </a:t>
            </a:r>
            <a:r>
              <a:rPr lang="ko-KR" altLang="en-US" sz="1800" i="0" dirty="0">
                <a:solidFill>
                  <a:schemeClr val="tx1"/>
                </a:solidFill>
                <a:latin typeface="+mj-ea"/>
                <a:ea typeface="+mj-ea"/>
              </a:rPr>
              <a:t>임상에 남는지에 초점을 두고있으므로 이대로 진행해달라는 의뢰자의 부탁</a:t>
            </a:r>
            <a:r>
              <a:rPr lang="en-US" altLang="ko-KR" sz="1800" i="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r>
              <a:rPr lang="ko-KR" altLang="en-US" sz="1800" i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endParaRPr lang="en-US" altLang="ko-KR" sz="1800" i="0" dirty="0">
              <a:latin typeface="+mj-ea"/>
              <a:ea typeface="+mj-ea"/>
            </a:endParaRPr>
          </a:p>
          <a:p>
            <a:pPr fontAlgn="base">
              <a:buFont typeface="Wingdings" panose="05000000000000000000" pitchFamily="2" charset="2"/>
              <a:buChar char="§"/>
            </a:pPr>
            <a:endParaRPr lang="en-US" altLang="ko-KR" i="0" dirty="0"/>
          </a:p>
          <a:p>
            <a:pPr fontAlgn="base">
              <a:buFont typeface="Wingdings" panose="05000000000000000000" pitchFamily="2" charset="2"/>
              <a:buChar char="§"/>
            </a:pPr>
            <a:r>
              <a:rPr lang="ko-KR" altLang="en-US" sz="2000" b="1" i="0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공감능력 </a:t>
            </a:r>
            <a:r>
              <a:rPr lang="en-US" altLang="ko-KR" sz="2000" i="0" dirty="0">
                <a:solidFill>
                  <a:srgbClr val="0070C0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:</a:t>
            </a:r>
            <a:r>
              <a:rPr lang="en-US" altLang="ko-KR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 3</a:t>
            </a:r>
            <a:r>
              <a:rPr lang="ko-KR" altLang="en-US" sz="20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가지 요인</a:t>
            </a:r>
            <a:endParaRPr lang="en-US" altLang="ko-KR" sz="2000" i="0" dirty="0">
              <a:solidFill>
                <a:schemeClr val="tx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857250" lvl="1" indent="-457200" fontAlgn="base">
              <a:buAutoNum type="arabicParenR"/>
            </a:pPr>
            <a:r>
              <a:rPr lang="ko-KR" altLang="en-US" sz="1800" i="0" dirty="0">
                <a:solidFill>
                  <a:schemeClr val="tx1"/>
                </a:solidFill>
                <a:latin typeface="+mj-ea"/>
                <a:ea typeface="+mj-ea"/>
              </a:rPr>
              <a:t>공감 </a:t>
            </a:r>
            <a:r>
              <a:rPr lang="en-US" altLang="ko-KR" sz="1800" i="0" dirty="0">
                <a:solidFill>
                  <a:schemeClr val="tx1"/>
                </a:solidFill>
                <a:latin typeface="+mj-ea"/>
                <a:ea typeface="+mj-ea"/>
              </a:rPr>
              <a:t>Communication</a:t>
            </a:r>
          </a:p>
          <a:p>
            <a:pPr marL="857250" lvl="1" indent="-457200" fontAlgn="base">
              <a:buAutoNum type="arabicParenR"/>
            </a:pPr>
            <a:r>
              <a:rPr lang="ko-KR" altLang="en-US" sz="1800" i="0" dirty="0">
                <a:solidFill>
                  <a:schemeClr val="tx1"/>
                </a:solidFill>
                <a:latin typeface="+mj-ea"/>
                <a:ea typeface="+mj-ea"/>
              </a:rPr>
              <a:t>공감 </a:t>
            </a:r>
            <a:r>
              <a:rPr lang="en-US" altLang="ko-KR" sz="1800" i="0" dirty="0">
                <a:solidFill>
                  <a:schemeClr val="tx1"/>
                </a:solidFill>
                <a:latin typeface="+mj-ea"/>
                <a:ea typeface="+mj-ea"/>
              </a:rPr>
              <a:t>Sensitivity</a:t>
            </a:r>
          </a:p>
          <a:p>
            <a:pPr marL="857250" lvl="1" indent="-457200" fontAlgn="base">
              <a:buAutoNum type="arabicParenR"/>
            </a:pPr>
            <a:r>
              <a:rPr lang="ko-KR" altLang="en-US" sz="1800" i="0" dirty="0">
                <a:solidFill>
                  <a:schemeClr val="tx1"/>
                </a:solidFill>
                <a:latin typeface="+mj-ea"/>
                <a:ea typeface="+mj-ea"/>
              </a:rPr>
              <a:t>공감 </a:t>
            </a:r>
            <a:r>
              <a:rPr lang="en-US" altLang="ko-KR" sz="1800" i="0" dirty="0">
                <a:solidFill>
                  <a:schemeClr val="tx1"/>
                </a:solidFill>
                <a:latin typeface="+mj-ea"/>
                <a:ea typeface="+mj-ea"/>
              </a:rPr>
              <a:t>Insight</a:t>
            </a:r>
          </a:p>
          <a:p>
            <a:pPr fontAlgn="base">
              <a:buFont typeface="Wingdings" panose="05000000000000000000" pitchFamily="2" charset="2"/>
              <a:buChar char="§"/>
            </a:pPr>
            <a:endParaRPr lang="en-US" altLang="ko-KR" sz="2000" i="0" dirty="0">
              <a:solidFill>
                <a:schemeClr val="tx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fontAlgn="base">
              <a:buFont typeface="Wingdings" panose="05000000000000000000" pitchFamily="2" charset="2"/>
              <a:buChar char="§"/>
            </a:pPr>
            <a:r>
              <a:rPr lang="en-US" altLang="ko-KR" sz="18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17</a:t>
            </a:r>
            <a:r>
              <a:rPr lang="ko-KR" altLang="en-US" sz="18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개의 문항을 가지고</a:t>
            </a:r>
            <a:r>
              <a:rPr lang="en-US" altLang="ko-KR" sz="18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, principal axis factoring with </a:t>
            </a:r>
            <a:r>
              <a:rPr lang="en-US" altLang="ko-KR" sz="1800" i="0" dirty="0" err="1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promax</a:t>
            </a:r>
            <a:r>
              <a:rPr lang="en-US" altLang="ko-KR" sz="18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 rotation </a:t>
            </a:r>
            <a:r>
              <a:rPr lang="ko-KR" altLang="en-US" sz="18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을 진행</a:t>
            </a:r>
            <a:r>
              <a:rPr lang="en-US" altLang="ko-KR" sz="1800" i="0" dirty="0">
                <a:solidFill>
                  <a:schemeClr val="tx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. </a:t>
            </a:r>
          </a:p>
          <a:p>
            <a:pPr fontAlgn="base">
              <a:buFont typeface="Wingdings" panose="05000000000000000000" pitchFamily="2" charset="2"/>
              <a:buChar char="§"/>
            </a:pPr>
            <a:endParaRPr lang="en-US" altLang="ko-KR" sz="2000" i="0" dirty="0">
              <a:solidFill>
                <a:schemeClr val="tx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 fontAlgn="base"/>
            <a:r>
              <a:rPr lang="en-US" altLang="ko-KR" sz="1200" i="0" dirty="0">
                <a:solidFill>
                  <a:schemeClr val="tx1"/>
                </a:solidFill>
              </a:rPr>
              <a:t>※ </a:t>
            </a:r>
            <a:r>
              <a:rPr lang="ko-KR" altLang="en-US" sz="1200" i="0" dirty="0">
                <a:solidFill>
                  <a:schemeClr val="tx1"/>
                </a:solidFill>
              </a:rPr>
              <a:t>출처 </a:t>
            </a:r>
            <a:r>
              <a:rPr lang="en-US" altLang="ko-KR" sz="1200" i="0" dirty="0">
                <a:solidFill>
                  <a:schemeClr val="tx1"/>
                </a:solidFill>
              </a:rPr>
              <a:t>: Lee, </a:t>
            </a:r>
            <a:r>
              <a:rPr lang="en-US" altLang="ko-KR" sz="1200" i="0" dirty="0" err="1">
                <a:solidFill>
                  <a:schemeClr val="tx1"/>
                </a:solidFill>
              </a:rPr>
              <a:t>Youngjin</a:t>
            </a:r>
            <a:r>
              <a:rPr lang="en-US" altLang="ko-KR" sz="1200" i="0" dirty="0">
                <a:solidFill>
                  <a:schemeClr val="tx1"/>
                </a:solidFill>
              </a:rPr>
              <a:t>, and </a:t>
            </a:r>
            <a:r>
              <a:rPr lang="en-US" altLang="ko-KR" sz="1200" i="0" dirty="0" err="1">
                <a:solidFill>
                  <a:schemeClr val="tx1"/>
                </a:solidFill>
              </a:rPr>
              <a:t>GyeongAe</a:t>
            </a:r>
            <a:r>
              <a:rPr lang="en-US" altLang="ko-KR" sz="1200" i="0" dirty="0">
                <a:solidFill>
                  <a:schemeClr val="tx1"/>
                </a:solidFill>
              </a:rPr>
              <a:t> </a:t>
            </a:r>
            <a:r>
              <a:rPr lang="en-US" altLang="ko-KR" sz="1200" i="0" dirty="0" err="1">
                <a:solidFill>
                  <a:schemeClr val="tx1"/>
                </a:solidFill>
              </a:rPr>
              <a:t>Seomun</a:t>
            </a:r>
            <a:r>
              <a:rPr lang="en-US" altLang="ko-KR" sz="1200" i="0" dirty="0">
                <a:solidFill>
                  <a:schemeClr val="tx1"/>
                </a:solidFill>
              </a:rPr>
              <a:t>. "Development and validation of an instrument to measure nurses' compassion competence." Applied Nursing Research 30 (2016): 76-82.</a:t>
            </a:r>
            <a:endParaRPr lang="en-US" altLang="ko-KR" sz="1200" i="0" dirty="0">
              <a:solidFill>
                <a:schemeClr val="tx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  <a:p>
            <a:pPr marL="0" indent="0" fontAlgn="base"/>
            <a:endParaRPr lang="en-US" altLang="ko-KR" sz="2000" i="0" dirty="0">
              <a:solidFill>
                <a:schemeClr val="tx1"/>
              </a:solidFill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903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609F7B4-FEB8-4836-86CA-415B8CEE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111812"/>
            <a:ext cx="7085132" cy="796908"/>
          </a:xfrm>
        </p:spPr>
        <p:txBody>
          <a:bodyPr/>
          <a:lstStyle/>
          <a:p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2.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자료 탐색 </a:t>
            </a:r>
            <a:r>
              <a:rPr lang="en-US" altLang="ko-KR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– </a:t>
            </a:r>
            <a:r>
              <a:rPr lang="ko-KR" altLang="en-US" sz="3200" dirty="0">
                <a:solidFill>
                  <a:schemeClr val="tx1"/>
                </a:solidFill>
                <a:ea typeface="휴먼편지체" panose="02030504000101010101" pitchFamily="18" charset="-127"/>
              </a:rPr>
              <a:t>자료 소개 및 용어정의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45337F-F8E8-4547-BCED-9D30FA01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>
                <a:solidFill>
                  <a:schemeClr val="tx1"/>
                </a:solidFill>
              </a:rPr>
              <a:pPr/>
              <a:t>9</a:t>
            </a:fld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C034D56-8834-4B9B-84B9-7D1EC3D15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55182"/>
            <a:ext cx="7776864" cy="334282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2E76AE3-992A-4F18-8220-0A0CE317F56C}"/>
              </a:ext>
            </a:extLst>
          </p:cNvPr>
          <p:cNvSpPr/>
          <p:nvPr/>
        </p:nvSpPr>
        <p:spPr>
          <a:xfrm>
            <a:off x="683568" y="5762170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200" dirty="0"/>
              <a:t>※ </a:t>
            </a:r>
            <a:r>
              <a:rPr lang="ko-KR" altLang="en-US" sz="1200" dirty="0"/>
              <a:t>출처 </a:t>
            </a:r>
            <a:r>
              <a:rPr lang="en-US" altLang="ko-KR" sz="1200" dirty="0"/>
              <a:t>: Lee, </a:t>
            </a:r>
            <a:r>
              <a:rPr lang="en-US" altLang="ko-KR" sz="1200" dirty="0" err="1"/>
              <a:t>Youngjin</a:t>
            </a:r>
            <a:r>
              <a:rPr lang="en-US" altLang="ko-KR" sz="1200" dirty="0"/>
              <a:t>, and </a:t>
            </a:r>
            <a:r>
              <a:rPr lang="en-US" altLang="ko-KR" sz="1200" dirty="0" err="1"/>
              <a:t>GyeongAe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Seomun</a:t>
            </a:r>
            <a:r>
              <a:rPr lang="en-US" altLang="ko-KR" sz="1200" dirty="0"/>
              <a:t>. "Development and validation of an instrument to measure nurses' compassion competence." Applied Nursing Research 30 (2016): 76-82.</a:t>
            </a:r>
            <a:endParaRPr lang="en-US" altLang="ko-KR" sz="1200" dirty="0">
              <a:latin typeface="휴먼고딕" panose="02010504000101010101" pitchFamily="2" charset="-127"/>
              <a:ea typeface="휴먼고딕" panose="02010504000101010101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653ADC-094B-4C00-8CD4-A4D3CABAE6FF}"/>
              </a:ext>
            </a:extLst>
          </p:cNvPr>
          <p:cNvSpPr txBox="1"/>
          <p:nvPr/>
        </p:nvSpPr>
        <p:spPr>
          <a:xfrm>
            <a:off x="988760" y="1803767"/>
            <a:ext cx="337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</a:t>
            </a:r>
            <a:r>
              <a:rPr lang="en-US" altLang="ko-KR" dirty="0"/>
              <a:t>) </a:t>
            </a:r>
            <a:r>
              <a:rPr lang="ko-KR" altLang="en-US" dirty="0"/>
              <a:t>공감능력과 관련된 문항</a:t>
            </a:r>
          </a:p>
        </p:txBody>
      </p:sp>
    </p:spTree>
    <p:extLst>
      <p:ext uri="{BB962C8B-B14F-4D97-AF65-F5344CB8AC3E}">
        <p14:creationId xmlns:p14="http://schemas.microsoft.com/office/powerpoint/2010/main" val="207456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11099</TotalTime>
  <Words>1447</Words>
  <Application>Microsoft Office PowerPoint</Application>
  <PresentationFormat>화면 슬라이드 쇼(4:3)</PresentationFormat>
  <Paragraphs>245</Paragraphs>
  <Slides>36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휴먼고딕</vt:lpstr>
      <vt:lpstr>휴먼편지체</vt:lpstr>
      <vt:lpstr>Arial</vt:lpstr>
      <vt:lpstr>Calibri</vt:lpstr>
      <vt:lpstr>Calibri Light</vt:lpstr>
      <vt:lpstr>굴림체</vt:lpstr>
      <vt:lpstr>맑은 고딕</vt:lpstr>
      <vt:lpstr>Wingdings</vt:lpstr>
      <vt:lpstr>Office 테마</vt:lpstr>
      <vt:lpstr>3조(이동규,한혜민) 최종 발표</vt:lpstr>
      <vt:lpstr>PowerPoint 프레젠테이션</vt:lpstr>
      <vt:lpstr>PowerPoint 프레젠테이션</vt:lpstr>
      <vt:lpstr>1. 상담의뢰 소개 – 의뢰자 소개</vt:lpstr>
      <vt:lpstr>1. 상담의뢰 소개 - 연구내용</vt:lpstr>
      <vt:lpstr>PowerPoint 프레젠테이션</vt:lpstr>
      <vt:lpstr>2. 자료 탐색 – 자료 소개 및 용어정의</vt:lpstr>
      <vt:lpstr>2. 자료 탐색 – 자료 소개 및 용어정의</vt:lpstr>
      <vt:lpstr>2. 자료 탐색 – 자료 소개 및 용어정의</vt:lpstr>
      <vt:lpstr>2. 자료 탐색 – 자료 소개 및 용어정의</vt:lpstr>
      <vt:lpstr>2. 자료 탐색 – 자료의 구성</vt:lpstr>
      <vt:lpstr>2. 자료 탐색 – 자료의 구성</vt:lpstr>
      <vt:lpstr>2. 자료 탐색 – 자료의 구성</vt:lpstr>
      <vt:lpstr>PowerPoint 프레젠테이션</vt:lpstr>
      <vt:lpstr>3. 분석 결과 – Kaplan Meier 적용</vt:lpstr>
      <vt:lpstr>3. 분석 결과 – Kaplan Meier 적용</vt:lpstr>
      <vt:lpstr>3. 분석 결과 – Kaplan Meier 적용</vt:lpstr>
      <vt:lpstr>3. 분석 결과 – Kaplan Meier 적용</vt:lpstr>
      <vt:lpstr>3. 분석 결과 – Cox 모형 적용</vt:lpstr>
      <vt:lpstr>3. 분석 결과 – Cox 모형 적용</vt:lpstr>
      <vt:lpstr>3. 분석 결과 – Cox 모형 적용</vt:lpstr>
      <vt:lpstr>3. 분석 결과 – Cox 모형 적용</vt:lpstr>
      <vt:lpstr>3. 분석 결과 – Cox 모형 적용</vt:lpstr>
      <vt:lpstr>3. 분석 결과 – Cox 모형 적용</vt:lpstr>
      <vt:lpstr>3. 분석 결과 – Cox 모형 적용</vt:lpstr>
      <vt:lpstr>3. 분석 결과 – Cox 모형 적용</vt:lpstr>
      <vt:lpstr>3. 분석 결과 – Cox 모형 적용</vt:lpstr>
      <vt:lpstr>3. 분석 결과 – Cox 모형 적용</vt:lpstr>
      <vt:lpstr>3. 분석 결과 – Cox 모형 적용</vt:lpstr>
      <vt:lpstr>3. 분석 결과 – Cox 모형 적용</vt:lpstr>
      <vt:lpstr>3. 분석 결과 – Cox 모형 적용</vt:lpstr>
      <vt:lpstr>3. 분석 결과 – Cox 모형 적용</vt:lpstr>
      <vt:lpstr>3. 분석 결과 – Cox 모형 적용</vt:lpstr>
      <vt:lpstr>3. 분석 결과 – Cox 모형 적용</vt:lpstr>
      <vt:lpstr>상황정리</vt:lpstr>
      <vt:lpstr>Q&amp;A THANK YOU  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Lee DongGyu</cp:lastModifiedBy>
  <cp:revision>109</cp:revision>
  <dcterms:created xsi:type="dcterms:W3CDTF">2010-02-01T08:03:16Z</dcterms:created>
  <dcterms:modified xsi:type="dcterms:W3CDTF">2020-06-02T08:48:27Z</dcterms:modified>
  <cp:category>www.slidemembers.com</cp:category>
</cp:coreProperties>
</file>