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3" r:id="rId2"/>
    <p:sldId id="259" r:id="rId3"/>
    <p:sldId id="294" r:id="rId4"/>
    <p:sldId id="321" r:id="rId5"/>
    <p:sldId id="331" r:id="rId6"/>
    <p:sldId id="322" r:id="rId7"/>
    <p:sldId id="333" r:id="rId8"/>
    <p:sldId id="338" r:id="rId9"/>
    <p:sldId id="341" r:id="rId10"/>
    <p:sldId id="337" r:id="rId11"/>
    <p:sldId id="340" r:id="rId12"/>
    <p:sldId id="342" r:id="rId13"/>
    <p:sldId id="339" r:id="rId14"/>
    <p:sldId id="347" r:id="rId15"/>
    <p:sldId id="332" r:id="rId16"/>
    <p:sldId id="326" r:id="rId17"/>
    <p:sldId id="343" r:id="rId18"/>
    <p:sldId id="345" r:id="rId19"/>
    <p:sldId id="323" r:id="rId20"/>
    <p:sldId id="348" r:id="rId21"/>
    <p:sldId id="354" r:id="rId22"/>
    <p:sldId id="349" r:id="rId23"/>
    <p:sldId id="357" r:id="rId24"/>
    <p:sldId id="350" r:id="rId25"/>
    <p:sldId id="351" r:id="rId26"/>
    <p:sldId id="352" r:id="rId27"/>
    <p:sldId id="353" r:id="rId28"/>
    <p:sldId id="324" r:id="rId29"/>
    <p:sldId id="356" r:id="rId30"/>
    <p:sldId id="359" r:id="rId31"/>
    <p:sldId id="297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함초롬바탕" panose="02030504000101010101" pitchFamily="18" charset="-127"/>
      <p:regular r:id="rId43"/>
      <p:bold r:id="rId44"/>
    </p:embeddedFont>
    <p:embeddedFont>
      <p:font typeface="휴먼고딕" panose="02010504000101010101" pitchFamily="2" charset="-127"/>
      <p:regular r:id="rId45"/>
    </p:embeddedFont>
    <p:embeddedFont>
      <p:font typeface="휴먼명조" panose="02010504000101010101" pitchFamily="2" charset="-127"/>
      <p:regular r:id="rId46"/>
    </p:embeddedFont>
    <p:embeddedFont>
      <p:font typeface="휴먼편지체" panose="02030504000101010101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 varScale="1">
        <p:scale>
          <a:sx n="81" d="100"/>
          <a:sy n="81" d="100"/>
        </p:scale>
        <p:origin x="175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35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460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4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8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4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1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98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5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8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이분에 대한 간단한 소개 </a:t>
            </a:r>
            <a:r>
              <a:rPr lang="en-US" altLang="ko-KR" dirty="0"/>
              <a:t>– </a:t>
            </a:r>
            <a:r>
              <a:rPr lang="ko-KR" altLang="en-US" dirty="0"/>
              <a:t>외부의뢰 </a:t>
            </a:r>
            <a:r>
              <a:rPr lang="en-US" altLang="ko-KR" dirty="0"/>
              <a:t>+ </a:t>
            </a:r>
            <a:r>
              <a:rPr lang="ko-KR" altLang="en-US" dirty="0"/>
              <a:t>사회복지학 전공 </a:t>
            </a:r>
            <a:r>
              <a:rPr lang="en-US" altLang="ko-KR" dirty="0"/>
              <a:t>+ </a:t>
            </a:r>
            <a:r>
              <a:rPr lang="ko-KR" altLang="en-US" dirty="0"/>
              <a:t>학술지 제출용 </a:t>
            </a:r>
            <a:r>
              <a:rPr lang="en-US" altLang="ko-KR" dirty="0"/>
              <a:t>+ </a:t>
            </a:r>
            <a:r>
              <a:rPr lang="ko-KR" altLang="en-US" dirty="0"/>
              <a:t>추후 박사논문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0CBE-E24A-4D59-9E84-B482E91DDE15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0B3-DCF1-4BFE-B00A-3C04D793185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5C7-DB66-49A7-BD93-A19C923ACCE9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82DAA29-D156-4690-AC92-A557145C362A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9F7E265-BE74-47BF-A94B-195B6AB397EC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6E45-3146-4413-B711-FD51E28E6A26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F99F-6E8D-432B-AC16-CE8694D4240B}" type="datetime1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94793" y="2492896"/>
            <a:ext cx="5832648" cy="1585337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sz="2000" dirty="0"/>
              <a:t>(</a:t>
            </a:r>
            <a:r>
              <a:rPr lang="ko-KR" altLang="en-US" sz="2000" dirty="0"/>
              <a:t>이동규</a:t>
            </a:r>
            <a:r>
              <a:rPr lang="en-US" altLang="ko-KR" sz="2000" dirty="0"/>
              <a:t>,</a:t>
            </a:r>
            <a:r>
              <a:rPr lang="ko-KR" altLang="en-US" sz="2000" dirty="0"/>
              <a:t>한혜민</a:t>
            </a:r>
            <a:r>
              <a:rPr lang="en-US" altLang="ko-KR" sz="2000" dirty="0"/>
              <a:t>)</a:t>
            </a:r>
            <a:br>
              <a:rPr lang="en-US" altLang="ko-KR" dirty="0"/>
            </a:br>
            <a:r>
              <a:rPr lang="ko-KR" altLang="en-US" b="1" dirty="0">
                <a:solidFill>
                  <a:schemeClr val="accent5"/>
                </a:solidFill>
              </a:rPr>
              <a:t>중간 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132856"/>
            <a:ext cx="4536503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 스트레스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(45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26E72-5913-4573-B4E9-A00E9110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7416824" cy="264068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DE786-B94B-4E67-A313-E429723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74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1" y="2132856"/>
            <a:ext cx="4176463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 스트레스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요인 추출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3073" name="_x193827928">
            <a:extLst>
              <a:ext uri="{FF2B5EF4-FFF2-40B4-BE49-F238E27FC236}">
                <a16:creationId xmlns:a16="http://schemas.microsoft.com/office/drawing/2014/main" id="{93E9CCBA-F3F6-40A3-9AB4-F576F5FD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74937"/>
            <a:ext cx="6696744" cy="30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750FFE9-3BD7-420C-82DC-EF202B97721F}"/>
              </a:ext>
            </a:extLst>
          </p:cNvPr>
          <p:cNvSpPr/>
          <p:nvPr/>
        </p:nvSpPr>
        <p:spPr>
          <a:xfrm>
            <a:off x="3203848" y="6237312"/>
            <a:ext cx="4680520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</a:t>
            </a:r>
            <a:r>
              <a:rPr lang="en-US" altLang="ko-KR" sz="1200" dirty="0">
                <a:latin typeface="함초롱바탕"/>
              </a:rPr>
              <a:t>‘</a:t>
            </a:r>
            <a:r>
              <a:rPr lang="ko-KR" altLang="en-US" sz="1200" dirty="0">
                <a:latin typeface="함초롱바탕"/>
              </a:rPr>
              <a:t>학업스트레스 척도의 개발 및 타당화</a:t>
            </a:r>
            <a:r>
              <a:rPr lang="en-US" altLang="ko-KR" sz="1200" dirty="0">
                <a:latin typeface="함초롱바탕"/>
              </a:rPr>
              <a:t>’ , </a:t>
            </a:r>
            <a:r>
              <a:rPr lang="ko-KR" altLang="en-US" sz="1200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박병기 </a:t>
            </a:r>
            <a:r>
              <a:rPr lang="en-US" altLang="ko-KR" sz="1200" kern="0" dirty="0">
                <a:solidFill>
                  <a:srgbClr val="000000"/>
                </a:solidFill>
                <a:latin typeface="함초롱바탕"/>
              </a:rPr>
              <a:t>&amp; </a:t>
            </a:r>
            <a:r>
              <a:rPr lang="ko-KR" altLang="en-US" sz="1200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박선미</a:t>
            </a:r>
            <a:r>
              <a:rPr lang="en-US" altLang="ko-KR" sz="1200" kern="0" dirty="0">
                <a:solidFill>
                  <a:srgbClr val="000000"/>
                </a:solidFill>
                <a:latin typeface="함초롱바탕"/>
              </a:rPr>
              <a:t>(2012)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13399-7AA9-4245-953A-1DCE6FE1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6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464495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우울수준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E3E27-EF6B-475A-92B6-643E21773357}"/>
              </a:ext>
            </a:extLst>
          </p:cNvPr>
          <p:cNvSpPr/>
          <p:nvPr/>
        </p:nvSpPr>
        <p:spPr>
          <a:xfrm>
            <a:off x="971600" y="3196963"/>
            <a:ext cx="7560840" cy="212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청소년 우울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불안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스트레스 척도를 알아보기 위해서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Antony, </a:t>
            </a:r>
            <a:r>
              <a:rPr lang="en-US" altLang="ko-KR" dirty="0" err="1">
                <a:latin typeface="함초롱바탕"/>
                <a:ea typeface="+mj-ea"/>
                <a:cs typeface="Arial" panose="020B0604020202020204" pitchFamily="34" charset="0"/>
              </a:rPr>
              <a:t>Bieling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, Cox, Enns, and </a:t>
            </a:r>
            <a:r>
              <a:rPr lang="en-US" altLang="ko-KR" dirty="0" err="1">
                <a:latin typeface="함초롱바탕"/>
                <a:ea typeface="+mj-ea"/>
                <a:cs typeface="Arial" panose="020B0604020202020204" pitchFamily="34" charset="0"/>
              </a:rPr>
              <a:t>Swinson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(1998)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의 우울척도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Brief reports(Items and factor Loadings for the Depression Anxiety Stress Scale-21(DAss-21)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중 우울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(Depression) 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항목인 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21</a:t>
            </a:r>
            <a:r>
              <a:rPr lang="ko-KR" altLang="en-US" dirty="0">
                <a:latin typeface="함초롱바탕"/>
                <a:ea typeface="+mj-ea"/>
                <a:cs typeface="Arial" panose="020B0604020202020204" pitchFamily="34" charset="0"/>
              </a:rPr>
              <a:t>문항을 측정하였다</a:t>
            </a:r>
            <a:r>
              <a:rPr lang="en-US" altLang="ko-KR" dirty="0">
                <a:latin typeface="함초롱바탕"/>
                <a:ea typeface="+mj-ea"/>
                <a:cs typeface="Arial" panose="020B0604020202020204" pitchFamily="34" charset="0"/>
              </a:rPr>
              <a:t>.</a:t>
            </a:r>
            <a:endParaRPr lang="ko-KR" altLang="en-US" dirty="0">
              <a:latin typeface="함초롱바탕"/>
              <a:ea typeface="+mj-ea"/>
              <a:cs typeface="Arial" panose="020B0604020202020204" pitchFamily="34" charset="0"/>
            </a:endParaRPr>
          </a:p>
          <a:p>
            <a:pPr indent="127000" algn="just" fontAlgn="base">
              <a:lnSpc>
                <a:spcPct val="160000"/>
              </a:lnSpc>
            </a:pP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CAEA44-B7E1-4C0C-9601-14D1CF022D47}"/>
              </a:ext>
            </a:extLst>
          </p:cNvPr>
          <p:cNvSpPr/>
          <p:nvPr/>
        </p:nvSpPr>
        <p:spPr>
          <a:xfrm>
            <a:off x="6516216" y="4964306"/>
            <a:ext cx="2016224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롱바탕"/>
              </a:rPr>
              <a:t>의뢰자의 논문 내용 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7A885-DBB5-4D89-A77D-7740F091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4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3816424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en-US" altLang="ko-KR" sz="2000" i="0">
                <a:latin typeface="휴먼고딕" panose="02010504000101010101" pitchFamily="2" charset="-127"/>
                <a:ea typeface="휴먼고딕" panose="02010504000101010101" pitchFamily="2" charset="-127"/>
              </a:rPr>
              <a:t>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우울수준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(21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4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7E277A-8562-4949-8755-6CFB931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251611" cy="309634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87478B-DD5C-4958-B6DD-92E3CEF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5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3312367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기타 항목들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77BB3F-762C-4827-85E1-C2C2B06A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91" y="2852936"/>
            <a:ext cx="6782817" cy="34313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123CAB-EE4B-4B01-935A-7444BFD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8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8CDA707F-FA51-4694-83B9-7F844FD776DB}"/>
              </a:ext>
            </a:extLst>
          </p:cNvPr>
          <p:cNvSpPr txBox="1">
            <a:spLocks/>
          </p:cNvSpPr>
          <p:nvPr/>
        </p:nvSpPr>
        <p:spPr>
          <a:xfrm>
            <a:off x="1067212" y="2852936"/>
            <a:ext cx="7009575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데이터 크기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: 517(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행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 X 196(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열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196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개의 변수 중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모형에서 사용한 변수는 문항이 요약된 변수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개와 우울과 관련된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개의 변수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총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).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B086-94F6-4E4A-976B-2C43F5E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0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A16A20-647B-4DDC-B727-74B95CCC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93238"/>
            <a:ext cx="7942202" cy="4199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1CB69-084A-4AB4-9DE6-035D0EF6320E}"/>
              </a:ext>
            </a:extLst>
          </p:cNvPr>
          <p:cNvSpPr txBox="1"/>
          <p:nvPr/>
        </p:nvSpPr>
        <p:spPr>
          <a:xfrm>
            <a:off x="1187624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SPSS </a:t>
            </a:r>
            <a:r>
              <a:rPr lang="ko-KR" altLang="en-US" dirty="0"/>
              <a:t>데이터 구조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0B52-0DF7-44F4-976C-9537BDB2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7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70CBE-7947-4B4C-8C76-BC566FD2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08359"/>
              </p:ext>
            </p:extLst>
          </p:nvPr>
        </p:nvGraphicFramePr>
        <p:xfrm>
          <a:off x="1043608" y="3140968"/>
          <a:ext cx="7128793" cy="2304256"/>
        </p:xfrm>
        <a:graphic>
          <a:graphicData uri="http://schemas.openxmlformats.org/drawingml/2006/table">
            <a:tbl>
              <a:tblPr/>
              <a:tblGrid>
                <a:gridCol w="1965614">
                  <a:extLst>
                    <a:ext uri="{9D8B030D-6E8A-4147-A177-3AD203B41FA5}">
                      <a16:colId xmlns:a16="http://schemas.microsoft.com/office/drawing/2014/main" val="1699867644"/>
                    </a:ext>
                  </a:extLst>
                </a:gridCol>
                <a:gridCol w="1965614">
                  <a:extLst>
                    <a:ext uri="{9D8B030D-6E8A-4147-A177-3AD203B41FA5}">
                      <a16:colId xmlns:a16="http://schemas.microsoft.com/office/drawing/2014/main" val="1853601138"/>
                    </a:ext>
                  </a:extLst>
                </a:gridCol>
                <a:gridCol w="1334626">
                  <a:extLst>
                    <a:ext uri="{9D8B030D-6E8A-4147-A177-3AD203B41FA5}">
                      <a16:colId xmlns:a16="http://schemas.microsoft.com/office/drawing/2014/main" val="2259145702"/>
                    </a:ext>
                  </a:extLst>
                </a:gridCol>
                <a:gridCol w="1041535">
                  <a:extLst>
                    <a:ext uri="{9D8B030D-6E8A-4147-A177-3AD203B41FA5}">
                      <a16:colId xmlns:a16="http://schemas.microsoft.com/office/drawing/2014/main" val="1375916759"/>
                    </a:ext>
                  </a:extLst>
                </a:gridCol>
                <a:gridCol w="821404">
                  <a:extLst>
                    <a:ext uri="{9D8B030D-6E8A-4147-A177-3AD203B41FA5}">
                      <a16:colId xmlns:a16="http://schemas.microsoft.com/office/drawing/2014/main" val="3147747465"/>
                    </a:ext>
                  </a:extLst>
                </a:gridCol>
              </a:tblGrid>
              <a:tr h="3732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분류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빈도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명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백분율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(%)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063389"/>
                  </a:ext>
                </a:extLst>
              </a:tr>
              <a:tr h="37325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남성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49.7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457792"/>
                  </a:ext>
                </a:extLst>
              </a:tr>
              <a:tr h="373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여성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259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50.3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46099"/>
                  </a:ext>
                </a:extLst>
              </a:tr>
              <a:tr h="373258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79391"/>
                  </a:ext>
                </a:extLst>
              </a:tr>
              <a:tr h="64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84388"/>
                  </a:ext>
                </a:extLst>
              </a:tr>
              <a:tr h="308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19.3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057"/>
                  </a:ext>
                </a:extLst>
              </a:tr>
              <a:tr h="647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3920"/>
                  </a:ext>
                </a:extLst>
              </a:tr>
              <a:tr h="373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307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59.7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09438"/>
                  </a:ext>
                </a:extLst>
              </a:tr>
            </a:tbl>
          </a:graphicData>
        </a:graphic>
      </p:graphicFrame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71600" y="2348880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설문 응답자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517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명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D29A2-7BEF-4871-A9E0-571AA0F8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6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8" name="내용 개체 틀 36">
            <a:extLst>
              <a:ext uri="{FF2B5EF4-FFF2-40B4-BE49-F238E27FC236}">
                <a16:creationId xmlns:a16="http://schemas.microsoft.com/office/drawing/2014/main" id="{3D2D90E0-3719-49F1-AF38-43E38606A271}"/>
              </a:ext>
            </a:extLst>
          </p:cNvPr>
          <p:cNvSpPr txBox="1">
            <a:spLocks/>
          </p:cNvSpPr>
          <p:nvPr/>
        </p:nvSpPr>
        <p:spPr>
          <a:xfrm>
            <a:off x="959323" y="1988840"/>
            <a:ext cx="4968552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주요 변수들의 요약 통계량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59AE88-7794-48C1-8036-689B038D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0154"/>
              </p:ext>
            </p:extLst>
          </p:nvPr>
        </p:nvGraphicFramePr>
        <p:xfrm>
          <a:off x="827584" y="2564904"/>
          <a:ext cx="7632850" cy="4016248"/>
        </p:xfrm>
        <a:graphic>
          <a:graphicData uri="http://schemas.openxmlformats.org/drawingml/2006/table">
            <a:tbl>
              <a:tblPr/>
              <a:tblGrid>
                <a:gridCol w="1059128">
                  <a:extLst>
                    <a:ext uri="{9D8B030D-6E8A-4147-A177-3AD203B41FA5}">
                      <a16:colId xmlns:a16="http://schemas.microsoft.com/office/drawing/2014/main" val="3942469206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348877021"/>
                    </a:ext>
                  </a:extLst>
                </a:gridCol>
                <a:gridCol w="1059128">
                  <a:extLst>
                    <a:ext uri="{9D8B030D-6E8A-4147-A177-3AD203B41FA5}">
                      <a16:colId xmlns:a16="http://schemas.microsoft.com/office/drawing/2014/main" val="2798385776"/>
                    </a:ext>
                  </a:extLst>
                </a:gridCol>
                <a:gridCol w="895071">
                  <a:extLst>
                    <a:ext uri="{9D8B030D-6E8A-4147-A177-3AD203B41FA5}">
                      <a16:colId xmlns:a16="http://schemas.microsoft.com/office/drawing/2014/main" val="709109182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2498931276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429621543"/>
                    </a:ext>
                  </a:extLst>
                </a:gridCol>
                <a:gridCol w="1261852">
                  <a:extLst>
                    <a:ext uri="{9D8B030D-6E8A-4147-A177-3AD203B41FA5}">
                      <a16:colId xmlns:a16="http://schemas.microsoft.com/office/drawing/2014/main" val="2505547526"/>
                    </a:ext>
                  </a:extLst>
                </a:gridCol>
              </a:tblGrid>
              <a:tr h="27063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평균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표준편차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왜도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첨도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</a:t>
                      </a: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C.R.)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99910"/>
                  </a:ext>
                </a:extLst>
              </a:tr>
              <a:tr h="324993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독립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2.65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-3.63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048152"/>
                  </a:ext>
                </a:extLst>
              </a:tr>
              <a:tr h="32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2.08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7.31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-.22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556441"/>
                  </a:ext>
                </a:extLst>
              </a:tr>
              <a:tr h="324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-2.70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289779"/>
                  </a:ext>
                </a:extLst>
              </a:tr>
              <a:tr h="257937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매개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7.39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266031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7.46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137254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13.80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6.13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49181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3.53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590952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0.69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318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12.35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74635"/>
                  </a:ext>
                </a:extLst>
              </a:tr>
              <a:tr h="2579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1.48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7.50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993938"/>
                  </a:ext>
                </a:extLst>
              </a:tr>
              <a:tr h="3216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종속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2.57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-4.24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57625"/>
                  </a:ext>
                </a:extLst>
              </a:tr>
              <a:tr h="321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2.13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-4.09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68733"/>
                  </a:ext>
                </a:extLst>
              </a:tr>
              <a:tr h="321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-.046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233680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C672-251D-438B-A829-44FA0222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9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279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AMOS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모형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모형적합도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요인 별 상관관계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잠재변인 간 상관관계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측정모형 결과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구조모형 결과</a:t>
            </a:r>
            <a:endParaRPr kumimoji="1" lang="ko-KR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분석 절차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B1920-ECC0-4022-8476-33B8E24C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6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097" y="1362834"/>
            <a:ext cx="226389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286328" y="2005509"/>
            <a:ext cx="3670048" cy="703263"/>
            <a:chOff x="3638678" y="1695706"/>
            <a:chExt cx="3670048" cy="703263"/>
          </a:xfrm>
        </p:grpSpPr>
        <p:sp>
          <p:nvSpPr>
            <p:cNvPr id="23" name="육각형 22"/>
            <p:cNvSpPr/>
            <p:nvPr/>
          </p:nvSpPr>
          <p:spPr bwMode="auto">
            <a:xfrm rot="16200000">
              <a:off x="3597115" y="1737269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355976" y="18346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상담의뢰 소개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3668862" y="180881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328" y="2893657"/>
            <a:ext cx="3670048" cy="703263"/>
            <a:chOff x="3638678" y="2583854"/>
            <a:chExt cx="3670048" cy="703263"/>
          </a:xfrm>
        </p:grpSpPr>
        <p:sp>
          <p:nvSpPr>
            <p:cNvPr id="22" name="육각형 21"/>
            <p:cNvSpPr/>
            <p:nvPr/>
          </p:nvSpPr>
          <p:spPr bwMode="auto">
            <a:xfrm rot="16200000">
              <a:off x="3597115" y="2625417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355976" y="2698762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자료 탐색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668862" y="269696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6328" y="3781805"/>
            <a:ext cx="3670048" cy="703263"/>
            <a:chOff x="3638678" y="3472002"/>
            <a:chExt cx="3670048" cy="703263"/>
          </a:xfrm>
        </p:grpSpPr>
        <p:sp>
          <p:nvSpPr>
            <p:cNvPr id="26" name="육각형 25"/>
            <p:cNvSpPr/>
            <p:nvPr/>
          </p:nvSpPr>
          <p:spPr bwMode="auto">
            <a:xfrm rot="16200000">
              <a:off x="3597115" y="3513565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355976" y="36348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분석 절차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3668862" y="358510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286328" y="4669953"/>
            <a:ext cx="4174104" cy="703263"/>
            <a:chOff x="3638678" y="4360150"/>
            <a:chExt cx="4174104" cy="703263"/>
          </a:xfrm>
        </p:grpSpPr>
        <p:sp>
          <p:nvSpPr>
            <p:cNvPr id="25" name="육각형 24"/>
            <p:cNvSpPr/>
            <p:nvPr/>
          </p:nvSpPr>
          <p:spPr bwMode="auto">
            <a:xfrm rot="16200000">
              <a:off x="3597115" y="4401713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55976" y="4498962"/>
              <a:ext cx="345680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ea typeface="맑은 고딕" pitchFamily="50" charset="-127"/>
                </a:rPr>
                <a:t>중간 결론 및 현재상황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668862" y="447325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EBBC7-707E-415C-AA97-769756E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</a:t>
            </a:r>
          </a:p>
        </p:txBody>
      </p:sp>
      <p:pic>
        <p:nvPicPr>
          <p:cNvPr id="3075" name="_x178712904">
            <a:extLst>
              <a:ext uri="{FF2B5EF4-FFF2-40B4-BE49-F238E27FC236}">
                <a16:creationId xmlns:a16="http://schemas.microsoft.com/office/drawing/2014/main" id="{9BD93CC8-EC78-4080-9C7E-584B2EA6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9" y="2564904"/>
            <a:ext cx="7605882" cy="22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92A1F6-E6E9-4600-B776-CE4826BD2C1A}"/>
              </a:ext>
            </a:extLst>
          </p:cNvPr>
          <p:cNvSpPr txBox="1"/>
          <p:nvPr/>
        </p:nvSpPr>
        <p:spPr>
          <a:xfrm>
            <a:off x="1331640" y="2201377"/>
            <a:ext cx="141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모형 요약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9B2C3-E533-4F1B-BAF9-D2FEF36C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9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AMOS </a:t>
            </a:r>
            <a:r>
              <a:rPr lang="ko-KR" altLang="en-US" sz="3200" dirty="0">
                <a:ea typeface="휴먼편지체" panose="02030504000101010101" pitchFamily="18" charset="-127"/>
              </a:rPr>
              <a:t>모형</a:t>
            </a:r>
          </a:p>
        </p:txBody>
      </p:sp>
      <p:pic>
        <p:nvPicPr>
          <p:cNvPr id="9" name="_x183613120">
            <a:extLst>
              <a:ext uri="{FF2B5EF4-FFF2-40B4-BE49-F238E27FC236}">
                <a16:creationId xmlns:a16="http://schemas.microsoft.com/office/drawing/2014/main" id="{7B727BAD-8986-44C6-84E8-899EC463F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30" y="1268412"/>
            <a:ext cx="6146790" cy="518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638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모형 적합도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5FE41F-9BCE-4826-A4DD-D993C88D2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26535"/>
              </p:ext>
            </p:extLst>
          </p:nvPr>
        </p:nvGraphicFramePr>
        <p:xfrm>
          <a:off x="827584" y="2636912"/>
          <a:ext cx="7488831" cy="2448272"/>
        </p:xfrm>
        <a:graphic>
          <a:graphicData uri="http://schemas.openxmlformats.org/drawingml/2006/table">
            <a:tbl>
              <a:tblPr/>
              <a:tblGrid>
                <a:gridCol w="805728">
                  <a:extLst>
                    <a:ext uri="{9D8B030D-6E8A-4147-A177-3AD203B41FA5}">
                      <a16:colId xmlns:a16="http://schemas.microsoft.com/office/drawing/2014/main" val="744789344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4230066366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828674674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847923210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180963473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284043758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91484027"/>
                    </a:ext>
                  </a:extLst>
                </a:gridCol>
                <a:gridCol w="954729">
                  <a:extLst>
                    <a:ext uri="{9D8B030D-6E8A-4147-A177-3AD203B41FA5}">
                      <a16:colId xmlns:a16="http://schemas.microsoft.com/office/drawing/2014/main" val="2628431640"/>
                    </a:ext>
                  </a:extLst>
                </a:gridCol>
              </a:tblGrid>
              <a:tr h="868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방법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CMIN/DF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CFI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TLI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RMSEA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RMR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17075"/>
                  </a:ext>
                </a:extLst>
              </a:tr>
              <a:tr h="78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203.695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3.285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.960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.067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467422"/>
                  </a:ext>
                </a:extLst>
              </a:tr>
              <a:tr h="7897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104.815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1.690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.947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.933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.098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0233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C94049A-A102-4C9E-BAC5-90E64B73FBC2}"/>
              </a:ext>
            </a:extLst>
          </p:cNvPr>
          <p:cNvSpPr/>
          <p:nvPr/>
        </p:nvSpPr>
        <p:spPr>
          <a:xfrm>
            <a:off x="4598542" y="5229200"/>
            <a:ext cx="3717873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위 적합도는 측정모형 겸 구조모형의 </a:t>
            </a:r>
            <a:r>
              <a:rPr lang="ko-KR" altLang="en-US" sz="1200" kern="0" dirty="0" err="1">
                <a:solidFill>
                  <a:srgbClr val="000000"/>
                </a:solidFill>
                <a:ea typeface="함초롬바탕" panose="02030504000101010101" pitchFamily="18" charset="-127"/>
              </a:rPr>
              <a:t>모형적합도임</a:t>
            </a:r>
            <a:r>
              <a:rPr lang="en-US" altLang="ko-KR" sz="1200" kern="0" dirty="0">
                <a:solidFill>
                  <a:srgbClr val="000000"/>
                </a:solidFill>
                <a:latin typeface="함초롬바탕" panose="02030504000101010101" pitchFamily="18" charset="-127"/>
              </a:rPr>
              <a:t>.</a:t>
            </a: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AF58D-12BE-4AA2-B3E7-DAFF3CD5B01A}"/>
              </a:ext>
            </a:extLst>
          </p:cNvPr>
          <p:cNvSpPr txBox="1"/>
          <p:nvPr/>
        </p:nvSpPr>
        <p:spPr>
          <a:xfrm>
            <a:off x="835509" y="20169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적합도 통계량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96D5A8-2E7A-440B-81D9-944C3B8E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1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모형 적합도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4049A-A102-4C9E-BAC5-90E64B73FBC2}"/>
              </a:ext>
            </a:extLst>
          </p:cNvPr>
          <p:cNvSpPr/>
          <p:nvPr/>
        </p:nvSpPr>
        <p:spPr>
          <a:xfrm>
            <a:off x="4716018" y="5919042"/>
            <a:ext cx="3717873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출처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: </a:t>
            </a:r>
            <a:r>
              <a:rPr lang="ko-KR" altLang="en-US" sz="1200" dirty="0" err="1"/>
              <a:t>구조방정식모형</a:t>
            </a:r>
            <a:r>
              <a:rPr lang="ko-KR" altLang="en-US" sz="1200" dirty="0"/>
              <a:t> 분석과 응용 </a:t>
            </a:r>
            <a:r>
              <a:rPr lang="en-US" altLang="ko-KR" sz="1200" dirty="0"/>
              <a:t>(</a:t>
            </a:r>
            <a:r>
              <a:rPr lang="ko-KR" altLang="en-US" sz="1200" dirty="0"/>
              <a:t>강현철 지음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4B2ED0B8-C136-4FBF-A51E-7EFCE200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636912"/>
            <a:ext cx="4252901" cy="3282130"/>
          </a:xfrm>
        </p:spPr>
      </p:pic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873871CF-9A08-47BB-9DC4-9D3D22C7D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2636912"/>
            <a:ext cx="3960440" cy="3282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8C51BD-A9E4-4097-8DA2-5C4B8B72567B}"/>
              </a:ext>
            </a:extLst>
          </p:cNvPr>
          <p:cNvSpPr txBox="1"/>
          <p:nvPr/>
        </p:nvSpPr>
        <p:spPr>
          <a:xfrm>
            <a:off x="467544" y="21328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모형적합도 기준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175A00-5EE6-4433-9FD6-0FA0720D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01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요인 별 상관관계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D9BBD0-4A7B-47A2-B777-6AA1CA953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4164"/>
              </p:ext>
            </p:extLst>
          </p:nvPr>
        </p:nvGraphicFramePr>
        <p:xfrm>
          <a:off x="107504" y="1196754"/>
          <a:ext cx="8928990" cy="4896542"/>
        </p:xfrm>
        <a:graphic>
          <a:graphicData uri="http://schemas.openxmlformats.org/drawingml/2006/table">
            <a:tbl>
              <a:tblPr/>
              <a:tblGrid>
                <a:gridCol w="637785">
                  <a:extLst>
                    <a:ext uri="{9D8B030D-6E8A-4147-A177-3AD203B41FA5}">
                      <a16:colId xmlns:a16="http://schemas.microsoft.com/office/drawing/2014/main" val="973318899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1138891211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2172096323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2890913533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349635425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4150707785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1420485943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1809986725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3831124869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1879598735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3195713606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4264666046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562757215"/>
                    </a:ext>
                  </a:extLst>
                </a:gridCol>
                <a:gridCol w="637785">
                  <a:extLst>
                    <a:ext uri="{9D8B030D-6E8A-4147-A177-3AD203B41FA5}">
                      <a16:colId xmlns:a16="http://schemas.microsoft.com/office/drawing/2014/main" val="4073601751"/>
                    </a:ext>
                  </a:extLst>
                </a:gridCol>
              </a:tblGrid>
              <a:tr h="51163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성적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수업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공부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2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3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4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5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6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7</a:t>
                      </a:r>
                      <a:endParaRPr lang="ko-KR" altLang="en-US" sz="900" kern="0" spc="0" dirty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조절실패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현저성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문제적 결과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49505"/>
                  </a:ext>
                </a:extLst>
              </a:tr>
              <a:tr h="51163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성적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484901"/>
                  </a:ext>
                </a:extLst>
              </a:tr>
              <a:tr h="51163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수업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.681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75697"/>
                  </a:ext>
                </a:extLst>
              </a:tr>
              <a:tr h="511634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공부 스트레스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.740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.816</a:t>
                      </a:r>
                      <a:r>
                        <a:rPr lang="en-US" sz="900" kern="0" spc="0" baseline="3000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918384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.306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.434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.383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79420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2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.381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.487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.433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.674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90895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3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.402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.438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.426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.612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.653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822644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4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.444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.456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.470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.557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.594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.655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510904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5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.350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.456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.395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.595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.703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.653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.649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915174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6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.343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.443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.399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.611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.635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.690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.692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.685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08959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우울</a:t>
                      </a:r>
                      <a:r>
                        <a:rPr lang="en-US" altLang="ko-KR" sz="900" b="1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7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.370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.425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.436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.566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.633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.656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.679</a:t>
                      </a:r>
                      <a:r>
                        <a:rPr lang="en-US" sz="900" kern="0" spc="0" baseline="3000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.638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.760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292536"/>
                  </a:ext>
                </a:extLst>
              </a:tr>
              <a:tr h="37145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조절실패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.147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.234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.219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.120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.129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.103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.159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.114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.130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.114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590999"/>
                  </a:ext>
                </a:extLst>
              </a:tr>
              <a:tr h="263388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현저성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.176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.295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.260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.181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.208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.155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.212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.226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.202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.199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.768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10205"/>
                          </a:solidFill>
                          <a:effectLst/>
                          <a:ea typeface="Gulim" panose="020B0600000101010101" pitchFamily="50" charset="-127"/>
                        </a:rPr>
                        <a:t>　</a:t>
                      </a:r>
                      <a:endParaRPr lang="ko-KR" alt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60748"/>
                  </a:ext>
                </a:extLst>
              </a:tr>
              <a:tr h="371451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Gulim" panose="020B0600000101010101" pitchFamily="50" charset="-127"/>
                        </a:rPr>
                        <a:t>문제적 결과</a:t>
                      </a:r>
                      <a:endParaRPr lang="ko-KR" altLang="en-US" sz="900" kern="0" spc="0">
                        <a:solidFill>
                          <a:srgbClr val="264A60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.214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.328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.268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.258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.289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.247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.260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.293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.279</a:t>
                      </a:r>
                      <a:r>
                        <a:rPr lang="en-US" sz="900" kern="0" spc="0" baseline="30000" dirty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.247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.539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.603</a:t>
                      </a:r>
                      <a:r>
                        <a:rPr lang="en-US" sz="900" kern="0" spc="0" baseline="30000">
                          <a:solidFill>
                            <a:srgbClr val="000000"/>
                          </a:solidFill>
                          <a:effectLst/>
                          <a:latin typeface="Gulim" panose="020B0600000101010101" pitchFamily="50" charset="-127"/>
                        </a:rPr>
                        <a:t>**</a:t>
                      </a:r>
                      <a:endParaRPr lang="en-US" sz="900" kern="0" spc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10205"/>
                          </a:solidFill>
                          <a:effectLst/>
                          <a:latin typeface="Gulim" panose="020B0600000101010101" pitchFamily="50" charset="-127"/>
                        </a:rPr>
                        <a:t>1</a:t>
                      </a:r>
                      <a:endParaRPr lang="en-US" sz="900" kern="0" spc="0" dirty="0">
                        <a:solidFill>
                          <a:srgbClr val="010205"/>
                        </a:solidFill>
                        <a:effectLst/>
                      </a:endParaRPr>
                    </a:p>
                  </a:txBody>
                  <a:tcPr marL="89121" marR="89121" marT="44561" marB="44561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44580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FA07654-13BC-4E9E-8334-F240B1FAFEE9}"/>
              </a:ext>
            </a:extLst>
          </p:cNvPr>
          <p:cNvSpPr/>
          <p:nvPr/>
        </p:nvSpPr>
        <p:spPr>
          <a:xfrm>
            <a:off x="4644008" y="6093294"/>
            <a:ext cx="3213819" cy="124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0.05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7FEAE-7144-4B23-A1E4-721C60F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50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잠재변인 간 상관관계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F40D6-5607-4F09-9EB6-04ACDADB0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14844"/>
              </p:ext>
            </p:extLst>
          </p:nvPr>
        </p:nvGraphicFramePr>
        <p:xfrm>
          <a:off x="971599" y="2348880"/>
          <a:ext cx="7318272" cy="2448272"/>
        </p:xfrm>
        <a:graphic>
          <a:graphicData uri="http://schemas.openxmlformats.org/drawingml/2006/table">
            <a:tbl>
              <a:tblPr/>
              <a:tblGrid>
                <a:gridCol w="1736931">
                  <a:extLst>
                    <a:ext uri="{9D8B030D-6E8A-4147-A177-3AD203B41FA5}">
                      <a16:colId xmlns:a16="http://schemas.microsoft.com/office/drawing/2014/main" val="3774343194"/>
                    </a:ext>
                  </a:extLst>
                </a:gridCol>
                <a:gridCol w="1860447">
                  <a:extLst>
                    <a:ext uri="{9D8B030D-6E8A-4147-A177-3AD203B41FA5}">
                      <a16:colId xmlns:a16="http://schemas.microsoft.com/office/drawing/2014/main" val="3120938120"/>
                    </a:ext>
                  </a:extLst>
                </a:gridCol>
                <a:gridCol w="1860447">
                  <a:extLst>
                    <a:ext uri="{9D8B030D-6E8A-4147-A177-3AD203B41FA5}">
                      <a16:colId xmlns:a16="http://schemas.microsoft.com/office/drawing/2014/main" val="1986039331"/>
                    </a:ext>
                  </a:extLst>
                </a:gridCol>
                <a:gridCol w="1860447">
                  <a:extLst>
                    <a:ext uri="{9D8B030D-6E8A-4147-A177-3AD203B41FA5}">
                      <a16:colId xmlns:a16="http://schemas.microsoft.com/office/drawing/2014/main" val="1462318014"/>
                    </a:ext>
                  </a:extLst>
                </a:gridCol>
              </a:tblGrid>
              <a:tr h="656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00160"/>
                  </a:ext>
                </a:extLst>
              </a:tr>
              <a:tr h="597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634594"/>
                  </a:ext>
                </a:extLst>
              </a:tr>
              <a:tr h="597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39047"/>
                  </a:ext>
                </a:extLst>
              </a:tr>
              <a:tr h="597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.354***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.287***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16065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051414" y="5018765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B143E-4DD8-4751-8851-308E03F4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80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측정모형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148064" y="5800673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9C86D5-CACC-4664-A9D8-B111266E9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18370"/>
              </p:ext>
            </p:extLst>
          </p:nvPr>
        </p:nvGraphicFramePr>
        <p:xfrm>
          <a:off x="539552" y="1743738"/>
          <a:ext cx="8208909" cy="3922974"/>
        </p:xfrm>
        <a:graphic>
          <a:graphicData uri="http://schemas.openxmlformats.org/drawingml/2006/table">
            <a:tbl>
              <a:tblPr/>
              <a:tblGrid>
                <a:gridCol w="626443">
                  <a:extLst>
                    <a:ext uri="{9D8B030D-6E8A-4147-A177-3AD203B41FA5}">
                      <a16:colId xmlns:a16="http://schemas.microsoft.com/office/drawing/2014/main" val="2804131267"/>
                    </a:ext>
                  </a:extLst>
                </a:gridCol>
                <a:gridCol w="846999">
                  <a:extLst>
                    <a:ext uri="{9D8B030D-6E8A-4147-A177-3AD203B41FA5}">
                      <a16:colId xmlns:a16="http://schemas.microsoft.com/office/drawing/2014/main" val="1703089335"/>
                    </a:ext>
                  </a:extLst>
                </a:gridCol>
                <a:gridCol w="846999">
                  <a:extLst>
                    <a:ext uri="{9D8B030D-6E8A-4147-A177-3AD203B41FA5}">
                      <a16:colId xmlns:a16="http://schemas.microsoft.com/office/drawing/2014/main" val="1815840585"/>
                    </a:ext>
                  </a:extLst>
                </a:gridCol>
                <a:gridCol w="477119">
                  <a:extLst>
                    <a:ext uri="{9D8B030D-6E8A-4147-A177-3AD203B41FA5}">
                      <a16:colId xmlns:a16="http://schemas.microsoft.com/office/drawing/2014/main" val="2709166845"/>
                    </a:ext>
                  </a:extLst>
                </a:gridCol>
                <a:gridCol w="477119">
                  <a:extLst>
                    <a:ext uri="{9D8B030D-6E8A-4147-A177-3AD203B41FA5}">
                      <a16:colId xmlns:a16="http://schemas.microsoft.com/office/drawing/2014/main" val="443445954"/>
                    </a:ext>
                  </a:extLst>
                </a:gridCol>
                <a:gridCol w="741786">
                  <a:extLst>
                    <a:ext uri="{9D8B030D-6E8A-4147-A177-3AD203B41FA5}">
                      <a16:colId xmlns:a16="http://schemas.microsoft.com/office/drawing/2014/main" val="4161032879"/>
                    </a:ext>
                  </a:extLst>
                </a:gridCol>
                <a:gridCol w="741786">
                  <a:extLst>
                    <a:ext uri="{9D8B030D-6E8A-4147-A177-3AD203B41FA5}">
                      <a16:colId xmlns:a16="http://schemas.microsoft.com/office/drawing/2014/main" val="1999646792"/>
                    </a:ext>
                  </a:extLst>
                </a:gridCol>
                <a:gridCol w="477119">
                  <a:extLst>
                    <a:ext uri="{9D8B030D-6E8A-4147-A177-3AD203B41FA5}">
                      <a16:colId xmlns:a16="http://schemas.microsoft.com/office/drawing/2014/main" val="3954230918"/>
                    </a:ext>
                  </a:extLst>
                </a:gridCol>
                <a:gridCol w="477119">
                  <a:extLst>
                    <a:ext uri="{9D8B030D-6E8A-4147-A177-3AD203B41FA5}">
                      <a16:colId xmlns:a16="http://schemas.microsoft.com/office/drawing/2014/main" val="589236793"/>
                    </a:ext>
                  </a:extLst>
                </a:gridCol>
                <a:gridCol w="697676">
                  <a:extLst>
                    <a:ext uri="{9D8B030D-6E8A-4147-A177-3AD203B41FA5}">
                      <a16:colId xmlns:a16="http://schemas.microsoft.com/office/drawing/2014/main" val="1792509202"/>
                    </a:ext>
                  </a:extLst>
                </a:gridCol>
                <a:gridCol w="697676">
                  <a:extLst>
                    <a:ext uri="{9D8B030D-6E8A-4147-A177-3AD203B41FA5}">
                      <a16:colId xmlns:a16="http://schemas.microsoft.com/office/drawing/2014/main" val="3190799193"/>
                    </a:ext>
                  </a:extLst>
                </a:gridCol>
                <a:gridCol w="550534">
                  <a:extLst>
                    <a:ext uri="{9D8B030D-6E8A-4147-A177-3AD203B41FA5}">
                      <a16:colId xmlns:a16="http://schemas.microsoft.com/office/drawing/2014/main" val="499561305"/>
                    </a:ext>
                  </a:extLst>
                </a:gridCol>
                <a:gridCol w="550534">
                  <a:extLst>
                    <a:ext uri="{9D8B030D-6E8A-4147-A177-3AD203B41FA5}">
                      <a16:colId xmlns:a16="http://schemas.microsoft.com/office/drawing/2014/main" val="2111193652"/>
                    </a:ext>
                  </a:extLst>
                </a:gridCol>
              </a:tblGrid>
              <a:tr h="217805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49061"/>
                  </a:ext>
                </a:extLst>
              </a:tr>
              <a:tr h="33299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S.E.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t-value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S.E.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t-value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AVE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개념 신뢰도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12711"/>
                  </a:ext>
                </a:extLst>
              </a:tr>
              <a:tr h="2006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성적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.787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0.773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0.910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53819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수업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.892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.883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22.38***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24.40***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49194"/>
                  </a:ext>
                </a:extLst>
              </a:tr>
              <a:tr h="217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공부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1.138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23.17***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1.074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.909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26.97***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92595"/>
                  </a:ext>
                </a:extLst>
              </a:tr>
              <a:tr h="200660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.736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.707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0.636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0.924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254680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18.30***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1.033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17.73***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15011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1.177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.812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.063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18.62***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1.171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.788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14.51***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58414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1.217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.799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.066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18.30***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1.326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.096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13.80***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08439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.997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.811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18.61***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.857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.061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13.98***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058518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1.118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.852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19.61***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.984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.832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.075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13.19***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54893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r>
                        <a:rPr lang="en-US" altLang="ko-KR" sz="900" kern="0" spc="-7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1.191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.063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18.90***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1.128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.796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.081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14.10***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23962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조절실패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.826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1.000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.848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0.664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0.853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5807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현저성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1.079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.925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.055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19.62***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1.012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.918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.047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21.44***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20490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문제적 결과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.540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.658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.034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15.81***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.492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.657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.030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16.34***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898444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0231-0718-47F7-A363-87CD5881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2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ea typeface="휴먼편지체" panose="02030504000101010101" pitchFamily="18" charset="-127"/>
              </a:rPr>
              <a:t>분석 절차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구조모형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138604" y="5517232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0783E8-156F-47BB-9B85-2B2BD081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3520"/>
              </p:ext>
            </p:extLst>
          </p:nvPr>
        </p:nvGraphicFramePr>
        <p:xfrm>
          <a:off x="791577" y="2710002"/>
          <a:ext cx="7560846" cy="2577197"/>
        </p:xfrm>
        <a:graphic>
          <a:graphicData uri="http://schemas.openxmlformats.org/drawingml/2006/table">
            <a:tbl>
              <a:tblPr/>
              <a:tblGrid>
                <a:gridCol w="833096">
                  <a:extLst>
                    <a:ext uri="{9D8B030D-6E8A-4147-A177-3AD203B41FA5}">
                      <a16:colId xmlns:a16="http://schemas.microsoft.com/office/drawing/2014/main" val="814351231"/>
                    </a:ext>
                  </a:extLst>
                </a:gridCol>
                <a:gridCol w="427047">
                  <a:extLst>
                    <a:ext uri="{9D8B030D-6E8A-4147-A177-3AD203B41FA5}">
                      <a16:colId xmlns:a16="http://schemas.microsoft.com/office/drawing/2014/main" val="2213903596"/>
                    </a:ext>
                  </a:extLst>
                </a:gridCol>
                <a:gridCol w="1302127">
                  <a:extLst>
                    <a:ext uri="{9D8B030D-6E8A-4147-A177-3AD203B41FA5}">
                      <a16:colId xmlns:a16="http://schemas.microsoft.com/office/drawing/2014/main" val="45548664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411744532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69633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137548793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09659820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899932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549785998"/>
                    </a:ext>
                  </a:extLst>
                </a:gridCol>
              </a:tblGrid>
              <a:tr h="124936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6111"/>
                  </a:ext>
                </a:extLst>
              </a:tr>
              <a:tr h="3961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1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2232"/>
                  </a:ext>
                </a:extLst>
              </a:tr>
              <a:tr h="4542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62167"/>
                  </a:ext>
                </a:extLst>
              </a:tr>
              <a:tr h="68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.237**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.058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882482"/>
                  </a:ext>
                </a:extLst>
              </a:tr>
              <a:tr h="8146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 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42907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A6514C0-C846-4521-9D9F-97A95195FE43}"/>
              </a:ext>
            </a:extLst>
          </p:cNvPr>
          <p:cNvSpPr/>
          <p:nvPr/>
        </p:nvSpPr>
        <p:spPr>
          <a:xfrm>
            <a:off x="971600" y="1501422"/>
            <a:ext cx="6480720" cy="828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ko-KR" altLang="en-US" sz="1400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ADF,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붓스트랩을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 통한 구조모형 검증 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-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직접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ea typeface="휴먼명조" panose="02010504000101010101" pitchFamily="2" charset="-127"/>
              </a:rPr>
              <a:t>간접</a:t>
            </a:r>
            <a:r>
              <a:rPr lang="en-US" altLang="ko-KR" kern="0" dirty="0">
                <a:solidFill>
                  <a:srgbClr val="000000"/>
                </a:solidFill>
                <a:latin typeface="휴먼명조" panose="02010504000101010101" pitchFamily="2" charset="-127"/>
              </a:rPr>
              <a:t>, </a:t>
            </a:r>
            <a:r>
              <a:rPr lang="ko-KR" altLang="en-US" kern="0" dirty="0" err="1">
                <a:solidFill>
                  <a:srgbClr val="000000"/>
                </a:solidFill>
                <a:ea typeface="휴먼명조" panose="02010504000101010101" pitchFamily="2" charset="-127"/>
              </a:rPr>
              <a:t>총효과</a:t>
            </a:r>
            <a:endParaRPr lang="ko-KR" altLang="en-US" sz="14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F251285-25B7-4D29-848C-5D1B049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03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04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34563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중간 결론 및 현재상황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E53D3-F98C-4630-9988-84F44E55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69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4. </a:t>
            </a:r>
            <a:r>
              <a:rPr lang="ko-KR" altLang="en-US" sz="3200" dirty="0">
                <a:ea typeface="휴먼편지체" panose="02030504000101010101" pitchFamily="18" charset="-127"/>
              </a:rPr>
              <a:t>중간 결론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D2612-5867-47CF-9C55-1367709D5901}"/>
              </a:ext>
            </a:extLst>
          </p:cNvPr>
          <p:cNvSpPr/>
          <p:nvPr/>
        </p:nvSpPr>
        <p:spPr>
          <a:xfrm>
            <a:off x="5337161" y="6163761"/>
            <a:ext cx="3213819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***.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상관관계가 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0.001 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수준에서 유의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. (</a:t>
            </a:r>
            <a:r>
              <a:rPr lang="ko-KR" altLang="en-US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양측</a:t>
            </a: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200" kern="0" dirty="0">
              <a:solidFill>
                <a:srgbClr val="000000"/>
              </a:solidFill>
              <a:latin typeface="함초롬바탕" panose="020305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200" kern="0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0783E8-156F-47BB-9B85-2B2BD081E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90680"/>
              </p:ext>
            </p:extLst>
          </p:nvPr>
        </p:nvGraphicFramePr>
        <p:xfrm>
          <a:off x="990134" y="3579694"/>
          <a:ext cx="7560846" cy="2577197"/>
        </p:xfrm>
        <a:graphic>
          <a:graphicData uri="http://schemas.openxmlformats.org/drawingml/2006/table">
            <a:tbl>
              <a:tblPr/>
              <a:tblGrid>
                <a:gridCol w="833096">
                  <a:extLst>
                    <a:ext uri="{9D8B030D-6E8A-4147-A177-3AD203B41FA5}">
                      <a16:colId xmlns:a16="http://schemas.microsoft.com/office/drawing/2014/main" val="814351231"/>
                    </a:ext>
                  </a:extLst>
                </a:gridCol>
                <a:gridCol w="427047">
                  <a:extLst>
                    <a:ext uri="{9D8B030D-6E8A-4147-A177-3AD203B41FA5}">
                      <a16:colId xmlns:a16="http://schemas.microsoft.com/office/drawing/2014/main" val="2213903596"/>
                    </a:ext>
                  </a:extLst>
                </a:gridCol>
                <a:gridCol w="1302127">
                  <a:extLst>
                    <a:ext uri="{9D8B030D-6E8A-4147-A177-3AD203B41FA5}">
                      <a16:colId xmlns:a16="http://schemas.microsoft.com/office/drawing/2014/main" val="45548664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411744532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69633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137548793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3809659820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2899932236"/>
                    </a:ext>
                  </a:extLst>
                </a:gridCol>
                <a:gridCol w="833096">
                  <a:extLst>
                    <a:ext uri="{9D8B030D-6E8A-4147-A177-3AD203B41FA5}">
                      <a16:colId xmlns:a16="http://schemas.microsoft.com/office/drawing/2014/main" val="549785998"/>
                    </a:ext>
                  </a:extLst>
                </a:gridCol>
              </a:tblGrid>
              <a:tr h="124936">
                <a:tc rowSpan="2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경로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직접효과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간접효과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총효과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46111"/>
                  </a:ext>
                </a:extLst>
              </a:tr>
              <a:tr h="3961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β</a:t>
                      </a:r>
                      <a:endParaRPr lang="el-GR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1">
                        <a:lnSpc>
                          <a:spcPct val="13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42232"/>
                  </a:ext>
                </a:extLst>
              </a:tr>
              <a:tr h="4542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학업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스트레스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.595***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962167"/>
                  </a:ext>
                </a:extLst>
              </a:tr>
              <a:tr h="68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.237**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.284***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.058</a:t>
                      </a:r>
                    </a:p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(p- : 0.193)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315F97"/>
                          </a:solidFill>
                          <a:effectLst/>
                          <a:latin typeface="굴림" panose="020B0600000101010101" pitchFamily="50" charset="-127"/>
                        </a:rPr>
                        <a:t>.07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.295**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2540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.354***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882482"/>
                  </a:ext>
                </a:extLst>
              </a:tr>
              <a:tr h="8146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우울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➞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70" dirty="0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스마트폰  </a:t>
                      </a:r>
                      <a:r>
                        <a:rPr lang="ko-KR" altLang="en-US" sz="900" kern="0" spc="-70" dirty="0" err="1"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과의존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.199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.118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9429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97FD924-D154-4AB4-86E8-95FD91CCB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60689"/>
              </p:ext>
            </p:extLst>
          </p:nvPr>
        </p:nvGraphicFramePr>
        <p:xfrm>
          <a:off x="2095048" y="1700808"/>
          <a:ext cx="5351018" cy="1340485"/>
        </p:xfrm>
        <a:graphic>
          <a:graphicData uri="http://schemas.openxmlformats.org/drawingml/2006/table">
            <a:tbl>
              <a:tblPr/>
              <a:tblGrid>
                <a:gridCol w="848360">
                  <a:extLst>
                    <a:ext uri="{9D8B030D-6E8A-4147-A177-3AD203B41FA5}">
                      <a16:colId xmlns:a16="http://schemas.microsoft.com/office/drawing/2014/main" val="2639846542"/>
                    </a:ext>
                  </a:extLst>
                </a:gridCol>
                <a:gridCol w="3634994">
                  <a:extLst>
                    <a:ext uri="{9D8B030D-6E8A-4147-A177-3AD203B41FA5}">
                      <a16:colId xmlns:a16="http://schemas.microsoft.com/office/drawing/2014/main" val="1457997768"/>
                    </a:ext>
                  </a:extLst>
                </a:gridCol>
                <a:gridCol w="867664">
                  <a:extLst>
                    <a:ext uri="{9D8B030D-6E8A-4147-A177-3AD203B41FA5}">
                      <a16:colId xmlns:a16="http://schemas.microsoft.com/office/drawing/2014/main" val="2165827425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구분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내용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상태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3801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1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스마트폰 과의존은 학업 스트레스와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4943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2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우울수준은 학업 스트레스와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69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스마트폰 과의존은 우울수준과 관계가 없다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 </a:t>
                      </a:r>
                      <a:r>
                        <a:rPr lang="en-US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8649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가설 </a:t>
                      </a:r>
                      <a:r>
                        <a:rPr lang="en-US" altLang="ko-KR" sz="1000" b="1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우울수준은 학업 스트레스와 스마트폰 과의존을 매개하지 않는다</a:t>
                      </a:r>
                      <a:r>
                        <a:rPr lang="en-US" altLang="ko-KR" sz="1000" kern="0" spc="-7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70" dirty="0">
                          <a:solidFill>
                            <a:srgbClr val="000000"/>
                          </a:solidFill>
                          <a:effectLst/>
                          <a:ea typeface="굴림체" panose="020B0609000101010101" pitchFamily="49" charset="-127"/>
                        </a:rPr>
                        <a:t>기각 </a:t>
                      </a:r>
                      <a:r>
                        <a:rPr lang="en-US" sz="1000" kern="0" spc="-7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93765"/>
                  </a:ext>
                </a:extLst>
              </a:tr>
            </a:tbl>
          </a:graphicData>
        </a:graphic>
      </p:graphicFrame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29EED6-5544-44AF-B620-75450F3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0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 목적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 내용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상담의뢰 소개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3DC00-F560-49ED-9C67-F03967F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4. </a:t>
            </a:r>
            <a:r>
              <a:rPr lang="ko-KR" altLang="en-US" sz="3200" dirty="0">
                <a:ea typeface="휴먼편지체" panose="02030504000101010101" pitchFamily="18" charset="-127"/>
              </a:rPr>
              <a:t>현재상황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7192F-DD9F-473D-8746-2F54707A0D55}"/>
              </a:ext>
            </a:extLst>
          </p:cNvPr>
          <p:cNvSpPr txBox="1"/>
          <p:nvPr/>
        </p:nvSpPr>
        <p:spPr>
          <a:xfrm>
            <a:off x="971600" y="270892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토요일</a:t>
            </a:r>
            <a:r>
              <a:rPr lang="en-US" altLang="ko-KR" dirty="0"/>
              <a:t>, </a:t>
            </a:r>
            <a:r>
              <a:rPr lang="ko-KR" altLang="en-US" dirty="0"/>
              <a:t>의뢰자와 연락을 한 후 우울 변수 문제에 대한 처리 진행중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통제할 수 있는 변수는 무엇이 있을까 고려 중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밖에 구조모형을 좀 더 구체화 하기 위해 고민 중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--&gt; </a:t>
            </a:r>
            <a:r>
              <a:rPr lang="ko-KR" altLang="en-US" dirty="0"/>
              <a:t>전부 최종 보고서에 반영할 예정</a:t>
            </a:r>
            <a:r>
              <a:rPr lang="en-US" altLang="ko-KR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3E7A9-D126-4F15-905F-5D8FD02A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7544" y="1808820"/>
            <a:ext cx="5328592" cy="3240360"/>
          </a:xfrm>
        </p:spPr>
        <p:txBody>
          <a:bodyPr/>
          <a:lstStyle/>
          <a:p>
            <a:r>
              <a:rPr lang="en-US" altLang="ko-KR" sz="10000" dirty="0"/>
              <a:t>Q&amp;A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</a:rPr>
              <a:t>THANK YOU</a:t>
            </a:r>
            <a:br>
              <a:rPr lang="en-US" altLang="ko-KR" dirty="0">
                <a:solidFill>
                  <a:schemeClr val="accent5"/>
                </a:solidFill>
              </a:rPr>
            </a:br>
            <a:br>
              <a:rPr lang="en-US" altLang="ko-KR" dirty="0">
                <a:solidFill>
                  <a:schemeClr val="accent5"/>
                </a:solidFill>
              </a:rPr>
            </a:b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FC962-A195-44DA-81C2-8D1ECB0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ea typeface="휴먼편지체" panose="02030504000101010101" pitchFamily="18" charset="-127"/>
              </a:rPr>
              <a:t>상담의뢰 소개 </a:t>
            </a:r>
            <a:r>
              <a:rPr lang="en-US" altLang="ko-KR" sz="3200" dirty="0">
                <a:ea typeface="휴먼편지체" panose="02030504000101010101" pitchFamily="18" charset="-127"/>
              </a:rPr>
              <a:t>- </a:t>
            </a:r>
            <a:r>
              <a:rPr lang="ko-KR" altLang="en-US" sz="3200" dirty="0">
                <a:ea typeface="휴먼편지체" panose="02030504000101010101" pitchFamily="18" charset="-127"/>
              </a:rPr>
              <a:t>연구목적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70737" y="2672916"/>
            <a:ext cx="8402525" cy="1908212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ü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청소년의 학업스트레스로 인해 나타나는 스마트폰 과의존이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우울이라는 매개효과를 통해 이루어지는가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이에 따른 어떤 정책적 대안을 마련할 수 있을까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F5256-BA48-428E-81C6-8A9984C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상담의뢰 </a:t>
            </a:r>
            <a:r>
              <a:rPr lang="ko-KR" altLang="en-US" sz="3200" dirty="0">
                <a:ea typeface="휴먼편지체" panose="02030504000101010101" pitchFamily="18" charset="-127"/>
              </a:rPr>
              <a:t>소개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32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연구내용</a:t>
            </a:r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EC4AC07B-1957-4856-AB4E-3969FAFD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37" y="2348880"/>
            <a:ext cx="8402525" cy="2880320"/>
          </a:xfrm>
        </p:spPr>
        <p:txBody>
          <a:bodyPr>
            <a:noAutofit/>
          </a:bodyPr>
          <a:lstStyle/>
          <a:p>
            <a:pPr marL="0" indent="0" fontAlgn="base"/>
            <a:r>
              <a:rPr lang="ko-KR" altLang="en-US" sz="2300" b="1" dirty="0">
                <a:latin typeface="휴먼고딕" panose="02010504000101010101" pitchFamily="2" charset="-127"/>
                <a:ea typeface="휴먼고딕" panose="02010504000101010101" pitchFamily="2" charset="-127"/>
              </a:rPr>
              <a:t>이번 연구에서 밝히고자 하는 연구문제는</a:t>
            </a:r>
            <a:r>
              <a:rPr lang="en-US" altLang="ko-KR" sz="2300" b="1" dirty="0">
                <a:latin typeface="휴먼고딕" panose="02010504000101010101" pitchFamily="2" charset="-127"/>
                <a:ea typeface="휴먼고딕" panose="02010504000101010101" pitchFamily="2" charset="-127"/>
              </a:rPr>
              <a:t>...</a:t>
            </a:r>
          </a:p>
          <a:p>
            <a:pPr marL="0" indent="0" fontAlgn="base"/>
            <a:endParaRPr lang="ko-KR" altLang="en-US" sz="23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학업스트레스와 우울관계는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 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2.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학업스트레스와 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우울과 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관계는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어떠한가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4.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우울은 학업스트레스와 스마트폰 과의존을 매개하는가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?</a:t>
            </a:r>
            <a:endParaRPr lang="ko-KR" altLang="en-US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8D90-FE4B-4500-A935-8F1765A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itchFamily="50" charset="-127"/>
                <a:cs typeface="굴림" pitchFamily="50" charset="-127"/>
              </a:rPr>
              <a:t>설문지 구성 및 요인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자료 구성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 dirty="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자료 탐색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2E8F1-D367-4B35-A9AC-F9CF564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1067212" y="2852936"/>
            <a:ext cx="7009575" cy="162018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513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명의 중학교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1,2,3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학년 대상으로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162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개 문항조사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457200" indent="-457200" fontAlgn="base">
              <a:buFont typeface="Wingdings" panose="05000000000000000000" pitchFamily="2" charset="2"/>
              <a:buChar char="Ø"/>
            </a:pP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각 문항은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~ 7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점의 다양한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Likert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척도 활용</a:t>
            </a:r>
            <a:endParaRPr lang="en-US" altLang="ko-KR" sz="2000" i="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4DB3D7-0829-4206-84E7-739A3A3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7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968552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(10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문항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, 4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점 척도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94AAB7-207E-4732-997D-DFCC7457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24944"/>
            <a:ext cx="6804248" cy="2797588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5337F-F8E8-4547-BCED-9D30FA0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2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ea typeface="휴먼편지체" panose="02030504000101010101" pitchFamily="18" charset="-127"/>
              </a:rPr>
              <a:t>설문지 구성 및 요인</a:t>
            </a:r>
          </a:p>
        </p:txBody>
      </p:sp>
      <p:sp>
        <p:nvSpPr>
          <p:cNvPr id="9" name="내용 개체 틀 36">
            <a:extLst>
              <a:ext uri="{FF2B5EF4-FFF2-40B4-BE49-F238E27FC236}">
                <a16:creationId xmlns:a16="http://schemas.microsoft.com/office/drawing/2014/main" id="{008A4ACF-CF32-4233-8A99-1E5939BD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132856"/>
            <a:ext cx="4464495" cy="468052"/>
          </a:xfrm>
        </p:spPr>
        <p:txBody>
          <a:bodyPr>
            <a:noAutofit/>
          </a:bodyPr>
          <a:lstStyle/>
          <a:p>
            <a:pPr marL="0" indent="0" fontAlgn="base"/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1) 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스마트폰 </a:t>
            </a:r>
            <a:r>
              <a:rPr lang="ko-KR" altLang="en-US" sz="2000" i="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과의존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(</a:t>
            </a:r>
            <a:r>
              <a:rPr lang="ko-KR" altLang="en-US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요인 추출</a:t>
            </a:r>
            <a:r>
              <a:rPr lang="en-US" altLang="ko-KR" sz="2000" i="0" dirty="0"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CE3E27-EF6B-475A-92B6-643E21773357}"/>
              </a:ext>
            </a:extLst>
          </p:cNvPr>
          <p:cNvSpPr/>
          <p:nvPr/>
        </p:nvSpPr>
        <p:spPr>
          <a:xfrm>
            <a:off x="971600" y="2996952"/>
            <a:ext cx="7560840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한국정보화진흥원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(2016)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은 표준화된 한국형 인터넷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(K-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와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2011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년 개발한 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(S-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를 기반으로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2016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년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</a:rPr>
              <a:t>‘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통합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</a:rPr>
              <a:t>’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를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개발하였으며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척도에 대한 총점을 산출 후 각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대상별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기준점수에 따라 스마트폰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과의존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 수준에 따라 고위험군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잠재 </a:t>
            </a:r>
            <a:r>
              <a:rPr lang="ko-KR" altLang="en-US" kern="0" dirty="0" err="1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위험군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일반사용자군의 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3</a:t>
            </a:r>
            <a:r>
              <a:rPr lang="ko-KR" altLang="en-US" kern="0" dirty="0">
                <a:solidFill>
                  <a:srgbClr val="000000"/>
                </a:solidFill>
                <a:latin typeface="함초롱바탕"/>
                <a:ea typeface="함초롬바탕" panose="02030504000101010101" pitchFamily="18" charset="-127"/>
              </a:rPr>
              <a:t>개 유형으로 분류하였다</a:t>
            </a:r>
            <a:r>
              <a:rPr lang="en-US" altLang="ko-KR" kern="0" dirty="0">
                <a:solidFill>
                  <a:srgbClr val="000000"/>
                </a:solidFill>
                <a:latin typeface="함초롱바탕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롱바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CAEA44-B7E1-4C0C-9601-14D1CF022D47}"/>
              </a:ext>
            </a:extLst>
          </p:cNvPr>
          <p:cNvSpPr/>
          <p:nvPr/>
        </p:nvSpPr>
        <p:spPr>
          <a:xfrm>
            <a:off x="6444208" y="5472476"/>
            <a:ext cx="2088232" cy="3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200" kern="0" dirty="0">
                <a:solidFill>
                  <a:srgbClr val="000000"/>
                </a:solidFill>
                <a:ea typeface="함초롬바탕" panose="02030504000101010101" pitchFamily="18" charset="-127"/>
              </a:rPr>
              <a:t>※ 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롱바탕"/>
              </a:rPr>
              <a:t>의뢰자의 논문 내용 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D50E3-D61B-4056-BB50-990EEAB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3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10490</TotalTime>
  <Words>1858</Words>
  <Application>Microsoft Office PowerPoint</Application>
  <PresentationFormat>화면 슬라이드 쇼(4:3)</PresentationFormat>
  <Paragraphs>733</Paragraphs>
  <Slides>31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5" baseType="lpstr">
      <vt:lpstr>굴림</vt:lpstr>
      <vt:lpstr>맑은 고딕</vt:lpstr>
      <vt:lpstr>함초롬바탕</vt:lpstr>
      <vt:lpstr>휴먼명조</vt:lpstr>
      <vt:lpstr>굴림체</vt:lpstr>
      <vt:lpstr>Calibri</vt:lpstr>
      <vt:lpstr>함초롱바탕</vt:lpstr>
      <vt:lpstr>Wingdings</vt:lpstr>
      <vt:lpstr>휴먼고딕</vt:lpstr>
      <vt:lpstr>굴림</vt:lpstr>
      <vt:lpstr>Calibri Light</vt:lpstr>
      <vt:lpstr>휴먼편지체</vt:lpstr>
      <vt:lpstr>Arial</vt:lpstr>
      <vt:lpstr>Office 테마</vt:lpstr>
      <vt:lpstr>3조(이동규,한혜민) 중간 발표</vt:lpstr>
      <vt:lpstr>PowerPoint 프레젠테이션</vt:lpstr>
      <vt:lpstr>PowerPoint 프레젠테이션</vt:lpstr>
      <vt:lpstr>1. 상담의뢰 소개 - 연구목적</vt:lpstr>
      <vt:lpstr>1. 상담의뢰 소개 - 연구내용</vt:lpstr>
      <vt:lpstr>PowerPoint 프레젠테이션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설문지 구성 및 요인</vt:lpstr>
      <vt:lpstr>2. 자료 탐색 – 자료의 구성</vt:lpstr>
      <vt:lpstr>2. 자료 탐색 – 자료의 구성</vt:lpstr>
      <vt:lpstr>2. 자료 탐색 – 자료의 구성</vt:lpstr>
      <vt:lpstr>2. 자료 탐색 – 자료의 구성</vt:lpstr>
      <vt:lpstr>PowerPoint 프레젠테이션</vt:lpstr>
      <vt:lpstr>3. 분석 절차 – AMOS 모형</vt:lpstr>
      <vt:lpstr>3. 분석 절차 – AMOS 모형</vt:lpstr>
      <vt:lpstr>3. 분석 절차 – 모형 적합도</vt:lpstr>
      <vt:lpstr>3. 분석 절차 – 모형 적합도</vt:lpstr>
      <vt:lpstr>3. 분석 절차 – 요인 별 상관관계</vt:lpstr>
      <vt:lpstr>3. 분석 절차 – 잠재변인 간 상관관계</vt:lpstr>
      <vt:lpstr>3. 분석 절차 – 측정모형 결과</vt:lpstr>
      <vt:lpstr>3. 분석 절차 – 구조모형 결과</vt:lpstr>
      <vt:lpstr>PowerPoint 프레젠테이션</vt:lpstr>
      <vt:lpstr>4. 중간 결론</vt:lpstr>
      <vt:lpstr>4. 현재상황</vt:lpstr>
      <vt:lpstr>Q&amp;A THANK YOU  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Lee DongGyu</cp:lastModifiedBy>
  <cp:revision>49</cp:revision>
  <dcterms:created xsi:type="dcterms:W3CDTF">2010-02-01T08:03:16Z</dcterms:created>
  <dcterms:modified xsi:type="dcterms:W3CDTF">2020-04-20T00:28:05Z</dcterms:modified>
  <cp:category>www.slidemembers.com</cp:category>
</cp:coreProperties>
</file>