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3" r:id="rId2"/>
    <p:sldId id="259" r:id="rId3"/>
    <p:sldId id="294" r:id="rId4"/>
    <p:sldId id="321" r:id="rId5"/>
    <p:sldId id="331" r:id="rId6"/>
    <p:sldId id="322" r:id="rId7"/>
    <p:sldId id="333" r:id="rId8"/>
    <p:sldId id="338" r:id="rId9"/>
    <p:sldId id="341" r:id="rId10"/>
    <p:sldId id="337" r:id="rId11"/>
    <p:sldId id="340" r:id="rId12"/>
    <p:sldId id="342" r:id="rId13"/>
    <p:sldId id="339" r:id="rId14"/>
    <p:sldId id="360" r:id="rId15"/>
    <p:sldId id="347" r:id="rId16"/>
    <p:sldId id="332" r:id="rId17"/>
    <p:sldId id="326" r:id="rId18"/>
    <p:sldId id="343" r:id="rId19"/>
    <p:sldId id="345" r:id="rId20"/>
    <p:sldId id="361" r:id="rId21"/>
    <p:sldId id="362" r:id="rId22"/>
    <p:sldId id="323" r:id="rId23"/>
    <p:sldId id="348" r:id="rId24"/>
    <p:sldId id="354" r:id="rId25"/>
    <p:sldId id="365" r:id="rId26"/>
    <p:sldId id="363" r:id="rId27"/>
    <p:sldId id="366" r:id="rId28"/>
    <p:sldId id="357" r:id="rId29"/>
    <p:sldId id="350" r:id="rId30"/>
    <p:sldId id="351" r:id="rId31"/>
    <p:sldId id="352" r:id="rId32"/>
    <p:sldId id="353" r:id="rId33"/>
    <p:sldId id="367" r:id="rId34"/>
    <p:sldId id="368" r:id="rId35"/>
    <p:sldId id="324" r:id="rId36"/>
    <p:sldId id="356" r:id="rId37"/>
    <p:sldId id="369" r:id="rId38"/>
    <p:sldId id="370" r:id="rId39"/>
    <p:sldId id="297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libri Light" panose="020F0302020204030204" pitchFamily="34" charset="0"/>
      <p:regular r:id="rId47"/>
      <p:italic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함초롬바탕" panose="02030504000101010101" pitchFamily="18" charset="-127"/>
      <p:regular r:id="rId51"/>
      <p:bold r:id="rId52"/>
    </p:embeddedFont>
    <p:embeddedFont>
      <p:font typeface="휴먼고딕" panose="02010504000101010101" pitchFamily="2" charset="-127"/>
      <p:regular r:id="rId53"/>
    </p:embeddedFont>
    <p:embeddedFont>
      <p:font typeface="휴먼명조" panose="02010504000101010101" pitchFamily="2" charset="-127"/>
      <p:regular r:id="rId54"/>
    </p:embeddedFont>
    <p:embeddedFont>
      <p:font typeface="휴먼편지체" panose="02030504000101010101" pitchFamily="18" charset="-127"/>
      <p:regular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767" autoAdjust="0"/>
  </p:normalViewPr>
  <p:slideViewPr>
    <p:cSldViewPr>
      <p:cViewPr varScale="1">
        <p:scale>
          <a:sx n="81" d="100"/>
          <a:sy n="81" d="100"/>
        </p:scale>
        <p:origin x="175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6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3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9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43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8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8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8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4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1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9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5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85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3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0CBE-E24A-4D59-9E84-B482E91DDE15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03848" y="2348880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0B3-DCF1-4BFE-B00A-3C04D793185C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05C7-DB66-49A7-BD93-A19C923ACCE9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82DAA29-D156-4690-AC92-A557145C362A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9F7E265-BE74-47BF-A94B-195B6AB397EC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6E45-3146-4413-B711-FD51E28E6A26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4399406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F99F-6E8D-432B-AC16-CE8694D4240B}" type="datetime1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94793" y="2492896"/>
            <a:ext cx="5832648" cy="1585337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sz="2000" dirty="0"/>
              <a:t>(</a:t>
            </a:r>
            <a:r>
              <a:rPr lang="ko-KR" altLang="en-US" sz="2000" dirty="0"/>
              <a:t>이동규</a:t>
            </a:r>
            <a:r>
              <a:rPr lang="en-US" altLang="ko-KR" sz="2000" dirty="0"/>
              <a:t>,</a:t>
            </a:r>
            <a:r>
              <a:rPr lang="ko-KR" altLang="en-US" sz="2000" dirty="0"/>
              <a:t>한혜민</a:t>
            </a:r>
            <a:r>
              <a:rPr lang="en-US" altLang="ko-KR" sz="2000" dirty="0"/>
              <a:t>)</a:t>
            </a:r>
            <a:br>
              <a:rPr lang="en-US" altLang="ko-KR" dirty="0"/>
            </a:br>
            <a:r>
              <a:rPr lang="ko-KR" altLang="en-US" dirty="0"/>
              <a:t>최종</a:t>
            </a:r>
            <a:r>
              <a:rPr lang="ko-KR" altLang="en-US" b="1" dirty="0">
                <a:solidFill>
                  <a:schemeClr val="accent5"/>
                </a:solidFill>
              </a:rPr>
              <a:t> 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1" y="2132856"/>
            <a:ext cx="4536503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2)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학업 스트레스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(45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문항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6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 척도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F26E72-5913-4573-B4E9-A00E9110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416824" cy="264068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DE786-B94B-4E67-A313-E429723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1" y="2132856"/>
            <a:ext cx="4176463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2)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학업 스트레스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요인 추출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pic>
        <p:nvPicPr>
          <p:cNvPr id="3073" name="_x193827928">
            <a:extLst>
              <a:ext uri="{FF2B5EF4-FFF2-40B4-BE49-F238E27FC236}">
                <a16:creationId xmlns:a16="http://schemas.microsoft.com/office/drawing/2014/main" id="{93E9CCBA-F3F6-40A3-9AB4-F576F5FD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74937"/>
            <a:ext cx="6696744" cy="302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50FFE9-3BD7-420C-82DC-EF202B97721F}"/>
              </a:ext>
            </a:extLst>
          </p:cNvPr>
          <p:cNvSpPr/>
          <p:nvPr/>
        </p:nvSpPr>
        <p:spPr>
          <a:xfrm>
            <a:off x="3203848" y="6237312"/>
            <a:ext cx="4680520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</a:t>
            </a:r>
            <a:r>
              <a:rPr lang="en-US" altLang="ko-KR" sz="1200" dirty="0">
                <a:latin typeface="함초롱바탕"/>
              </a:rPr>
              <a:t>‘</a:t>
            </a:r>
            <a:r>
              <a:rPr lang="ko-KR" altLang="en-US" sz="1200" dirty="0">
                <a:latin typeface="함초롱바탕"/>
              </a:rPr>
              <a:t>학업스트레스 척도의 개발 및 타당화</a:t>
            </a:r>
            <a:r>
              <a:rPr lang="en-US" altLang="ko-KR" sz="1200" dirty="0">
                <a:latin typeface="함초롱바탕"/>
              </a:rPr>
              <a:t>’ , </a:t>
            </a:r>
            <a:r>
              <a:rPr lang="ko-KR" altLang="en-US" sz="1200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박병기 </a:t>
            </a:r>
            <a:r>
              <a:rPr lang="en-US" altLang="ko-KR" sz="1200" kern="0" dirty="0">
                <a:solidFill>
                  <a:srgbClr val="000000"/>
                </a:solidFill>
                <a:latin typeface="함초롱바탕"/>
              </a:rPr>
              <a:t>&amp; </a:t>
            </a:r>
            <a:r>
              <a:rPr lang="ko-KR" altLang="en-US" sz="1200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박선미</a:t>
            </a:r>
            <a:r>
              <a:rPr lang="en-US" altLang="ko-KR" sz="1200" kern="0" dirty="0">
                <a:solidFill>
                  <a:srgbClr val="000000"/>
                </a:solidFill>
                <a:latin typeface="함초롱바탕"/>
              </a:rPr>
              <a:t>(2012)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롱바탕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913399-7AA9-4245-953A-1DCE6FE1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6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4464495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우울수준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E3E27-EF6B-475A-92B6-643E21773357}"/>
              </a:ext>
            </a:extLst>
          </p:cNvPr>
          <p:cNvSpPr/>
          <p:nvPr/>
        </p:nvSpPr>
        <p:spPr>
          <a:xfrm>
            <a:off x="971600" y="3196963"/>
            <a:ext cx="7560840" cy="212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청소년 우울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불안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스트레스 척도를 알아보기 위해서 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Antony, </a:t>
            </a:r>
            <a:r>
              <a:rPr lang="en-US" altLang="ko-KR" dirty="0" err="1">
                <a:latin typeface="함초롱바탕"/>
                <a:ea typeface="+mj-ea"/>
                <a:cs typeface="Arial" panose="020B0604020202020204" pitchFamily="34" charset="0"/>
              </a:rPr>
              <a:t>Bieling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, Cox, Enns, and </a:t>
            </a:r>
            <a:r>
              <a:rPr lang="en-US" altLang="ko-KR" dirty="0" err="1">
                <a:latin typeface="함초롱바탕"/>
                <a:ea typeface="+mj-ea"/>
                <a:cs typeface="Arial" panose="020B0604020202020204" pitchFamily="34" charset="0"/>
              </a:rPr>
              <a:t>Swinson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(1998)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의 우울척도 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Brief reports(Items and factor Loadings for the Depression Anxiety Stress Scale-21(DAss-21) 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중 우울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(Depression) 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항목인 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21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문항을 측정하였다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.</a:t>
            </a:r>
            <a:endParaRPr lang="ko-KR" altLang="en-US" dirty="0">
              <a:latin typeface="함초롱바탕"/>
              <a:ea typeface="+mj-ea"/>
              <a:cs typeface="Arial" panose="020B0604020202020204" pitchFamily="34" charset="0"/>
            </a:endParaRPr>
          </a:p>
          <a:p>
            <a:pPr indent="127000" algn="just" fontAlgn="base">
              <a:lnSpc>
                <a:spcPct val="16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함초롱바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CAEA44-B7E1-4C0C-9601-14D1CF022D47}"/>
              </a:ext>
            </a:extLst>
          </p:cNvPr>
          <p:cNvSpPr/>
          <p:nvPr/>
        </p:nvSpPr>
        <p:spPr>
          <a:xfrm>
            <a:off x="6516216" y="4964306"/>
            <a:ext cx="2016224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롱바탕"/>
              </a:rPr>
              <a:t>의뢰자의 논문 내용 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D7A885-DBB5-4D89-A77D-7740F091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4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3816424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en-US" altLang="ko-KR" sz="2000" i="0">
                <a:latin typeface="휴먼고딕" panose="02010504000101010101" pitchFamily="2" charset="-127"/>
                <a:ea typeface="휴먼고딕" panose="02010504000101010101" pitchFamily="2" charset="-127"/>
              </a:rPr>
              <a:t>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우울수준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(21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문항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4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 척도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7E277A-8562-4949-8755-6CFB931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7251611" cy="309634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478B-DD5C-4958-B6DD-92E3CEF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5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3816424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우울수준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요인추출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478B-DD5C-4958-B6DD-92E3CEF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7BDE56E-FCD9-42C1-8163-CA144EEDA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9794"/>
              </p:ext>
            </p:extLst>
          </p:nvPr>
        </p:nvGraphicFramePr>
        <p:xfrm>
          <a:off x="929092" y="3140970"/>
          <a:ext cx="7560839" cy="2232246"/>
        </p:xfrm>
        <a:graphic>
          <a:graphicData uri="http://schemas.openxmlformats.org/drawingml/2006/table">
            <a:tbl>
              <a:tblPr/>
              <a:tblGrid>
                <a:gridCol w="2133552">
                  <a:extLst>
                    <a:ext uri="{9D8B030D-6E8A-4147-A177-3AD203B41FA5}">
                      <a16:colId xmlns:a16="http://schemas.microsoft.com/office/drawing/2014/main" val="277190281"/>
                    </a:ext>
                  </a:extLst>
                </a:gridCol>
                <a:gridCol w="3004459">
                  <a:extLst>
                    <a:ext uri="{9D8B030D-6E8A-4147-A177-3AD203B41FA5}">
                      <a16:colId xmlns:a16="http://schemas.microsoft.com/office/drawing/2014/main" val="3721191398"/>
                    </a:ext>
                  </a:extLst>
                </a:gridCol>
                <a:gridCol w="955265">
                  <a:extLst>
                    <a:ext uri="{9D8B030D-6E8A-4147-A177-3AD203B41FA5}">
                      <a16:colId xmlns:a16="http://schemas.microsoft.com/office/drawing/2014/main" val="499494181"/>
                    </a:ext>
                  </a:extLst>
                </a:gridCol>
                <a:gridCol w="1467563">
                  <a:extLst>
                    <a:ext uri="{9D8B030D-6E8A-4147-A177-3AD203B41FA5}">
                      <a16:colId xmlns:a16="http://schemas.microsoft.com/office/drawing/2014/main" val="1361498953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하위요인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설문지의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Ⅸ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우울관련 문항번호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문항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Cronbach’s </a:t>
                      </a:r>
                      <a:r>
                        <a:rPr lang="el-GR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α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575738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신체 및 행동둔화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4,7,19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0.746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27651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대인관계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6,8,14,17,18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0.860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8533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우울감정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9,10,11,12,13,15,20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0.918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513645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긍정적감정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1,2,3,5,16,21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0.896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70860"/>
                  </a:ext>
                </a:extLst>
              </a:tr>
              <a:tr h="37204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0.961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3469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9C0F89-F860-43BD-8A07-1B1073D46CD7}"/>
              </a:ext>
            </a:extLst>
          </p:cNvPr>
          <p:cNvSpPr txBox="1"/>
          <p:nvPr/>
        </p:nvSpPr>
        <p:spPr>
          <a:xfrm>
            <a:off x="971600" y="5661248"/>
            <a:ext cx="746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</a:t>
            </a:r>
            <a:r>
              <a:rPr lang="en-US" altLang="ko-KR" sz="1200" dirty="0" err="1"/>
              <a:t>Radloff</a:t>
            </a:r>
            <a:r>
              <a:rPr lang="en-US" altLang="ko-KR" sz="1200" dirty="0"/>
              <a:t>(1977)</a:t>
            </a:r>
            <a:r>
              <a:rPr lang="ko-KR" altLang="en-US" sz="1200" dirty="0"/>
              <a:t>의 </a:t>
            </a:r>
            <a:r>
              <a:rPr lang="en-US" altLang="ko-KR" sz="1200" dirty="0"/>
              <a:t>CES-D(Center for Epidemiologic Studies-Depression Scale)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전겸구</a:t>
            </a:r>
            <a:r>
              <a:rPr lang="en-US" altLang="ko-KR" sz="1200" dirty="0"/>
              <a:t>, </a:t>
            </a:r>
            <a:r>
              <a:rPr lang="ko-KR" altLang="en-US" sz="1200" dirty="0"/>
              <a:t>최상진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양병창</a:t>
            </a:r>
            <a:r>
              <a:rPr lang="en-US" altLang="ko-KR" sz="1200" dirty="0"/>
              <a:t>(2001)</a:t>
            </a:r>
            <a:r>
              <a:rPr lang="ko-KR" altLang="en-US" sz="1200" dirty="0"/>
              <a:t>이 번안</a:t>
            </a:r>
            <a:r>
              <a:rPr lang="en-US" altLang="ko-KR" sz="1200" dirty="0"/>
              <a:t>, </a:t>
            </a:r>
            <a:r>
              <a:rPr lang="ko-KR" altLang="en-US" sz="1200" dirty="0"/>
              <a:t>수정한 통합적 한국판 </a:t>
            </a:r>
            <a:r>
              <a:rPr lang="en-US" altLang="ko-KR" sz="1200" dirty="0"/>
              <a:t>CES-D </a:t>
            </a:r>
            <a:r>
              <a:rPr lang="ko-KR" altLang="en-US" sz="1200" dirty="0"/>
              <a:t>척도를 사용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355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3312367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4)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기타 항목들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77BB3F-762C-4827-85E1-C2C2B06A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91" y="2852936"/>
            <a:ext cx="6782817" cy="343130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23CAB-EE4B-4B01-935A-7444BFD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8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sp>
        <p:nvSpPr>
          <p:cNvPr id="7" name="내용 개체 틀 36">
            <a:extLst>
              <a:ext uri="{FF2B5EF4-FFF2-40B4-BE49-F238E27FC236}">
                <a16:creationId xmlns:a16="http://schemas.microsoft.com/office/drawing/2014/main" id="{8CDA707F-FA51-4694-83B9-7F844FD776DB}"/>
              </a:ext>
            </a:extLst>
          </p:cNvPr>
          <p:cNvSpPr txBox="1">
            <a:spLocks/>
          </p:cNvSpPr>
          <p:nvPr/>
        </p:nvSpPr>
        <p:spPr>
          <a:xfrm>
            <a:off x="1142769" y="2348880"/>
            <a:ext cx="7009575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데이터 크기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: 517(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행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 X 196(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열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초안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: 196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개의 변수 중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모형에서 사용한 변수는 문항이 요약된 변수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6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개와 우울과 관련된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7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개의 변수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총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13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).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최종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: 196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개의 변수 중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모형에서 사용한 변수는 문항이 요약된 변수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6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우울과 관련된 변수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4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통제변수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나이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스마트폰 이용시간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스마트폰 이용료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 3</a:t>
            </a:r>
            <a:r>
              <a:rPr lang="ko-KR" altLang="en-US" sz="2000" i="0">
                <a:latin typeface="휴먼고딕" panose="02010504000101010101" pitchFamily="2" charset="-127"/>
                <a:ea typeface="휴먼고딕" panose="02010504000101010101" pitchFamily="2" charset="-127"/>
              </a:rPr>
              <a:t>개</a:t>
            </a:r>
            <a:r>
              <a:rPr lang="en-US" altLang="ko-KR" sz="2000" i="0"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총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13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).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B086-94F6-4E4A-976B-2C43F5E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0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A16A20-647B-4DDC-B727-74B95CCC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93238"/>
            <a:ext cx="7942202" cy="4199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1CB69-084A-4AB4-9DE6-035D0EF6320E}"/>
              </a:ext>
            </a:extLst>
          </p:cNvPr>
          <p:cNvSpPr txBox="1"/>
          <p:nvPr/>
        </p:nvSpPr>
        <p:spPr>
          <a:xfrm>
            <a:off x="1187624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SPSS </a:t>
            </a:r>
            <a:r>
              <a:rPr lang="ko-KR" altLang="en-US" dirty="0"/>
              <a:t>데이터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40B52-0DF7-44F4-976C-9537BDB2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7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D70CBE-7947-4B4C-8C76-BC566FD2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08359"/>
              </p:ext>
            </p:extLst>
          </p:nvPr>
        </p:nvGraphicFramePr>
        <p:xfrm>
          <a:off x="1043608" y="3140968"/>
          <a:ext cx="7128793" cy="2304256"/>
        </p:xfrm>
        <a:graphic>
          <a:graphicData uri="http://schemas.openxmlformats.org/drawingml/2006/table">
            <a:tbl>
              <a:tblPr/>
              <a:tblGrid>
                <a:gridCol w="1965614">
                  <a:extLst>
                    <a:ext uri="{9D8B030D-6E8A-4147-A177-3AD203B41FA5}">
                      <a16:colId xmlns:a16="http://schemas.microsoft.com/office/drawing/2014/main" val="1699867644"/>
                    </a:ext>
                  </a:extLst>
                </a:gridCol>
                <a:gridCol w="1965614">
                  <a:extLst>
                    <a:ext uri="{9D8B030D-6E8A-4147-A177-3AD203B41FA5}">
                      <a16:colId xmlns:a16="http://schemas.microsoft.com/office/drawing/2014/main" val="1853601138"/>
                    </a:ext>
                  </a:extLst>
                </a:gridCol>
                <a:gridCol w="1334626">
                  <a:extLst>
                    <a:ext uri="{9D8B030D-6E8A-4147-A177-3AD203B41FA5}">
                      <a16:colId xmlns:a16="http://schemas.microsoft.com/office/drawing/2014/main" val="2259145702"/>
                    </a:ext>
                  </a:extLst>
                </a:gridCol>
                <a:gridCol w="1041535">
                  <a:extLst>
                    <a:ext uri="{9D8B030D-6E8A-4147-A177-3AD203B41FA5}">
                      <a16:colId xmlns:a16="http://schemas.microsoft.com/office/drawing/2014/main" val="1375916759"/>
                    </a:ext>
                  </a:extLst>
                </a:gridCol>
                <a:gridCol w="821404">
                  <a:extLst>
                    <a:ext uri="{9D8B030D-6E8A-4147-A177-3AD203B41FA5}">
                      <a16:colId xmlns:a16="http://schemas.microsoft.com/office/drawing/2014/main" val="3147747465"/>
                    </a:ext>
                  </a:extLst>
                </a:gridCol>
              </a:tblGrid>
              <a:tr h="3732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빈도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명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백분율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063389"/>
                  </a:ext>
                </a:extLst>
              </a:tr>
              <a:tr h="37325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남성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49.7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457792"/>
                  </a:ext>
                </a:extLst>
              </a:tr>
              <a:tr h="373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46099"/>
                  </a:ext>
                </a:extLst>
              </a:tr>
              <a:tr h="3732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79391"/>
                  </a:ext>
                </a:extLst>
              </a:tr>
              <a:tr h="64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84388"/>
                  </a:ext>
                </a:extLst>
              </a:tr>
              <a:tr h="308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19.3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057"/>
                  </a:ext>
                </a:extLst>
              </a:tr>
              <a:tr h="64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3920"/>
                  </a:ext>
                </a:extLst>
              </a:tr>
              <a:tr h="373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59.7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09438"/>
                  </a:ext>
                </a:extLst>
              </a:tr>
            </a:tbl>
          </a:graphicData>
        </a:graphic>
      </p:graphicFrame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3D2D90E0-3719-49F1-AF38-43E38606A271}"/>
              </a:ext>
            </a:extLst>
          </p:cNvPr>
          <p:cNvSpPr txBox="1">
            <a:spLocks/>
          </p:cNvSpPr>
          <p:nvPr/>
        </p:nvSpPr>
        <p:spPr>
          <a:xfrm>
            <a:off x="971600" y="2348880"/>
            <a:ext cx="4968552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설문 응답자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517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명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D29A2-7BEF-4871-A9E0-571AA0F8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6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3D2D90E0-3719-49F1-AF38-43E38606A271}"/>
              </a:ext>
            </a:extLst>
          </p:cNvPr>
          <p:cNvSpPr txBox="1">
            <a:spLocks/>
          </p:cNvSpPr>
          <p:nvPr/>
        </p:nvSpPr>
        <p:spPr>
          <a:xfrm>
            <a:off x="959323" y="1988840"/>
            <a:ext cx="4968552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2)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주요 변수들의 요약 통계량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중간발표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59AE88-7794-48C1-8036-689B038DB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80154"/>
              </p:ext>
            </p:extLst>
          </p:nvPr>
        </p:nvGraphicFramePr>
        <p:xfrm>
          <a:off x="827584" y="2564904"/>
          <a:ext cx="7632850" cy="4016248"/>
        </p:xfrm>
        <a:graphic>
          <a:graphicData uri="http://schemas.openxmlformats.org/drawingml/2006/table">
            <a:tbl>
              <a:tblPr/>
              <a:tblGrid>
                <a:gridCol w="1059128">
                  <a:extLst>
                    <a:ext uri="{9D8B030D-6E8A-4147-A177-3AD203B41FA5}">
                      <a16:colId xmlns:a16="http://schemas.microsoft.com/office/drawing/2014/main" val="3942469206"/>
                    </a:ext>
                  </a:extLst>
                </a:gridCol>
                <a:gridCol w="833967">
                  <a:extLst>
                    <a:ext uri="{9D8B030D-6E8A-4147-A177-3AD203B41FA5}">
                      <a16:colId xmlns:a16="http://schemas.microsoft.com/office/drawing/2014/main" val="348877021"/>
                    </a:ext>
                  </a:extLst>
                </a:gridCol>
                <a:gridCol w="1059128">
                  <a:extLst>
                    <a:ext uri="{9D8B030D-6E8A-4147-A177-3AD203B41FA5}">
                      <a16:colId xmlns:a16="http://schemas.microsoft.com/office/drawing/2014/main" val="2798385776"/>
                    </a:ext>
                  </a:extLst>
                </a:gridCol>
                <a:gridCol w="895071">
                  <a:extLst>
                    <a:ext uri="{9D8B030D-6E8A-4147-A177-3AD203B41FA5}">
                      <a16:colId xmlns:a16="http://schemas.microsoft.com/office/drawing/2014/main" val="709109182"/>
                    </a:ext>
                  </a:extLst>
                </a:gridCol>
                <a:gridCol w="1261852">
                  <a:extLst>
                    <a:ext uri="{9D8B030D-6E8A-4147-A177-3AD203B41FA5}">
                      <a16:colId xmlns:a16="http://schemas.microsoft.com/office/drawing/2014/main" val="2498931276"/>
                    </a:ext>
                  </a:extLst>
                </a:gridCol>
                <a:gridCol w="1261852">
                  <a:extLst>
                    <a:ext uri="{9D8B030D-6E8A-4147-A177-3AD203B41FA5}">
                      <a16:colId xmlns:a16="http://schemas.microsoft.com/office/drawing/2014/main" val="429621543"/>
                    </a:ext>
                  </a:extLst>
                </a:gridCol>
                <a:gridCol w="1261852">
                  <a:extLst>
                    <a:ext uri="{9D8B030D-6E8A-4147-A177-3AD203B41FA5}">
                      <a16:colId xmlns:a16="http://schemas.microsoft.com/office/drawing/2014/main" val="2505547526"/>
                    </a:ext>
                  </a:extLst>
                </a:gridCol>
              </a:tblGrid>
              <a:tr h="27063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평균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표준편차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왜도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C.R.)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첨도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C.R.)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99910"/>
                  </a:ext>
                </a:extLst>
              </a:tr>
              <a:tr h="3249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독립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성적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-3.63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048152"/>
                  </a:ext>
                </a:extLst>
              </a:tr>
              <a:tr h="32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수업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556441"/>
                  </a:ext>
                </a:extLst>
              </a:tr>
              <a:tr h="32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공부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-2.70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289779"/>
                  </a:ext>
                </a:extLst>
              </a:tr>
              <a:tr h="257937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매개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14.61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266031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1.41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14.85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137254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13.80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6.13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349181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12.61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590952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17.30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12.26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318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0.73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17.10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12.35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474635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1.48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14.88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93938"/>
                  </a:ext>
                </a:extLst>
              </a:tr>
              <a:tr h="32169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종속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조절실패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-4.24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57625"/>
                  </a:ext>
                </a:extLst>
              </a:tr>
              <a:tr h="321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현저성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-4.09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68733"/>
                  </a:ext>
                </a:extLst>
              </a:tr>
              <a:tr h="321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문제적 결과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-.046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233680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CC672-251D-438B-A829-44FA022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9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8097" y="1362834"/>
            <a:ext cx="2263899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286328" y="2005509"/>
            <a:ext cx="3670048" cy="703263"/>
            <a:chOff x="3638678" y="1695706"/>
            <a:chExt cx="3670048" cy="703263"/>
          </a:xfrm>
        </p:grpSpPr>
        <p:sp>
          <p:nvSpPr>
            <p:cNvPr id="23" name="육각형 22"/>
            <p:cNvSpPr/>
            <p:nvPr/>
          </p:nvSpPr>
          <p:spPr bwMode="auto">
            <a:xfrm rot="16200000">
              <a:off x="3597115" y="1737269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355976" y="1834666"/>
              <a:ext cx="29527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6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상담의뢰 소개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3668862" y="1808812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86328" y="2893657"/>
            <a:ext cx="3670048" cy="703263"/>
            <a:chOff x="3638678" y="2583854"/>
            <a:chExt cx="3670048" cy="703263"/>
          </a:xfrm>
        </p:grpSpPr>
        <p:sp>
          <p:nvSpPr>
            <p:cNvPr id="22" name="육각형 21"/>
            <p:cNvSpPr/>
            <p:nvPr/>
          </p:nvSpPr>
          <p:spPr bwMode="auto">
            <a:xfrm rot="16200000">
              <a:off x="3597115" y="2625417"/>
              <a:ext cx="703263" cy="620138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355976" y="2698762"/>
              <a:ext cx="29527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600" b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자료 탐색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3668862" y="2696960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86328" y="3781805"/>
            <a:ext cx="3670048" cy="703263"/>
            <a:chOff x="3638678" y="3472002"/>
            <a:chExt cx="3670048" cy="703263"/>
          </a:xfrm>
        </p:grpSpPr>
        <p:sp>
          <p:nvSpPr>
            <p:cNvPr id="26" name="육각형 25"/>
            <p:cNvSpPr/>
            <p:nvPr/>
          </p:nvSpPr>
          <p:spPr bwMode="auto">
            <a:xfrm rot="16200000">
              <a:off x="3597115" y="3513565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4355976" y="3634866"/>
              <a:ext cx="29527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6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분석 절차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3668862" y="358510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86328" y="4669953"/>
            <a:ext cx="4174104" cy="703263"/>
            <a:chOff x="3638678" y="4360150"/>
            <a:chExt cx="4174104" cy="703263"/>
          </a:xfrm>
        </p:grpSpPr>
        <p:sp>
          <p:nvSpPr>
            <p:cNvPr id="25" name="육각형 24"/>
            <p:cNvSpPr/>
            <p:nvPr/>
          </p:nvSpPr>
          <p:spPr bwMode="auto">
            <a:xfrm rot="16200000">
              <a:off x="3597115" y="4401713"/>
              <a:ext cx="703263" cy="620138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355976" y="4498962"/>
              <a:ext cx="345680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600" b="1" dirty="0">
                  <a:solidFill>
                    <a:schemeClr val="bg1">
                      <a:lumMod val="65000"/>
                    </a:schemeClr>
                  </a:solidFill>
                  <a:ea typeface="맑은 고딕" pitchFamily="50" charset="-127"/>
                </a:rPr>
                <a:t>최종 결론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3668862" y="447325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EBBC7-707E-415C-AA97-769756E5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3D2D90E0-3719-49F1-AF38-43E38606A271}"/>
              </a:ext>
            </a:extLst>
          </p:cNvPr>
          <p:cNvSpPr txBox="1">
            <a:spLocks/>
          </p:cNvSpPr>
          <p:nvPr/>
        </p:nvSpPr>
        <p:spPr>
          <a:xfrm>
            <a:off x="971600" y="2348880"/>
            <a:ext cx="4968552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분석에 쓰인 설문 응답자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438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명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D29A2-7BEF-4871-A9E0-571AA0F8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49C381-40EA-4908-9C51-751C6A4C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12015"/>
              </p:ext>
            </p:extLst>
          </p:nvPr>
        </p:nvGraphicFramePr>
        <p:xfrm>
          <a:off x="971600" y="3068960"/>
          <a:ext cx="7488831" cy="3168354"/>
        </p:xfrm>
        <a:graphic>
          <a:graphicData uri="http://schemas.openxmlformats.org/drawingml/2006/table">
            <a:tbl>
              <a:tblPr/>
              <a:tblGrid>
                <a:gridCol w="2064887">
                  <a:extLst>
                    <a:ext uri="{9D8B030D-6E8A-4147-A177-3AD203B41FA5}">
                      <a16:colId xmlns:a16="http://schemas.microsoft.com/office/drawing/2014/main" val="2758272013"/>
                    </a:ext>
                  </a:extLst>
                </a:gridCol>
                <a:gridCol w="2064887">
                  <a:extLst>
                    <a:ext uri="{9D8B030D-6E8A-4147-A177-3AD203B41FA5}">
                      <a16:colId xmlns:a16="http://schemas.microsoft.com/office/drawing/2014/main" val="53808433"/>
                    </a:ext>
                  </a:extLst>
                </a:gridCol>
                <a:gridCol w="1402031">
                  <a:extLst>
                    <a:ext uri="{9D8B030D-6E8A-4147-A177-3AD203B41FA5}">
                      <a16:colId xmlns:a16="http://schemas.microsoft.com/office/drawing/2014/main" val="173030046"/>
                    </a:ext>
                  </a:extLst>
                </a:gridCol>
                <a:gridCol w="1094137">
                  <a:extLst>
                    <a:ext uri="{9D8B030D-6E8A-4147-A177-3AD203B41FA5}">
                      <a16:colId xmlns:a16="http://schemas.microsoft.com/office/drawing/2014/main" val="4277319956"/>
                    </a:ext>
                  </a:extLst>
                </a:gridCol>
                <a:gridCol w="862889">
                  <a:extLst>
                    <a:ext uri="{9D8B030D-6E8A-4147-A177-3AD203B41FA5}">
                      <a16:colId xmlns:a16="http://schemas.microsoft.com/office/drawing/2014/main" val="171194990"/>
                    </a:ext>
                  </a:extLst>
                </a:gridCol>
              </a:tblGrid>
              <a:tr h="2835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변인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분류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빈도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백분율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2331"/>
                  </a:ext>
                </a:extLst>
              </a:tr>
              <a:tr h="28358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남성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50.0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424070"/>
                  </a:ext>
                </a:extLst>
              </a:tr>
              <a:tr h="28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50.0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63820"/>
                  </a:ext>
                </a:extLst>
              </a:tr>
              <a:tr h="28358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19.9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803126"/>
                  </a:ext>
                </a:extLst>
              </a:tr>
              <a:tr h="48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44070"/>
                  </a:ext>
                </a:extLst>
              </a:tr>
              <a:tr h="234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92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21.0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63754"/>
                  </a:ext>
                </a:extLst>
              </a:tr>
              <a:tr h="48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35457"/>
                  </a:ext>
                </a:extLst>
              </a:tr>
              <a:tr h="28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59.1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47934"/>
                  </a:ext>
                </a:extLst>
              </a:tr>
              <a:tr h="28358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경제적 수준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 어려움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026092"/>
                  </a:ext>
                </a:extLst>
              </a:tr>
              <a:tr h="28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어려움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18913"/>
                  </a:ext>
                </a:extLst>
              </a:tr>
              <a:tr h="28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61.6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31632"/>
                  </a:ext>
                </a:extLst>
              </a:tr>
              <a:tr h="28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여유로움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23.0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16200"/>
                  </a:ext>
                </a:extLst>
              </a:tr>
              <a:tr h="283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매우 여유로움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6.2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4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2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3D2D90E0-3719-49F1-AF38-43E38606A271}"/>
              </a:ext>
            </a:extLst>
          </p:cNvPr>
          <p:cNvSpPr txBox="1">
            <a:spLocks/>
          </p:cNvSpPr>
          <p:nvPr/>
        </p:nvSpPr>
        <p:spPr>
          <a:xfrm>
            <a:off x="959322" y="1988840"/>
            <a:ext cx="6492997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4)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분석에 쓰인 주요 변수들의 요약 통계량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최종발표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CC672-251D-438B-A829-44FA022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C2046E-DACE-4D84-8A14-ED4C39F3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12041"/>
              </p:ext>
            </p:extLst>
          </p:nvPr>
        </p:nvGraphicFramePr>
        <p:xfrm>
          <a:off x="827583" y="2456892"/>
          <a:ext cx="7488834" cy="3708413"/>
        </p:xfrm>
        <a:graphic>
          <a:graphicData uri="http://schemas.openxmlformats.org/drawingml/2006/table">
            <a:tbl>
              <a:tblPr/>
              <a:tblGrid>
                <a:gridCol w="1019110">
                  <a:extLst>
                    <a:ext uri="{9D8B030D-6E8A-4147-A177-3AD203B41FA5}">
                      <a16:colId xmlns:a16="http://schemas.microsoft.com/office/drawing/2014/main" val="1039556762"/>
                    </a:ext>
                  </a:extLst>
                </a:gridCol>
                <a:gridCol w="715796">
                  <a:extLst>
                    <a:ext uri="{9D8B030D-6E8A-4147-A177-3AD203B41FA5}">
                      <a16:colId xmlns:a16="http://schemas.microsoft.com/office/drawing/2014/main" val="2330795015"/>
                    </a:ext>
                  </a:extLst>
                </a:gridCol>
                <a:gridCol w="1019110">
                  <a:extLst>
                    <a:ext uri="{9D8B030D-6E8A-4147-A177-3AD203B41FA5}">
                      <a16:colId xmlns:a16="http://schemas.microsoft.com/office/drawing/2014/main" val="584403836"/>
                    </a:ext>
                  </a:extLst>
                </a:gridCol>
                <a:gridCol w="719011">
                  <a:extLst>
                    <a:ext uri="{9D8B030D-6E8A-4147-A177-3AD203B41FA5}">
                      <a16:colId xmlns:a16="http://schemas.microsoft.com/office/drawing/2014/main" val="2849599998"/>
                    </a:ext>
                  </a:extLst>
                </a:gridCol>
                <a:gridCol w="719011">
                  <a:extLst>
                    <a:ext uri="{9D8B030D-6E8A-4147-A177-3AD203B41FA5}">
                      <a16:colId xmlns:a16="http://schemas.microsoft.com/office/drawing/2014/main" val="2687837884"/>
                    </a:ext>
                  </a:extLst>
                </a:gridCol>
                <a:gridCol w="824199">
                  <a:extLst>
                    <a:ext uri="{9D8B030D-6E8A-4147-A177-3AD203B41FA5}">
                      <a16:colId xmlns:a16="http://schemas.microsoft.com/office/drawing/2014/main" val="2734672228"/>
                    </a:ext>
                  </a:extLst>
                </a:gridCol>
                <a:gridCol w="824199">
                  <a:extLst>
                    <a:ext uri="{9D8B030D-6E8A-4147-A177-3AD203B41FA5}">
                      <a16:colId xmlns:a16="http://schemas.microsoft.com/office/drawing/2014/main" val="3071800167"/>
                    </a:ext>
                  </a:extLst>
                </a:gridCol>
                <a:gridCol w="824199">
                  <a:extLst>
                    <a:ext uri="{9D8B030D-6E8A-4147-A177-3AD203B41FA5}">
                      <a16:colId xmlns:a16="http://schemas.microsoft.com/office/drawing/2014/main" val="1085317662"/>
                    </a:ext>
                  </a:extLst>
                </a:gridCol>
                <a:gridCol w="824199">
                  <a:extLst>
                    <a:ext uri="{9D8B030D-6E8A-4147-A177-3AD203B41FA5}">
                      <a16:colId xmlns:a16="http://schemas.microsoft.com/office/drawing/2014/main" val="3281638570"/>
                    </a:ext>
                  </a:extLst>
                </a:gridCol>
              </a:tblGrid>
              <a:tr h="298669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요인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평균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표준편차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왜도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왜도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C.R.)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첨도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첨도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C.R.)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04474"/>
                  </a:ext>
                </a:extLst>
              </a:tr>
              <a:tr h="35865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독립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성적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-3.64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965918"/>
                  </a:ext>
                </a:extLst>
              </a:tr>
              <a:tr h="358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수업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551339"/>
                  </a:ext>
                </a:extLst>
              </a:tr>
              <a:tr h="358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공부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4.09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-2.64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70480"/>
                  </a:ext>
                </a:extLst>
              </a:tr>
              <a:tr h="41478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매개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신체 및 행동둔화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4.36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1.51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12.91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78405"/>
                  </a:ext>
                </a:extLst>
              </a:tr>
              <a:tr h="284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긍정적 감정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8.83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12.77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312639"/>
                  </a:ext>
                </a:extLst>
              </a:tr>
              <a:tr h="284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 감정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10.38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4.45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11.52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4.77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11957"/>
                  </a:ext>
                </a:extLst>
              </a:tr>
              <a:tr h="284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대인관계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9.70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382313"/>
                  </a:ext>
                </a:extLst>
              </a:tr>
              <a:tr h="3550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종속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조절실패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-1.08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-3.79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62454"/>
                  </a:ext>
                </a:extLst>
              </a:tr>
              <a:tr h="35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현저성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-3.86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040702"/>
                  </a:ext>
                </a:extLst>
              </a:tr>
              <a:tr h="35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문제적 결과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-.46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7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67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20072" y="3573016"/>
            <a:ext cx="2995450" cy="233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AMOS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모형</a:t>
            </a: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및 모형적합도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요인 별 상관관계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잠재변인 간 상관관계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측정모형 결과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구조모형 결과</a:t>
            </a:r>
            <a:endParaRPr kumimoji="1" lang="ko-KR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03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2952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600" b="1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>분석 절차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B1920-ECC0-4022-8476-33B8E24C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6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AMOS </a:t>
            </a:r>
            <a:r>
              <a:rPr lang="ko-KR" altLang="en-US" sz="3200" dirty="0">
                <a:ea typeface="휴먼편지체" panose="02030504000101010101" pitchFamily="18" charset="-127"/>
              </a:rPr>
              <a:t>모형 및 모형적합도</a:t>
            </a:r>
          </a:p>
        </p:txBody>
      </p:sp>
      <p:pic>
        <p:nvPicPr>
          <p:cNvPr id="3075" name="_x178712904">
            <a:extLst>
              <a:ext uri="{FF2B5EF4-FFF2-40B4-BE49-F238E27FC236}">
                <a16:creationId xmlns:a16="http://schemas.microsoft.com/office/drawing/2014/main" id="{9BD93CC8-EC78-4080-9C7E-584B2EA6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9" y="2564904"/>
            <a:ext cx="7605882" cy="22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92A1F6-E6E9-4600-B776-CE4826BD2C1A}"/>
              </a:ext>
            </a:extLst>
          </p:cNvPr>
          <p:cNvSpPr txBox="1"/>
          <p:nvPr/>
        </p:nvSpPr>
        <p:spPr>
          <a:xfrm>
            <a:off x="1331640" y="2201377"/>
            <a:ext cx="141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모형 요약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9B2C3-E533-4F1B-BAF9-D2FEF36C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94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AMOS </a:t>
            </a:r>
            <a:r>
              <a:rPr lang="ko-KR" altLang="en-US" sz="3200" dirty="0">
                <a:ea typeface="휴먼편지체" panose="02030504000101010101" pitchFamily="18" charset="-127"/>
              </a:rPr>
              <a:t>모형 및 모형적합도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85A5A-34B3-4C7A-A721-8C3007A6C2C1}"/>
              </a:ext>
            </a:extLst>
          </p:cNvPr>
          <p:cNvSpPr txBox="1"/>
          <p:nvPr/>
        </p:nvSpPr>
        <p:spPr>
          <a:xfrm>
            <a:off x="539552" y="2016905"/>
            <a:ext cx="28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측정모형 적합도 통계량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17C3657-A0EF-4020-922A-11066676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01908"/>
              </p:ext>
            </p:extLst>
          </p:nvPr>
        </p:nvGraphicFramePr>
        <p:xfrm>
          <a:off x="971600" y="2969514"/>
          <a:ext cx="7200801" cy="1395590"/>
        </p:xfrm>
        <a:graphic>
          <a:graphicData uri="http://schemas.openxmlformats.org/drawingml/2006/table">
            <a:tbl>
              <a:tblPr/>
              <a:tblGrid>
                <a:gridCol w="774738">
                  <a:extLst>
                    <a:ext uri="{9D8B030D-6E8A-4147-A177-3AD203B41FA5}">
                      <a16:colId xmlns:a16="http://schemas.microsoft.com/office/drawing/2014/main" val="200242187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4048284048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1786075945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1505536469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4120716506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1796209918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3220273871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1017737691"/>
                    </a:ext>
                  </a:extLst>
                </a:gridCol>
              </a:tblGrid>
              <a:tr h="4952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CMIN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CMIN/DF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CFI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TLI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RMSEA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RMR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17860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76.581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2.393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.986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8071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54.083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1.690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.951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1.079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867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3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AMOS </a:t>
            </a:r>
            <a:r>
              <a:rPr lang="ko-KR" altLang="en-US" sz="3200" dirty="0">
                <a:ea typeface="휴먼편지체" panose="02030504000101010101" pitchFamily="18" charset="-127"/>
              </a:rPr>
              <a:t>모형 및 모형적합도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23F4912-263D-4AC6-80AF-99837E3D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-3405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4830176">
            <a:extLst>
              <a:ext uri="{FF2B5EF4-FFF2-40B4-BE49-F238E27FC236}">
                <a16:creationId xmlns:a16="http://schemas.microsoft.com/office/drawing/2014/main" id="{5EE1365D-4784-41EC-B97A-E44082DCF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61100"/>
            <a:ext cx="4680520" cy="502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E4039-8C2E-40A2-89FE-C82979FCE9E2}"/>
              </a:ext>
            </a:extLst>
          </p:cNvPr>
          <p:cNvSpPr txBox="1"/>
          <p:nvPr/>
        </p:nvSpPr>
        <p:spPr>
          <a:xfrm>
            <a:off x="903554" y="2132856"/>
            <a:ext cx="258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측정모형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079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AMOS </a:t>
            </a:r>
            <a:r>
              <a:rPr lang="ko-KR" altLang="en-US" sz="3200" dirty="0">
                <a:ea typeface="휴먼편지체" panose="02030504000101010101" pitchFamily="18" charset="-127"/>
              </a:rPr>
              <a:t>모형 및 모형적합도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A0C27-DC9D-4E69-B299-5C7FF7448E89}"/>
              </a:ext>
            </a:extLst>
          </p:cNvPr>
          <p:cNvSpPr txBox="1"/>
          <p:nvPr/>
        </p:nvSpPr>
        <p:spPr>
          <a:xfrm>
            <a:off x="395536" y="201690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구조모형 적합도 통계량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E394F1-9B21-422D-9ACB-6DFFE5204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87092"/>
              </p:ext>
            </p:extLst>
          </p:nvPr>
        </p:nvGraphicFramePr>
        <p:xfrm>
          <a:off x="855930" y="2852936"/>
          <a:ext cx="7200802" cy="1728192"/>
        </p:xfrm>
        <a:graphic>
          <a:graphicData uri="http://schemas.openxmlformats.org/drawingml/2006/table">
            <a:tbl>
              <a:tblPr/>
              <a:tblGrid>
                <a:gridCol w="774739">
                  <a:extLst>
                    <a:ext uri="{9D8B030D-6E8A-4147-A177-3AD203B41FA5}">
                      <a16:colId xmlns:a16="http://schemas.microsoft.com/office/drawing/2014/main" val="2398064643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2535678855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2824180901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241548620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292918949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163291436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247830986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358452696"/>
                    </a:ext>
                  </a:extLst>
                </a:gridCol>
              </a:tblGrid>
              <a:tr h="613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CMIN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CMIN/DF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CFI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TLI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RMSEA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RMR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14614"/>
                  </a:ext>
                </a:extLst>
              </a:tr>
              <a:tr h="557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128.132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2.209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.979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907275"/>
                  </a:ext>
                </a:extLst>
              </a:tr>
              <a:tr h="557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110.240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1.901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.936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6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92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AMOS </a:t>
            </a:r>
            <a:r>
              <a:rPr lang="ko-KR" altLang="en-US" sz="3200" dirty="0">
                <a:ea typeface="휴먼편지체" panose="02030504000101010101" pitchFamily="18" charset="-127"/>
              </a:rPr>
              <a:t>모형 및 모형적합도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6CFF3-8B73-4231-9509-E21DF272E2EE}"/>
              </a:ext>
            </a:extLst>
          </p:cNvPr>
          <p:cNvSpPr txBox="1"/>
          <p:nvPr/>
        </p:nvSpPr>
        <p:spPr>
          <a:xfrm>
            <a:off x="957028" y="2132856"/>
            <a:ext cx="258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구조모형</a:t>
            </a:r>
            <a:endParaRPr lang="en-US" altLang="ko-K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4830176">
            <a:extLst>
              <a:ext uri="{FF2B5EF4-FFF2-40B4-BE49-F238E27FC236}">
                <a16:creationId xmlns:a16="http://schemas.microsoft.com/office/drawing/2014/main" id="{55162F50-D8F7-47F7-851E-750514456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06" y="1196752"/>
            <a:ext cx="4497388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123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모형 적합도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4049A-A102-4C9E-BAC5-90E64B73FBC2}"/>
              </a:ext>
            </a:extLst>
          </p:cNvPr>
          <p:cNvSpPr/>
          <p:nvPr/>
        </p:nvSpPr>
        <p:spPr>
          <a:xfrm>
            <a:off x="4716018" y="5919042"/>
            <a:ext cx="3717873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출처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: </a:t>
            </a:r>
            <a:r>
              <a:rPr lang="ko-KR" altLang="en-US" sz="1200" dirty="0" err="1"/>
              <a:t>구조방정식모형</a:t>
            </a:r>
            <a:r>
              <a:rPr lang="ko-KR" altLang="en-US" sz="1200" dirty="0"/>
              <a:t> 분석과 응용 </a:t>
            </a:r>
            <a:r>
              <a:rPr lang="en-US" altLang="ko-KR" sz="1200" dirty="0"/>
              <a:t>(</a:t>
            </a:r>
            <a:r>
              <a:rPr lang="ko-KR" altLang="en-US" sz="1200" dirty="0"/>
              <a:t>강현철 지음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4B2ED0B8-C136-4FBF-A51E-7EFCE2008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636912"/>
            <a:ext cx="4252901" cy="3282130"/>
          </a:xfrm>
        </p:spPr>
      </p:pic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873871CF-9A08-47BB-9DC4-9D3D22C7D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2636912"/>
            <a:ext cx="3960440" cy="3282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C51BD-A9E4-4097-8DA2-5C4B8B72567B}"/>
              </a:ext>
            </a:extLst>
          </p:cNvPr>
          <p:cNvSpPr txBox="1"/>
          <p:nvPr/>
        </p:nvSpPr>
        <p:spPr>
          <a:xfrm>
            <a:off x="467544" y="21328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모형적합도 기준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175A00-5EE6-4433-9FD6-0FA0720D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1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요인 별 상관관계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A07654-13BC-4E9E-8334-F240B1FAFEE9}"/>
              </a:ext>
            </a:extLst>
          </p:cNvPr>
          <p:cNvSpPr/>
          <p:nvPr/>
        </p:nvSpPr>
        <p:spPr>
          <a:xfrm>
            <a:off x="4644008" y="6093294"/>
            <a:ext cx="3213819" cy="124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0.05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7FEAE-7144-4B23-A1E4-721C60F2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3BA10F-98BA-4171-B956-5D62684C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79390"/>
              </p:ext>
            </p:extLst>
          </p:nvPr>
        </p:nvGraphicFramePr>
        <p:xfrm>
          <a:off x="251520" y="1823084"/>
          <a:ext cx="8435278" cy="3993513"/>
        </p:xfrm>
        <a:graphic>
          <a:graphicData uri="http://schemas.openxmlformats.org/drawingml/2006/table">
            <a:tbl>
              <a:tblPr/>
              <a:tblGrid>
                <a:gridCol w="988252">
                  <a:extLst>
                    <a:ext uri="{9D8B030D-6E8A-4147-A177-3AD203B41FA5}">
                      <a16:colId xmlns:a16="http://schemas.microsoft.com/office/drawing/2014/main" val="2564876544"/>
                    </a:ext>
                  </a:extLst>
                </a:gridCol>
                <a:gridCol w="729942">
                  <a:extLst>
                    <a:ext uri="{9D8B030D-6E8A-4147-A177-3AD203B41FA5}">
                      <a16:colId xmlns:a16="http://schemas.microsoft.com/office/drawing/2014/main" val="944931813"/>
                    </a:ext>
                  </a:extLst>
                </a:gridCol>
                <a:gridCol w="729942">
                  <a:extLst>
                    <a:ext uri="{9D8B030D-6E8A-4147-A177-3AD203B41FA5}">
                      <a16:colId xmlns:a16="http://schemas.microsoft.com/office/drawing/2014/main" val="728820394"/>
                    </a:ext>
                  </a:extLst>
                </a:gridCol>
                <a:gridCol w="729942">
                  <a:extLst>
                    <a:ext uri="{9D8B030D-6E8A-4147-A177-3AD203B41FA5}">
                      <a16:colId xmlns:a16="http://schemas.microsoft.com/office/drawing/2014/main" val="1662775951"/>
                    </a:ext>
                  </a:extLst>
                </a:gridCol>
                <a:gridCol w="877548">
                  <a:extLst>
                    <a:ext uri="{9D8B030D-6E8A-4147-A177-3AD203B41FA5}">
                      <a16:colId xmlns:a16="http://schemas.microsoft.com/office/drawing/2014/main" val="295376746"/>
                    </a:ext>
                  </a:extLst>
                </a:gridCol>
                <a:gridCol w="729942">
                  <a:extLst>
                    <a:ext uri="{9D8B030D-6E8A-4147-A177-3AD203B41FA5}">
                      <a16:colId xmlns:a16="http://schemas.microsoft.com/office/drawing/2014/main" val="302886086"/>
                    </a:ext>
                  </a:extLst>
                </a:gridCol>
                <a:gridCol w="729942">
                  <a:extLst>
                    <a:ext uri="{9D8B030D-6E8A-4147-A177-3AD203B41FA5}">
                      <a16:colId xmlns:a16="http://schemas.microsoft.com/office/drawing/2014/main" val="1198022029"/>
                    </a:ext>
                  </a:extLst>
                </a:gridCol>
                <a:gridCol w="729942">
                  <a:extLst>
                    <a:ext uri="{9D8B030D-6E8A-4147-A177-3AD203B41FA5}">
                      <a16:colId xmlns:a16="http://schemas.microsoft.com/office/drawing/2014/main" val="3802468534"/>
                    </a:ext>
                  </a:extLst>
                </a:gridCol>
                <a:gridCol w="729942">
                  <a:extLst>
                    <a:ext uri="{9D8B030D-6E8A-4147-A177-3AD203B41FA5}">
                      <a16:colId xmlns:a16="http://schemas.microsoft.com/office/drawing/2014/main" val="2882448959"/>
                    </a:ext>
                  </a:extLst>
                </a:gridCol>
                <a:gridCol w="729942">
                  <a:extLst>
                    <a:ext uri="{9D8B030D-6E8A-4147-A177-3AD203B41FA5}">
                      <a16:colId xmlns:a16="http://schemas.microsoft.com/office/drawing/2014/main" val="3413408584"/>
                    </a:ext>
                  </a:extLst>
                </a:gridCol>
                <a:gridCol w="729942">
                  <a:extLst>
                    <a:ext uri="{9D8B030D-6E8A-4147-A177-3AD203B41FA5}">
                      <a16:colId xmlns:a16="http://schemas.microsoft.com/office/drawing/2014/main" val="405899392"/>
                    </a:ext>
                  </a:extLst>
                </a:gridCol>
              </a:tblGrid>
              <a:tr h="45477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8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성적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수업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공부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신체 및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행동둔화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대인관계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우울감정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긍정적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감정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조절실패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현저성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문제적 결과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96840"/>
                  </a:ext>
                </a:extLst>
              </a:tr>
              <a:tr h="3290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성적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264A60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264A60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264A60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264A60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264A60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264A60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264A60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264A60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264A60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38008"/>
                  </a:ext>
                </a:extLst>
              </a:tr>
              <a:tr h="3290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수업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.693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88322"/>
                  </a:ext>
                </a:extLst>
              </a:tr>
              <a:tr h="3290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공부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.753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.820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380442"/>
                  </a:ext>
                </a:extLst>
              </a:tr>
              <a:tr h="45477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신체 및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행동둔화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.395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.483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.434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421003"/>
                  </a:ext>
                </a:extLst>
              </a:tr>
              <a:tr h="3290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대인관계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.466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.490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.494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.694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915861"/>
                  </a:ext>
                </a:extLst>
              </a:tr>
              <a:tr h="3290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우울감정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.491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.519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.502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.737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.829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50065"/>
                  </a:ext>
                </a:extLst>
              </a:tr>
              <a:tr h="45477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긍정적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감정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.466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.543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.503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.711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.802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.844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949604"/>
                  </a:ext>
                </a:extLst>
              </a:tr>
              <a:tr h="3290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조절실패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.133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.227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.202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.103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.140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.165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.151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757212"/>
                  </a:ext>
                </a:extLst>
              </a:tr>
              <a:tr h="3290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현저성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.163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.283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.250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.237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.263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.235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.777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636697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8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문제적 결과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.236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.341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.282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.314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.355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.338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.522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.609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10205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35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20072" y="3573016"/>
            <a:ext cx="2995450" cy="94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연구 목적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연구 내용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2952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rPr>
              <a:t>상담의뢰 소개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3DC00-F560-49ED-9C67-F03967F2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잠재변인 간 상관관계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051414" y="5018765"/>
            <a:ext cx="3213819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B143E-4DD8-4751-8851-308E03F4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9404B4-11AF-494C-A936-E6FFC3D10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36386"/>
              </p:ext>
            </p:extLst>
          </p:nvPr>
        </p:nvGraphicFramePr>
        <p:xfrm>
          <a:off x="971599" y="2323588"/>
          <a:ext cx="7293632" cy="2545571"/>
        </p:xfrm>
        <a:graphic>
          <a:graphicData uri="http://schemas.openxmlformats.org/drawingml/2006/table">
            <a:tbl>
              <a:tblPr/>
              <a:tblGrid>
                <a:gridCol w="1731083">
                  <a:extLst>
                    <a:ext uri="{9D8B030D-6E8A-4147-A177-3AD203B41FA5}">
                      <a16:colId xmlns:a16="http://schemas.microsoft.com/office/drawing/2014/main" val="1323006598"/>
                    </a:ext>
                  </a:extLst>
                </a:gridCol>
                <a:gridCol w="1854183">
                  <a:extLst>
                    <a:ext uri="{9D8B030D-6E8A-4147-A177-3AD203B41FA5}">
                      <a16:colId xmlns:a16="http://schemas.microsoft.com/office/drawing/2014/main" val="1832664388"/>
                    </a:ext>
                  </a:extLst>
                </a:gridCol>
                <a:gridCol w="1854183">
                  <a:extLst>
                    <a:ext uri="{9D8B030D-6E8A-4147-A177-3AD203B41FA5}">
                      <a16:colId xmlns:a16="http://schemas.microsoft.com/office/drawing/2014/main" val="837621760"/>
                    </a:ext>
                  </a:extLst>
                </a:gridCol>
                <a:gridCol w="1854183">
                  <a:extLst>
                    <a:ext uri="{9D8B030D-6E8A-4147-A177-3AD203B41FA5}">
                      <a16:colId xmlns:a16="http://schemas.microsoft.com/office/drawing/2014/main" val="1134035011"/>
                    </a:ext>
                  </a:extLst>
                </a:gridCol>
              </a:tblGrid>
              <a:tr h="6830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94768"/>
                  </a:ext>
                </a:extLst>
              </a:tr>
              <a:tr h="620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49968"/>
                  </a:ext>
                </a:extLst>
              </a:tr>
              <a:tr h="620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.707***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805339"/>
                  </a:ext>
                </a:extLst>
              </a:tr>
              <a:tr h="620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.248***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.301***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0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측정모형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148064" y="5800673"/>
            <a:ext cx="3213819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0231-0718-47F7-A363-87CD5881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C26A10-9F97-4AAC-8317-B94122B22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4151"/>
              </p:ext>
            </p:extLst>
          </p:nvPr>
        </p:nvGraphicFramePr>
        <p:xfrm>
          <a:off x="611559" y="1700808"/>
          <a:ext cx="7750323" cy="4099863"/>
        </p:xfrm>
        <a:graphic>
          <a:graphicData uri="http://schemas.openxmlformats.org/drawingml/2006/table">
            <a:tbl>
              <a:tblPr/>
              <a:tblGrid>
                <a:gridCol w="591447">
                  <a:extLst>
                    <a:ext uri="{9D8B030D-6E8A-4147-A177-3AD203B41FA5}">
                      <a16:colId xmlns:a16="http://schemas.microsoft.com/office/drawing/2014/main" val="4178356616"/>
                    </a:ext>
                  </a:extLst>
                </a:gridCol>
                <a:gridCol w="799682">
                  <a:extLst>
                    <a:ext uri="{9D8B030D-6E8A-4147-A177-3AD203B41FA5}">
                      <a16:colId xmlns:a16="http://schemas.microsoft.com/office/drawing/2014/main" val="2646335385"/>
                    </a:ext>
                  </a:extLst>
                </a:gridCol>
                <a:gridCol w="799682">
                  <a:extLst>
                    <a:ext uri="{9D8B030D-6E8A-4147-A177-3AD203B41FA5}">
                      <a16:colId xmlns:a16="http://schemas.microsoft.com/office/drawing/2014/main" val="1941887144"/>
                    </a:ext>
                  </a:extLst>
                </a:gridCol>
                <a:gridCol w="450465">
                  <a:extLst>
                    <a:ext uri="{9D8B030D-6E8A-4147-A177-3AD203B41FA5}">
                      <a16:colId xmlns:a16="http://schemas.microsoft.com/office/drawing/2014/main" val="224907775"/>
                    </a:ext>
                  </a:extLst>
                </a:gridCol>
                <a:gridCol w="450465">
                  <a:extLst>
                    <a:ext uri="{9D8B030D-6E8A-4147-A177-3AD203B41FA5}">
                      <a16:colId xmlns:a16="http://schemas.microsoft.com/office/drawing/2014/main" val="1019304125"/>
                    </a:ext>
                  </a:extLst>
                </a:gridCol>
                <a:gridCol w="700347">
                  <a:extLst>
                    <a:ext uri="{9D8B030D-6E8A-4147-A177-3AD203B41FA5}">
                      <a16:colId xmlns:a16="http://schemas.microsoft.com/office/drawing/2014/main" val="1932536398"/>
                    </a:ext>
                  </a:extLst>
                </a:gridCol>
                <a:gridCol w="700347">
                  <a:extLst>
                    <a:ext uri="{9D8B030D-6E8A-4147-A177-3AD203B41FA5}">
                      <a16:colId xmlns:a16="http://schemas.microsoft.com/office/drawing/2014/main" val="317470417"/>
                    </a:ext>
                  </a:extLst>
                </a:gridCol>
                <a:gridCol w="450465">
                  <a:extLst>
                    <a:ext uri="{9D8B030D-6E8A-4147-A177-3AD203B41FA5}">
                      <a16:colId xmlns:a16="http://schemas.microsoft.com/office/drawing/2014/main" val="1058710587"/>
                    </a:ext>
                  </a:extLst>
                </a:gridCol>
                <a:gridCol w="450465">
                  <a:extLst>
                    <a:ext uri="{9D8B030D-6E8A-4147-A177-3AD203B41FA5}">
                      <a16:colId xmlns:a16="http://schemas.microsoft.com/office/drawing/2014/main" val="3822202271"/>
                    </a:ext>
                  </a:extLst>
                </a:gridCol>
                <a:gridCol w="658700">
                  <a:extLst>
                    <a:ext uri="{9D8B030D-6E8A-4147-A177-3AD203B41FA5}">
                      <a16:colId xmlns:a16="http://schemas.microsoft.com/office/drawing/2014/main" val="4160241331"/>
                    </a:ext>
                  </a:extLst>
                </a:gridCol>
                <a:gridCol w="658700">
                  <a:extLst>
                    <a:ext uri="{9D8B030D-6E8A-4147-A177-3AD203B41FA5}">
                      <a16:colId xmlns:a16="http://schemas.microsoft.com/office/drawing/2014/main" val="1323538880"/>
                    </a:ext>
                  </a:extLst>
                </a:gridCol>
                <a:gridCol w="519779">
                  <a:extLst>
                    <a:ext uri="{9D8B030D-6E8A-4147-A177-3AD203B41FA5}">
                      <a16:colId xmlns:a16="http://schemas.microsoft.com/office/drawing/2014/main" val="1907700818"/>
                    </a:ext>
                  </a:extLst>
                </a:gridCol>
                <a:gridCol w="519779">
                  <a:extLst>
                    <a:ext uri="{9D8B030D-6E8A-4147-A177-3AD203B41FA5}">
                      <a16:colId xmlns:a16="http://schemas.microsoft.com/office/drawing/2014/main" val="2095976557"/>
                    </a:ext>
                  </a:extLst>
                </a:gridCol>
              </a:tblGrid>
              <a:tr h="277397"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07486"/>
                  </a:ext>
                </a:extLst>
              </a:tr>
              <a:tr h="54391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S.E.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t-value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S.E.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t-value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AVE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개념 신뢰도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25541"/>
                  </a:ext>
                </a:extLst>
              </a:tr>
              <a:tr h="3033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성적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.822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.905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483312"/>
                  </a:ext>
                </a:extLst>
              </a:tr>
              <a:tr h="303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수업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.885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.883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.041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21.42***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.891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.038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22.02***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55492"/>
                  </a:ext>
                </a:extLst>
              </a:tr>
              <a:tr h="308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공부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1.130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22.35***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1.077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.903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23.62***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579584"/>
                  </a:ext>
                </a:extLst>
              </a:tr>
              <a:tr h="54391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신체 및 행동둔화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.786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.776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.755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79537"/>
                  </a:ext>
                </a:extLst>
              </a:tr>
              <a:tr h="303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긍정적 감정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2.239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.908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20.87***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2.161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.890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.139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15.56***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37590"/>
                  </a:ext>
                </a:extLst>
              </a:tr>
              <a:tr h="303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 감정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2.818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.936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.129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21.81***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2.704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.917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17.52***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97555"/>
                  </a:ext>
                </a:extLst>
              </a:tr>
              <a:tr h="303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대인관계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1.932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.884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.091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21.25***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1.906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.117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16.32***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5884"/>
                  </a:ext>
                </a:extLst>
              </a:tr>
              <a:tr h="3033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조절실패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.831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.844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.678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864912"/>
                  </a:ext>
                </a:extLst>
              </a:tr>
              <a:tr h="303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현저성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1.068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.924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18.72***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1.055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.937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20.78***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49163"/>
                  </a:ext>
                </a:extLst>
              </a:tr>
              <a:tr h="303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문제적 결과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.655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.036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14.53***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.495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.667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.031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15.82***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2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525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구조모형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138604" y="5517232"/>
            <a:ext cx="3213819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0783E8-156F-47BB-9B85-2B2BD081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83520"/>
              </p:ext>
            </p:extLst>
          </p:nvPr>
        </p:nvGraphicFramePr>
        <p:xfrm>
          <a:off x="791577" y="2710002"/>
          <a:ext cx="7560846" cy="2577197"/>
        </p:xfrm>
        <a:graphic>
          <a:graphicData uri="http://schemas.openxmlformats.org/drawingml/2006/table">
            <a:tbl>
              <a:tblPr/>
              <a:tblGrid>
                <a:gridCol w="833096">
                  <a:extLst>
                    <a:ext uri="{9D8B030D-6E8A-4147-A177-3AD203B41FA5}">
                      <a16:colId xmlns:a16="http://schemas.microsoft.com/office/drawing/2014/main" val="814351231"/>
                    </a:ext>
                  </a:extLst>
                </a:gridCol>
                <a:gridCol w="427047">
                  <a:extLst>
                    <a:ext uri="{9D8B030D-6E8A-4147-A177-3AD203B41FA5}">
                      <a16:colId xmlns:a16="http://schemas.microsoft.com/office/drawing/2014/main" val="2213903596"/>
                    </a:ext>
                  </a:extLst>
                </a:gridCol>
                <a:gridCol w="1302127">
                  <a:extLst>
                    <a:ext uri="{9D8B030D-6E8A-4147-A177-3AD203B41FA5}">
                      <a16:colId xmlns:a16="http://schemas.microsoft.com/office/drawing/2014/main" val="45548664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2411744532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386963323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137548793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3809659820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289993223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549785998"/>
                    </a:ext>
                  </a:extLst>
                </a:gridCol>
              </a:tblGrid>
              <a:tr h="124936"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직접효과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간접효과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총효과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6111"/>
                  </a:ext>
                </a:extLst>
              </a:tr>
              <a:tr h="39618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2232"/>
                  </a:ext>
                </a:extLst>
              </a:tr>
              <a:tr h="45428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.595***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.595***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62167"/>
                  </a:ext>
                </a:extLst>
              </a:tr>
              <a:tr h="683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.237**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.284***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.058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.07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.295**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.354***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882482"/>
                  </a:ext>
                </a:extLst>
              </a:tr>
              <a:tr h="8146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 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.199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.118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.199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.118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94290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A6514C0-C846-4521-9D9F-97A95195FE43}"/>
              </a:ext>
            </a:extLst>
          </p:cNvPr>
          <p:cNvSpPr/>
          <p:nvPr/>
        </p:nvSpPr>
        <p:spPr>
          <a:xfrm>
            <a:off x="971600" y="1323484"/>
            <a:ext cx="6480720" cy="1271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sz="14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ADF, </a:t>
            </a:r>
            <a:r>
              <a:rPr lang="ko-KR" altLang="en-US" kern="0" dirty="0" err="1">
                <a:solidFill>
                  <a:srgbClr val="000000"/>
                </a:solidFill>
                <a:ea typeface="휴먼명조" panose="02010504000101010101" pitchFamily="2" charset="-127"/>
              </a:rPr>
              <a:t>붓스트랩을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 통한 구조모형 검증 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직접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간접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ea typeface="휴먼명조" panose="02010504000101010101" pitchFamily="2" charset="-127"/>
              </a:rPr>
              <a:t>총효과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ea typeface="휴먼명조" panose="02010504000101010101" pitchFamily="2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중간발표</a:t>
            </a:r>
            <a:r>
              <a:rPr lang="en-US" altLang="ko-KR" kern="0" dirty="0">
                <a:solidFill>
                  <a:srgbClr val="000000"/>
                </a:solidFill>
                <a:ea typeface="휴먼명조" panose="02010504000101010101" pitchFamily="2" charset="-127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F251285-25B7-4D29-848C-5D1B0493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03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구조모형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076056" y="5208251"/>
            <a:ext cx="3213819" cy="124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0.05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6514C0-C846-4521-9D9F-97A95195FE43}"/>
              </a:ext>
            </a:extLst>
          </p:cNvPr>
          <p:cNvSpPr/>
          <p:nvPr/>
        </p:nvSpPr>
        <p:spPr>
          <a:xfrm>
            <a:off x="971600" y="1323484"/>
            <a:ext cx="6480720" cy="1271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sz="14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ADF, </a:t>
            </a:r>
            <a:r>
              <a:rPr lang="ko-KR" altLang="en-US" kern="0" dirty="0" err="1">
                <a:solidFill>
                  <a:srgbClr val="000000"/>
                </a:solidFill>
                <a:ea typeface="휴먼명조" panose="02010504000101010101" pitchFamily="2" charset="-127"/>
              </a:rPr>
              <a:t>붓스트랩을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 통한 구조모형 검증 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직접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간접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ea typeface="휴먼명조" panose="02010504000101010101" pitchFamily="2" charset="-127"/>
              </a:rPr>
              <a:t>총효과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ea typeface="휴먼명조" panose="02010504000101010101" pitchFamily="2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최종발표</a:t>
            </a:r>
            <a:r>
              <a:rPr lang="en-US" altLang="ko-KR" kern="0" dirty="0">
                <a:solidFill>
                  <a:srgbClr val="000000"/>
                </a:solidFill>
                <a:ea typeface="휴먼명조" panose="02010504000101010101" pitchFamily="2" charset="-127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F251285-25B7-4D29-848C-5D1B0493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CDDC3B-37FB-46C4-9E32-C9400A0C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79705"/>
              </p:ext>
            </p:extLst>
          </p:nvPr>
        </p:nvGraphicFramePr>
        <p:xfrm>
          <a:off x="774435" y="2862624"/>
          <a:ext cx="7309785" cy="2248753"/>
        </p:xfrm>
        <a:graphic>
          <a:graphicData uri="http://schemas.openxmlformats.org/drawingml/2006/table">
            <a:tbl>
              <a:tblPr/>
              <a:tblGrid>
                <a:gridCol w="697177">
                  <a:extLst>
                    <a:ext uri="{9D8B030D-6E8A-4147-A177-3AD203B41FA5}">
                      <a16:colId xmlns:a16="http://schemas.microsoft.com/office/drawing/2014/main" val="3020972136"/>
                    </a:ext>
                  </a:extLst>
                </a:gridCol>
                <a:gridCol w="1214773">
                  <a:extLst>
                    <a:ext uri="{9D8B030D-6E8A-4147-A177-3AD203B41FA5}">
                      <a16:colId xmlns:a16="http://schemas.microsoft.com/office/drawing/2014/main" val="3783648193"/>
                    </a:ext>
                  </a:extLst>
                </a:gridCol>
                <a:gridCol w="1214773">
                  <a:extLst>
                    <a:ext uri="{9D8B030D-6E8A-4147-A177-3AD203B41FA5}">
                      <a16:colId xmlns:a16="http://schemas.microsoft.com/office/drawing/2014/main" val="1443265140"/>
                    </a:ext>
                  </a:extLst>
                </a:gridCol>
                <a:gridCol w="697177">
                  <a:extLst>
                    <a:ext uri="{9D8B030D-6E8A-4147-A177-3AD203B41FA5}">
                      <a16:colId xmlns:a16="http://schemas.microsoft.com/office/drawing/2014/main" val="1417712883"/>
                    </a:ext>
                  </a:extLst>
                </a:gridCol>
                <a:gridCol w="697177">
                  <a:extLst>
                    <a:ext uri="{9D8B030D-6E8A-4147-A177-3AD203B41FA5}">
                      <a16:colId xmlns:a16="http://schemas.microsoft.com/office/drawing/2014/main" val="2964308290"/>
                    </a:ext>
                  </a:extLst>
                </a:gridCol>
                <a:gridCol w="697177">
                  <a:extLst>
                    <a:ext uri="{9D8B030D-6E8A-4147-A177-3AD203B41FA5}">
                      <a16:colId xmlns:a16="http://schemas.microsoft.com/office/drawing/2014/main" val="1770091303"/>
                    </a:ext>
                  </a:extLst>
                </a:gridCol>
                <a:gridCol w="697177">
                  <a:extLst>
                    <a:ext uri="{9D8B030D-6E8A-4147-A177-3AD203B41FA5}">
                      <a16:colId xmlns:a16="http://schemas.microsoft.com/office/drawing/2014/main" val="3243726308"/>
                    </a:ext>
                  </a:extLst>
                </a:gridCol>
                <a:gridCol w="697177">
                  <a:extLst>
                    <a:ext uri="{9D8B030D-6E8A-4147-A177-3AD203B41FA5}">
                      <a16:colId xmlns:a16="http://schemas.microsoft.com/office/drawing/2014/main" val="2383511580"/>
                    </a:ext>
                  </a:extLst>
                </a:gridCol>
                <a:gridCol w="697177">
                  <a:extLst>
                    <a:ext uri="{9D8B030D-6E8A-4147-A177-3AD203B41FA5}">
                      <a16:colId xmlns:a16="http://schemas.microsoft.com/office/drawing/2014/main" val="3215244575"/>
                    </a:ext>
                  </a:extLst>
                </a:gridCol>
              </a:tblGrid>
              <a:tr h="679013"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직접효과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간접효과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총효과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19835"/>
                  </a:ext>
                </a:extLst>
              </a:tr>
              <a:tr h="35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15852"/>
                  </a:ext>
                </a:extLst>
              </a:tr>
              <a:tr h="40539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.799**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.572**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0.799**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0.572**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600502"/>
                  </a:ext>
                </a:extLst>
              </a:tr>
              <a:tr h="405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.159*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.192*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.080*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0.096*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0.239**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0.288***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406502"/>
                  </a:ext>
                </a:extLst>
              </a:tr>
              <a:tr h="4053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.100*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.168*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0.100*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0.168*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86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26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구조모형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6514C0-C846-4521-9D9F-97A95195FE43}"/>
              </a:ext>
            </a:extLst>
          </p:cNvPr>
          <p:cNvSpPr/>
          <p:nvPr/>
        </p:nvSpPr>
        <p:spPr>
          <a:xfrm>
            <a:off x="971600" y="1323484"/>
            <a:ext cx="6480720" cy="1271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sz="14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ADF, </a:t>
            </a:r>
            <a:r>
              <a:rPr lang="ko-KR" altLang="en-US" kern="0" dirty="0" err="1">
                <a:solidFill>
                  <a:srgbClr val="000000"/>
                </a:solidFill>
                <a:ea typeface="휴먼명조" panose="02010504000101010101" pitchFamily="2" charset="-127"/>
              </a:rPr>
              <a:t>붓스트랩을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 통한 구조모형 검증 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직접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간접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ea typeface="휴먼명조" panose="02010504000101010101" pitchFamily="2" charset="-127"/>
              </a:rPr>
              <a:t>총효과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ea typeface="휴먼명조" panose="02010504000101010101" pitchFamily="2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최종발표</a:t>
            </a:r>
            <a:r>
              <a:rPr lang="en-US" altLang="ko-KR" kern="0" dirty="0">
                <a:solidFill>
                  <a:srgbClr val="000000"/>
                </a:solidFill>
                <a:ea typeface="휴먼명조" panose="02010504000101010101" pitchFamily="2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ea typeface="휴먼명조" panose="02010504000101010101" pitchFamily="2" charset="-127"/>
              </a:rPr>
              <a:t>p-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값</a:t>
            </a:r>
            <a:r>
              <a:rPr lang="en-US" altLang="ko-KR" kern="0" dirty="0">
                <a:solidFill>
                  <a:srgbClr val="000000"/>
                </a:solidFill>
                <a:ea typeface="휴먼명조" panose="02010504000101010101" pitchFamily="2" charset="-127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F251285-25B7-4D29-848C-5D1B0493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34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EE8B7C0-6A75-4CCD-8DCB-4A9AC62B2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59623"/>
              </p:ext>
            </p:extLst>
          </p:nvPr>
        </p:nvGraphicFramePr>
        <p:xfrm>
          <a:off x="971600" y="2852936"/>
          <a:ext cx="7085130" cy="2232249"/>
        </p:xfrm>
        <a:graphic>
          <a:graphicData uri="http://schemas.openxmlformats.org/drawingml/2006/table">
            <a:tbl>
              <a:tblPr/>
              <a:tblGrid>
                <a:gridCol w="675750">
                  <a:extLst>
                    <a:ext uri="{9D8B030D-6E8A-4147-A177-3AD203B41FA5}">
                      <a16:colId xmlns:a16="http://schemas.microsoft.com/office/drawing/2014/main" val="3334864290"/>
                    </a:ext>
                  </a:extLst>
                </a:gridCol>
                <a:gridCol w="1177440">
                  <a:extLst>
                    <a:ext uri="{9D8B030D-6E8A-4147-A177-3AD203B41FA5}">
                      <a16:colId xmlns:a16="http://schemas.microsoft.com/office/drawing/2014/main" val="4032621137"/>
                    </a:ext>
                  </a:extLst>
                </a:gridCol>
                <a:gridCol w="1177440">
                  <a:extLst>
                    <a:ext uri="{9D8B030D-6E8A-4147-A177-3AD203B41FA5}">
                      <a16:colId xmlns:a16="http://schemas.microsoft.com/office/drawing/2014/main" val="1284061989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4063456156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989954286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111577521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3882395359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451357998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2609783189"/>
                    </a:ext>
                  </a:extLst>
                </a:gridCol>
              </a:tblGrid>
              <a:tr h="431921"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직접효과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간접효과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총효과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14083"/>
                  </a:ext>
                </a:extLst>
              </a:tr>
              <a:tr h="3835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07565"/>
                  </a:ext>
                </a:extLst>
              </a:tr>
              <a:tr h="47226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.001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.001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0.001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0.001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82744"/>
                  </a:ext>
                </a:extLst>
              </a:tr>
              <a:tr h="472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.031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0.033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0.001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29299"/>
                  </a:ext>
                </a:extLst>
              </a:tr>
              <a:tr h="4722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.029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.024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0.029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0.024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6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264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04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34563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rPr>
              <a:t>최종 결론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4E53D3-F98C-4630-9988-84F44E55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9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4. </a:t>
            </a:r>
            <a:r>
              <a:rPr lang="ko-KR" altLang="en-US" sz="3200" dirty="0">
                <a:ea typeface="휴먼편지체" panose="02030504000101010101" pitchFamily="18" charset="-127"/>
              </a:rPr>
              <a:t>최종 결론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337161" y="6163761"/>
            <a:ext cx="3213819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0783E8-156F-47BB-9B85-2B2BD081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90680"/>
              </p:ext>
            </p:extLst>
          </p:nvPr>
        </p:nvGraphicFramePr>
        <p:xfrm>
          <a:off x="990134" y="3579694"/>
          <a:ext cx="7560846" cy="2577197"/>
        </p:xfrm>
        <a:graphic>
          <a:graphicData uri="http://schemas.openxmlformats.org/drawingml/2006/table">
            <a:tbl>
              <a:tblPr/>
              <a:tblGrid>
                <a:gridCol w="833096">
                  <a:extLst>
                    <a:ext uri="{9D8B030D-6E8A-4147-A177-3AD203B41FA5}">
                      <a16:colId xmlns:a16="http://schemas.microsoft.com/office/drawing/2014/main" val="814351231"/>
                    </a:ext>
                  </a:extLst>
                </a:gridCol>
                <a:gridCol w="427047">
                  <a:extLst>
                    <a:ext uri="{9D8B030D-6E8A-4147-A177-3AD203B41FA5}">
                      <a16:colId xmlns:a16="http://schemas.microsoft.com/office/drawing/2014/main" val="2213903596"/>
                    </a:ext>
                  </a:extLst>
                </a:gridCol>
                <a:gridCol w="1302127">
                  <a:extLst>
                    <a:ext uri="{9D8B030D-6E8A-4147-A177-3AD203B41FA5}">
                      <a16:colId xmlns:a16="http://schemas.microsoft.com/office/drawing/2014/main" val="45548664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2411744532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386963323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137548793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3809659820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289993223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549785998"/>
                    </a:ext>
                  </a:extLst>
                </a:gridCol>
              </a:tblGrid>
              <a:tr h="124936"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직접효과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간접효과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총효과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6111"/>
                  </a:ext>
                </a:extLst>
              </a:tr>
              <a:tr h="39618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2232"/>
                  </a:ext>
                </a:extLst>
              </a:tr>
              <a:tr h="45428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.595***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.595***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62167"/>
                  </a:ext>
                </a:extLst>
              </a:tr>
              <a:tr h="683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.237**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.284***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.058</a:t>
                      </a:r>
                    </a:p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(p- : 0.193)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.07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.295**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.354***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882482"/>
                  </a:ext>
                </a:extLst>
              </a:tr>
              <a:tr h="8146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 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.199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.118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.199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.118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9429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97FD924-D154-4AB4-86E8-95FD91CCB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60689"/>
              </p:ext>
            </p:extLst>
          </p:nvPr>
        </p:nvGraphicFramePr>
        <p:xfrm>
          <a:off x="2095048" y="1700808"/>
          <a:ext cx="5351018" cy="1340485"/>
        </p:xfrm>
        <a:graphic>
          <a:graphicData uri="http://schemas.openxmlformats.org/drawingml/2006/table">
            <a:tbl>
              <a:tblPr/>
              <a:tblGrid>
                <a:gridCol w="848360">
                  <a:extLst>
                    <a:ext uri="{9D8B030D-6E8A-4147-A177-3AD203B41FA5}">
                      <a16:colId xmlns:a16="http://schemas.microsoft.com/office/drawing/2014/main" val="2639846542"/>
                    </a:ext>
                  </a:extLst>
                </a:gridCol>
                <a:gridCol w="3634994">
                  <a:extLst>
                    <a:ext uri="{9D8B030D-6E8A-4147-A177-3AD203B41FA5}">
                      <a16:colId xmlns:a16="http://schemas.microsoft.com/office/drawing/2014/main" val="1457997768"/>
                    </a:ext>
                  </a:extLst>
                </a:gridCol>
                <a:gridCol w="867664">
                  <a:extLst>
                    <a:ext uri="{9D8B030D-6E8A-4147-A177-3AD203B41FA5}">
                      <a16:colId xmlns:a16="http://schemas.microsoft.com/office/drawing/2014/main" val="2165827425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3801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스마트폰 과의존은 학업 스트레스와 관계가 없다</a:t>
                      </a:r>
                      <a:r>
                        <a:rPr lang="en-US" altLang="ko-KR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149437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우울수준은 학업 스트레스와 관계가 없다</a:t>
                      </a:r>
                      <a:r>
                        <a:rPr lang="en-US" altLang="ko-KR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16900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스마트폰 과의존은 우울수준과 관계가 없다</a:t>
                      </a:r>
                      <a:r>
                        <a:rPr lang="en-US" altLang="ko-KR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기각 </a:t>
                      </a:r>
                      <a:r>
                        <a:rPr lang="en-US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8649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우울수준은 학업 스트레스와 스마트폰 과의존을 매개하지 않는다</a:t>
                      </a:r>
                      <a:r>
                        <a:rPr lang="en-US" altLang="ko-KR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기각 </a:t>
                      </a:r>
                      <a:r>
                        <a:rPr lang="en-US" sz="1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893765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A29EED6-5544-44AF-B620-75450F39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01C81-8A57-4AC5-9D4A-7E6FA80B5E37}"/>
              </a:ext>
            </a:extLst>
          </p:cNvPr>
          <p:cNvSpPr txBox="1"/>
          <p:nvPr/>
        </p:nvSpPr>
        <p:spPr>
          <a:xfrm>
            <a:off x="1475656" y="11967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중간결론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105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4. </a:t>
            </a:r>
            <a:r>
              <a:rPr lang="ko-KR" altLang="en-US" sz="3200" dirty="0">
                <a:ea typeface="휴먼편지체" panose="02030504000101010101" pitchFamily="18" charset="-127"/>
              </a:rPr>
              <a:t>최종 결론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292080" y="5775960"/>
            <a:ext cx="3213819" cy="1536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0.05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A29EED6-5544-44AF-B620-75450F39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D628A-A5C0-45DD-93F5-30302E10F194}"/>
              </a:ext>
            </a:extLst>
          </p:cNvPr>
          <p:cNvSpPr txBox="1"/>
          <p:nvPr/>
        </p:nvSpPr>
        <p:spPr>
          <a:xfrm>
            <a:off x="1475656" y="11967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최종결론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757EA1-612F-419D-875E-12587596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67681"/>
              </p:ext>
            </p:extLst>
          </p:nvPr>
        </p:nvGraphicFramePr>
        <p:xfrm>
          <a:off x="2051720" y="1825441"/>
          <a:ext cx="5287645" cy="1344549"/>
        </p:xfrm>
        <a:graphic>
          <a:graphicData uri="http://schemas.openxmlformats.org/drawingml/2006/table">
            <a:tbl>
              <a:tblPr/>
              <a:tblGrid>
                <a:gridCol w="708279">
                  <a:extLst>
                    <a:ext uri="{9D8B030D-6E8A-4147-A177-3AD203B41FA5}">
                      <a16:colId xmlns:a16="http://schemas.microsoft.com/office/drawing/2014/main" val="518621167"/>
                    </a:ext>
                  </a:extLst>
                </a:gridCol>
                <a:gridCol w="4014851">
                  <a:extLst>
                    <a:ext uri="{9D8B030D-6E8A-4147-A177-3AD203B41FA5}">
                      <a16:colId xmlns:a16="http://schemas.microsoft.com/office/drawing/2014/main" val="4058897754"/>
                    </a:ext>
                  </a:extLst>
                </a:gridCol>
                <a:gridCol w="564515">
                  <a:extLst>
                    <a:ext uri="{9D8B030D-6E8A-4147-A177-3AD203B41FA5}">
                      <a16:colId xmlns:a16="http://schemas.microsoft.com/office/drawing/2014/main" val="988096810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3556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스마트폰 과의존은 스트레스와 관계가 없다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48585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우울수준은 학업스트레스와 관계가 없다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92405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스마트폰 과의존은 우울수준과 관계가 없다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81957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우울수준은 스트레스와 스마트폰 과의존을 매개하지 않는다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0888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B2E474-DC4C-4CF0-83E1-6CCD0D4FA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05885"/>
              </p:ext>
            </p:extLst>
          </p:nvPr>
        </p:nvGraphicFramePr>
        <p:xfrm>
          <a:off x="1259632" y="3573016"/>
          <a:ext cx="7085128" cy="2088230"/>
        </p:xfrm>
        <a:graphic>
          <a:graphicData uri="http://schemas.openxmlformats.org/drawingml/2006/table">
            <a:tbl>
              <a:tblPr/>
              <a:tblGrid>
                <a:gridCol w="675750">
                  <a:extLst>
                    <a:ext uri="{9D8B030D-6E8A-4147-A177-3AD203B41FA5}">
                      <a16:colId xmlns:a16="http://schemas.microsoft.com/office/drawing/2014/main" val="11431600"/>
                    </a:ext>
                  </a:extLst>
                </a:gridCol>
                <a:gridCol w="1177439">
                  <a:extLst>
                    <a:ext uri="{9D8B030D-6E8A-4147-A177-3AD203B41FA5}">
                      <a16:colId xmlns:a16="http://schemas.microsoft.com/office/drawing/2014/main" val="2443778828"/>
                    </a:ext>
                  </a:extLst>
                </a:gridCol>
                <a:gridCol w="1177439">
                  <a:extLst>
                    <a:ext uri="{9D8B030D-6E8A-4147-A177-3AD203B41FA5}">
                      <a16:colId xmlns:a16="http://schemas.microsoft.com/office/drawing/2014/main" val="1660917911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2362775472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2655771903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3743787788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44167389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1676540451"/>
                    </a:ext>
                  </a:extLst>
                </a:gridCol>
                <a:gridCol w="675750">
                  <a:extLst>
                    <a:ext uri="{9D8B030D-6E8A-4147-A177-3AD203B41FA5}">
                      <a16:colId xmlns:a16="http://schemas.microsoft.com/office/drawing/2014/main" val="540325155"/>
                    </a:ext>
                  </a:extLst>
                </a:gridCol>
              </a:tblGrid>
              <a:tr h="398989"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직접효과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간접효과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총효과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75506"/>
                  </a:ext>
                </a:extLst>
              </a:tr>
              <a:tr h="3804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70802"/>
                  </a:ext>
                </a:extLst>
              </a:tr>
              <a:tr h="43625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.799**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.572**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0.799**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0.572**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608418"/>
                  </a:ext>
                </a:extLst>
              </a:tr>
              <a:tr h="436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.159*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.192*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.080*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0.096*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0.239**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0.288***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06228"/>
                  </a:ext>
                </a:extLst>
              </a:tr>
              <a:tr h="4362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.100*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.168*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0.100*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0.168*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88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503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ea typeface="휴먼편지체" panose="02030504000101010101" pitchFamily="18" charset="-127"/>
              </a:rPr>
              <a:t>상황정리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A29EED6-5544-44AF-B620-75450F39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40262-008A-4163-A9FD-249A514296C1}"/>
              </a:ext>
            </a:extLst>
          </p:cNvPr>
          <p:cNvSpPr txBox="1"/>
          <p:nvPr/>
        </p:nvSpPr>
        <p:spPr>
          <a:xfrm>
            <a:off x="1331640" y="2060848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4/25(</a:t>
            </a:r>
            <a:r>
              <a:rPr lang="ko-KR" altLang="en-US" dirty="0"/>
              <a:t>토</a:t>
            </a:r>
            <a:r>
              <a:rPr lang="en-US" altLang="ko-KR" dirty="0"/>
              <a:t>), </a:t>
            </a:r>
            <a:r>
              <a:rPr lang="ko-KR" altLang="en-US" dirty="0"/>
              <a:t>의뢰자와 최종미팅 진행 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분석시간 </a:t>
            </a:r>
            <a:r>
              <a:rPr lang="en-US" altLang="ko-KR" dirty="0"/>
              <a:t>11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4/27(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학술지로써 제출할 수 있는지</a:t>
            </a:r>
            <a:r>
              <a:rPr lang="en-US" altLang="ko-KR" dirty="0"/>
              <a:t>, 1</a:t>
            </a:r>
            <a:r>
              <a:rPr lang="ko-KR" altLang="en-US" dirty="0"/>
              <a:t>차 검토 예정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4/29(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  <a:r>
              <a:rPr lang="ko-KR" altLang="en-US" dirty="0"/>
              <a:t>학술지 제출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학술지 제출 후</a:t>
            </a:r>
            <a:r>
              <a:rPr lang="en-US" altLang="ko-KR" dirty="0"/>
              <a:t>, </a:t>
            </a:r>
            <a:r>
              <a:rPr lang="ko-KR" altLang="en-US" dirty="0"/>
              <a:t>통계적인 보완이 필요할 시 도움 약속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819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67544" y="1808820"/>
            <a:ext cx="5328592" cy="3240360"/>
          </a:xfrm>
        </p:spPr>
        <p:txBody>
          <a:bodyPr/>
          <a:lstStyle/>
          <a:p>
            <a:r>
              <a:rPr lang="en-US" altLang="ko-KR" sz="10000" dirty="0"/>
              <a:t>Q&amp;A</a:t>
            </a:r>
            <a:br>
              <a:rPr lang="en-US" altLang="ko-KR" dirty="0"/>
            </a:br>
            <a:r>
              <a:rPr lang="en-US" altLang="ko-KR" dirty="0">
                <a:solidFill>
                  <a:schemeClr val="accent5"/>
                </a:solidFill>
              </a:rPr>
              <a:t>THANK YOU</a:t>
            </a:r>
            <a:br>
              <a:rPr lang="en-US" altLang="ko-KR" dirty="0">
                <a:solidFill>
                  <a:schemeClr val="accent5"/>
                </a:solidFill>
              </a:rPr>
            </a:br>
            <a:br>
              <a:rPr lang="en-US" altLang="ko-KR" dirty="0">
                <a:solidFill>
                  <a:schemeClr val="accent5"/>
                </a:solidFill>
              </a:rPr>
            </a:b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FC962-A195-44DA-81C2-8D1ECB03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1. </a:t>
            </a:r>
            <a:r>
              <a:rPr lang="ko-KR" altLang="en-US" sz="3200" dirty="0">
                <a:ea typeface="휴먼편지체" panose="02030504000101010101" pitchFamily="18" charset="-127"/>
              </a:rPr>
              <a:t>상담의뢰 소개 </a:t>
            </a:r>
            <a:r>
              <a:rPr lang="en-US" altLang="ko-KR" sz="3200" dirty="0">
                <a:ea typeface="휴먼편지체" panose="02030504000101010101" pitchFamily="18" charset="-127"/>
              </a:rPr>
              <a:t>- </a:t>
            </a:r>
            <a:r>
              <a:rPr lang="ko-KR" altLang="en-US" sz="3200" dirty="0"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70737" y="2672916"/>
            <a:ext cx="8402525" cy="1908212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청소년의 학업스트레스로 인해 나타나는 스마트폰 과의존이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우울이라는 매개효과를 통해 이루어지는가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이에 따른 어떤 정책적 대안을 마련할 수 있을까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F5256-BA48-428E-81C6-8A9984C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1. </a:t>
            </a:r>
            <a:r>
              <a:rPr lang="ko-KR" altLang="en-US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상담의뢰 </a:t>
            </a:r>
            <a:r>
              <a:rPr lang="ko-KR" altLang="en-US" sz="3200" dirty="0">
                <a:ea typeface="휴먼편지체" panose="02030504000101010101" pitchFamily="18" charset="-127"/>
              </a:rPr>
              <a:t>소개</a:t>
            </a:r>
            <a:r>
              <a:rPr lang="ko-KR" altLang="en-US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연구내용</a:t>
            </a:r>
          </a:p>
        </p:txBody>
      </p:sp>
      <p:sp>
        <p:nvSpPr>
          <p:cNvPr id="6" name="내용 개체 틀 36">
            <a:extLst>
              <a:ext uri="{FF2B5EF4-FFF2-40B4-BE49-F238E27FC236}">
                <a16:creationId xmlns:a16="http://schemas.microsoft.com/office/drawing/2014/main" id="{EC4AC07B-1957-4856-AB4E-3969FAFD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37" y="2348880"/>
            <a:ext cx="8402525" cy="2880320"/>
          </a:xfrm>
        </p:spPr>
        <p:txBody>
          <a:bodyPr>
            <a:noAutofit/>
          </a:bodyPr>
          <a:lstStyle/>
          <a:p>
            <a:pPr marL="0" indent="0" fontAlgn="base"/>
            <a:r>
              <a:rPr lang="ko-KR" altLang="en-US" sz="2300" b="1" dirty="0">
                <a:latin typeface="휴먼고딕" panose="02010504000101010101" pitchFamily="2" charset="-127"/>
                <a:ea typeface="휴먼고딕" panose="02010504000101010101" pitchFamily="2" charset="-127"/>
              </a:rPr>
              <a:t>이번 연구에서 밝히고자 하는 연구문제는</a:t>
            </a:r>
            <a:r>
              <a:rPr lang="en-US" altLang="ko-KR" sz="2300" b="1" dirty="0">
                <a:latin typeface="휴먼고딕" panose="02010504000101010101" pitchFamily="2" charset="-127"/>
                <a:ea typeface="휴먼고딕" panose="02010504000101010101" pitchFamily="2" charset="-127"/>
              </a:rPr>
              <a:t>...</a:t>
            </a:r>
          </a:p>
          <a:p>
            <a:pPr marL="0" indent="0" fontAlgn="base"/>
            <a:endParaRPr lang="ko-KR" altLang="en-US" sz="23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1.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학업스트레스와 우울관계는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어떠한가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 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2.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학업스트레스와 스마트폰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과의존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관계는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어떠한가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3.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우울과 스마트폰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과의존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관계는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어떠한가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4.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우울은 학업스트레스와 스마트폰 과의존을 매개하는가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78D90-FE4B-4500-A935-8F1765A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20072" y="3573016"/>
            <a:ext cx="2995450" cy="94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itchFamily="50" charset="-127"/>
                <a:cs typeface="굴림" pitchFamily="50" charset="-127"/>
              </a:rPr>
              <a:t>설문지 구성 및 요인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자료 구성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 dirty="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2952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rPr>
              <a:t>자료 탐색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2E8F1-D367-4B35-A9AC-F9CF564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9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067212" y="2852936"/>
            <a:ext cx="7009575" cy="162018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517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명의 중학교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1,2,3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학년 대상으로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162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 문항조사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각 문항은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~ 7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점의 다양한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Likert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척도 활용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4DB3D7-0829-4206-84E7-739A3A37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7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4968552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스마트폰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과의존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(10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문항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4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 척도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94AAB7-207E-4732-997D-DFCC7457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6804248" cy="279758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45337F-F8E8-4547-BCED-9D30FA01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2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4464495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스마트폰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과의존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요인 추출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E3E27-EF6B-475A-92B6-643E21773357}"/>
              </a:ext>
            </a:extLst>
          </p:cNvPr>
          <p:cNvSpPr/>
          <p:nvPr/>
        </p:nvSpPr>
        <p:spPr>
          <a:xfrm>
            <a:off x="971600" y="2996952"/>
            <a:ext cx="7560840" cy="225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한국정보화진흥원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(2016)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은 표준화된 한국형 인터넷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과의존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척도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(K-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척도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2011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년 개발한 스마트폰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과의존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척도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(S-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척도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를 기반으로 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2016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년 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</a:rPr>
              <a:t>‘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스마트폰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과의존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통합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척도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</a:rPr>
              <a:t>’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를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개발하였으며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척도에 대한 총점을 산출 후 각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대상별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기준점수에 따라 스마트폰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과의존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수준에 따라 고위험군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잠재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위험군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일반사용자군의 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개 유형으로 분류하였다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롱바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CAEA44-B7E1-4C0C-9601-14D1CF022D47}"/>
              </a:ext>
            </a:extLst>
          </p:cNvPr>
          <p:cNvSpPr/>
          <p:nvPr/>
        </p:nvSpPr>
        <p:spPr>
          <a:xfrm>
            <a:off x="6444208" y="5472476"/>
            <a:ext cx="2088232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롱바탕"/>
              </a:rPr>
              <a:t>의뢰자의 논문 내용 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D50E3-D61B-4056-BB50-990EEAB8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3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10632</TotalTime>
  <Words>2241</Words>
  <Application>Microsoft Office PowerPoint</Application>
  <PresentationFormat>화면 슬라이드 쇼(4:3)</PresentationFormat>
  <Paragraphs>959</Paragraphs>
  <Slides>39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2" baseType="lpstr">
      <vt:lpstr>Wingdings</vt:lpstr>
      <vt:lpstr>휴먼명조</vt:lpstr>
      <vt:lpstr>굴림체</vt:lpstr>
      <vt:lpstr>Calibri Light</vt:lpstr>
      <vt:lpstr>Arial</vt:lpstr>
      <vt:lpstr>휴먼고딕</vt:lpstr>
      <vt:lpstr>굴림</vt:lpstr>
      <vt:lpstr>맑은 고딕</vt:lpstr>
      <vt:lpstr>함초롱바탕</vt:lpstr>
      <vt:lpstr>휴먼편지체</vt:lpstr>
      <vt:lpstr>함초롬바탕</vt:lpstr>
      <vt:lpstr>Calibri</vt:lpstr>
      <vt:lpstr>Office 테마</vt:lpstr>
      <vt:lpstr>3조(이동규,한혜민) 최종 발표</vt:lpstr>
      <vt:lpstr>PowerPoint 프레젠테이션</vt:lpstr>
      <vt:lpstr>PowerPoint 프레젠테이션</vt:lpstr>
      <vt:lpstr>1. 상담의뢰 소개 - 연구목적</vt:lpstr>
      <vt:lpstr>1. 상담의뢰 소개 - 연구내용</vt:lpstr>
      <vt:lpstr>PowerPoint 프레젠테이션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자료의 구성</vt:lpstr>
      <vt:lpstr>2. 자료 탐색 – 자료의 구성</vt:lpstr>
      <vt:lpstr>2. 자료 탐색 – 자료의 구성</vt:lpstr>
      <vt:lpstr>2. 자료 탐색 – 자료의 구성</vt:lpstr>
      <vt:lpstr>2. 자료 탐색 – 자료의 구성</vt:lpstr>
      <vt:lpstr>2. 자료 탐색 – 자료의 구성</vt:lpstr>
      <vt:lpstr>PowerPoint 프레젠테이션</vt:lpstr>
      <vt:lpstr>3. 분석 절차 – AMOS 모형 및 모형적합도</vt:lpstr>
      <vt:lpstr>3. 분석 절차 – AMOS 모형 및 모형적합도</vt:lpstr>
      <vt:lpstr>3. 분석 절차 – AMOS 모형 및 모형적합도</vt:lpstr>
      <vt:lpstr>3. 분석 절차 – AMOS 모형 및 모형적합도</vt:lpstr>
      <vt:lpstr>3. 분석 절차 – AMOS 모형 및 모형적합도</vt:lpstr>
      <vt:lpstr>3. 분석 절차 – 모형 적합도</vt:lpstr>
      <vt:lpstr>3. 분석 절차 – 요인 별 상관관계</vt:lpstr>
      <vt:lpstr>3. 분석 절차 – 잠재변인 간 상관관계</vt:lpstr>
      <vt:lpstr>3. 분석 절차 – 측정모형 결과</vt:lpstr>
      <vt:lpstr>3. 분석 절차 – 구조모형 결과</vt:lpstr>
      <vt:lpstr>3. 분석 절차 – 구조모형 결과</vt:lpstr>
      <vt:lpstr>3. 분석 절차 – 구조모형 결과</vt:lpstr>
      <vt:lpstr>PowerPoint 프레젠테이션</vt:lpstr>
      <vt:lpstr>4. 최종 결론</vt:lpstr>
      <vt:lpstr>4. 최종 결론</vt:lpstr>
      <vt:lpstr>상황정리</vt:lpstr>
      <vt:lpstr>Q&amp;A THANK YOU  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Lee DongGyu</cp:lastModifiedBy>
  <cp:revision>65</cp:revision>
  <dcterms:created xsi:type="dcterms:W3CDTF">2010-02-01T08:03:16Z</dcterms:created>
  <dcterms:modified xsi:type="dcterms:W3CDTF">2020-04-26T10:08:57Z</dcterms:modified>
  <cp:category>www.slidemembers.com</cp:category>
</cp:coreProperties>
</file>