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7" r:id="rId10"/>
    <p:sldId id="653" r:id="rId11"/>
    <p:sldId id="654" r:id="rId12"/>
    <p:sldId id="65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DC6E6"/>
    <a:srgbClr val="FF99FF"/>
    <a:srgbClr val="FE4B52"/>
    <a:srgbClr val="FFFFFF"/>
    <a:srgbClr val="FE4C54"/>
    <a:srgbClr val="CCCCCC"/>
    <a:srgbClr val="A50021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4" autoAdjust="0"/>
    <p:restoredTop sz="91438" autoAdjust="0"/>
  </p:normalViewPr>
  <p:slideViewPr>
    <p:cSldViewPr>
      <p:cViewPr>
        <p:scale>
          <a:sx n="52" d="100"/>
          <a:sy n="52" d="100"/>
        </p:scale>
        <p:origin x="536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E9CA654E-EBD9-4CE9-AAD0-9BCA047E2E1D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August 15,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2017. 8. 15.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72611" y="1631742"/>
            <a:ext cx="7772400" cy="2162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smtClean="0">
                <a:latin typeface="나눔바른고딕OTF Bold" charset="-127"/>
                <a:ea typeface="나눔바른고딕OTF Bold" charset="-127"/>
              </a:rPr>
              <a:t>Understanding </a:t>
            </a:r>
            <a:endParaRPr lang="en-US" altLang="ko-KR" sz="6000" smtClean="0">
              <a:latin typeface="나눔바른고딕OTF Bold" charset="-127"/>
              <a:ea typeface="나눔바른고딕OTF Bold" charset="-127"/>
            </a:endParaRPr>
          </a:p>
          <a:p>
            <a:pPr algn="ctr"/>
            <a:r>
              <a:rPr lang="en-US" altLang="ko-KR" sz="6000" smtClean="0">
                <a:solidFill>
                  <a:srgbClr val="C00000"/>
                </a:solidFill>
                <a:latin typeface="나눔바른고딕OTF Bold" charset="-127"/>
                <a:ea typeface="나눔바른고딕OTF Bold" charset="-127"/>
              </a:rPr>
              <a:t>LSTM</a:t>
            </a:r>
            <a:r>
              <a:rPr lang="en-US" altLang="ko-KR" sz="6000" smtClean="0">
                <a:latin typeface="나눔바른고딕OTF Bold" charset="-127"/>
                <a:ea typeface="나눔바른고딕OTF Bold" charset="-127"/>
              </a:rPr>
              <a:t> </a:t>
            </a:r>
            <a:r>
              <a:rPr lang="en-US" altLang="ko-KR" sz="6000" dirty="0" smtClean="0">
                <a:latin typeface="나눔바른고딕OTF Bold" charset="-127"/>
                <a:ea typeface="나눔바른고딕OTF Bold" charset="-127"/>
              </a:rPr>
              <a:t>Networks</a:t>
            </a:r>
          </a:p>
          <a:p>
            <a:pPr algn="ctr"/>
            <a:r>
              <a:rPr lang="en-US" altLang="ko-KR" sz="3200" dirty="0" smtClean="0">
                <a:latin typeface="나눔바른고딕OTF Bold" charset="-127"/>
                <a:ea typeface="나눔바른고딕OTF Bold" charset="-127"/>
              </a:rPr>
              <a:t>with Colah’s figures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6381328"/>
            <a:ext cx="833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바른고딕OTF Bold" charset="-127"/>
                <a:ea typeface="나눔바른고딕OTF Bold" charset="-127"/>
              </a:rPr>
              <a:t>Colah’s blog: </a:t>
            </a:r>
            <a:r>
              <a:rPr lang="en-US" altLang="ko-KR" dirty="0">
                <a:latin typeface="나눔바른고딕OTF Bold" charset="-127"/>
                <a:ea typeface="나눔바른고딕OTF Bold" charset="-127"/>
              </a:rPr>
              <a:t> </a:t>
            </a:r>
            <a:r>
              <a:rPr lang="en-US" altLang="ko-KR" dirty="0" smtClean="0">
                <a:latin typeface="나눔바른고딕OTF Bold" charset="-127"/>
                <a:ea typeface="나눔바른고딕OTF Bold" charset="-127"/>
              </a:rPr>
              <a:t>http</a:t>
            </a:r>
            <a:r>
              <a:rPr lang="en-US" altLang="ko-KR" dirty="0">
                <a:latin typeface="나눔바른고딕OTF Bold" charset="-127"/>
                <a:ea typeface="나눔바른고딕OTF Bold" charset="-127"/>
              </a:rPr>
              <a:t>://colah.github.io/posts/2015-08-Understanding-LSTMs/</a:t>
            </a:r>
            <a:endParaRPr lang="en-US" altLang="ko-KR" dirty="0" smtClean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1037492" y="4653136"/>
            <a:ext cx="704263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Sungjoon Choi</a:t>
            </a:r>
          </a:p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(sungjoon.choi@cpslab.snu.ac.kr)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Step-by-Step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8194" name="Picture 2" descr="http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6168"/>
            <a:ext cx="7200000" cy="22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9419"/>
            <a:ext cx="7200000" cy="22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1268760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Forget Gate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789040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Input Gate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16" y="278092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Decide what information we’re going to </a:t>
            </a:r>
            <a:r>
              <a:rPr lang="en-US" altLang="ko-KR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throw away </a:t>
            </a:r>
            <a:r>
              <a:rPr lang="en-US" altLang="ko-KR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from the cell state.</a:t>
            </a:r>
            <a:endParaRPr lang="ko-KR" altLang="en-US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55172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Decide what new information we’re going to </a:t>
            </a:r>
            <a:r>
              <a:rPr lang="en-US" altLang="ko-KR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store</a:t>
            </a:r>
            <a:r>
              <a:rPr lang="en-US" altLang="ko-KR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 in the cell state.</a:t>
            </a:r>
            <a:endParaRPr lang="ko-KR" altLang="en-US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2" name="직사각형 9"/>
          <p:cNvSpPr/>
          <p:nvPr/>
        </p:nvSpPr>
        <p:spPr>
          <a:xfrm>
            <a:off x="4572000" y="6525344"/>
            <a:ext cx="44999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3438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Step-by-Step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218" name="Picture 2" descr="http://colah.github.io/posts/2015-08-Understanding-LSTMs/img/LSTM3-focus-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2" y="1349139"/>
            <a:ext cx="7200000" cy="22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olah.github.io/posts/2015-08-Understanding-LSTMs/img/LSTM3-focus-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2" y="3861048"/>
            <a:ext cx="7200000" cy="22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1268760"/>
            <a:ext cx="289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Update (cell state)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3789040"/>
            <a:ext cx="41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Output Gate (hidden state)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2780928"/>
            <a:ext cx="4104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Update, scaled by how much we decide to update</a:t>
            </a:r>
          </a:p>
          <a:p>
            <a:r>
              <a:rPr lang="en-US" altLang="ko-KR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: </a:t>
            </a:r>
            <a:r>
              <a:rPr lang="en-US" altLang="ko-KR" sz="1400" dirty="0" smtClean="0">
                <a:solidFill>
                  <a:srgbClr val="7030A0"/>
                </a:solidFill>
                <a:latin typeface="나눔바른고딕OTF Bold" charset="-127"/>
                <a:ea typeface="나눔바른고딕OTF Bold" charset="-127"/>
              </a:rPr>
              <a:t>input_gate*curr_state + forget_gate*</a:t>
            </a:r>
            <a:r>
              <a:rPr lang="en-US" altLang="ko-KR" sz="1400" dirty="0" err="1" smtClean="0">
                <a:solidFill>
                  <a:srgbClr val="7030A0"/>
                </a:solidFill>
                <a:latin typeface="나눔바른고딕OTF Bold" charset="-127"/>
                <a:ea typeface="나눔바른고딕OTF Bold" charset="-127"/>
              </a:rPr>
              <a:t>prev_state</a:t>
            </a:r>
            <a:endParaRPr lang="ko-KR" altLang="en-US" dirty="0">
              <a:solidFill>
                <a:srgbClr val="7030A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55172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Output based on the updated state</a:t>
            </a:r>
            <a:endParaRPr lang="en-US" altLang="ko-KR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  <a:p>
            <a:pPr lvl="0"/>
            <a:r>
              <a:rPr lang="en-US" altLang="ko-KR" dirty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: </a:t>
            </a:r>
            <a:r>
              <a:rPr lang="en-US" altLang="ko-KR" sz="1400" dirty="0" smtClean="0">
                <a:solidFill>
                  <a:srgbClr val="7030A0"/>
                </a:solidFill>
                <a:latin typeface="나눔바른고딕OTF Bold" charset="-127"/>
                <a:ea typeface="나눔바른고딕OTF Bold" charset="-127"/>
              </a:rPr>
              <a:t>output_gate*</a:t>
            </a:r>
            <a:r>
              <a:rPr lang="en-US" altLang="ko-KR" sz="1400" dirty="0" err="1" smtClean="0">
                <a:solidFill>
                  <a:srgbClr val="7030A0"/>
                </a:solidFill>
                <a:latin typeface="나눔바른고딕OTF Bold" charset="-127"/>
                <a:ea typeface="나눔바른고딕OTF Bold" charset="-127"/>
              </a:rPr>
              <a:t>updated_state</a:t>
            </a:r>
            <a:endParaRPr lang="ko-KR" altLang="en-US" dirty="0">
              <a:solidFill>
                <a:srgbClr val="7030A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3" name="직사각형 9"/>
          <p:cNvSpPr/>
          <p:nvPr/>
        </p:nvSpPr>
        <p:spPr>
          <a:xfrm>
            <a:off x="4572000" y="6525344"/>
            <a:ext cx="44999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89244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CPSLAB\Desktop\LSTM3-cha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4203"/>
          <a:stretch/>
        </p:blipFill>
        <p:spPr bwMode="auto">
          <a:xfrm>
            <a:off x="1938412" y="1193180"/>
            <a:ext cx="4514304" cy="49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Again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653" y="282979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(Cell) state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0555" y="4352404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Hidden State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7312" y="2524834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Input Gate</a:t>
            </a:r>
            <a:endParaRPr lang="ko-KR" altLang="en-US" sz="20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9566" y="3318892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Forget Gate</a:t>
            </a:r>
            <a:endParaRPr lang="ko-KR" altLang="en-US" sz="20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7138" y="3585716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Output Gate</a:t>
            </a:r>
            <a:endParaRPr lang="ko-KR" altLang="en-US" sz="20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7294" y="2842224"/>
            <a:ext cx="2575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Next (Cell) State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7155" y="4377803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Next Hidden State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892" y="561464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Input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126876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Output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7" name="직사각형 9"/>
          <p:cNvSpPr/>
          <p:nvPr/>
        </p:nvSpPr>
        <p:spPr>
          <a:xfrm>
            <a:off x="4572000" y="6525344"/>
            <a:ext cx="44999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6827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 descr="C:\Users\CPSLAB\Desktop\RNN-rol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2960538" cy="459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27984" y="6525344"/>
            <a:ext cx="46440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2184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 descr="C:\Users\CPSLAB\Desktop\RNN-unrol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58019"/>
            <a:ext cx="8485508" cy="22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44008" y="6525344"/>
            <a:ext cx="44279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5224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Long-Term Dependencies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바른고딕OTF Bold" charset="-127"/>
                <a:ea typeface="나눔바른고딕OTF Bold" charset="-127"/>
              </a:rPr>
              <a:t>The </a:t>
            </a:r>
            <a:r>
              <a:rPr lang="en-US" altLang="ko-KR" sz="3200" b="1" dirty="0" smtClean="0">
                <a:solidFill>
                  <a:srgbClr val="2DC6E6"/>
                </a:solidFill>
                <a:latin typeface="나눔바른고딕OTF Bold" charset="-127"/>
                <a:ea typeface="나눔바른고딕OTF Bold" charset="-127"/>
              </a:rPr>
              <a:t>clouds</a:t>
            </a:r>
            <a:r>
              <a:rPr lang="en-US" altLang="ko-KR" sz="3200" dirty="0" smtClean="0">
                <a:solidFill>
                  <a:srgbClr val="2DC6E6"/>
                </a:solidFill>
                <a:latin typeface="나눔바른고딕OTF Bold" charset="-127"/>
                <a:ea typeface="나눔바른고딕OTF Bold" charset="-127"/>
              </a:rPr>
              <a:t> </a:t>
            </a:r>
            <a:r>
              <a:rPr lang="en-US" altLang="ko-KR" sz="3200" dirty="0" smtClean="0">
                <a:latin typeface="나눔바른고딕OTF Bold" charset="-127"/>
                <a:ea typeface="나눔바른고딕OTF Bold" charset="-127"/>
              </a:rPr>
              <a:t>are in the </a:t>
            </a:r>
            <a:r>
              <a:rPr lang="en-US" altLang="ko-KR" sz="3200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sky</a:t>
            </a:r>
            <a:endParaRPr lang="ko-KR" altLang="en-US" sz="3200" b="1" dirty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3074" name="Picture 2" descr="C:\Users\CPSLAB\Desktop\RNN-shorttermdepdenci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51460"/>
            <a:ext cx="6869032" cy="316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067944" y="6525344"/>
            <a:ext cx="50040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726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hettinger.k12.nd.us/jasonlefebre/files/2012/09/slide-His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0" y="2377908"/>
            <a:ext cx="8644920" cy="26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C0000"/>
                </a:solidFill>
              </a:rPr>
              <a:t>Longer</a:t>
            </a:r>
            <a:r>
              <a:rPr lang="en-US" altLang="ko-KR" dirty="0" smtClean="0"/>
              <a:t>-Term </a:t>
            </a:r>
            <a:r>
              <a:rPr lang="en-US" altLang="ko-KR" dirty="0"/>
              <a:t>Dependencies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098" name="Picture 2" descr="C:\Users\CPSLAB\Desktop\RNN-longtermdependenci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11673"/>
            <a:ext cx="7632848" cy="274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16016" y="6525344"/>
            <a:ext cx="43559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42166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 comes in!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OTF Bold" charset="-127"/>
                <a:ea typeface="나눔바른고딕OTF Bold" charset="-127"/>
              </a:rPr>
              <a:t>Long Short Term Memory</a:t>
            </a:r>
            <a:endParaRPr lang="ko-KR" altLang="en-US" sz="2800" b="1" dirty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5122" name="Picture 2" descr="C:\Users\CPSLAB\Desktop\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5" y="2060848"/>
            <a:ext cx="8242075" cy="308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9944" y="566963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OTF Bold" charset="-127"/>
                <a:ea typeface="나눔바른고딕OTF Bold" charset="-127"/>
              </a:rPr>
              <a:t>This is just a standard RNN. </a:t>
            </a:r>
            <a:endParaRPr lang="ko-KR" altLang="en-US" sz="2800" b="1" dirty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0" y="6525344"/>
            <a:ext cx="44999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3208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 comes in!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OTF Bold" charset="-127"/>
                <a:ea typeface="나눔바른고딕OTF Bold" charset="-127"/>
              </a:rPr>
              <a:t>Long Short Term Memory</a:t>
            </a:r>
            <a:endParaRPr lang="ko-KR" altLang="en-US" sz="2800" b="1" dirty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944" y="566963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OTF Bold" charset="-127"/>
                <a:ea typeface="나눔바른고딕OTF Bold" charset="-127"/>
              </a:rPr>
              <a:t>This is just a standard RNN. </a:t>
            </a:r>
            <a:endParaRPr lang="ko-KR" altLang="en-US" sz="2800" b="1" dirty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074" y="5669632"/>
            <a:ext cx="5472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OTF Bold" charset="-127"/>
                <a:ea typeface="나눔바른고딕OTF Bold" charset="-127"/>
              </a:rPr>
              <a:t>This is </a:t>
            </a:r>
            <a:r>
              <a:rPr lang="en-US" altLang="ko-KR" sz="28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the LSTM!</a:t>
            </a:r>
            <a:endParaRPr lang="ko-KR" altLang="en-US" sz="28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10" name="Picture 2" descr="C:\Users\CPSLAB\Desktop\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5" y="2060848"/>
            <a:ext cx="8242075" cy="308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PSLAB\Desktop\LSTM3-cha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7" y="2046334"/>
            <a:ext cx="8244000" cy="30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47" y="5144765"/>
            <a:ext cx="4524375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9"/>
          <p:cNvSpPr/>
          <p:nvPr/>
        </p:nvSpPr>
        <p:spPr>
          <a:xfrm>
            <a:off x="4572000" y="6525344"/>
            <a:ext cx="44999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42018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CPSLAB\Desktop\LSTM3-cha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4203"/>
          <a:stretch/>
        </p:blipFill>
        <p:spPr bwMode="auto">
          <a:xfrm>
            <a:off x="1938412" y="1193180"/>
            <a:ext cx="4514304" cy="49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653" y="282979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(Cell) state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0555" y="4352404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Hidden State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7312" y="2524834"/>
            <a:ext cx="16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Forget Gate</a:t>
            </a:r>
            <a:endParaRPr lang="ko-KR" altLang="en-US" sz="20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9566" y="3318892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Input Gate</a:t>
            </a:r>
            <a:endParaRPr lang="ko-KR" altLang="en-US" sz="20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7138" y="3585716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Output Gate</a:t>
            </a:r>
            <a:endParaRPr lang="ko-KR" altLang="en-US" sz="20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7294" y="2842224"/>
            <a:ext cx="2575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Next (Cell) State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7155" y="4377803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Next Hidden State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3892" y="561464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Input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126876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  <a:latin typeface="나눔바른고딕OTF Bold" charset="-127"/>
                <a:ea typeface="나눔바른고딕OTF Bold" charset="-127"/>
              </a:rPr>
              <a:t>Output</a:t>
            </a:r>
            <a:endParaRPr lang="ko-KR" altLang="en-US" sz="2400" b="1" dirty="0">
              <a:solidFill>
                <a:srgbClr val="CC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2338" y="5805264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0070C0"/>
                </a:solidFill>
                <a:latin typeface="나눔바른고딕OTF Bold" charset="-127"/>
                <a:ea typeface="나눔바른고딕OTF Bold" charset="-127"/>
              </a:rPr>
              <a:t>Output = Hidden state</a:t>
            </a:r>
            <a:endParaRPr kumimoji="1" lang="ko-KR" altLang="en-US" sz="2400" b="1" dirty="0">
              <a:solidFill>
                <a:srgbClr val="0070C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7" name="직사각형 9"/>
          <p:cNvSpPr/>
          <p:nvPr/>
        </p:nvSpPr>
        <p:spPr>
          <a:xfrm>
            <a:off x="4572000" y="6525344"/>
            <a:ext cx="44999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4618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Core Idea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 descr="http://colah.github.io/posts/2015-08-Understanding-LSTMs/img/LSTM3-C-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r="23779"/>
          <a:stretch/>
        </p:blipFill>
        <p:spPr bwMode="auto">
          <a:xfrm>
            <a:off x="179512" y="2763795"/>
            <a:ext cx="6048672" cy="34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umbs.dreamstime.com/z/cardboard-boxes-conveyor-belt-892570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" b="18171"/>
          <a:stretch/>
        </p:blipFill>
        <p:spPr bwMode="auto">
          <a:xfrm>
            <a:off x="1619672" y="1483486"/>
            <a:ext cx="2592288" cy="12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01753"/>
            <a:ext cx="1635332" cy="199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-media-cache-ak0.pinimg.com/736x/c0/25/39/c0253961dad08930856f38fce28a300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00" y="1340768"/>
            <a:ext cx="2227056" cy="14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572000" y="6525344"/>
            <a:ext cx="44999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나눔바른고딕OTF Bold" charset="-127"/>
                <a:ea typeface="나눔바른고딕OTF Bold" charset="-127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78725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32167</TotalTime>
  <Words>243</Words>
  <Application>Microsoft Macintosh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나눔바른고딕OTF Bold</vt:lpstr>
      <vt:lpstr>휴먼둥근헤드라인</vt:lpstr>
      <vt:lpstr>Arial</vt:lpstr>
      <vt:lpstr>Garamond</vt:lpstr>
      <vt:lpstr>Meiryo UI</vt:lpstr>
      <vt:lpstr>NanumBarunGothicOTF</vt:lpstr>
      <vt:lpstr>Office 테마</vt:lpstr>
      <vt:lpstr>PowerPoint Presentation</vt:lpstr>
      <vt:lpstr>Recurrent Neural Network</vt:lpstr>
      <vt:lpstr>Recurrent Neural Network</vt:lpstr>
      <vt:lpstr>Long-Term Dependencies</vt:lpstr>
      <vt:lpstr>Longer-Term Dependencies</vt:lpstr>
      <vt:lpstr>LSTM comes in!</vt:lpstr>
      <vt:lpstr>LSTM comes in!</vt:lpstr>
      <vt:lpstr>Overall Architecture</vt:lpstr>
      <vt:lpstr>The Core Idea</vt:lpstr>
      <vt:lpstr>Step-by-Step</vt:lpstr>
      <vt:lpstr>Step-by-Step</vt:lpstr>
      <vt:lpstr>Again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935</cp:revision>
  <dcterms:created xsi:type="dcterms:W3CDTF">2010-03-17T18:05:41Z</dcterms:created>
  <dcterms:modified xsi:type="dcterms:W3CDTF">2017-08-15T05:38:25Z</dcterms:modified>
</cp:coreProperties>
</file>