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63" r:id="rId3"/>
    <p:sldMasterId id="2147483667" r:id="rId4"/>
  </p:sldMasterIdLst>
  <p:notesMasterIdLst>
    <p:notesMasterId r:id="rId43"/>
  </p:notesMasterIdLst>
  <p:sldIdLst>
    <p:sldId id="256" r:id="rId5"/>
    <p:sldId id="257" r:id="rId6"/>
    <p:sldId id="264" r:id="rId7"/>
    <p:sldId id="276" r:id="rId8"/>
    <p:sldId id="260" r:id="rId9"/>
    <p:sldId id="271" r:id="rId10"/>
    <p:sldId id="269" r:id="rId11"/>
    <p:sldId id="261" r:id="rId12"/>
    <p:sldId id="267" r:id="rId13"/>
    <p:sldId id="268" r:id="rId14"/>
    <p:sldId id="291" r:id="rId15"/>
    <p:sldId id="306" r:id="rId16"/>
    <p:sldId id="272" r:id="rId17"/>
    <p:sldId id="279" r:id="rId18"/>
    <p:sldId id="292" r:id="rId19"/>
    <p:sldId id="293" r:id="rId20"/>
    <p:sldId id="294" r:id="rId21"/>
    <p:sldId id="295" r:id="rId22"/>
    <p:sldId id="298" r:id="rId23"/>
    <p:sldId id="299" r:id="rId24"/>
    <p:sldId id="300" r:id="rId25"/>
    <p:sldId id="301" r:id="rId26"/>
    <p:sldId id="303" r:id="rId27"/>
    <p:sldId id="314" r:id="rId28"/>
    <p:sldId id="262" r:id="rId29"/>
    <p:sldId id="302" r:id="rId30"/>
    <p:sldId id="304" r:id="rId31"/>
    <p:sldId id="309" r:id="rId32"/>
    <p:sldId id="305" r:id="rId33"/>
    <p:sldId id="311" r:id="rId34"/>
    <p:sldId id="313" r:id="rId35"/>
    <p:sldId id="280" r:id="rId36"/>
    <p:sldId id="312" r:id="rId37"/>
    <p:sldId id="281" r:id="rId38"/>
    <p:sldId id="283" r:id="rId39"/>
    <p:sldId id="284" r:id="rId40"/>
    <p:sldId id="265" r:id="rId41"/>
    <p:sldId id="308" r:id="rId42"/>
  </p:sldIdLst>
  <p:sldSz cx="192024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79990C6-8663-4F31-844C-E63FF332F83A}">
          <p14:sldIdLst>
            <p14:sldId id="256"/>
          </p14:sldIdLst>
        </p14:section>
        <p14:section name="목차/개요" id="{FCCBF43E-735F-401D-9563-48E28D131BE1}">
          <p14:sldIdLst>
            <p14:sldId id="257"/>
            <p14:sldId id="264"/>
          </p14:sldIdLst>
        </p14:section>
        <p14:section name="컨셉" id="{58FEF7E6-9782-4B16-A643-904B2ADF0818}">
          <p14:sldIdLst>
            <p14:sldId id="276"/>
            <p14:sldId id="260"/>
          </p14:sldIdLst>
        </p14:section>
        <p14:section name="시나리오 - 연출" id="{9DCCF85D-A88F-45D9-8EC2-DD5D7BEA1723}">
          <p14:sldIdLst>
            <p14:sldId id="271"/>
            <p14:sldId id="269"/>
            <p14:sldId id="261"/>
          </p14:sldIdLst>
        </p14:section>
        <p14:section name="시나리오 - NPC" id="{566C34B5-A37D-47FD-804C-86543E517EC4}">
          <p14:sldIdLst>
            <p14:sldId id="267"/>
            <p14:sldId id="268"/>
            <p14:sldId id="291"/>
            <p14:sldId id="306"/>
          </p14:sldIdLst>
        </p14:section>
        <p14:section name="시나리오 - 엔딩" id="{90239B41-A03A-4BD4-9A77-E0081B124F7A}">
          <p14:sldIdLst>
            <p14:sldId id="272"/>
          </p14:sldIdLst>
        </p14:section>
        <p14:section name="컨텐츠 - 농사" id="{0437FE12-DB39-4D34-9AC6-DB28CECE5F81}">
          <p14:sldIdLst>
            <p14:sldId id="279"/>
            <p14:sldId id="292"/>
            <p14:sldId id="293"/>
            <p14:sldId id="294"/>
          </p14:sldIdLst>
        </p14:section>
        <p14:section name="컨텐츠 - 광산" id="{46B5E727-6261-4226-9A5D-12E34D8F556C}">
          <p14:sldIdLst>
            <p14:sldId id="295"/>
          </p14:sldIdLst>
        </p14:section>
        <p14:section name="컨텐츠 - 광산 - 몬스터" id="{A74CF0E2-FEED-4C4B-A20D-3B6B6653F116}">
          <p14:sldIdLst>
            <p14:sldId id="298"/>
            <p14:sldId id="299"/>
            <p14:sldId id="300"/>
            <p14:sldId id="301"/>
            <p14:sldId id="303"/>
          </p14:sldIdLst>
        </p14:section>
        <p14:section name="컨텐츠 - 이벤트" id="{21DB6AA9-2263-4BF4-8741-22FFE0D88C8E}">
          <p14:sldIdLst>
            <p14:sldId id="314"/>
            <p14:sldId id="262"/>
          </p14:sldIdLst>
        </p14:section>
        <p14:section name="컨텐츠 - 크래프트" id="{F2E9B99E-4523-4A22-B122-BB80387BF0F9}">
          <p14:sldIdLst>
            <p14:sldId id="302"/>
            <p14:sldId id="304"/>
          </p14:sldIdLst>
        </p14:section>
        <p14:section name="시스템 - 시간 시스템" id="{30A5A71A-7770-408F-9074-64CC15954F0D}">
          <p14:sldIdLst>
            <p14:sldId id="309"/>
          </p14:sldIdLst>
        </p14:section>
        <p14:section name="시스템 - 캐릭터" id="{B61E1548-1241-45E3-867D-EFB9AD4C76FB}">
          <p14:sldIdLst>
            <p14:sldId id="305"/>
          </p14:sldIdLst>
        </p14:section>
        <p14:section name="시스템 - 인벤토리" id="{E2C3102D-94DB-446C-A24B-8033E62D5D86}">
          <p14:sldIdLst>
            <p14:sldId id="311"/>
            <p14:sldId id="313"/>
          </p14:sldIdLst>
        </p14:section>
        <p14:section name="시스템 - 상점" id="{791A03E1-6782-4D62-84A6-C71DA2B55026}">
          <p14:sldIdLst>
            <p14:sldId id="280"/>
            <p14:sldId id="312"/>
            <p14:sldId id="281"/>
            <p14:sldId id="283"/>
            <p14:sldId id="284"/>
          </p14:sldIdLst>
        </p14:section>
        <p14:section name="전투" id="{7B7A522E-634F-4073-BF67-8C4C04815267}">
          <p14:sldIdLst>
            <p14:sldId id="265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A01A00"/>
    <a:srgbClr val="AFABAB"/>
    <a:srgbClr val="585858"/>
    <a:srgbClr val="B0B0B0"/>
    <a:srgbClr val="D6D6D6"/>
    <a:srgbClr val="FF5001"/>
    <a:srgbClr val="FF6633"/>
    <a:srgbClr val="1BEBC7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917DC-0096-4712-AB32-3271C046C068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A1DBC-964B-4A38-8E3D-54B72DB17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92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1pPr>
    <a:lvl2pPr marL="720044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2pPr>
    <a:lvl3pPr marL="1440089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3pPr>
    <a:lvl4pPr marL="2160133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4pPr>
    <a:lvl5pPr marL="2880177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5pPr>
    <a:lvl6pPr marL="3600221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6pPr>
    <a:lvl7pPr marL="4320266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7pPr>
    <a:lvl8pPr marL="5040310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8pPr>
    <a:lvl9pPr marL="5760354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A1DBC-964B-4A38-8E3D-54B72DB173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1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rgbClr val="585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F3B7-8EFB-4AF7-9A41-8F6B1F732D3C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7C50-633B-471F-8ECC-CFA7A32CA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61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F3B7-8EFB-4AF7-9A41-8F6B1F732D3C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7C50-633B-471F-8ECC-CFA7A32CA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64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내용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F6DB9-D250-4BFB-B996-6A0A4CA3D7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2602"/>
            <a:ext cx="8180614" cy="576262"/>
          </a:xfrm>
          <a:prstGeom prst="rect">
            <a:avLst/>
          </a:prstGeom>
        </p:spPr>
        <p:txBody>
          <a:bodyPr anchor="b"/>
          <a:lstStyle>
            <a:lvl1pPr algn="l">
              <a:defRPr sz="26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/>
              <a:t>페이지 제목을 입력해주세요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8955D-14A3-49C7-85E1-90D69520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2F2F-838A-48BE-83EF-63BCBAE1D228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DB4A9-D35D-4811-8F83-74CD2C25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63FFD-E753-4179-BDB1-9DF44955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57-71C0-4DB7-BD4E-073548A9FA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22">
            <a:extLst>
              <a:ext uri="{FF2B5EF4-FFF2-40B4-BE49-F238E27FC236}">
                <a16:creationId xmlns:a16="http://schemas.microsoft.com/office/drawing/2014/main" id="{70A546C6-A579-4B85-B5CB-40BA5DDB2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91463" y="4777633"/>
            <a:ext cx="4949825" cy="754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 err="1"/>
              <a:t>내용입력하는</a:t>
            </a:r>
            <a:r>
              <a:rPr lang="ko-KR" altLang="en-US" dirty="0"/>
              <a:t> 공간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38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I 화면 설명 페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B48F02-11C5-4A48-9631-963EB15BE7DD}"/>
              </a:ext>
            </a:extLst>
          </p:cNvPr>
          <p:cNvSpPr/>
          <p:nvPr userDrawn="1"/>
        </p:nvSpPr>
        <p:spPr>
          <a:xfrm>
            <a:off x="10812087" y="650588"/>
            <a:ext cx="8395200" cy="10158906"/>
          </a:xfrm>
          <a:prstGeom prst="rect">
            <a:avLst/>
          </a:prstGeom>
          <a:solidFill>
            <a:srgbClr val="EDEFF3"/>
          </a:solidFill>
          <a:ln w="9525">
            <a:solidFill>
              <a:srgbClr val="E3E7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0F6DB9-D250-4BFB-B996-6A0A4CA3D7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2602"/>
            <a:ext cx="8180614" cy="576262"/>
          </a:xfrm>
          <a:prstGeom prst="rect">
            <a:avLst/>
          </a:prstGeom>
        </p:spPr>
        <p:txBody>
          <a:bodyPr anchor="b"/>
          <a:lstStyle>
            <a:lvl1pPr algn="l">
              <a:defRPr sz="26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/>
              <a:t>페이지 제목을 입력해주세요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BC0D60-0B6E-4142-BBEA-D13F3F7CA542}"/>
              </a:ext>
            </a:extLst>
          </p:cNvPr>
          <p:cNvSpPr/>
          <p:nvPr userDrawn="1"/>
        </p:nvSpPr>
        <p:spPr>
          <a:xfrm>
            <a:off x="11192976" y="1148575"/>
            <a:ext cx="3827568" cy="9652775"/>
          </a:xfrm>
          <a:prstGeom prst="rect">
            <a:avLst/>
          </a:prstGeom>
          <a:solidFill>
            <a:srgbClr val="EEEEEE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321E3B-7AA5-49E4-B83A-461FAE937672}"/>
              </a:ext>
            </a:extLst>
          </p:cNvPr>
          <p:cNvSpPr/>
          <p:nvPr userDrawn="1"/>
        </p:nvSpPr>
        <p:spPr>
          <a:xfrm>
            <a:off x="10803651" y="1148575"/>
            <a:ext cx="392291" cy="9652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DBC554-4F2B-4B5F-9029-D19AB3F76E5E}"/>
              </a:ext>
            </a:extLst>
          </p:cNvPr>
          <p:cNvSpPr/>
          <p:nvPr userDrawn="1"/>
        </p:nvSpPr>
        <p:spPr>
          <a:xfrm>
            <a:off x="15392792" y="1148575"/>
            <a:ext cx="3804639" cy="9652775"/>
          </a:xfrm>
          <a:prstGeom prst="rect">
            <a:avLst/>
          </a:prstGeom>
          <a:solidFill>
            <a:srgbClr val="EEEEEE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61D63C-38E8-4C46-B939-868BFAB4C6A9}"/>
              </a:ext>
            </a:extLst>
          </p:cNvPr>
          <p:cNvSpPr/>
          <p:nvPr userDrawn="1"/>
        </p:nvSpPr>
        <p:spPr>
          <a:xfrm>
            <a:off x="15003467" y="1148575"/>
            <a:ext cx="392291" cy="9652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6EE50E-636E-47FB-A962-88480C73F19A}"/>
              </a:ext>
            </a:extLst>
          </p:cNvPr>
          <p:cNvSpPr/>
          <p:nvPr userDrawn="1"/>
        </p:nvSpPr>
        <p:spPr>
          <a:xfrm>
            <a:off x="10803651" y="643592"/>
            <a:ext cx="8392896" cy="509815"/>
          </a:xfrm>
          <a:prstGeom prst="rect">
            <a:avLst/>
          </a:prstGeom>
          <a:solidFill>
            <a:srgbClr val="8D9DB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F7F389-B5F5-494F-8274-0FB7003E0B24}"/>
              </a:ext>
            </a:extLst>
          </p:cNvPr>
          <p:cNvSpPr txBox="1"/>
          <p:nvPr userDrawn="1"/>
        </p:nvSpPr>
        <p:spPr>
          <a:xfrm>
            <a:off x="10944434" y="804328"/>
            <a:ext cx="1671886" cy="188343"/>
          </a:xfrm>
          <a:prstGeom prst="rect">
            <a:avLst/>
          </a:prstGeom>
          <a:noFill/>
        </p:spPr>
        <p:txBody>
          <a:bodyPr wrap="square" lIns="36000" tIns="45715" rIns="36000" bIns="45715" rtlCol="0" anchor="ctr" anchorCtr="0">
            <a:noAutofit/>
          </a:bodyPr>
          <a:lstStyle/>
          <a:p>
            <a:pPr algn="l" defTabSz="914218"/>
            <a:r>
              <a:rPr lang="en-US" altLang="ko-KR" sz="1400" b="1" kern="1200" spc="-30" dirty="0">
                <a:ln>
                  <a:solidFill>
                    <a:srgbClr val="FF5000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rPr>
              <a:t>[</a:t>
            </a:r>
            <a:r>
              <a:rPr lang="ko-KR" altLang="en-US" sz="1400" b="1" kern="1200" spc="-30" dirty="0">
                <a:ln>
                  <a:solidFill>
                    <a:srgbClr val="FF5000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rPr>
              <a:t>페이지 스크립트</a:t>
            </a:r>
            <a:r>
              <a:rPr lang="en-US" altLang="ko-KR" sz="1400" b="1" kern="1200" spc="-30" dirty="0">
                <a:ln>
                  <a:solidFill>
                    <a:srgbClr val="FF5000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rPr>
              <a:t>]</a:t>
            </a:r>
            <a:endParaRPr lang="ko-KR" altLang="en-US" sz="1400" b="1" kern="1200" spc="-30" dirty="0">
              <a:ln>
                <a:solidFill>
                  <a:srgbClr val="FF5000">
                    <a:alpha val="0"/>
                  </a:srgbClr>
                </a:solidFill>
              </a:ln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7E981EDA-4D76-42B5-A8F4-8DE9BF097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41478" y="6105860"/>
            <a:ext cx="4949825" cy="754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게임 </a:t>
            </a:r>
            <a:r>
              <a:rPr lang="en-US" altLang="ko-KR" dirty="0"/>
              <a:t>UI </a:t>
            </a:r>
            <a:r>
              <a:rPr lang="ko-KR" altLang="en-US" dirty="0"/>
              <a:t>화면 그리는 공간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19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I 화면 설명 페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B48F02-11C5-4A48-9631-963EB15BE7DD}"/>
              </a:ext>
            </a:extLst>
          </p:cNvPr>
          <p:cNvSpPr/>
          <p:nvPr userDrawn="1"/>
        </p:nvSpPr>
        <p:spPr>
          <a:xfrm>
            <a:off x="15023419" y="650588"/>
            <a:ext cx="4183868" cy="10158906"/>
          </a:xfrm>
          <a:prstGeom prst="rect">
            <a:avLst/>
          </a:prstGeom>
          <a:solidFill>
            <a:srgbClr val="EDEFF3"/>
          </a:solidFill>
          <a:ln w="9525">
            <a:solidFill>
              <a:srgbClr val="E3E7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0F6DB9-D250-4BFB-B996-6A0A4CA3D7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2602"/>
            <a:ext cx="8180614" cy="576262"/>
          </a:xfrm>
          <a:prstGeom prst="rect">
            <a:avLst/>
          </a:prstGeom>
        </p:spPr>
        <p:txBody>
          <a:bodyPr anchor="b"/>
          <a:lstStyle>
            <a:lvl1pPr algn="l">
              <a:defRPr sz="26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/>
              <a:t>페이지 제목을 입력해주세요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8955D-14A3-49C7-85E1-90D69520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2F2F-838A-48BE-83EF-63BCBAE1D228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DB4A9-D35D-4811-8F83-74CD2C25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63FFD-E753-4179-BDB1-9DF44955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57-71C0-4DB7-BD4E-073548A9FA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DBC554-4F2B-4B5F-9029-D19AB3F76E5E}"/>
              </a:ext>
            </a:extLst>
          </p:cNvPr>
          <p:cNvSpPr/>
          <p:nvPr userDrawn="1"/>
        </p:nvSpPr>
        <p:spPr>
          <a:xfrm>
            <a:off x="15392792" y="1148575"/>
            <a:ext cx="3804639" cy="9652775"/>
          </a:xfrm>
          <a:prstGeom prst="rect">
            <a:avLst/>
          </a:prstGeom>
          <a:solidFill>
            <a:srgbClr val="EEEEEE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61D63C-38E8-4C46-B939-868BFAB4C6A9}"/>
              </a:ext>
            </a:extLst>
          </p:cNvPr>
          <p:cNvSpPr/>
          <p:nvPr userDrawn="1"/>
        </p:nvSpPr>
        <p:spPr>
          <a:xfrm>
            <a:off x="15003467" y="1148575"/>
            <a:ext cx="392291" cy="9652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6EE50E-636E-47FB-A962-88480C73F19A}"/>
              </a:ext>
            </a:extLst>
          </p:cNvPr>
          <p:cNvSpPr/>
          <p:nvPr userDrawn="1"/>
        </p:nvSpPr>
        <p:spPr>
          <a:xfrm>
            <a:off x="15003467" y="643592"/>
            <a:ext cx="4193080" cy="509815"/>
          </a:xfrm>
          <a:prstGeom prst="rect">
            <a:avLst/>
          </a:prstGeom>
          <a:solidFill>
            <a:srgbClr val="8D9DB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F7F389-B5F5-494F-8274-0FB7003E0B24}"/>
              </a:ext>
            </a:extLst>
          </p:cNvPr>
          <p:cNvSpPr txBox="1"/>
          <p:nvPr userDrawn="1"/>
        </p:nvSpPr>
        <p:spPr>
          <a:xfrm>
            <a:off x="15048876" y="791264"/>
            <a:ext cx="1671886" cy="188343"/>
          </a:xfrm>
          <a:prstGeom prst="rect">
            <a:avLst/>
          </a:prstGeom>
          <a:noFill/>
        </p:spPr>
        <p:txBody>
          <a:bodyPr wrap="square" lIns="36000" tIns="45715" rIns="36000" bIns="45715" rtlCol="0" anchor="ctr" anchorCtr="0">
            <a:noAutofit/>
          </a:bodyPr>
          <a:lstStyle/>
          <a:p>
            <a:pPr algn="l" defTabSz="914218"/>
            <a:r>
              <a:rPr lang="en-US" altLang="ko-KR" sz="1400" b="1" kern="1200" spc="-30" dirty="0">
                <a:ln>
                  <a:solidFill>
                    <a:srgbClr val="FF5000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rPr>
              <a:t>[</a:t>
            </a:r>
            <a:r>
              <a:rPr lang="ko-KR" altLang="en-US" sz="1400" b="1" kern="1200" spc="-30" dirty="0">
                <a:ln>
                  <a:solidFill>
                    <a:srgbClr val="FF5000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rPr>
              <a:t>페이지 스크립트</a:t>
            </a:r>
            <a:r>
              <a:rPr lang="en-US" altLang="ko-KR" sz="1400" b="1" kern="1200" spc="-30" dirty="0">
                <a:ln>
                  <a:solidFill>
                    <a:srgbClr val="FF5000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rPr>
              <a:t>]</a:t>
            </a:r>
            <a:endParaRPr lang="ko-KR" altLang="en-US" sz="1400" b="1" kern="1200" spc="-30" dirty="0">
              <a:ln>
                <a:solidFill>
                  <a:srgbClr val="FF5000">
                    <a:alpha val="0"/>
                  </a:srgbClr>
                </a:solidFill>
              </a:ln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4" name="텍스트 개체 틀 22">
            <a:extLst>
              <a:ext uri="{FF2B5EF4-FFF2-40B4-BE49-F238E27FC236}">
                <a16:creationId xmlns:a16="http://schemas.microsoft.com/office/drawing/2014/main" id="{84C966AE-2E31-4B39-99A8-5183EB83D7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4598" y="4812637"/>
            <a:ext cx="4949825" cy="754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게임 </a:t>
            </a:r>
            <a:r>
              <a:rPr lang="en-US" altLang="ko-KR" dirty="0"/>
              <a:t>UI </a:t>
            </a:r>
            <a:r>
              <a:rPr lang="ko-KR" altLang="en-US" dirty="0"/>
              <a:t>화면 그리는 공간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33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52F32-AB32-4FD5-B431-F71B5D3E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0800" y="10009188"/>
            <a:ext cx="4319588" cy="576262"/>
          </a:xfrm>
          <a:prstGeom prst="rect">
            <a:avLst/>
          </a:prstGeom>
        </p:spPr>
        <p:txBody>
          <a:bodyPr/>
          <a:lstStyle/>
          <a:p>
            <a:fld id="{F30CAA7F-9BDC-472F-8770-4BB7B6B12A3B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BE446-ECAE-4485-BCF8-04511B1F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1113" y="10009188"/>
            <a:ext cx="6480175" cy="57626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60DED-5FE1-4394-B229-437A5201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62013" y="10009188"/>
            <a:ext cx="4319587" cy="576262"/>
          </a:xfrm>
          <a:prstGeom prst="rect">
            <a:avLst/>
          </a:prstGeom>
        </p:spPr>
        <p:txBody>
          <a:bodyPr/>
          <a:lstStyle/>
          <a:p>
            <a:fld id="{2ACFD8C8-1267-4A7C-B00A-E12F56A67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3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EA627A-D73A-4359-B1CC-DFE1B762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0800" y="10009188"/>
            <a:ext cx="4319588" cy="576262"/>
          </a:xfrm>
          <a:prstGeom prst="rect">
            <a:avLst/>
          </a:prstGeom>
        </p:spPr>
        <p:txBody>
          <a:bodyPr/>
          <a:lstStyle/>
          <a:p>
            <a:fld id="{F30CAA7F-9BDC-472F-8770-4BB7B6B12A3B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60075F-A8EC-4341-A9E1-3851E0BC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1113" y="10009188"/>
            <a:ext cx="6480175" cy="57626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5DCCF-4EA6-4EBC-BFC4-F1D0B390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62013" y="10009188"/>
            <a:ext cx="4319587" cy="576262"/>
          </a:xfrm>
          <a:prstGeom prst="rect">
            <a:avLst/>
          </a:prstGeom>
        </p:spPr>
        <p:txBody>
          <a:bodyPr/>
          <a:lstStyle/>
          <a:p>
            <a:fld id="{2ACFD8C8-1267-4A7C-B00A-E12F56A67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90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5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165" y="10009781"/>
            <a:ext cx="43205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F3B7-8EFB-4AF7-9A41-8F6B1F732D3C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795" y="10009781"/>
            <a:ext cx="648081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1695" y="10009781"/>
            <a:ext cx="43205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7C50-633B-471F-8ECC-CFA7A32CAB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C98E1B97-F19F-407F-BD77-7345E70582C6}"/>
              </a:ext>
            </a:extLst>
          </p:cNvPr>
          <p:cNvSpPr/>
          <p:nvPr userDrawn="1"/>
        </p:nvSpPr>
        <p:spPr>
          <a:xfrm rot="10800000">
            <a:off x="13774056" y="-14515"/>
            <a:ext cx="5457371" cy="11117943"/>
          </a:xfrm>
          <a:prstGeom prst="rtTriangle">
            <a:avLst/>
          </a:prstGeom>
          <a:solidFill>
            <a:srgbClr val="FF5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3E913AC0-249E-4A68-BBC1-EF90EDBEB7CF}"/>
              </a:ext>
            </a:extLst>
          </p:cNvPr>
          <p:cNvSpPr/>
          <p:nvPr userDrawn="1"/>
        </p:nvSpPr>
        <p:spPr>
          <a:xfrm rot="5400000" flipH="1">
            <a:off x="68942" y="9743848"/>
            <a:ext cx="986972" cy="1124857"/>
          </a:xfrm>
          <a:prstGeom prst="rtTriangle">
            <a:avLst/>
          </a:prstGeom>
          <a:solidFill>
            <a:srgbClr val="FF5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DBFD4-E2C3-4898-817A-4841E84D8E34}"/>
              </a:ext>
            </a:extLst>
          </p:cNvPr>
          <p:cNvSpPr txBox="1"/>
          <p:nvPr userDrawn="1"/>
        </p:nvSpPr>
        <p:spPr>
          <a:xfrm>
            <a:off x="562428" y="3006022"/>
            <a:ext cx="261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D6D6D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B0604020202020204" pitchFamily="2" charset="-79"/>
              </a:rPr>
              <a:t>스타듀밸리</a:t>
            </a:r>
            <a:r>
              <a:rPr lang="ko-KR" altLang="en-US" b="1" dirty="0">
                <a:solidFill>
                  <a:srgbClr val="D6D6D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B0604020202020204" pitchFamily="2" charset="-79"/>
              </a:rPr>
              <a:t> 프로젝트</a:t>
            </a:r>
          </a:p>
        </p:txBody>
      </p:sp>
    </p:spTree>
    <p:extLst>
      <p:ext uri="{BB962C8B-B14F-4D97-AF65-F5344CB8AC3E}">
        <p14:creationId xmlns:p14="http://schemas.microsoft.com/office/powerpoint/2010/main" val="405947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439997" rtl="0" eaLnBrk="1" latinLnBrk="1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165" y="10009781"/>
            <a:ext cx="43205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F3B7-8EFB-4AF7-9A41-8F6B1F732D3C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795" y="10009781"/>
            <a:ext cx="648081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1695" y="10009781"/>
            <a:ext cx="43205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7C50-633B-471F-8ECC-CFA7A32CAB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C98E1B97-F19F-407F-BD77-7345E70582C6}"/>
              </a:ext>
            </a:extLst>
          </p:cNvPr>
          <p:cNvSpPr/>
          <p:nvPr userDrawn="1"/>
        </p:nvSpPr>
        <p:spPr>
          <a:xfrm rot="10800000">
            <a:off x="13774056" y="-14515"/>
            <a:ext cx="5457371" cy="1111794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3E913AC0-249E-4A68-BBC1-EF90EDBEB7CF}"/>
              </a:ext>
            </a:extLst>
          </p:cNvPr>
          <p:cNvSpPr/>
          <p:nvPr userDrawn="1"/>
        </p:nvSpPr>
        <p:spPr>
          <a:xfrm rot="5400000" flipH="1">
            <a:off x="68942" y="9743848"/>
            <a:ext cx="986972" cy="112485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DBFD4-E2C3-4898-817A-4841E84D8E34}"/>
              </a:ext>
            </a:extLst>
          </p:cNvPr>
          <p:cNvSpPr txBox="1"/>
          <p:nvPr userDrawn="1"/>
        </p:nvSpPr>
        <p:spPr>
          <a:xfrm>
            <a:off x="562428" y="3006022"/>
            <a:ext cx="261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D6D6D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B0604020202020204" pitchFamily="2" charset="-79"/>
              </a:rPr>
              <a:t>스타듀밸리</a:t>
            </a:r>
            <a:r>
              <a:rPr lang="ko-KR" altLang="en-US" b="1" dirty="0">
                <a:solidFill>
                  <a:srgbClr val="D6D6D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B0604020202020204" pitchFamily="2" charset="-79"/>
              </a:rPr>
              <a:t> 프로젝트</a:t>
            </a:r>
          </a:p>
        </p:txBody>
      </p:sp>
    </p:spTree>
    <p:extLst>
      <p:ext uri="{BB962C8B-B14F-4D97-AF65-F5344CB8AC3E}">
        <p14:creationId xmlns:p14="http://schemas.microsoft.com/office/powerpoint/2010/main" val="323459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1439997" rtl="0" eaLnBrk="1" latinLnBrk="1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6951D-67E1-4271-9AF6-8EF25FA57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20800" y="10009188"/>
            <a:ext cx="4319588" cy="5762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F2F2F-838A-48BE-83EF-63BCBAE1D228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9CC65-0EC2-4F7B-A472-42FF39AAD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61113" y="10009188"/>
            <a:ext cx="6480175" cy="5762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2D145-536B-481B-B7DB-40D0C47BE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562013" y="10009188"/>
            <a:ext cx="4319587" cy="5762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44957-71C0-4DB7-BD4E-073548A9FA9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Picture 9" descr="C:\Users\euihlee\Desktop\CI\3. 신규 CI 개발\Application 디자인\Applications-0605\2_PPT-Template\PPT-Template-0104-Dark-Interior.png">
            <a:extLst>
              <a:ext uri="{FF2B5EF4-FFF2-40B4-BE49-F238E27FC236}">
                <a16:creationId xmlns:a16="http://schemas.microsoft.com/office/drawing/2014/main" id="{1BB3BA60-A632-4AEF-AFCA-F603DFE157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9202399" cy="648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75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78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C233508-8DC5-448E-BB5A-B1508E1ABB0F}"/>
              </a:ext>
            </a:extLst>
          </p:cNvPr>
          <p:cNvSpPr/>
          <p:nvPr userDrawn="1"/>
        </p:nvSpPr>
        <p:spPr>
          <a:xfrm>
            <a:off x="11192976" y="1148575"/>
            <a:ext cx="3827568" cy="9652775"/>
          </a:xfrm>
          <a:prstGeom prst="rect">
            <a:avLst/>
          </a:prstGeom>
          <a:solidFill>
            <a:srgbClr val="EEEEEE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23BBB5-CFBC-4B84-964C-EC4E18EC30C8}"/>
              </a:ext>
            </a:extLst>
          </p:cNvPr>
          <p:cNvSpPr/>
          <p:nvPr userDrawn="1"/>
        </p:nvSpPr>
        <p:spPr>
          <a:xfrm>
            <a:off x="10803651" y="1148575"/>
            <a:ext cx="392291" cy="9652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87C138-0CFF-4943-97FB-89F2DC6A40B6}"/>
              </a:ext>
            </a:extLst>
          </p:cNvPr>
          <p:cNvSpPr/>
          <p:nvPr userDrawn="1"/>
        </p:nvSpPr>
        <p:spPr>
          <a:xfrm>
            <a:off x="15392792" y="1148575"/>
            <a:ext cx="3804639" cy="9652775"/>
          </a:xfrm>
          <a:prstGeom prst="rect">
            <a:avLst/>
          </a:prstGeom>
          <a:solidFill>
            <a:srgbClr val="EEEEEE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BB613E-96B0-4002-AC28-1A8F493C320A}"/>
              </a:ext>
            </a:extLst>
          </p:cNvPr>
          <p:cNvSpPr/>
          <p:nvPr userDrawn="1"/>
        </p:nvSpPr>
        <p:spPr>
          <a:xfrm>
            <a:off x="15003467" y="1148575"/>
            <a:ext cx="392291" cy="9652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E18949-F150-4EEE-B527-82D01E63D632}"/>
              </a:ext>
            </a:extLst>
          </p:cNvPr>
          <p:cNvSpPr/>
          <p:nvPr userDrawn="1"/>
        </p:nvSpPr>
        <p:spPr>
          <a:xfrm>
            <a:off x="10803651" y="643592"/>
            <a:ext cx="8392896" cy="509815"/>
          </a:xfrm>
          <a:prstGeom prst="rect">
            <a:avLst/>
          </a:prstGeom>
          <a:solidFill>
            <a:srgbClr val="8D9DB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21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&#49828;&#53440;&#46272;&#48296;&#47532;%20&#51333;&#54633;%20DB%20v1.3.xlsx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5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902F8E1-1294-4CB9-9D40-B67DF8F9FB26}"/>
              </a:ext>
            </a:extLst>
          </p:cNvPr>
          <p:cNvSpPr txBox="1"/>
          <p:nvPr/>
        </p:nvSpPr>
        <p:spPr>
          <a:xfrm>
            <a:off x="1117600" y="3947886"/>
            <a:ext cx="64690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solidFill>
                  <a:schemeClr val="bg1"/>
                </a:solidFill>
              </a:rPr>
              <a:t>종합 컨텐츠 기획서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9AA3305E-70D0-4918-91F6-F539D306B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037019"/>
              </p:ext>
            </p:extLst>
          </p:nvPr>
        </p:nvGraphicFramePr>
        <p:xfrm>
          <a:off x="1357085" y="5385933"/>
          <a:ext cx="282303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515">
                  <a:extLst>
                    <a:ext uri="{9D8B030D-6E8A-4147-A177-3AD203B41FA5}">
                      <a16:colId xmlns:a16="http://schemas.microsoft.com/office/drawing/2014/main" val="4154323473"/>
                    </a:ext>
                  </a:extLst>
                </a:gridCol>
                <a:gridCol w="1411515">
                  <a:extLst>
                    <a:ext uri="{9D8B030D-6E8A-4147-A177-3AD203B41FA5}">
                      <a16:colId xmlns:a16="http://schemas.microsoft.com/office/drawing/2014/main" val="3950551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ea"/>
                          <a:ea typeface="+mn-ea"/>
                        </a:rPr>
                        <a:t>정채원</a:t>
                      </a:r>
                      <a:endParaRPr lang="ko-KR" alt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50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ea"/>
                          <a:ea typeface="+mn-ea"/>
                        </a:rPr>
                        <a:t>소속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ea"/>
                          <a:ea typeface="+mn-ea"/>
                        </a:rPr>
                        <a:t>기획팀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39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ea"/>
                          <a:ea typeface="+mn-ea"/>
                        </a:rPr>
                        <a:t>2020.10.26</a:t>
                      </a:r>
                      <a:endParaRPr lang="ko-KR" alt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221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9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[NPC]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dirty="0"/>
              <a:t>마법사 </a:t>
            </a:r>
            <a:r>
              <a:rPr lang="en-US" altLang="ko-KR" sz="2400" dirty="0"/>
              <a:t>(</a:t>
            </a:r>
            <a:r>
              <a:rPr lang="ko-KR" altLang="en-US" sz="2400" dirty="0"/>
              <a:t>기존 마법 상점 </a:t>
            </a:r>
            <a:r>
              <a:rPr lang="en-US" altLang="ko-KR" sz="2400" dirty="0"/>
              <a:t>NPC)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배경</a:t>
            </a:r>
            <a:r>
              <a:rPr lang="en-US" altLang="ko-KR" dirty="0"/>
              <a:t>: </a:t>
            </a:r>
            <a:r>
              <a:rPr lang="ko-KR" altLang="en-US" dirty="0"/>
              <a:t>은둔 마법사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리소스</a:t>
            </a:r>
            <a:r>
              <a:rPr lang="en-US" altLang="ko-KR" dirty="0"/>
              <a:t>: Wizard</a:t>
            </a:r>
            <a:r>
              <a:rPr lang="ko-KR" altLang="en-US" dirty="0"/>
              <a:t> 리소스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컨셉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성격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중</a:t>
            </a:r>
            <a:r>
              <a:rPr lang="en-US" altLang="ko-KR" dirty="0"/>
              <a:t>2</a:t>
            </a:r>
            <a:r>
              <a:rPr lang="ko-KR" altLang="en-US" dirty="0"/>
              <a:t>병임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음침함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이기적임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특징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저주를 받아 비뚤어진 성격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자신의 저주를 풀기에만 집중하고 있다</a:t>
            </a:r>
            <a:r>
              <a:rPr lang="en-US" altLang="ko-KR" dirty="0"/>
              <a:t>.</a:t>
            </a:r>
          </a:p>
          <a:p>
            <a:pPr marL="1200150" lvl="1" indent="-514350">
              <a:buAutoNum type="circleNumDbPlain"/>
            </a:pPr>
            <a:r>
              <a:rPr lang="ko-KR" altLang="en-US" dirty="0"/>
              <a:t>위치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마법사의 집 </a:t>
            </a:r>
            <a:r>
              <a:rPr lang="en-US" altLang="ko-KR" dirty="0"/>
              <a:t>(</a:t>
            </a:r>
            <a:r>
              <a:rPr lang="ko-KR" altLang="en-US" dirty="0"/>
              <a:t>광산 밑</a:t>
            </a:r>
            <a:r>
              <a:rPr lang="en-US" altLang="ko-KR" dirty="0"/>
              <a:t>)</a:t>
            </a:r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기능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마법 검 판매 </a:t>
            </a:r>
            <a:r>
              <a:rPr lang="en-US" altLang="ko-KR" dirty="0"/>
              <a:t>&amp; </a:t>
            </a:r>
            <a:r>
              <a:rPr lang="ko-KR" altLang="en-US" dirty="0"/>
              <a:t>마법 상점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역할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광산 몬스터에 대한 개연성 부여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몬스터는 마법사의 </a:t>
            </a:r>
            <a:r>
              <a:rPr lang="ko-KR" altLang="en-US" dirty="0" err="1">
                <a:sym typeface="Wingdings" panose="05000000000000000000" pitchFamily="2" charset="2"/>
              </a:rPr>
              <a:t>실험물이라는</a:t>
            </a:r>
            <a:r>
              <a:rPr lang="ko-KR" altLang="en-US" dirty="0">
                <a:sym typeface="Wingdings" panose="05000000000000000000" pitchFamily="2" charset="2"/>
              </a:rPr>
              <a:t> 컨셉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마법 상점 </a:t>
            </a:r>
            <a:r>
              <a:rPr lang="en-US" altLang="ko-KR" dirty="0">
                <a:sym typeface="Wingdings" panose="05000000000000000000" pitchFamily="2" charset="2"/>
              </a:rPr>
              <a:t>NPC </a:t>
            </a:r>
            <a:r>
              <a:rPr lang="ko-KR" altLang="en-US" dirty="0">
                <a:sym typeface="Wingdings" panose="05000000000000000000" pitchFamily="2" charset="2"/>
              </a:rPr>
              <a:t>담당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전투에 대한 필요성 부여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몬스터를 잡고 나온 소재는 마법사에게 판매 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마법 스킬에 대한 간단한 가이드 제공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B248D5-B028-4042-8405-DCBD0D7D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771" y="1358729"/>
            <a:ext cx="2582120" cy="7746361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C8C8404-8762-4228-AB4A-D417AAACF164}"/>
              </a:ext>
            </a:extLst>
          </p:cNvPr>
          <p:cNvGrpSpPr/>
          <p:nvPr/>
        </p:nvGrpSpPr>
        <p:grpSpPr>
          <a:xfrm>
            <a:off x="11055079" y="7799182"/>
            <a:ext cx="4432571" cy="2865892"/>
            <a:chOff x="9847632" y="7147503"/>
            <a:chExt cx="4432571" cy="286589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1869DCE-3CAB-45D9-94C7-F64671228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7632" y="7147503"/>
              <a:ext cx="4432571" cy="221628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9335B5-C182-4463-ACF6-905F6A143573}"/>
                </a:ext>
              </a:extLst>
            </p:cNvPr>
            <p:cNvSpPr txBox="1"/>
            <p:nvPr/>
          </p:nvSpPr>
          <p:spPr>
            <a:xfrm>
              <a:off x="10719881" y="9644063"/>
              <a:ext cx="2821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초상화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E8B309D-B323-4445-BD20-857E6C2BB25F}"/>
              </a:ext>
            </a:extLst>
          </p:cNvPr>
          <p:cNvSpPr txBox="1"/>
          <p:nvPr/>
        </p:nvSpPr>
        <p:spPr>
          <a:xfrm>
            <a:off x="15545320" y="9232128"/>
            <a:ext cx="28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스프라이트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16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[NPC (</a:t>
            </a:r>
            <a:r>
              <a:rPr lang="ko-KR" altLang="en-US" sz="2800" dirty="0"/>
              <a:t>엔딩 구현 후 토의</a:t>
            </a:r>
            <a:r>
              <a:rPr lang="en-US" altLang="ko-KR" sz="2800" dirty="0"/>
              <a:t>)]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ko-KR" altLang="en-US" dirty="0"/>
              <a:t>세바스찬 </a:t>
            </a:r>
            <a:r>
              <a:rPr lang="en-US" altLang="ko-KR" sz="2400" dirty="0"/>
              <a:t>(</a:t>
            </a:r>
            <a:r>
              <a:rPr lang="ko-KR" altLang="en-US" sz="2400" dirty="0"/>
              <a:t>기존 마법 상점 </a:t>
            </a:r>
            <a:r>
              <a:rPr lang="en-US" altLang="ko-KR" sz="2400" dirty="0"/>
              <a:t>NPC)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배경</a:t>
            </a:r>
            <a:r>
              <a:rPr lang="en-US" altLang="ko-KR" dirty="0"/>
              <a:t>: </a:t>
            </a:r>
            <a:r>
              <a:rPr lang="ko-KR" altLang="en-US" b="1" dirty="0"/>
              <a:t>플레이어에 의해</a:t>
            </a:r>
            <a:r>
              <a:rPr lang="ko-KR" altLang="en-US" dirty="0"/>
              <a:t> 저주가 풀린 마법사 </a:t>
            </a:r>
            <a:r>
              <a:rPr lang="en-US" altLang="ko-KR" b="1" dirty="0"/>
              <a:t>(</a:t>
            </a:r>
            <a:r>
              <a:rPr lang="ko-KR" altLang="en-US" b="1" dirty="0"/>
              <a:t>엔딩 구현 시 차후 토의</a:t>
            </a:r>
            <a:r>
              <a:rPr lang="en-US" altLang="ko-KR" b="1" dirty="0"/>
              <a:t>)</a:t>
            </a:r>
          </a:p>
          <a:p>
            <a:pPr marL="1200150" lvl="1" indent="-514350">
              <a:buAutoNum type="circleNumDbPlain"/>
            </a:pPr>
            <a:r>
              <a:rPr lang="ko-KR" altLang="en-US" dirty="0"/>
              <a:t>리소스</a:t>
            </a:r>
            <a:r>
              <a:rPr lang="en-US" altLang="ko-KR" dirty="0"/>
              <a:t>: </a:t>
            </a:r>
            <a:r>
              <a:rPr lang="ko-KR" altLang="en-US" dirty="0"/>
              <a:t>세바스찬 리소스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컨셉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성격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음침함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이기적임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특징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저주를 풀어준 플레이어를 좋아함</a:t>
            </a:r>
            <a:r>
              <a:rPr lang="en-US" altLang="ko-KR" dirty="0"/>
              <a:t>.</a:t>
            </a:r>
          </a:p>
          <a:p>
            <a:pPr marL="1200150" lvl="1" indent="-514350">
              <a:buAutoNum type="circleNumDbPlain"/>
            </a:pPr>
            <a:r>
              <a:rPr lang="ko-KR" altLang="en-US" dirty="0"/>
              <a:t>위치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마법 상점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기능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상호작용 시 일단 대사 창 띄운 뒤 한 번 클릭하면 상점 </a:t>
            </a:r>
            <a:r>
              <a:rPr lang="en-US" altLang="ko-KR" dirty="0"/>
              <a:t>(</a:t>
            </a:r>
            <a:r>
              <a:rPr lang="ko-KR" altLang="en-US" dirty="0"/>
              <a:t>디폴트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14288D-1347-4BE2-A738-545B54B291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-2120" b="47173"/>
          <a:stretch/>
        </p:blipFill>
        <p:spPr>
          <a:xfrm>
            <a:off x="16533777" y="1105234"/>
            <a:ext cx="1695857" cy="65797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94595A8-4C4E-4667-A77B-6314ECD9F6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053" b="59928"/>
          <a:stretch/>
        </p:blipFill>
        <p:spPr>
          <a:xfrm>
            <a:off x="13531171" y="7367661"/>
            <a:ext cx="2440023" cy="23268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88D32E-D134-4D24-A948-F3E2494F6448}"/>
              </a:ext>
            </a:extLst>
          </p:cNvPr>
          <p:cNvSpPr txBox="1"/>
          <p:nvPr/>
        </p:nvSpPr>
        <p:spPr>
          <a:xfrm>
            <a:off x="13340671" y="9803638"/>
            <a:ext cx="28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초상화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8FA806-663C-4EBF-BEAF-17F070C8E609}"/>
              </a:ext>
            </a:extLst>
          </p:cNvPr>
          <p:cNvSpPr txBox="1"/>
          <p:nvPr/>
        </p:nvSpPr>
        <p:spPr>
          <a:xfrm>
            <a:off x="15971194" y="7684936"/>
            <a:ext cx="28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스프라이트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0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[NPC </a:t>
            </a:r>
            <a:r>
              <a:rPr lang="ko-KR" altLang="en-US" sz="2800" dirty="0"/>
              <a:t>대사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상세 대사 및 연출</a:t>
            </a:r>
            <a:endParaRPr lang="en-US" altLang="ko-KR" dirty="0"/>
          </a:p>
          <a:p>
            <a:pPr lvl="1" indent="0">
              <a:buNone/>
            </a:pPr>
            <a:r>
              <a:rPr lang="en-US" altLang="ko-KR" dirty="0"/>
              <a:t>NPC </a:t>
            </a:r>
            <a:r>
              <a:rPr lang="ko-KR" altLang="en-US" dirty="0"/>
              <a:t>대사 시나리오</a:t>
            </a:r>
            <a:r>
              <a:rPr lang="en-US" altLang="ko-KR" dirty="0"/>
              <a:t> </a:t>
            </a:r>
            <a:r>
              <a:rPr lang="ko-KR" altLang="en-US" dirty="0"/>
              <a:t>파일 참조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618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엔딩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7974143" cy="966192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기획 의도</a:t>
            </a:r>
            <a:endParaRPr lang="en-US" altLang="ko-KR" dirty="0"/>
          </a:p>
          <a:p>
            <a:pPr marL="1200150" marR="0" lvl="1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circleNumDbPlain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게임의 완성도 및 완결성 부여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200150" marR="0" lvl="1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circleNumDbPlain"/>
              <a:tabLst/>
              <a:defRPr/>
            </a:pPr>
            <a:r>
              <a:rPr lang="ko-KR" altLang="en-US" dirty="0"/>
              <a:t>마지막 힌트를 제공하여 유저의 재플레이 유도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조건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en-US" altLang="ko-KR" dirty="0"/>
              <a:t>28</a:t>
            </a:r>
            <a:r>
              <a:rPr lang="ko-KR" altLang="en-US" dirty="0"/>
              <a:t>일 경과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판단 파라미터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보유 골드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특수 아이템 보유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엔딩 </a:t>
            </a:r>
            <a:r>
              <a:rPr lang="en-US" altLang="ko-KR" dirty="0"/>
              <a:t>(</a:t>
            </a:r>
            <a:r>
              <a:rPr lang="ko-KR" altLang="en-US" dirty="0"/>
              <a:t>우선순위 낮음</a:t>
            </a:r>
            <a:r>
              <a:rPr lang="en-US" altLang="ko-KR" dirty="0"/>
              <a:t>)</a:t>
            </a:r>
          </a:p>
          <a:p>
            <a:pPr marL="1200150" lvl="1" indent="-514350">
              <a:buAutoNum type="circleNumDbPlain"/>
            </a:pPr>
            <a:r>
              <a:rPr lang="ko-KR" altLang="en-US" dirty="0"/>
              <a:t>엔딩 조건</a:t>
            </a:r>
            <a:r>
              <a:rPr lang="en-US" altLang="ko-KR" dirty="0"/>
              <a:t>: </a:t>
            </a:r>
            <a:r>
              <a:rPr lang="en-US" altLang="ko-KR" b="1" dirty="0"/>
              <a:t>27</a:t>
            </a:r>
            <a:r>
              <a:rPr lang="ko-KR" altLang="en-US" b="1" dirty="0"/>
              <a:t>일 밤</a:t>
            </a:r>
            <a:r>
              <a:rPr lang="ko-KR" altLang="en-US" dirty="0"/>
              <a:t>에 잤을 시 파라미터로 판단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종료</a:t>
            </a:r>
            <a:r>
              <a:rPr lang="ko-KR" altLang="en-US" sz="2000" dirty="0"/>
              <a:t>의 정의</a:t>
            </a:r>
            <a:r>
              <a:rPr lang="en-US" altLang="ko-KR" sz="2000" b="1" dirty="0"/>
              <a:t>)</a:t>
            </a:r>
            <a:endParaRPr lang="en-US" altLang="ko-KR" b="1" dirty="0"/>
          </a:p>
          <a:p>
            <a:pPr marL="1200150" lvl="1" indent="-514350">
              <a:buAutoNum type="circleNumDbPlain"/>
            </a:pPr>
            <a:r>
              <a:rPr lang="ko-KR" altLang="en-US" dirty="0" err="1"/>
              <a:t>노멀</a:t>
            </a:r>
            <a:r>
              <a:rPr lang="ko-KR" altLang="en-US" dirty="0"/>
              <a:t> 엔딩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조건</a:t>
            </a:r>
            <a:r>
              <a:rPr lang="en-US" altLang="ko-KR" dirty="0"/>
              <a:t>: </a:t>
            </a:r>
            <a:r>
              <a:rPr lang="ko-KR" altLang="en-US" dirty="0"/>
              <a:t>종료 시 보유 </a:t>
            </a:r>
            <a:r>
              <a:rPr lang="ko-KR" altLang="en-US" dirty="0">
                <a:solidFill>
                  <a:srgbClr val="FF0000"/>
                </a:solidFill>
              </a:rPr>
              <a:t>금액 </a:t>
            </a:r>
            <a:r>
              <a:rPr lang="en-US" altLang="ko-KR" dirty="0">
                <a:solidFill>
                  <a:srgbClr val="FF0000"/>
                </a:solidFill>
              </a:rPr>
              <a:t>20,000</a:t>
            </a:r>
            <a:r>
              <a:rPr lang="ko-KR" altLang="en-US" dirty="0">
                <a:solidFill>
                  <a:srgbClr val="FF0000"/>
                </a:solidFill>
              </a:rPr>
              <a:t>원 </a:t>
            </a:r>
            <a:r>
              <a:rPr lang="ko-KR" altLang="en-US" dirty="0"/>
              <a:t>미만</a:t>
            </a:r>
            <a:r>
              <a:rPr lang="en-US" altLang="ko-KR" dirty="0"/>
              <a:t>, </a:t>
            </a:r>
            <a:r>
              <a:rPr lang="ko-KR" altLang="en-US" dirty="0"/>
              <a:t>특수 아이템 </a:t>
            </a:r>
            <a:r>
              <a:rPr lang="ko-KR" altLang="en-US" dirty="0" err="1"/>
              <a:t>미보유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내용</a:t>
            </a:r>
            <a:r>
              <a:rPr lang="en-US" altLang="ko-KR" dirty="0"/>
              <a:t>: </a:t>
            </a:r>
            <a:r>
              <a:rPr lang="ko-KR" altLang="en-US" dirty="0"/>
              <a:t>그냥 집 옴 </a:t>
            </a:r>
            <a:r>
              <a:rPr lang="en-US" altLang="ko-KR" dirty="0"/>
              <a:t>(</a:t>
            </a:r>
            <a:r>
              <a:rPr lang="ko-KR" altLang="en-US" dirty="0"/>
              <a:t>독백 처리 후 게임 오버</a:t>
            </a:r>
            <a:r>
              <a:rPr lang="en-US" altLang="ko-KR" dirty="0"/>
              <a:t>)</a:t>
            </a: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마지막에 힌트 제공</a:t>
            </a:r>
            <a:r>
              <a:rPr lang="en-US" altLang="ko-KR" dirty="0"/>
              <a:t>: </a:t>
            </a:r>
            <a:r>
              <a:rPr lang="ko-KR" altLang="en-US" dirty="0"/>
              <a:t>그림 없는 </a:t>
            </a:r>
            <a:r>
              <a:rPr lang="ko-KR" altLang="en-US" dirty="0" err="1"/>
              <a:t>대사창</a:t>
            </a:r>
            <a:r>
              <a:rPr lang="en-US" altLang="ko-KR" dirty="0"/>
              <a:t>, </a:t>
            </a:r>
            <a:r>
              <a:rPr lang="ko-KR" altLang="en-US" dirty="0"/>
              <a:t>특수한 아이템을 보유하거나 보유 금액이 많을 경우 다른 엔딩을 볼 수 있습니다</a:t>
            </a:r>
            <a:r>
              <a:rPr lang="en-US" altLang="ko-KR" dirty="0"/>
              <a:t>.</a:t>
            </a: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/>
              <a:t>굿 엔딩</a:t>
            </a:r>
            <a:endParaRPr lang="en-US" altLang="ko-KR" dirty="0"/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종료 시 보유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금액 </a:t>
            </a:r>
            <a:r>
              <a:rPr lang="en-US" altLang="ko-KR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0,000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원 이상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특수 아이템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미보유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ko-KR" altLang="en-US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에필로그로 집에 와서 차 삼</a:t>
            </a:r>
            <a:r>
              <a:rPr lang="en-US" altLang="ko-KR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. (</a:t>
            </a:r>
            <a:r>
              <a:rPr lang="ko-KR" altLang="en-US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논의 필요</a:t>
            </a:r>
            <a:r>
              <a:rPr lang="en-US" altLang="ko-KR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마지막에 힌트 제공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그림 없는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대사창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특수한 아이템을 보유 시 다른 엔딩을 볼 수 있습니다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lang="en-US" altLang="ko-KR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히든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엔딩 루트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특수 아이템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던전 최하층 상자에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있음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보유 후 마법사와 대화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마법사의 상점에서 마법사와 대화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마법사가 아이템을 알아보고 거금을 주고 삼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ko-KR" altLang="en-US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저주가 풀린 마법사가 미남으로 변신</a:t>
            </a:r>
            <a:r>
              <a:rPr lang="en-US" altLang="ko-KR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!</a:t>
            </a:r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ko-KR" altLang="en-US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미남 이미지</a:t>
            </a:r>
            <a:r>
              <a:rPr lang="en-US" altLang="ko-KR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세바스찬 </a:t>
            </a:r>
            <a:r>
              <a:rPr lang="en-US" altLang="ko-KR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(Sebastian)</a:t>
            </a:r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ko-KR" altLang="en-US" b="1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주인공과의 추가 상호작용의 경우 토의</a:t>
            </a:r>
            <a:endParaRPr lang="en-US" altLang="ko-KR" b="1" dirty="0">
              <a:solidFill>
                <a:srgbClr val="993300"/>
              </a:solidFill>
            </a:endParaRPr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0840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79EF9A3-774D-4A00-B9C0-BCBB94CCB11E}"/>
              </a:ext>
            </a:extLst>
          </p:cNvPr>
          <p:cNvSpPr/>
          <p:nvPr/>
        </p:nvSpPr>
        <p:spPr>
          <a:xfrm>
            <a:off x="7358061" y="5108506"/>
            <a:ext cx="4486278" cy="10065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컨텐츠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78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농사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814680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기능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원작의 시스템과 컨텐츠를 차용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컨셉 변경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원작 농사 품목 중 </a:t>
            </a:r>
            <a:r>
              <a:rPr lang="ko-KR" altLang="en-US" b="1" dirty="0">
                <a:sym typeface="Wingdings" panose="05000000000000000000" pitchFamily="2" charset="2"/>
              </a:rPr>
              <a:t>여름 작물</a:t>
            </a:r>
            <a:r>
              <a:rPr lang="ko-KR" altLang="en-US" dirty="0">
                <a:sym typeface="Wingdings" panose="05000000000000000000" pitchFamily="2" charset="2"/>
              </a:rPr>
              <a:t>만 반영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작물 속성 변경에 대한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리밸런싱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원작의 큰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맵을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대폭 축소 및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리터칭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캐릭터 농장 관련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스탯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원작 구현 어려움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변경 및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리밸런싱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lvl="2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2675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F4BF859-46E1-45DE-8C89-B8970B9B2D3E}"/>
              </a:ext>
            </a:extLst>
          </p:cNvPr>
          <p:cNvSpPr/>
          <p:nvPr/>
        </p:nvSpPr>
        <p:spPr>
          <a:xfrm>
            <a:off x="2781197" y="777124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DBDBDC0-D387-4345-9B8E-2F66C5F9BF99}"/>
              </a:ext>
            </a:extLst>
          </p:cNvPr>
          <p:cNvSpPr/>
          <p:nvPr/>
        </p:nvSpPr>
        <p:spPr>
          <a:xfrm>
            <a:off x="5901703" y="5814637"/>
            <a:ext cx="719683" cy="1200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3A58DE9-1022-431E-BB67-348D63EFFE2A}"/>
              </a:ext>
            </a:extLst>
          </p:cNvPr>
          <p:cNvSpPr/>
          <p:nvPr/>
        </p:nvSpPr>
        <p:spPr>
          <a:xfrm>
            <a:off x="6605868" y="4562715"/>
            <a:ext cx="719683" cy="14472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9E5D8A5C-3668-45EE-A6D0-0D360C3C3B0D}"/>
              </a:ext>
            </a:extLst>
          </p:cNvPr>
          <p:cNvSpPr/>
          <p:nvPr/>
        </p:nvSpPr>
        <p:spPr>
          <a:xfrm>
            <a:off x="5892659" y="4702978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8F84892-4313-4623-AE14-F7F1CDD121C9}"/>
              </a:ext>
            </a:extLst>
          </p:cNvPr>
          <p:cNvSpPr/>
          <p:nvPr/>
        </p:nvSpPr>
        <p:spPr>
          <a:xfrm>
            <a:off x="3799873" y="469693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DDB9D4-B406-4D57-B655-228B80AD7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기본 맵</a:t>
            </a:r>
            <a:r>
              <a:rPr lang="en-US" altLang="ko-KR" dirty="0"/>
              <a:t>(</a:t>
            </a:r>
            <a:r>
              <a:rPr lang="ko-KR" altLang="en-US" dirty="0"/>
              <a:t>마을</a:t>
            </a:r>
            <a:r>
              <a:rPr lang="en-US" altLang="ko-KR" dirty="0"/>
              <a:t>)]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7AB9C1-C320-4EE7-A407-4D059835601E}"/>
              </a:ext>
            </a:extLst>
          </p:cNvPr>
          <p:cNvSpPr/>
          <p:nvPr/>
        </p:nvSpPr>
        <p:spPr>
          <a:xfrm>
            <a:off x="970592" y="252975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E8D42B-D1B3-4236-9582-FD61C04E96E7}"/>
              </a:ext>
            </a:extLst>
          </p:cNvPr>
          <p:cNvSpPr/>
          <p:nvPr/>
        </p:nvSpPr>
        <p:spPr>
          <a:xfrm>
            <a:off x="1690276" y="252975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445061-40A5-45CB-9203-BEA2AB4B37A4}"/>
              </a:ext>
            </a:extLst>
          </p:cNvPr>
          <p:cNvSpPr/>
          <p:nvPr/>
        </p:nvSpPr>
        <p:spPr>
          <a:xfrm rot="21424432">
            <a:off x="2409959" y="2529751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1E7D1C-EFDD-485D-B71E-DFB3AC8D0E5D}"/>
              </a:ext>
            </a:extLst>
          </p:cNvPr>
          <p:cNvSpPr/>
          <p:nvPr/>
        </p:nvSpPr>
        <p:spPr>
          <a:xfrm>
            <a:off x="3129641" y="252975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8B0180-7435-4900-A29E-3A028906E009}"/>
              </a:ext>
            </a:extLst>
          </p:cNvPr>
          <p:cNvSpPr/>
          <p:nvPr/>
        </p:nvSpPr>
        <p:spPr>
          <a:xfrm>
            <a:off x="3800314" y="252975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5987A8-ED81-4535-A670-5E5179E610EE}"/>
              </a:ext>
            </a:extLst>
          </p:cNvPr>
          <p:cNvSpPr/>
          <p:nvPr/>
        </p:nvSpPr>
        <p:spPr>
          <a:xfrm>
            <a:off x="4519998" y="252975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A8FFFC-4AFA-4981-8C59-5F7E782D4FCC}"/>
              </a:ext>
            </a:extLst>
          </p:cNvPr>
          <p:cNvSpPr/>
          <p:nvPr/>
        </p:nvSpPr>
        <p:spPr>
          <a:xfrm>
            <a:off x="5190673" y="252975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F33779-4197-4129-BB40-B11E8F127F19}"/>
              </a:ext>
            </a:extLst>
          </p:cNvPr>
          <p:cNvSpPr/>
          <p:nvPr/>
        </p:nvSpPr>
        <p:spPr>
          <a:xfrm>
            <a:off x="5893048" y="2529751"/>
            <a:ext cx="719683" cy="7196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4D02C0-6F5E-49BC-86A1-3B7AC8E96AAD}"/>
              </a:ext>
            </a:extLst>
          </p:cNvPr>
          <p:cNvSpPr/>
          <p:nvPr/>
        </p:nvSpPr>
        <p:spPr>
          <a:xfrm>
            <a:off x="6605868" y="252975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22659E-3574-4934-B1BD-A4D090020660}"/>
              </a:ext>
            </a:extLst>
          </p:cNvPr>
          <p:cNvSpPr/>
          <p:nvPr/>
        </p:nvSpPr>
        <p:spPr>
          <a:xfrm>
            <a:off x="7275334" y="252975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496AB7-793F-4FC3-A2ED-9652394BA819}"/>
              </a:ext>
            </a:extLst>
          </p:cNvPr>
          <p:cNvSpPr/>
          <p:nvPr/>
        </p:nvSpPr>
        <p:spPr>
          <a:xfrm>
            <a:off x="970592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979FD2-FF8F-495B-9AC6-8A133FDF211E}"/>
              </a:ext>
            </a:extLst>
          </p:cNvPr>
          <p:cNvSpPr/>
          <p:nvPr/>
        </p:nvSpPr>
        <p:spPr>
          <a:xfrm>
            <a:off x="1690276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EADCF3-DAF0-471B-AF7D-394926283EEC}"/>
              </a:ext>
            </a:extLst>
          </p:cNvPr>
          <p:cNvSpPr/>
          <p:nvPr/>
        </p:nvSpPr>
        <p:spPr>
          <a:xfrm>
            <a:off x="2261692" y="2626672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92B291-4EAA-4813-BE1A-F2948BAC4564}"/>
              </a:ext>
            </a:extLst>
          </p:cNvPr>
          <p:cNvSpPr/>
          <p:nvPr/>
        </p:nvSpPr>
        <p:spPr>
          <a:xfrm>
            <a:off x="3129641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FD2C73-4C1C-46F1-AD2A-D9CC4D18FC30}"/>
              </a:ext>
            </a:extLst>
          </p:cNvPr>
          <p:cNvSpPr/>
          <p:nvPr/>
        </p:nvSpPr>
        <p:spPr>
          <a:xfrm>
            <a:off x="3800314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3F80CB-2383-46C1-A04E-24B17FB84636}"/>
              </a:ext>
            </a:extLst>
          </p:cNvPr>
          <p:cNvSpPr/>
          <p:nvPr/>
        </p:nvSpPr>
        <p:spPr>
          <a:xfrm>
            <a:off x="4519998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C27EFC-132D-41B2-909C-13D9C3F861E2}"/>
              </a:ext>
            </a:extLst>
          </p:cNvPr>
          <p:cNvSpPr/>
          <p:nvPr/>
        </p:nvSpPr>
        <p:spPr>
          <a:xfrm>
            <a:off x="5190673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28D67D-8539-4077-A967-44BB35CE1369}"/>
              </a:ext>
            </a:extLst>
          </p:cNvPr>
          <p:cNvSpPr/>
          <p:nvPr/>
        </p:nvSpPr>
        <p:spPr>
          <a:xfrm>
            <a:off x="5893048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0E028C-9252-433D-B27E-CDB4F3CD2B1C}"/>
              </a:ext>
            </a:extLst>
          </p:cNvPr>
          <p:cNvSpPr/>
          <p:nvPr/>
        </p:nvSpPr>
        <p:spPr>
          <a:xfrm>
            <a:off x="6605868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2A0DEA-BF41-48F8-995E-D0639D9840FE}"/>
              </a:ext>
            </a:extLst>
          </p:cNvPr>
          <p:cNvSpPr/>
          <p:nvPr/>
        </p:nvSpPr>
        <p:spPr>
          <a:xfrm>
            <a:off x="7275334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D2BBA4-3394-44AD-8B83-B1CB347DD8C0}"/>
              </a:ext>
            </a:extLst>
          </p:cNvPr>
          <p:cNvSpPr/>
          <p:nvPr/>
        </p:nvSpPr>
        <p:spPr>
          <a:xfrm>
            <a:off x="970592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FDB6F0D-8075-4ECE-8906-B47AF1FB72E8}"/>
              </a:ext>
            </a:extLst>
          </p:cNvPr>
          <p:cNvSpPr/>
          <p:nvPr/>
        </p:nvSpPr>
        <p:spPr>
          <a:xfrm>
            <a:off x="1690276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A1DF89-5610-4484-A86B-212E576B961F}"/>
              </a:ext>
            </a:extLst>
          </p:cNvPr>
          <p:cNvSpPr/>
          <p:nvPr/>
        </p:nvSpPr>
        <p:spPr>
          <a:xfrm>
            <a:off x="2409959" y="3969117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108410-0FE2-4A72-A530-0F666CD0E4AB}"/>
              </a:ext>
            </a:extLst>
          </p:cNvPr>
          <p:cNvSpPr/>
          <p:nvPr/>
        </p:nvSpPr>
        <p:spPr>
          <a:xfrm>
            <a:off x="3129641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8E9AEC-41AA-46F4-BAC8-A01465D22DD1}"/>
              </a:ext>
            </a:extLst>
          </p:cNvPr>
          <p:cNvSpPr/>
          <p:nvPr/>
        </p:nvSpPr>
        <p:spPr>
          <a:xfrm>
            <a:off x="3800314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28BA93-11E0-4073-A878-06487E3B8289}"/>
              </a:ext>
            </a:extLst>
          </p:cNvPr>
          <p:cNvSpPr/>
          <p:nvPr/>
        </p:nvSpPr>
        <p:spPr>
          <a:xfrm>
            <a:off x="4519998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FFD79EE-3129-4BF9-A42A-AB26672DDC1A}"/>
              </a:ext>
            </a:extLst>
          </p:cNvPr>
          <p:cNvSpPr/>
          <p:nvPr/>
        </p:nvSpPr>
        <p:spPr>
          <a:xfrm>
            <a:off x="5190673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F3F2F1-D6B6-40FC-9823-DB4401163D1E}"/>
              </a:ext>
            </a:extLst>
          </p:cNvPr>
          <p:cNvSpPr/>
          <p:nvPr/>
        </p:nvSpPr>
        <p:spPr>
          <a:xfrm>
            <a:off x="5893048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D2ED183-9474-413C-8B68-CBB466F5BD33}"/>
              </a:ext>
            </a:extLst>
          </p:cNvPr>
          <p:cNvSpPr/>
          <p:nvPr/>
        </p:nvSpPr>
        <p:spPr>
          <a:xfrm>
            <a:off x="6605868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0E56F8-E5C0-4580-B668-1BDE9CEEE564}"/>
              </a:ext>
            </a:extLst>
          </p:cNvPr>
          <p:cNvSpPr/>
          <p:nvPr/>
        </p:nvSpPr>
        <p:spPr>
          <a:xfrm>
            <a:off x="7275334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28926DE-1C85-405A-92EC-C8478C091CFA}"/>
              </a:ext>
            </a:extLst>
          </p:cNvPr>
          <p:cNvSpPr/>
          <p:nvPr/>
        </p:nvSpPr>
        <p:spPr>
          <a:xfrm>
            <a:off x="970592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4CA3EE-176C-49EE-A6AA-4C61840EAE87}"/>
              </a:ext>
            </a:extLst>
          </p:cNvPr>
          <p:cNvSpPr/>
          <p:nvPr/>
        </p:nvSpPr>
        <p:spPr>
          <a:xfrm>
            <a:off x="1690276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72FD3F-39FC-449D-A0CF-4D5D11688017}"/>
              </a:ext>
            </a:extLst>
          </p:cNvPr>
          <p:cNvSpPr/>
          <p:nvPr/>
        </p:nvSpPr>
        <p:spPr>
          <a:xfrm>
            <a:off x="2409959" y="3249435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514377-6BAA-456D-AEC0-F84D99C031E6}"/>
              </a:ext>
            </a:extLst>
          </p:cNvPr>
          <p:cNvSpPr/>
          <p:nvPr/>
        </p:nvSpPr>
        <p:spPr>
          <a:xfrm>
            <a:off x="3129641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33CA3E-368D-482F-9029-C78C7B5DEE87}"/>
              </a:ext>
            </a:extLst>
          </p:cNvPr>
          <p:cNvSpPr/>
          <p:nvPr/>
        </p:nvSpPr>
        <p:spPr>
          <a:xfrm>
            <a:off x="3800314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8E4C3B5-DCCC-4818-9548-0438922B6ECE}"/>
              </a:ext>
            </a:extLst>
          </p:cNvPr>
          <p:cNvSpPr/>
          <p:nvPr/>
        </p:nvSpPr>
        <p:spPr>
          <a:xfrm>
            <a:off x="4519998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F8B7621-E392-4255-8FB8-796AE5F6D3EF}"/>
              </a:ext>
            </a:extLst>
          </p:cNvPr>
          <p:cNvSpPr/>
          <p:nvPr/>
        </p:nvSpPr>
        <p:spPr>
          <a:xfrm>
            <a:off x="5190673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29EA78D-BBAD-4BDC-96BB-97DCDDFA16C5}"/>
              </a:ext>
            </a:extLst>
          </p:cNvPr>
          <p:cNvSpPr/>
          <p:nvPr/>
        </p:nvSpPr>
        <p:spPr>
          <a:xfrm>
            <a:off x="5893048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7602FE-BDAA-449D-A5A9-CE0ECDCCAD06}"/>
              </a:ext>
            </a:extLst>
          </p:cNvPr>
          <p:cNvSpPr/>
          <p:nvPr/>
        </p:nvSpPr>
        <p:spPr>
          <a:xfrm>
            <a:off x="6605868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DA4FB00-F782-45A8-B2EC-114396F10895}"/>
              </a:ext>
            </a:extLst>
          </p:cNvPr>
          <p:cNvSpPr/>
          <p:nvPr/>
        </p:nvSpPr>
        <p:spPr>
          <a:xfrm>
            <a:off x="7275334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98976F-1FA4-4EEE-8AF0-160FDC0B2027}"/>
              </a:ext>
            </a:extLst>
          </p:cNvPr>
          <p:cNvSpPr/>
          <p:nvPr/>
        </p:nvSpPr>
        <p:spPr>
          <a:xfrm>
            <a:off x="970592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6AC5DE5-1468-486C-A7C6-5256C3BD7AC2}"/>
              </a:ext>
            </a:extLst>
          </p:cNvPr>
          <p:cNvSpPr/>
          <p:nvPr/>
        </p:nvSpPr>
        <p:spPr>
          <a:xfrm>
            <a:off x="1690276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37C8250-2B01-4C82-B7F4-001E1ED4BD17}"/>
              </a:ext>
            </a:extLst>
          </p:cNvPr>
          <p:cNvSpPr/>
          <p:nvPr/>
        </p:nvSpPr>
        <p:spPr>
          <a:xfrm>
            <a:off x="2409959" y="5408482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72C206-E7AD-48F7-A2E1-7D84B1C8DF34}"/>
              </a:ext>
            </a:extLst>
          </p:cNvPr>
          <p:cNvSpPr/>
          <p:nvPr/>
        </p:nvSpPr>
        <p:spPr>
          <a:xfrm>
            <a:off x="3129641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86082CE-FFC2-4785-8DB8-EC65108B5C9E}"/>
              </a:ext>
            </a:extLst>
          </p:cNvPr>
          <p:cNvSpPr/>
          <p:nvPr/>
        </p:nvSpPr>
        <p:spPr>
          <a:xfrm>
            <a:off x="3800314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AF20299-0772-4F3F-B23C-C9D89C2099CD}"/>
              </a:ext>
            </a:extLst>
          </p:cNvPr>
          <p:cNvSpPr/>
          <p:nvPr/>
        </p:nvSpPr>
        <p:spPr>
          <a:xfrm>
            <a:off x="4519998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D6DE4E4-85AC-4739-8515-1A6EBD617707}"/>
              </a:ext>
            </a:extLst>
          </p:cNvPr>
          <p:cNvSpPr/>
          <p:nvPr/>
        </p:nvSpPr>
        <p:spPr>
          <a:xfrm>
            <a:off x="5190673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8E4150B-B324-4366-B269-9077EFCE6351}"/>
              </a:ext>
            </a:extLst>
          </p:cNvPr>
          <p:cNvSpPr/>
          <p:nvPr/>
        </p:nvSpPr>
        <p:spPr>
          <a:xfrm>
            <a:off x="5893048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CA00977-FEEE-4A37-969C-46718844F87B}"/>
              </a:ext>
            </a:extLst>
          </p:cNvPr>
          <p:cNvSpPr/>
          <p:nvPr/>
        </p:nvSpPr>
        <p:spPr>
          <a:xfrm>
            <a:off x="6605868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B6F303C-87CE-400F-AB0E-F6F9B65487A8}"/>
              </a:ext>
            </a:extLst>
          </p:cNvPr>
          <p:cNvSpPr/>
          <p:nvPr/>
        </p:nvSpPr>
        <p:spPr>
          <a:xfrm>
            <a:off x="7275334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8F6A05D-F5C1-4583-A21D-7AD000419B80}"/>
              </a:ext>
            </a:extLst>
          </p:cNvPr>
          <p:cNvSpPr/>
          <p:nvPr/>
        </p:nvSpPr>
        <p:spPr>
          <a:xfrm>
            <a:off x="970592" y="4688798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94C4378-21A4-4746-8E2D-5E225062F784}"/>
              </a:ext>
            </a:extLst>
          </p:cNvPr>
          <p:cNvSpPr/>
          <p:nvPr/>
        </p:nvSpPr>
        <p:spPr>
          <a:xfrm>
            <a:off x="1690276" y="4688798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E3AF192-BCD7-433D-B17A-980343EED4F1}"/>
              </a:ext>
            </a:extLst>
          </p:cNvPr>
          <p:cNvSpPr/>
          <p:nvPr/>
        </p:nvSpPr>
        <p:spPr>
          <a:xfrm>
            <a:off x="2409959" y="4688798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FA5498C-222C-4351-BC33-454CAA55ED33}"/>
              </a:ext>
            </a:extLst>
          </p:cNvPr>
          <p:cNvSpPr/>
          <p:nvPr/>
        </p:nvSpPr>
        <p:spPr>
          <a:xfrm>
            <a:off x="3129641" y="4688798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969DC1C-E991-4858-8F4E-EFABBEAC748C}"/>
              </a:ext>
            </a:extLst>
          </p:cNvPr>
          <p:cNvSpPr/>
          <p:nvPr/>
        </p:nvSpPr>
        <p:spPr>
          <a:xfrm>
            <a:off x="4519998" y="4688798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88D4101-C794-4AFD-9F5D-3C69197C8BED}"/>
              </a:ext>
            </a:extLst>
          </p:cNvPr>
          <p:cNvSpPr/>
          <p:nvPr/>
        </p:nvSpPr>
        <p:spPr>
          <a:xfrm>
            <a:off x="5190673" y="4688798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22158D3-EDAD-4042-AC65-11F5866E7DD3}"/>
              </a:ext>
            </a:extLst>
          </p:cNvPr>
          <p:cNvSpPr/>
          <p:nvPr/>
        </p:nvSpPr>
        <p:spPr>
          <a:xfrm>
            <a:off x="7275334" y="4688798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AAB4B28-48AF-490D-8D08-2F06CA5CF30B}"/>
              </a:ext>
            </a:extLst>
          </p:cNvPr>
          <p:cNvSpPr/>
          <p:nvPr/>
        </p:nvSpPr>
        <p:spPr>
          <a:xfrm>
            <a:off x="970592" y="684784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94281E2-2C19-45C2-A0D3-9E652D7430E0}"/>
              </a:ext>
            </a:extLst>
          </p:cNvPr>
          <p:cNvSpPr/>
          <p:nvPr/>
        </p:nvSpPr>
        <p:spPr>
          <a:xfrm>
            <a:off x="1690276" y="684784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80B6054-588A-4855-BFC0-9B930CBC32FF}"/>
              </a:ext>
            </a:extLst>
          </p:cNvPr>
          <p:cNvSpPr/>
          <p:nvPr/>
        </p:nvSpPr>
        <p:spPr>
          <a:xfrm>
            <a:off x="2409959" y="6847847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6716B0A-2627-4D97-ACA2-2F3FE40ECCE9}"/>
              </a:ext>
            </a:extLst>
          </p:cNvPr>
          <p:cNvSpPr/>
          <p:nvPr/>
        </p:nvSpPr>
        <p:spPr>
          <a:xfrm>
            <a:off x="3129641" y="6847847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8B7DACF-2159-4F25-BAF4-A82CD459D05D}"/>
              </a:ext>
            </a:extLst>
          </p:cNvPr>
          <p:cNvSpPr/>
          <p:nvPr/>
        </p:nvSpPr>
        <p:spPr>
          <a:xfrm>
            <a:off x="3800314" y="6847847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A7A2F61-184E-4463-B736-DA660993AB08}"/>
              </a:ext>
            </a:extLst>
          </p:cNvPr>
          <p:cNvSpPr/>
          <p:nvPr/>
        </p:nvSpPr>
        <p:spPr>
          <a:xfrm>
            <a:off x="4519998" y="6847847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40DEFC5-0FFF-4180-A3F9-28E58F1C72F9}"/>
              </a:ext>
            </a:extLst>
          </p:cNvPr>
          <p:cNvSpPr/>
          <p:nvPr/>
        </p:nvSpPr>
        <p:spPr>
          <a:xfrm>
            <a:off x="5190673" y="684784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C01F0B6-A6E5-40F0-9032-69306BA8787C}"/>
              </a:ext>
            </a:extLst>
          </p:cNvPr>
          <p:cNvSpPr/>
          <p:nvPr/>
        </p:nvSpPr>
        <p:spPr>
          <a:xfrm>
            <a:off x="5893048" y="684784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E15EB7B-131F-469B-8DF8-269BF223C3F3}"/>
              </a:ext>
            </a:extLst>
          </p:cNvPr>
          <p:cNvSpPr/>
          <p:nvPr/>
        </p:nvSpPr>
        <p:spPr>
          <a:xfrm>
            <a:off x="6605868" y="684784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30E8B7C-1326-4895-B49B-1457C3825D21}"/>
              </a:ext>
            </a:extLst>
          </p:cNvPr>
          <p:cNvSpPr/>
          <p:nvPr/>
        </p:nvSpPr>
        <p:spPr>
          <a:xfrm>
            <a:off x="7275334" y="684784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DA2D4CE-1D9D-4C89-B7C7-076CCAED9D58}"/>
              </a:ext>
            </a:extLst>
          </p:cNvPr>
          <p:cNvSpPr/>
          <p:nvPr/>
        </p:nvSpPr>
        <p:spPr>
          <a:xfrm>
            <a:off x="970592" y="612816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552EBE3-D5D2-43D1-AC53-462696498FAC}"/>
              </a:ext>
            </a:extLst>
          </p:cNvPr>
          <p:cNvSpPr/>
          <p:nvPr/>
        </p:nvSpPr>
        <p:spPr>
          <a:xfrm>
            <a:off x="1690276" y="612816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749E109-6745-4990-ABAA-A68A587F3163}"/>
              </a:ext>
            </a:extLst>
          </p:cNvPr>
          <p:cNvSpPr/>
          <p:nvPr/>
        </p:nvSpPr>
        <p:spPr>
          <a:xfrm>
            <a:off x="2409959" y="6128165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0C3D3C0-A52A-4D6A-A3E4-165DAAE10C60}"/>
              </a:ext>
            </a:extLst>
          </p:cNvPr>
          <p:cNvSpPr/>
          <p:nvPr/>
        </p:nvSpPr>
        <p:spPr>
          <a:xfrm>
            <a:off x="3129641" y="6128165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35984A6-82E1-4889-B45D-E33FC6EDB575}"/>
              </a:ext>
            </a:extLst>
          </p:cNvPr>
          <p:cNvSpPr/>
          <p:nvPr/>
        </p:nvSpPr>
        <p:spPr>
          <a:xfrm>
            <a:off x="3800314" y="6128165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4AE5DB4-95AF-4D11-B9F2-369366A14BD9}"/>
              </a:ext>
            </a:extLst>
          </p:cNvPr>
          <p:cNvSpPr/>
          <p:nvPr/>
        </p:nvSpPr>
        <p:spPr>
          <a:xfrm>
            <a:off x="4506022" y="6128165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AE2C41F-1DCB-4D9C-834C-400C6A0A4E7F}"/>
              </a:ext>
            </a:extLst>
          </p:cNvPr>
          <p:cNvSpPr/>
          <p:nvPr/>
        </p:nvSpPr>
        <p:spPr>
          <a:xfrm>
            <a:off x="5190673" y="612816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BAD48B7-E935-4921-BE7E-ED53BC3B0A52}"/>
              </a:ext>
            </a:extLst>
          </p:cNvPr>
          <p:cNvSpPr/>
          <p:nvPr/>
        </p:nvSpPr>
        <p:spPr>
          <a:xfrm>
            <a:off x="6605868" y="612816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A5AA8C8-2BE2-4C32-96CB-3635DADB593B}"/>
              </a:ext>
            </a:extLst>
          </p:cNvPr>
          <p:cNvSpPr/>
          <p:nvPr/>
        </p:nvSpPr>
        <p:spPr>
          <a:xfrm>
            <a:off x="7275334" y="612816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AEA2F95-F803-46BD-85B1-26F8D22E896F}"/>
              </a:ext>
            </a:extLst>
          </p:cNvPr>
          <p:cNvSpPr/>
          <p:nvPr/>
        </p:nvSpPr>
        <p:spPr>
          <a:xfrm>
            <a:off x="970592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7840D58-707E-4BEB-99B6-5585AA6B47A4}"/>
              </a:ext>
            </a:extLst>
          </p:cNvPr>
          <p:cNvSpPr/>
          <p:nvPr/>
        </p:nvSpPr>
        <p:spPr>
          <a:xfrm>
            <a:off x="1690276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0510969-8774-425E-8CAE-A6FF07DEE8D5}"/>
              </a:ext>
            </a:extLst>
          </p:cNvPr>
          <p:cNvSpPr/>
          <p:nvPr/>
        </p:nvSpPr>
        <p:spPr>
          <a:xfrm>
            <a:off x="2409959" y="8281491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373C938-2CD4-4F97-8988-E36CE29A27ED}"/>
              </a:ext>
            </a:extLst>
          </p:cNvPr>
          <p:cNvSpPr/>
          <p:nvPr/>
        </p:nvSpPr>
        <p:spPr>
          <a:xfrm>
            <a:off x="3129641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1D9A811-F26B-4A0B-A2C1-FCA664B47C48}"/>
              </a:ext>
            </a:extLst>
          </p:cNvPr>
          <p:cNvSpPr/>
          <p:nvPr/>
        </p:nvSpPr>
        <p:spPr>
          <a:xfrm>
            <a:off x="3800314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410F3A9-D9CF-40F3-9201-497E128A9E32}"/>
              </a:ext>
            </a:extLst>
          </p:cNvPr>
          <p:cNvSpPr/>
          <p:nvPr/>
        </p:nvSpPr>
        <p:spPr>
          <a:xfrm>
            <a:off x="4519998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0050882-6725-4DEC-98E1-3923EA4451DA}"/>
              </a:ext>
            </a:extLst>
          </p:cNvPr>
          <p:cNvSpPr/>
          <p:nvPr/>
        </p:nvSpPr>
        <p:spPr>
          <a:xfrm>
            <a:off x="5190673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A06676D-2ACF-4C50-A002-B94DCAAF79D0}"/>
              </a:ext>
            </a:extLst>
          </p:cNvPr>
          <p:cNvSpPr/>
          <p:nvPr/>
        </p:nvSpPr>
        <p:spPr>
          <a:xfrm>
            <a:off x="5893048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68E6A3A-BA64-4987-9F6D-458FC11F7E2F}"/>
              </a:ext>
            </a:extLst>
          </p:cNvPr>
          <p:cNvSpPr/>
          <p:nvPr/>
        </p:nvSpPr>
        <p:spPr>
          <a:xfrm>
            <a:off x="6605868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321D540-021C-45F3-8587-7582B1620A13}"/>
              </a:ext>
            </a:extLst>
          </p:cNvPr>
          <p:cNvSpPr/>
          <p:nvPr/>
        </p:nvSpPr>
        <p:spPr>
          <a:xfrm>
            <a:off x="7275334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98A05E7-311B-4F2D-B93D-44BE30CB48EC}"/>
              </a:ext>
            </a:extLst>
          </p:cNvPr>
          <p:cNvSpPr/>
          <p:nvPr/>
        </p:nvSpPr>
        <p:spPr>
          <a:xfrm>
            <a:off x="970592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19E30D5-B89B-4458-8A47-D869202AE278}"/>
              </a:ext>
            </a:extLst>
          </p:cNvPr>
          <p:cNvSpPr/>
          <p:nvPr/>
        </p:nvSpPr>
        <p:spPr>
          <a:xfrm>
            <a:off x="1690276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C1C212C-3FC0-41D9-B9B2-53E36F318E2F}"/>
              </a:ext>
            </a:extLst>
          </p:cNvPr>
          <p:cNvSpPr/>
          <p:nvPr/>
        </p:nvSpPr>
        <p:spPr>
          <a:xfrm>
            <a:off x="2409959" y="7561806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8E1B0DA-0C77-4A56-8779-6177677B610F}"/>
              </a:ext>
            </a:extLst>
          </p:cNvPr>
          <p:cNvSpPr/>
          <p:nvPr/>
        </p:nvSpPr>
        <p:spPr>
          <a:xfrm>
            <a:off x="3116060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ECF3C33-C344-4D3B-ACD6-4054B55F42CD}"/>
              </a:ext>
            </a:extLst>
          </p:cNvPr>
          <p:cNvSpPr/>
          <p:nvPr/>
        </p:nvSpPr>
        <p:spPr>
          <a:xfrm>
            <a:off x="3800314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17AAF42-9CFE-4412-B3AD-CBA1EAC86CF1}"/>
              </a:ext>
            </a:extLst>
          </p:cNvPr>
          <p:cNvSpPr/>
          <p:nvPr/>
        </p:nvSpPr>
        <p:spPr>
          <a:xfrm>
            <a:off x="4519998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6F68742-BC33-45AB-8BBA-9949D1EC120D}"/>
              </a:ext>
            </a:extLst>
          </p:cNvPr>
          <p:cNvSpPr/>
          <p:nvPr/>
        </p:nvSpPr>
        <p:spPr>
          <a:xfrm>
            <a:off x="5190673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6BF7E57-313B-4891-BB2A-1FFD4C69F6A2}"/>
              </a:ext>
            </a:extLst>
          </p:cNvPr>
          <p:cNvSpPr/>
          <p:nvPr/>
        </p:nvSpPr>
        <p:spPr>
          <a:xfrm>
            <a:off x="6605868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1FB3398-CE29-4BAB-BC5A-8F5B2182A6F9}"/>
              </a:ext>
            </a:extLst>
          </p:cNvPr>
          <p:cNvSpPr/>
          <p:nvPr/>
        </p:nvSpPr>
        <p:spPr>
          <a:xfrm>
            <a:off x="7275334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D8818749-2913-493E-B73D-14477389AF77}"/>
              </a:ext>
            </a:extLst>
          </p:cNvPr>
          <p:cNvSpPr/>
          <p:nvPr/>
        </p:nvSpPr>
        <p:spPr>
          <a:xfrm>
            <a:off x="1351341" y="1836886"/>
            <a:ext cx="719683" cy="71968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r>
              <a:rPr lang="ko-KR" altLang="en-US" sz="1200" dirty="0"/>
              <a:t>층부터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B1AC7E3D-9F08-4D56-93A4-F8E5AE6D7658}"/>
              </a:ext>
            </a:extLst>
          </p:cNvPr>
          <p:cNvSpPr/>
          <p:nvPr/>
        </p:nvSpPr>
        <p:spPr>
          <a:xfrm>
            <a:off x="11503107" y="2816106"/>
            <a:ext cx="719683" cy="71968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ECEBC7-A2E5-4851-BE1E-48873A534C2E}"/>
              </a:ext>
            </a:extLst>
          </p:cNvPr>
          <p:cNvSpPr txBox="1"/>
          <p:nvPr/>
        </p:nvSpPr>
        <p:spPr>
          <a:xfrm>
            <a:off x="12322797" y="2950752"/>
            <a:ext cx="191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광산 입구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3852AA3-F89F-417B-AD28-9A198B7B260E}"/>
              </a:ext>
            </a:extLst>
          </p:cNvPr>
          <p:cNvSpPr txBox="1"/>
          <p:nvPr/>
        </p:nvSpPr>
        <p:spPr>
          <a:xfrm>
            <a:off x="12329648" y="4005839"/>
            <a:ext cx="191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밭 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2B27BBC-6C25-493C-BB05-BD73778B008F}"/>
              </a:ext>
            </a:extLst>
          </p:cNvPr>
          <p:cNvSpPr/>
          <p:nvPr/>
        </p:nvSpPr>
        <p:spPr>
          <a:xfrm>
            <a:off x="5886187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8A8FFDA-E9C3-4788-A1C1-11DC88D9F537}"/>
              </a:ext>
            </a:extLst>
          </p:cNvPr>
          <p:cNvCxnSpPr/>
          <p:nvPr/>
        </p:nvCxnSpPr>
        <p:spPr>
          <a:xfrm>
            <a:off x="970591" y="1359094"/>
            <a:ext cx="70244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D901F85-88FA-44AA-AFEA-136FF2346481}"/>
              </a:ext>
            </a:extLst>
          </p:cNvPr>
          <p:cNvSpPr txBox="1"/>
          <p:nvPr/>
        </p:nvSpPr>
        <p:spPr>
          <a:xfrm>
            <a:off x="3968668" y="1018978"/>
            <a:ext cx="97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50</a:t>
            </a:r>
            <a:endParaRPr lang="ko-KR" altLang="en-US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4A98915E-EDA2-4C17-8BB9-62BF0A570AA6}"/>
              </a:ext>
            </a:extLst>
          </p:cNvPr>
          <p:cNvCxnSpPr>
            <a:cxnSpLocks/>
          </p:cNvCxnSpPr>
          <p:nvPr/>
        </p:nvCxnSpPr>
        <p:spPr>
          <a:xfrm flipV="1">
            <a:off x="8615798" y="1810071"/>
            <a:ext cx="0" cy="71796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B3C2D20-C18B-4856-B608-9EE9E70A1E95}"/>
              </a:ext>
            </a:extLst>
          </p:cNvPr>
          <p:cNvSpPr txBox="1"/>
          <p:nvPr/>
        </p:nvSpPr>
        <p:spPr>
          <a:xfrm>
            <a:off x="8657622" y="5116198"/>
            <a:ext cx="97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AECBA80-3604-4D1F-BA07-3700FD09803D}"/>
              </a:ext>
            </a:extLst>
          </p:cNvPr>
          <p:cNvSpPr txBox="1"/>
          <p:nvPr/>
        </p:nvSpPr>
        <p:spPr>
          <a:xfrm>
            <a:off x="12236059" y="1958721"/>
            <a:ext cx="191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축척</a:t>
            </a:r>
            <a:r>
              <a:rPr lang="en-US" altLang="ko-KR" dirty="0"/>
              <a:t>: 5 X 5</a:t>
            </a:r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D98D0A3-665A-4A97-B4C3-F2975F452E3B}"/>
              </a:ext>
            </a:extLst>
          </p:cNvPr>
          <p:cNvSpPr/>
          <p:nvPr/>
        </p:nvSpPr>
        <p:spPr>
          <a:xfrm>
            <a:off x="11503107" y="181623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8E7610B-07A2-4DD9-BBB0-86ECC1C141A8}"/>
              </a:ext>
            </a:extLst>
          </p:cNvPr>
          <p:cNvSpPr/>
          <p:nvPr/>
        </p:nvSpPr>
        <p:spPr>
          <a:xfrm>
            <a:off x="11516376" y="3857188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71F60FC-8F40-4FBA-8BCA-9B802E144AB1}"/>
              </a:ext>
            </a:extLst>
          </p:cNvPr>
          <p:cNvSpPr/>
          <p:nvPr/>
        </p:nvSpPr>
        <p:spPr>
          <a:xfrm>
            <a:off x="2409959" y="7737060"/>
            <a:ext cx="736990" cy="21140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텍스트 개체 틀 2">
            <a:extLst>
              <a:ext uri="{FF2B5EF4-FFF2-40B4-BE49-F238E27FC236}">
                <a16:creationId xmlns:a16="http://schemas.microsoft.com/office/drawing/2014/main" id="{1C568B86-B6F8-45A1-BDB8-160593C25D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20256" y="1810067"/>
            <a:ext cx="3403805" cy="6278634"/>
          </a:xfrm>
        </p:spPr>
        <p:txBody>
          <a:bodyPr/>
          <a:lstStyle/>
          <a:p>
            <a:pPr marL="228491" indent="-228491">
              <a:buAutoNum type="arabicPeriod"/>
            </a:pPr>
            <a:r>
              <a:rPr lang="ko-KR" altLang="en-US" sz="1200" dirty="0"/>
              <a:t>집과 구조물의 디자인은 자율 </a:t>
            </a:r>
            <a:endParaRPr lang="en-US" altLang="ko-KR" sz="1200" dirty="0"/>
          </a:p>
          <a:p>
            <a:r>
              <a:rPr lang="en-US" altLang="ko-KR" sz="1200" dirty="0"/>
              <a:t> - (</a:t>
            </a:r>
            <a:r>
              <a:rPr lang="ko-KR" altLang="en-US" sz="1200" dirty="0"/>
              <a:t>현재 작업되어 있는 이미지 사용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밭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이벤트땅</a:t>
            </a:r>
            <a:r>
              <a:rPr lang="en-US" altLang="ko-KR" sz="1200" dirty="0"/>
              <a:t>, </a:t>
            </a:r>
            <a:r>
              <a:rPr lang="ko-KR" altLang="en-US" sz="1200" dirty="0"/>
              <a:t>절벽 크기는 디자인 크기와 </a:t>
            </a:r>
            <a:endParaRPr lang="en-US" altLang="ko-KR" sz="1200" dirty="0"/>
          </a:p>
          <a:p>
            <a:r>
              <a:rPr lang="ko-KR" altLang="en-US" sz="1200" dirty="0"/>
              <a:t>비슷할 정도로 자율조정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나무</a:t>
            </a:r>
            <a:r>
              <a:rPr lang="en-US" altLang="ko-KR" sz="1200" dirty="0"/>
              <a:t>, </a:t>
            </a:r>
            <a:r>
              <a:rPr lang="ko-KR" altLang="en-US" sz="1200" dirty="0"/>
              <a:t>꽃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돌맹이</a:t>
            </a:r>
            <a:r>
              <a:rPr lang="ko-KR" altLang="en-US" sz="1200" dirty="0"/>
              <a:t> 임의 추가 가능</a:t>
            </a:r>
            <a:endParaRPr lang="en-US" altLang="ko-KR" sz="1200" dirty="0"/>
          </a:p>
          <a:p>
            <a:r>
              <a:rPr lang="en-US" altLang="ko-KR" sz="1200" dirty="0"/>
              <a:t>- (</a:t>
            </a:r>
            <a:r>
              <a:rPr lang="ko-KR" altLang="en-US" sz="1200" dirty="0" err="1"/>
              <a:t>비어보이는</a:t>
            </a:r>
            <a:r>
              <a:rPr lang="ko-KR" altLang="en-US" sz="1200" dirty="0"/>
              <a:t> 곳</a:t>
            </a:r>
            <a:r>
              <a:rPr lang="en-US" altLang="ko-KR" sz="1200" dirty="0"/>
              <a:t>)     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</a:t>
            </a:r>
          </a:p>
          <a:p>
            <a:r>
              <a:rPr lang="en-US" altLang="ko-KR" sz="1200" dirty="0"/>
              <a:t>          </a:t>
            </a:r>
            <a:r>
              <a:rPr lang="en-US" altLang="ko-KR" sz="1800" dirty="0"/>
              <a:t>     &lt;</a:t>
            </a:r>
            <a:r>
              <a:rPr lang="ko-KR" altLang="en-US" sz="1260" dirty="0"/>
              <a:t>주인공</a:t>
            </a:r>
            <a:r>
              <a:rPr lang="en-US" altLang="ko-KR" sz="1260" dirty="0"/>
              <a:t>&amp;</a:t>
            </a:r>
            <a:r>
              <a:rPr lang="ko-KR" altLang="en-US" sz="1260" dirty="0"/>
              <a:t>할아버지 집</a:t>
            </a:r>
            <a:r>
              <a:rPr lang="en-US" altLang="ko-KR" sz="1800" dirty="0"/>
              <a:t>&gt;</a:t>
            </a:r>
          </a:p>
          <a:p>
            <a:pPr lvl="1" indent="0">
              <a:buNone/>
            </a:pPr>
            <a:endParaRPr lang="en-US" altLang="ko-KR" sz="1170" dirty="0"/>
          </a:p>
          <a:p>
            <a:pPr marL="514104" indent="-514104">
              <a:buAutoNum type="arabicPeriod"/>
            </a:pPr>
            <a:endParaRPr lang="en-US" altLang="ko-KR" sz="18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E1C6483-50BF-4048-A373-EA2187C3F23B}"/>
              </a:ext>
            </a:extLst>
          </p:cNvPr>
          <p:cNvSpPr/>
          <p:nvPr/>
        </p:nvSpPr>
        <p:spPr>
          <a:xfrm>
            <a:off x="4596327" y="4599290"/>
            <a:ext cx="549497" cy="5441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우물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684C11-E47C-43FF-BDBB-653DF692E68B}"/>
              </a:ext>
            </a:extLst>
          </p:cNvPr>
          <p:cNvSpPr/>
          <p:nvPr/>
        </p:nvSpPr>
        <p:spPr>
          <a:xfrm>
            <a:off x="4870357" y="2012143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D16D547-AC24-489D-9C3C-9A8FA6A66E97}"/>
              </a:ext>
            </a:extLst>
          </p:cNvPr>
          <p:cNvSpPr/>
          <p:nvPr/>
        </p:nvSpPr>
        <p:spPr>
          <a:xfrm>
            <a:off x="7473817" y="2360509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229266F-420F-4ACD-A5F9-F7A10BBA95BA}"/>
              </a:ext>
            </a:extLst>
          </p:cNvPr>
          <p:cNvSpPr/>
          <p:nvPr/>
        </p:nvSpPr>
        <p:spPr>
          <a:xfrm>
            <a:off x="1249118" y="4013422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2BF4B8D-93D6-4466-9891-BB70D08E61DE}"/>
              </a:ext>
            </a:extLst>
          </p:cNvPr>
          <p:cNvSpPr/>
          <p:nvPr/>
        </p:nvSpPr>
        <p:spPr>
          <a:xfrm>
            <a:off x="2049357" y="6055161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8A0A7C5-16CE-4938-A318-3795ABB2B6EC}"/>
              </a:ext>
            </a:extLst>
          </p:cNvPr>
          <p:cNvSpPr/>
          <p:nvPr/>
        </p:nvSpPr>
        <p:spPr>
          <a:xfrm>
            <a:off x="1175433" y="7869581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94BCB2A-AE22-4A6D-89F0-3514E0DB3947}"/>
              </a:ext>
            </a:extLst>
          </p:cNvPr>
          <p:cNvSpPr/>
          <p:nvPr/>
        </p:nvSpPr>
        <p:spPr>
          <a:xfrm>
            <a:off x="3672592" y="8270016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43426901-1824-4199-A60E-3DF8642E7AAD}"/>
              </a:ext>
            </a:extLst>
          </p:cNvPr>
          <p:cNvSpPr/>
          <p:nvPr/>
        </p:nvSpPr>
        <p:spPr>
          <a:xfrm>
            <a:off x="7400274" y="5549692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4FA1D95-0822-473E-B553-B0EAC1223AD1}"/>
              </a:ext>
            </a:extLst>
          </p:cNvPr>
          <p:cNvSpPr/>
          <p:nvPr/>
        </p:nvSpPr>
        <p:spPr>
          <a:xfrm>
            <a:off x="11516376" y="5963502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D0F62DE-4E7B-4ABB-B34A-A4FE1EE627B5}"/>
              </a:ext>
            </a:extLst>
          </p:cNvPr>
          <p:cNvSpPr txBox="1"/>
          <p:nvPr/>
        </p:nvSpPr>
        <p:spPr>
          <a:xfrm>
            <a:off x="12328671" y="5910081"/>
            <a:ext cx="191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나무</a:t>
            </a:r>
            <a:r>
              <a:rPr lang="en-US" altLang="ko-KR" dirty="0"/>
              <a:t>1, 2</a:t>
            </a:r>
            <a:endParaRPr lang="ko-KR" altLang="en-US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52C2776-3DDD-45F6-8F68-90FC62E92310}"/>
              </a:ext>
            </a:extLst>
          </p:cNvPr>
          <p:cNvSpPr/>
          <p:nvPr/>
        </p:nvSpPr>
        <p:spPr>
          <a:xfrm>
            <a:off x="3436403" y="2267342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1CE892D-7E8F-4D22-98CD-7A8B54E25AD2}"/>
              </a:ext>
            </a:extLst>
          </p:cNvPr>
          <p:cNvSpPr/>
          <p:nvPr/>
        </p:nvSpPr>
        <p:spPr>
          <a:xfrm>
            <a:off x="5279228" y="3478525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7AE2CDF-AF8B-433B-88D2-02F571FEEBE7}"/>
              </a:ext>
            </a:extLst>
          </p:cNvPr>
          <p:cNvSpPr/>
          <p:nvPr/>
        </p:nvSpPr>
        <p:spPr>
          <a:xfrm>
            <a:off x="7615500" y="4897522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E8D73063-381C-49BF-80C8-C1AE64855F2D}"/>
              </a:ext>
            </a:extLst>
          </p:cNvPr>
          <p:cNvSpPr/>
          <p:nvPr/>
        </p:nvSpPr>
        <p:spPr>
          <a:xfrm>
            <a:off x="1420447" y="3599612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86B5082-573A-487F-9769-34A660E73A9D}"/>
              </a:ext>
            </a:extLst>
          </p:cNvPr>
          <p:cNvSpPr/>
          <p:nvPr/>
        </p:nvSpPr>
        <p:spPr>
          <a:xfrm>
            <a:off x="1491631" y="7408572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E854078-58C3-4177-814D-47297414EB9C}"/>
              </a:ext>
            </a:extLst>
          </p:cNvPr>
          <p:cNvSpPr/>
          <p:nvPr/>
        </p:nvSpPr>
        <p:spPr>
          <a:xfrm>
            <a:off x="3298870" y="3868447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D333A7F-AD8B-4E7D-83FF-D6922B98B8BE}"/>
              </a:ext>
            </a:extLst>
          </p:cNvPr>
          <p:cNvSpPr/>
          <p:nvPr/>
        </p:nvSpPr>
        <p:spPr>
          <a:xfrm>
            <a:off x="7450289" y="7847351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A48FA5E-8564-4AE2-9036-EAA514E82544}"/>
              </a:ext>
            </a:extLst>
          </p:cNvPr>
          <p:cNvSpPr/>
          <p:nvPr/>
        </p:nvSpPr>
        <p:spPr>
          <a:xfrm>
            <a:off x="11516376" y="6600735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96571DE-5CA8-479E-8AA7-A3A5980919FC}"/>
              </a:ext>
            </a:extLst>
          </p:cNvPr>
          <p:cNvSpPr txBox="1"/>
          <p:nvPr/>
        </p:nvSpPr>
        <p:spPr>
          <a:xfrm>
            <a:off x="12328671" y="6528300"/>
            <a:ext cx="191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꽃 </a:t>
            </a:r>
            <a:r>
              <a:rPr lang="en-US" altLang="ko-KR" dirty="0"/>
              <a:t>1, 2</a:t>
            </a:r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42F2203-4F40-4BB0-BF3F-D634028CA2DF}"/>
              </a:ext>
            </a:extLst>
          </p:cNvPr>
          <p:cNvSpPr/>
          <p:nvPr/>
        </p:nvSpPr>
        <p:spPr>
          <a:xfrm>
            <a:off x="3136502" y="7035967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9E3CDC5-B47D-4918-B7AE-E26E3B2015F6}"/>
              </a:ext>
            </a:extLst>
          </p:cNvPr>
          <p:cNvSpPr/>
          <p:nvPr/>
        </p:nvSpPr>
        <p:spPr>
          <a:xfrm>
            <a:off x="5233771" y="8262899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A25A52C4-7493-40BA-A7BB-2F426F38F238}"/>
              </a:ext>
            </a:extLst>
          </p:cNvPr>
          <p:cNvSpPr/>
          <p:nvPr/>
        </p:nvSpPr>
        <p:spPr>
          <a:xfrm>
            <a:off x="3850275" y="7031657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466175A-6355-4E3F-9743-9CDEEB73713B}"/>
              </a:ext>
            </a:extLst>
          </p:cNvPr>
          <p:cNvSpPr/>
          <p:nvPr/>
        </p:nvSpPr>
        <p:spPr>
          <a:xfrm>
            <a:off x="7218515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CED2334-B833-40F7-852D-09B61E6F3505}"/>
              </a:ext>
            </a:extLst>
          </p:cNvPr>
          <p:cNvSpPr/>
          <p:nvPr/>
        </p:nvSpPr>
        <p:spPr>
          <a:xfrm>
            <a:off x="4462919" y="7031657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731140D-7ADD-4A37-ACEF-DC962877C686}"/>
              </a:ext>
            </a:extLst>
          </p:cNvPr>
          <p:cNvSpPr/>
          <p:nvPr/>
        </p:nvSpPr>
        <p:spPr>
          <a:xfrm>
            <a:off x="3128072" y="5810706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CA81519-4FA3-49E0-BFB1-61E78F33A5A1}"/>
              </a:ext>
            </a:extLst>
          </p:cNvPr>
          <p:cNvSpPr/>
          <p:nvPr/>
        </p:nvSpPr>
        <p:spPr>
          <a:xfrm>
            <a:off x="3824287" y="5810441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E0519765-639D-4EDF-A5E7-A3F28DF42CD0}"/>
              </a:ext>
            </a:extLst>
          </p:cNvPr>
          <p:cNvSpPr/>
          <p:nvPr/>
        </p:nvSpPr>
        <p:spPr>
          <a:xfrm>
            <a:off x="4483754" y="5810706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8E94B26-9C81-4296-9CE7-0F31F9321A00}"/>
              </a:ext>
            </a:extLst>
          </p:cNvPr>
          <p:cNvSpPr/>
          <p:nvPr/>
        </p:nvSpPr>
        <p:spPr>
          <a:xfrm>
            <a:off x="7439406" y="7311297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935A8B69-D706-4871-B9AD-41B87D0F7600}"/>
              </a:ext>
            </a:extLst>
          </p:cNvPr>
          <p:cNvSpPr/>
          <p:nvPr/>
        </p:nvSpPr>
        <p:spPr>
          <a:xfrm>
            <a:off x="5054447" y="5808619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FAD1AA1D-28B7-4AE8-93F0-93F7F12E9B48}"/>
              </a:ext>
            </a:extLst>
          </p:cNvPr>
          <p:cNvSpPr/>
          <p:nvPr/>
        </p:nvSpPr>
        <p:spPr>
          <a:xfrm>
            <a:off x="7439406" y="7857819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27338A1-B5C7-40BD-9A32-C52264A28AD5}"/>
              </a:ext>
            </a:extLst>
          </p:cNvPr>
          <p:cNvSpPr/>
          <p:nvPr/>
        </p:nvSpPr>
        <p:spPr>
          <a:xfrm>
            <a:off x="5054447" y="7040534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57A577B-6B31-45A8-A9D6-59F88545AF62}"/>
              </a:ext>
            </a:extLst>
          </p:cNvPr>
          <p:cNvSpPr/>
          <p:nvPr/>
        </p:nvSpPr>
        <p:spPr>
          <a:xfrm>
            <a:off x="5054447" y="6414748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2BF4485-504B-46BE-8F72-5F4295174B26}"/>
              </a:ext>
            </a:extLst>
          </p:cNvPr>
          <p:cNvSpPr/>
          <p:nvPr/>
        </p:nvSpPr>
        <p:spPr>
          <a:xfrm rot="5400000">
            <a:off x="5672944" y="3584433"/>
            <a:ext cx="449718" cy="1154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1257413-A0ED-4D7F-A977-CCEDCF3627C6}"/>
              </a:ext>
            </a:extLst>
          </p:cNvPr>
          <p:cNvSpPr/>
          <p:nvPr/>
        </p:nvSpPr>
        <p:spPr>
          <a:xfrm>
            <a:off x="6025456" y="3243713"/>
            <a:ext cx="449718" cy="11426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5303D56-86ED-4D2A-83EA-7C84C7552502}"/>
              </a:ext>
            </a:extLst>
          </p:cNvPr>
          <p:cNvSpPr/>
          <p:nvPr/>
        </p:nvSpPr>
        <p:spPr>
          <a:xfrm rot="5400000">
            <a:off x="5408514" y="4653049"/>
            <a:ext cx="403087" cy="52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2D5D3168-064E-4CA1-BE9C-E19887CA2EE5}"/>
              </a:ext>
            </a:extLst>
          </p:cNvPr>
          <p:cNvSpPr/>
          <p:nvPr/>
        </p:nvSpPr>
        <p:spPr>
          <a:xfrm>
            <a:off x="11527072" y="4867022"/>
            <a:ext cx="449718" cy="8136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54AF878-0430-43D9-BFF6-A12D1A78B516}"/>
              </a:ext>
            </a:extLst>
          </p:cNvPr>
          <p:cNvSpPr txBox="1"/>
          <p:nvPr/>
        </p:nvSpPr>
        <p:spPr>
          <a:xfrm>
            <a:off x="12313763" y="4932824"/>
            <a:ext cx="191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길목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FD60CB7E-24CB-497D-A9DD-71D01A8D24B4}"/>
              </a:ext>
            </a:extLst>
          </p:cNvPr>
          <p:cNvSpPr/>
          <p:nvPr/>
        </p:nvSpPr>
        <p:spPr>
          <a:xfrm>
            <a:off x="3298866" y="4233155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D18A5D5-A5F6-45BD-8DE4-15A0900D6853}"/>
              </a:ext>
            </a:extLst>
          </p:cNvPr>
          <p:cNvSpPr/>
          <p:nvPr/>
        </p:nvSpPr>
        <p:spPr>
          <a:xfrm>
            <a:off x="11499704" y="7188363"/>
            <a:ext cx="166190" cy="1777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05BB71-A5BD-41C8-A27D-CAE2DD184E57}"/>
              </a:ext>
            </a:extLst>
          </p:cNvPr>
          <p:cNvSpPr txBox="1"/>
          <p:nvPr/>
        </p:nvSpPr>
        <p:spPr>
          <a:xfrm>
            <a:off x="12313761" y="7077295"/>
            <a:ext cx="191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돌맹이</a:t>
            </a:r>
            <a:endParaRPr lang="ko-KR" altLang="en-US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16A8A701-51E3-468A-B1F8-80AACCE2B28C}"/>
              </a:ext>
            </a:extLst>
          </p:cNvPr>
          <p:cNvSpPr/>
          <p:nvPr/>
        </p:nvSpPr>
        <p:spPr>
          <a:xfrm>
            <a:off x="7384551" y="2816890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2864A27-C59D-470A-99F0-6D4CE4007613}"/>
              </a:ext>
            </a:extLst>
          </p:cNvPr>
          <p:cNvSpPr/>
          <p:nvPr/>
        </p:nvSpPr>
        <p:spPr>
          <a:xfrm>
            <a:off x="7359185" y="5245428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978B85F0-7E97-420C-815D-A6CED68AED33}"/>
              </a:ext>
            </a:extLst>
          </p:cNvPr>
          <p:cNvSpPr/>
          <p:nvPr/>
        </p:nvSpPr>
        <p:spPr>
          <a:xfrm>
            <a:off x="4525019" y="2313769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1229E545-964E-4CC0-ADE3-83361B49959D}"/>
              </a:ext>
            </a:extLst>
          </p:cNvPr>
          <p:cNvSpPr/>
          <p:nvPr/>
        </p:nvSpPr>
        <p:spPr>
          <a:xfrm>
            <a:off x="1083540" y="7445919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FD1EECA9-AD64-47C0-9F7C-EE70DCD1073B}"/>
              </a:ext>
            </a:extLst>
          </p:cNvPr>
          <p:cNvSpPr/>
          <p:nvPr/>
        </p:nvSpPr>
        <p:spPr>
          <a:xfrm>
            <a:off x="1698150" y="3846476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1BDD7660-A60F-4F48-B270-6ADE653DD843}"/>
              </a:ext>
            </a:extLst>
          </p:cNvPr>
          <p:cNvSpPr/>
          <p:nvPr/>
        </p:nvSpPr>
        <p:spPr>
          <a:xfrm>
            <a:off x="6765503" y="8161126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563E1CF8-19FF-45FE-8DAF-69AB4951534C}"/>
              </a:ext>
            </a:extLst>
          </p:cNvPr>
          <p:cNvSpPr/>
          <p:nvPr/>
        </p:nvSpPr>
        <p:spPr>
          <a:xfrm>
            <a:off x="3980254" y="8460951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E2367451-FB87-40CB-8C86-76C74C9939A7}"/>
              </a:ext>
            </a:extLst>
          </p:cNvPr>
          <p:cNvSpPr/>
          <p:nvPr/>
        </p:nvSpPr>
        <p:spPr>
          <a:xfrm>
            <a:off x="2411194" y="1804072"/>
            <a:ext cx="719683" cy="71965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6A94FFF9-D065-40D6-ABB2-7DA1019AB083}"/>
              </a:ext>
            </a:extLst>
          </p:cNvPr>
          <p:cNvSpPr/>
          <p:nvPr/>
        </p:nvSpPr>
        <p:spPr>
          <a:xfrm>
            <a:off x="1984768" y="2524544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18A4420-9A2A-4A24-83C9-9F8C916E936B}"/>
              </a:ext>
            </a:extLst>
          </p:cNvPr>
          <p:cNvSpPr/>
          <p:nvPr/>
        </p:nvSpPr>
        <p:spPr>
          <a:xfrm>
            <a:off x="3960134" y="2728849"/>
            <a:ext cx="449718" cy="16291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C78B0ED-1844-4905-A207-9DD929FBDB30}"/>
              </a:ext>
            </a:extLst>
          </p:cNvPr>
          <p:cNvSpPr/>
          <p:nvPr/>
        </p:nvSpPr>
        <p:spPr>
          <a:xfrm rot="16200000">
            <a:off x="3556878" y="829623"/>
            <a:ext cx="449718" cy="42089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F516E02-BBD0-41C1-A769-C41E7C99694D}"/>
              </a:ext>
            </a:extLst>
          </p:cNvPr>
          <p:cNvSpPr/>
          <p:nvPr/>
        </p:nvSpPr>
        <p:spPr>
          <a:xfrm>
            <a:off x="1497632" y="2554198"/>
            <a:ext cx="449718" cy="6104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" name="그림 173">
            <a:extLst>
              <a:ext uri="{FF2B5EF4-FFF2-40B4-BE49-F238E27FC236}">
                <a16:creationId xmlns:a16="http://schemas.microsoft.com/office/drawing/2014/main" id="{24F87497-1743-475E-A504-56028A5F1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2479" y="5138319"/>
            <a:ext cx="740088" cy="996273"/>
          </a:xfrm>
          <a:prstGeom prst="rect">
            <a:avLst/>
          </a:prstGeom>
        </p:spPr>
      </p:pic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D251080A-A74F-48FE-AC1F-DF7D096FA715}"/>
              </a:ext>
            </a:extLst>
          </p:cNvPr>
          <p:cNvSpPr/>
          <p:nvPr/>
        </p:nvSpPr>
        <p:spPr>
          <a:xfrm>
            <a:off x="2730872" y="6473936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71C7AB29-EE08-4990-9F13-D6D6EE740F51}"/>
              </a:ext>
            </a:extLst>
          </p:cNvPr>
          <p:cNvSpPr/>
          <p:nvPr/>
        </p:nvSpPr>
        <p:spPr>
          <a:xfrm>
            <a:off x="2730872" y="7033862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A4B9629A-FBE2-4F2A-A5DE-EC1F377A5835}"/>
              </a:ext>
            </a:extLst>
          </p:cNvPr>
          <p:cNvSpPr/>
          <p:nvPr/>
        </p:nvSpPr>
        <p:spPr>
          <a:xfrm>
            <a:off x="5878419" y="2327680"/>
            <a:ext cx="964977" cy="9399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상점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E804B5F9-DEE2-41D1-8025-69298712C802}"/>
              </a:ext>
            </a:extLst>
          </p:cNvPr>
          <p:cNvSpPr/>
          <p:nvPr/>
        </p:nvSpPr>
        <p:spPr>
          <a:xfrm>
            <a:off x="1299983" y="5781643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BC9C813-8F25-411B-AA45-959285107FB9}"/>
              </a:ext>
            </a:extLst>
          </p:cNvPr>
          <p:cNvSpPr/>
          <p:nvPr/>
        </p:nvSpPr>
        <p:spPr>
          <a:xfrm>
            <a:off x="3408288" y="8080151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FBDF3F3B-E3A4-4C5B-A37E-8F6EEBA39B22}"/>
              </a:ext>
            </a:extLst>
          </p:cNvPr>
          <p:cNvSpPr/>
          <p:nvPr/>
        </p:nvSpPr>
        <p:spPr>
          <a:xfrm>
            <a:off x="2913781" y="2183254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3FFC3079-63A4-4AC3-979B-8E0EBC710EFE}"/>
              </a:ext>
            </a:extLst>
          </p:cNvPr>
          <p:cNvSpPr/>
          <p:nvPr/>
        </p:nvSpPr>
        <p:spPr>
          <a:xfrm>
            <a:off x="2248842" y="1807542"/>
            <a:ext cx="549497" cy="5441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마법 상점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2128674E-5B8C-4EB4-A367-A206C29AB0EE}"/>
              </a:ext>
            </a:extLst>
          </p:cNvPr>
          <p:cNvSpPr/>
          <p:nvPr/>
        </p:nvSpPr>
        <p:spPr>
          <a:xfrm>
            <a:off x="2667327" y="5808618"/>
            <a:ext cx="3822889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DFBF992-6234-4B69-9E83-8C0BABB0B528}"/>
              </a:ext>
            </a:extLst>
          </p:cNvPr>
          <p:cNvSpPr/>
          <p:nvPr/>
        </p:nvSpPr>
        <p:spPr>
          <a:xfrm>
            <a:off x="2730870" y="6193001"/>
            <a:ext cx="3744303" cy="25336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7274F834-4134-46AC-BB1D-339B7E9C37FC}"/>
              </a:ext>
            </a:extLst>
          </p:cNvPr>
          <p:cNvSpPr/>
          <p:nvPr/>
        </p:nvSpPr>
        <p:spPr>
          <a:xfrm>
            <a:off x="3951363" y="5071410"/>
            <a:ext cx="449718" cy="11313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EE5EF64-2B35-4CD7-8660-11F18AB8D4C2}"/>
              </a:ext>
            </a:extLst>
          </p:cNvPr>
          <p:cNvSpPr/>
          <p:nvPr/>
        </p:nvSpPr>
        <p:spPr>
          <a:xfrm>
            <a:off x="5320432" y="4088161"/>
            <a:ext cx="449718" cy="210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67451674-0BC4-42C4-B978-7238F075697C}"/>
              </a:ext>
            </a:extLst>
          </p:cNvPr>
          <p:cNvSpPr/>
          <p:nvPr/>
        </p:nvSpPr>
        <p:spPr>
          <a:xfrm>
            <a:off x="1702533" y="4474773"/>
            <a:ext cx="1559300" cy="1511206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849937F-9648-4089-A266-3BAFE1AF52DB}"/>
              </a:ext>
            </a:extLst>
          </p:cNvPr>
          <p:cNvSpPr txBox="1"/>
          <p:nvPr/>
        </p:nvSpPr>
        <p:spPr>
          <a:xfrm>
            <a:off x="1914045" y="4693322"/>
            <a:ext cx="1200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</a:t>
            </a:r>
            <a:endParaRPr lang="en-US" altLang="ko-KR" dirty="0"/>
          </a:p>
          <a:p>
            <a:r>
              <a:rPr lang="ko-KR" altLang="en-US" dirty="0"/>
              <a:t>토마토</a:t>
            </a:r>
            <a:endParaRPr lang="en-US" altLang="ko-KR" dirty="0"/>
          </a:p>
          <a:p>
            <a:r>
              <a:rPr lang="ko-KR" altLang="en-US" dirty="0"/>
              <a:t>땅 크기 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39FBD54-6A29-414E-8F3D-D9797D6D318E}"/>
              </a:ext>
            </a:extLst>
          </p:cNvPr>
          <p:cNvSpPr/>
          <p:nvPr/>
        </p:nvSpPr>
        <p:spPr>
          <a:xfrm>
            <a:off x="7142011" y="8185116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C99DC8B5-4C66-4AFB-958D-EA4C02DD4B96}"/>
              </a:ext>
            </a:extLst>
          </p:cNvPr>
          <p:cNvSpPr/>
          <p:nvPr/>
        </p:nvSpPr>
        <p:spPr>
          <a:xfrm>
            <a:off x="2128050" y="8112248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6B347121-666E-41BD-970B-EDB7400115A7}"/>
              </a:ext>
            </a:extLst>
          </p:cNvPr>
          <p:cNvCxnSpPr>
            <a:cxnSpLocks/>
          </p:cNvCxnSpPr>
          <p:nvPr/>
        </p:nvCxnSpPr>
        <p:spPr>
          <a:xfrm flipV="1">
            <a:off x="970591" y="6774045"/>
            <a:ext cx="1545128" cy="54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D0DB5573-FFF3-45B7-A1F5-0CCA89038E66}"/>
              </a:ext>
            </a:extLst>
          </p:cNvPr>
          <p:cNvCxnSpPr>
            <a:cxnSpLocks/>
          </p:cNvCxnSpPr>
          <p:nvPr/>
        </p:nvCxnSpPr>
        <p:spPr>
          <a:xfrm flipV="1">
            <a:off x="2515718" y="6774045"/>
            <a:ext cx="0" cy="22085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D23710FE-C85C-43C5-8D33-0AC58E314F54}"/>
              </a:ext>
            </a:extLst>
          </p:cNvPr>
          <p:cNvSpPr txBox="1"/>
          <p:nvPr/>
        </p:nvSpPr>
        <p:spPr>
          <a:xfrm>
            <a:off x="1644053" y="6829673"/>
            <a:ext cx="105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절벽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31DE638-C1C0-481A-9F14-A8DC63AAD0D3}"/>
              </a:ext>
            </a:extLst>
          </p:cNvPr>
          <p:cNvSpPr/>
          <p:nvPr/>
        </p:nvSpPr>
        <p:spPr>
          <a:xfrm>
            <a:off x="3718560" y="4139823"/>
            <a:ext cx="895724" cy="10127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주인공</a:t>
            </a:r>
            <a:r>
              <a:rPr lang="en-US" altLang="ko-KR" sz="1000" dirty="0"/>
              <a:t>&amp; </a:t>
            </a:r>
            <a:r>
              <a:rPr lang="ko-KR" altLang="en-US" sz="1000" dirty="0"/>
              <a:t>할아버지 집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F91F9B-2BB8-4BC9-995D-72F9296DFA2C}"/>
              </a:ext>
            </a:extLst>
          </p:cNvPr>
          <p:cNvSpPr/>
          <p:nvPr/>
        </p:nvSpPr>
        <p:spPr>
          <a:xfrm>
            <a:off x="6144502" y="5637912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91E2944E-091B-4D20-9854-2A2773264595}"/>
              </a:ext>
            </a:extLst>
          </p:cNvPr>
          <p:cNvSpPr/>
          <p:nvPr/>
        </p:nvSpPr>
        <p:spPr>
          <a:xfrm>
            <a:off x="6572109" y="3791357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AC282A9A-2C7B-4257-A191-B211497AF344}"/>
              </a:ext>
            </a:extLst>
          </p:cNvPr>
          <p:cNvSpPr/>
          <p:nvPr/>
        </p:nvSpPr>
        <p:spPr>
          <a:xfrm>
            <a:off x="2989025" y="3976050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3FA250C-9120-48ED-9656-8ED9E7BE17EB}"/>
              </a:ext>
            </a:extLst>
          </p:cNvPr>
          <p:cNvSpPr/>
          <p:nvPr/>
        </p:nvSpPr>
        <p:spPr>
          <a:xfrm>
            <a:off x="2311300" y="2351658"/>
            <a:ext cx="449718" cy="8019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FFC6E64D-FCEF-4C52-A3DB-62A11A5CCFD0}"/>
              </a:ext>
            </a:extLst>
          </p:cNvPr>
          <p:cNvSpPr/>
          <p:nvPr/>
        </p:nvSpPr>
        <p:spPr>
          <a:xfrm>
            <a:off x="6778652" y="1991617"/>
            <a:ext cx="1137117" cy="6799328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90B87872-102F-43FE-960E-659F619696FB}"/>
              </a:ext>
            </a:extLst>
          </p:cNvPr>
          <p:cNvSpPr/>
          <p:nvPr/>
        </p:nvSpPr>
        <p:spPr>
          <a:xfrm rot="16200000">
            <a:off x="1872268" y="2456462"/>
            <a:ext cx="1122676" cy="2744426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63EFC84-2C91-46F8-870C-F36F5EB8C716}"/>
              </a:ext>
            </a:extLst>
          </p:cNvPr>
          <p:cNvSpPr/>
          <p:nvPr/>
        </p:nvSpPr>
        <p:spPr>
          <a:xfrm>
            <a:off x="6265450" y="3483708"/>
            <a:ext cx="449718" cy="11426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36F0746-A8A1-4569-A2F3-EA7D5189DF22}"/>
              </a:ext>
            </a:extLst>
          </p:cNvPr>
          <p:cNvSpPr/>
          <p:nvPr/>
        </p:nvSpPr>
        <p:spPr>
          <a:xfrm>
            <a:off x="4829115" y="5458162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EAF3B6B-DB39-414F-A7A8-BBB69D30E372}"/>
              </a:ext>
            </a:extLst>
          </p:cNvPr>
          <p:cNvSpPr/>
          <p:nvPr/>
        </p:nvSpPr>
        <p:spPr>
          <a:xfrm>
            <a:off x="4580604" y="3772177"/>
            <a:ext cx="166190" cy="1777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5BB3EB22-E194-43FA-A65F-8A4CC3BC3A14}"/>
              </a:ext>
            </a:extLst>
          </p:cNvPr>
          <p:cNvSpPr/>
          <p:nvPr/>
        </p:nvSpPr>
        <p:spPr>
          <a:xfrm rot="16200000">
            <a:off x="11601866" y="7551872"/>
            <a:ext cx="210921" cy="739548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8E487B1-3185-4625-B412-6F7F946528AF}"/>
              </a:ext>
            </a:extLst>
          </p:cNvPr>
          <p:cNvSpPr txBox="1"/>
          <p:nvPr/>
        </p:nvSpPr>
        <p:spPr>
          <a:xfrm>
            <a:off x="12322798" y="7710456"/>
            <a:ext cx="238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임의 추가 가능구역</a:t>
            </a: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D8406066-7EB9-4391-A7FA-50984F126557}"/>
              </a:ext>
            </a:extLst>
          </p:cNvPr>
          <p:cNvSpPr/>
          <p:nvPr/>
        </p:nvSpPr>
        <p:spPr>
          <a:xfrm rot="16200000">
            <a:off x="4500028" y="154878"/>
            <a:ext cx="922816" cy="4208893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8668F7F-DA4C-4F8E-94C8-35F6E13C8AED}"/>
              </a:ext>
            </a:extLst>
          </p:cNvPr>
          <p:cNvSpPr/>
          <p:nvPr/>
        </p:nvSpPr>
        <p:spPr>
          <a:xfrm>
            <a:off x="5878923" y="4456445"/>
            <a:ext cx="882184" cy="8619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가축집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766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작물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BB085AC8-3A02-4DA9-871F-82C2DFB68B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5"/>
            <a:ext cx="15232159" cy="277008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고려 사항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200150" lvl="1" indent="-514350">
              <a:buFont typeface="+mj-ea"/>
              <a:buAutoNum type="circleNumDbPlain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원작 고증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특성과 성장기간 등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게임 볼륨 고려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성장 기간의 경우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3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으로 나누고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반올림 처리함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한번 심으면 매일 수확할 수 있는 작물의 경우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회 수익은 낮게 설정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514350" indent="-514350">
              <a:buFont typeface="+mj-ea"/>
              <a:buAutoNum type="arabi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514350" indent="-514350">
              <a:buFont typeface="+mj-ea"/>
              <a:buAutoNum type="arabicPeriod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상세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DB</a:t>
            </a:r>
          </a:p>
          <a:p>
            <a:pPr lvl="1" indent="0">
              <a:buNone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[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스타듀벨리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종합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DB,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작물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DB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탭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]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참조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514350" indent="-514350">
              <a:buFont typeface="+mj-ea"/>
              <a:buAutoNum type="arabi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95727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광산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광산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기존 원작의 광산 부분적 계승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광석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구리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철조각</a:t>
            </a:r>
            <a:r>
              <a:rPr lang="en-US" altLang="ko-KR" dirty="0">
                <a:sym typeface="Wingdings" panose="05000000000000000000" pitchFamily="2" charset="2"/>
              </a:rPr>
              <a:t>), </a:t>
            </a:r>
            <a:r>
              <a:rPr lang="ko-KR" altLang="en-US" dirty="0">
                <a:sym typeface="Wingdings" panose="05000000000000000000" pitchFamily="2" charset="2"/>
              </a:rPr>
              <a:t>몬스터 존재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원작과 다르게 광산은 마법사의 실험장이었다는 설정</a:t>
            </a:r>
            <a:endParaRPr lang="en-US" altLang="ko-KR" dirty="0"/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b="1" dirty="0"/>
              <a:t>입장 조건</a:t>
            </a:r>
            <a:r>
              <a:rPr lang="en-US" altLang="ko-KR" b="1" dirty="0"/>
              <a:t>: </a:t>
            </a:r>
            <a:r>
              <a:rPr lang="ko-KR" altLang="en-US" b="1" dirty="0"/>
              <a:t>마법 상점을 들르지 않을 시 들어갈 수 없음</a:t>
            </a:r>
            <a:r>
              <a:rPr lang="en-US" altLang="ko-KR" b="1" dirty="0"/>
              <a:t>.</a:t>
            </a: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마법 상점을 들르지 않고 광산 입구 근처에 위치 시 다음 </a:t>
            </a:r>
            <a:r>
              <a:rPr lang="ko-KR" altLang="en-US" dirty="0" err="1"/>
              <a:t>대사창</a:t>
            </a:r>
            <a:r>
              <a:rPr lang="ko-KR" altLang="en-US" dirty="0"/>
              <a:t> 띄움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en-US" altLang="ko-KR" dirty="0"/>
              <a:t>“</a:t>
            </a:r>
            <a:r>
              <a:rPr lang="ko-KR" altLang="en-US" dirty="0"/>
              <a:t>알 수 없는 기운이 느껴진다</a:t>
            </a:r>
            <a:r>
              <a:rPr lang="en-US" altLang="ko-KR" dirty="0"/>
              <a:t>. </a:t>
            </a:r>
            <a:r>
              <a:rPr lang="ko-KR" altLang="en-US" dirty="0"/>
              <a:t>특이한 건물과 </a:t>
            </a:r>
            <a:r>
              <a:rPr lang="ko-KR" altLang="en-US" dirty="0" err="1"/>
              <a:t>관련있는</a:t>
            </a:r>
            <a:r>
              <a:rPr lang="ko-KR" altLang="en-US" dirty="0"/>
              <a:t> 걸까</a:t>
            </a:r>
            <a:r>
              <a:rPr lang="en-US" altLang="ko-KR" dirty="0"/>
              <a:t>?”</a:t>
            </a:r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총 </a:t>
            </a:r>
            <a:r>
              <a:rPr lang="en-US" altLang="ko-KR" dirty="0"/>
              <a:t>9</a:t>
            </a:r>
            <a:r>
              <a:rPr lang="ko-KR" altLang="en-US" dirty="0"/>
              <a:t>층으로 구성</a:t>
            </a:r>
            <a:endParaRPr lang="en-US" altLang="ko-KR" dirty="0"/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엔딩 구현 가능 시 </a:t>
            </a:r>
            <a:r>
              <a:rPr lang="en-US" altLang="ko-KR" dirty="0"/>
              <a:t>9</a:t>
            </a:r>
            <a:r>
              <a:rPr lang="ko-KR" altLang="en-US" dirty="0"/>
              <a:t>층에 </a:t>
            </a:r>
            <a:r>
              <a:rPr lang="en-US" altLang="ko-KR" dirty="0"/>
              <a:t>“</a:t>
            </a:r>
            <a:r>
              <a:rPr lang="ko-KR" altLang="en-US" dirty="0"/>
              <a:t>특수 아이템</a:t>
            </a:r>
            <a:r>
              <a:rPr lang="en-US" altLang="ko-KR" dirty="0"/>
              <a:t>“ </a:t>
            </a:r>
            <a:r>
              <a:rPr lang="ko-KR" altLang="en-US" dirty="0"/>
              <a:t>비치</a:t>
            </a:r>
            <a:endParaRPr lang="en-US" altLang="ko-KR" dirty="0"/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6618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몬스터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컨셉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마법사의 </a:t>
            </a:r>
            <a:r>
              <a:rPr lang="ko-KR" altLang="en-US" dirty="0" err="1">
                <a:sym typeface="Wingdings" panose="05000000000000000000" pitchFamily="2" charset="2"/>
              </a:rPr>
              <a:t>실험작들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마법에 쓸 수 있는 소재 드랍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마법 상점에 판매 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고려 사항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이미지 리소스 여부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공격 구현 여부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종류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 err="1"/>
              <a:t>슬라임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이미지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역할</a:t>
            </a:r>
            <a:endParaRPr lang="en-US" altLang="ko-KR" dirty="0"/>
          </a:p>
          <a:p>
            <a:pPr marL="1943100" lvl="3" indent="-342900">
              <a:buFont typeface="+mj-lt"/>
              <a:buAutoNum type="arabicParenR"/>
            </a:pPr>
            <a:r>
              <a:rPr lang="ko-KR" altLang="en-US" dirty="0"/>
              <a:t>처음 만나는 기본 몬스터</a:t>
            </a:r>
            <a:r>
              <a:rPr lang="en-US" altLang="ko-KR" dirty="0"/>
              <a:t>, </a:t>
            </a:r>
            <a:r>
              <a:rPr lang="ko-KR" altLang="en-US" dirty="0"/>
              <a:t>전투를 익히는 용도 </a:t>
            </a:r>
            <a:endParaRPr lang="en-US" altLang="ko-KR" dirty="0"/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485900" lvl="2" indent="-342900">
              <a:buFont typeface="+mj-lt"/>
              <a:buAutoNum type="romanUcPeriod"/>
            </a:pPr>
            <a:r>
              <a:rPr lang="en-US" altLang="ko-KR" dirty="0"/>
              <a:t>  </a:t>
            </a:r>
            <a:r>
              <a:rPr lang="ko-KR" altLang="en-US" dirty="0"/>
              <a:t>스펙</a:t>
            </a:r>
            <a:endParaRPr lang="en-US" altLang="ko-KR" dirty="0"/>
          </a:p>
          <a:p>
            <a:pPr marL="1943100" lvl="3" indent="-342900">
              <a:buFont typeface="+mj-lt"/>
              <a:buAutoNum type="arabicParenR"/>
            </a:pPr>
            <a:r>
              <a:rPr lang="ko-KR" altLang="en-US" dirty="0"/>
              <a:t>체력 낮음</a:t>
            </a:r>
            <a:r>
              <a:rPr lang="en-US" altLang="ko-KR" dirty="0"/>
              <a:t>, </a:t>
            </a:r>
            <a:r>
              <a:rPr lang="ko-KR" altLang="en-US" dirty="0"/>
              <a:t>공격력 낮음</a:t>
            </a:r>
            <a:endParaRPr lang="en-US" altLang="ko-KR" dirty="0"/>
          </a:p>
          <a:p>
            <a:pPr marL="1943100" lvl="3" indent="-342900">
              <a:buFont typeface="+mj-lt"/>
              <a:buAutoNum type="arabicParenR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크기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1X1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기본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몹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크기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943100" lvl="3" indent="-342900">
              <a:buFont typeface="+mj-lt"/>
              <a:buAutoNum type="arabicParenR"/>
            </a:pPr>
            <a:endParaRPr lang="en-US" altLang="ko-KR" dirty="0"/>
          </a:p>
          <a:p>
            <a:pPr marL="1943100" lvl="3" indent="-342900">
              <a:buFont typeface="+mj-lt"/>
              <a:buAutoNum type="arabicParenR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379082-C7B2-4AEB-98BC-89213DE70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913" y="6553948"/>
            <a:ext cx="4027673" cy="100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9F43157-1007-4980-B6F6-1BA02C751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defTabSz="1437514">
              <a:defRPr/>
            </a:pPr>
            <a:r>
              <a:rPr lang="en-US" altLang="ko-KR" sz="2800" b="1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</a:t>
            </a:r>
            <a:r>
              <a:rPr lang="ko-KR" altLang="en-US" sz="2800" b="1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문서 히스토리</a:t>
            </a:r>
            <a:r>
              <a:rPr lang="en-US" altLang="ko-KR" sz="2800" b="1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</a:p>
        </p:txBody>
      </p:sp>
      <p:graphicFrame>
        <p:nvGraphicFramePr>
          <p:cNvPr id="9" name="Group 3">
            <a:extLst>
              <a:ext uri="{FF2B5EF4-FFF2-40B4-BE49-F238E27FC236}">
                <a16:creationId xmlns:a16="http://schemas.microsoft.com/office/drawing/2014/main" id="{0F425F1B-DF6E-4DAF-A2BD-5DEE68672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847624"/>
              </p:ext>
            </p:extLst>
          </p:nvPr>
        </p:nvGraphicFramePr>
        <p:xfrm>
          <a:off x="340929" y="1008187"/>
          <a:ext cx="18549303" cy="5776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83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0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3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1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108000" marR="108000" marT="71988" marB="71988" anchor="ctr" horzOverflow="overflow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1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날짜</a:t>
                      </a:r>
                    </a:p>
                  </a:txBody>
                  <a:tcPr marL="108000" marR="108000" marT="71988" marB="71988" anchor="ctr" horzOverflow="overflow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1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108000" marR="108000" marT="71988" marB="71988" anchor="ctr" horzOverflow="overflow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1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  <a:endParaRPr lang="en-US" altLang="ko-KR" sz="1400" b="1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1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관련 페이지</a:t>
                      </a:r>
                      <a:endParaRPr lang="en-US" altLang="ko-KR" sz="1400" b="1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400" b="1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108000" marR="108000" marT="71988" marB="71988" anchor="ctr" horzOverflow="overflow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2020.10.26</a:t>
                      </a:r>
                    </a:p>
                  </a:txBody>
                  <a:tcPr marL="108000" marR="108000" marT="71988" marB="71988" anchor="ctr" horzOverflow="overflow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초안작성</a:t>
                      </a:r>
                    </a:p>
                  </a:txBody>
                  <a:tcPr marL="108000" marR="108000" marT="71988" marB="71988" anchor="ctr" horzOverflow="overflow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전체 페이지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1.1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2020.10.26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초안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v1.1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작성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전체 페이지 개선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1,2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2020.10.27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상점 기획서 초안 추가 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14p,15p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1.3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2020.10.27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상점 기획서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상점 품목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DB, 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스킬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수정 및 추가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15~18, 20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1.3.1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2020.10.27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강경묵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구역 나누기 및 피드백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구역 나누기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95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1.3.2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2020.10.27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PD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피드백 반영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캐릭터 리소스 추가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추가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명시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“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해금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정의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엔딩 조건 명확화 등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9, 10, 12, 15, 16, 17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956">
                <a:tc vMerge="1">
                  <a:txBody>
                    <a:bodyPr/>
                    <a:lstStyle/>
                    <a:p>
                      <a:pPr algn="ctr"/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장재원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레벨 디자인 추가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25, 26, 27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1.3.3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2020.10.27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컨셉 변경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프롤로그 대사 변경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불  필요한 메모 삭제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아이템 추가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동물 관련 설정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가이드 보완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5, 8, 9, 11, 23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1.3.4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2020.10.27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PD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피드백 반영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1.3.7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2020.10.28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추가 기획서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총 기획서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컨텐츠 분류 수정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NPC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컨셉 추가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시간 시스템 추가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전체 페이지 </a:t>
                      </a:r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재분류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및 개선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1.3.8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2020.10.29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장재원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프롤로그 연출 기획 추가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상점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UI,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인벤토리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개선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시스템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인벤토리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상점 구역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479934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1.3.9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2020.10.29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PD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피드백 반영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불필요한 항목 삭제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이벤트 기획 추가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851671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1.4.0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2020.10.29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가축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돼지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소로 변경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시나리오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– NPC -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할아버지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6407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945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몬스터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1143000" lvl="1" indent="-457200">
              <a:buFont typeface="+mj-ea"/>
              <a:buAutoNum type="circleNumDbPlain" startAt="2"/>
            </a:pPr>
            <a:r>
              <a:rPr lang="en-US" altLang="ko-KR" dirty="0"/>
              <a:t> </a:t>
            </a:r>
            <a:r>
              <a:rPr lang="ko-KR" altLang="en-US" dirty="0"/>
              <a:t>바위 게</a:t>
            </a:r>
            <a:endParaRPr lang="en-US" altLang="ko-KR" dirty="0"/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이미지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역할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기본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바위로 위장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유저에게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의외성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부여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난이도 상승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스펙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체력 중간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공격력 낮음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크기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1X1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기본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몹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크기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114550" lvl="3" indent="-514350">
              <a:buFont typeface="+mj-lt"/>
              <a:buAutoNum type="arabicParenR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 startAt="2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 startAt="2"/>
            </a:pPr>
            <a:endParaRPr lang="en-US" altLang="ko-KR" dirty="0"/>
          </a:p>
          <a:p>
            <a:pPr marL="1200150" lvl="1" indent="-514350">
              <a:buFont typeface="+mj-ea"/>
              <a:buAutoNum type="circleNumDbPlain" startAt="2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8C5793-D47B-4AA8-971F-1F80254E25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23"/>
          <a:stretch/>
        </p:blipFill>
        <p:spPr>
          <a:xfrm>
            <a:off x="1920008" y="1838128"/>
            <a:ext cx="3352080" cy="144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42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몬스터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1143000" lvl="1" indent="-457200">
              <a:buFont typeface="+mj-ea"/>
              <a:buAutoNum type="circleNumDbPlain" startAt="3"/>
            </a:pPr>
            <a:r>
              <a:rPr lang="en-US" altLang="ko-KR" dirty="0"/>
              <a:t> </a:t>
            </a:r>
            <a:r>
              <a:rPr lang="ko-KR" altLang="en-US" dirty="0"/>
              <a:t>벌레</a:t>
            </a:r>
            <a:endParaRPr lang="en-US" altLang="ko-KR" dirty="0"/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이미지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역할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난이도 상승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스펙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체력 중간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공격력 중간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크기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1X1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기본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몹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크기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114550" lvl="3" indent="-514350">
              <a:buFont typeface="+mj-lt"/>
              <a:buAutoNum type="arabicParenR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 startAt="3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 startAt="3"/>
            </a:pPr>
            <a:endParaRPr lang="en-US" altLang="ko-KR" dirty="0"/>
          </a:p>
          <a:p>
            <a:pPr marL="1200150" lvl="1" indent="-514350">
              <a:buFont typeface="+mj-ea"/>
              <a:buAutoNum type="circleNumDbPlain" startAt="3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F320E4-2173-4192-8078-C806C2CD2B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52"/>
          <a:stretch/>
        </p:blipFill>
        <p:spPr>
          <a:xfrm>
            <a:off x="1704294" y="1919964"/>
            <a:ext cx="4539344" cy="113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93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몬스터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1143000" lvl="1" indent="-457200">
              <a:buFont typeface="+mj-ea"/>
              <a:buAutoNum type="circleNumDbPlain" startAt="4"/>
            </a:pPr>
            <a:r>
              <a:rPr lang="en-US" altLang="ko-KR" dirty="0"/>
              <a:t> </a:t>
            </a:r>
            <a:r>
              <a:rPr lang="ko-KR" altLang="en-US" dirty="0"/>
              <a:t>뱀</a:t>
            </a:r>
            <a:endParaRPr lang="en-US" altLang="ko-KR" dirty="0"/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이미지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역할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난이도 상승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스펙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체력 높음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공격력 높음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크기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1X1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기본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몹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크기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114550" lvl="3" indent="-514350">
              <a:buFont typeface="+mj-lt"/>
              <a:buAutoNum type="arabicParenR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 startAt="4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 startAt="4"/>
            </a:pPr>
            <a:endParaRPr lang="en-US" altLang="ko-KR" dirty="0"/>
          </a:p>
          <a:p>
            <a:pPr marL="1200150" lvl="1" indent="-514350">
              <a:buFont typeface="+mj-ea"/>
              <a:buAutoNum type="circleNumDbPlain" startAt="4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182ACF-E9EC-490F-86B0-A6C67E651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96" y="1850139"/>
            <a:ext cx="9226572" cy="20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7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몬스터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상세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</a:t>
            </a:r>
          </a:p>
          <a:p>
            <a:pPr lvl="1" indent="0">
              <a:buNone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[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스타듀벨리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종합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DB,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몬스터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탭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참조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 startAt="4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 startAt="4"/>
            </a:pPr>
            <a:endParaRPr lang="en-US" altLang="ko-KR" dirty="0"/>
          </a:p>
          <a:p>
            <a:pPr marL="1200150" lvl="1" indent="-514350">
              <a:buFont typeface="+mj-ea"/>
              <a:buAutoNum type="circleNumDbPlain" startAt="4"/>
            </a:pPr>
            <a:endParaRPr lang="en-US" altLang="ko-KR" dirty="0"/>
          </a:p>
          <a:p>
            <a:pPr marL="514350" indent="-514350">
              <a:buAutoNum type="arabicPeriod" startAt="4"/>
            </a:pPr>
            <a:endParaRPr lang="en-US" altLang="ko-KR" dirty="0"/>
          </a:p>
          <a:p>
            <a:pPr marL="514350" indent="-514350">
              <a:buAutoNum type="arabicPeriod" startAt="4"/>
            </a:pPr>
            <a:endParaRPr lang="en-US" altLang="ko-KR" dirty="0"/>
          </a:p>
          <a:p>
            <a:pPr marL="514350" indent="-514350">
              <a:buAutoNum type="arabicPeriod" startAt="4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3829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89"/>
            <a:ext cx="8180614" cy="576262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이벤트 개요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1026" name="Picture 2" descr="PC게임] 나만의 농장만들기 게임 &lt;스타듀밸리&gt; 3년차 여름 두번째 : 네이버 블로그">
            <a:extLst>
              <a:ext uri="{FF2B5EF4-FFF2-40B4-BE49-F238E27FC236}">
                <a16:creationId xmlns:a16="http://schemas.microsoft.com/office/drawing/2014/main" id="{19B09DE4-E05C-4974-AA76-B4F19E85D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16"/>
          <a:stretch/>
        </p:blipFill>
        <p:spPr bwMode="auto">
          <a:xfrm>
            <a:off x="771526" y="5699680"/>
            <a:ext cx="7409088" cy="372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461331-3BE0-418B-BCCE-6A85F941D63A}"/>
              </a:ext>
            </a:extLst>
          </p:cNvPr>
          <p:cNvSpPr txBox="1"/>
          <p:nvPr/>
        </p:nvSpPr>
        <p:spPr>
          <a:xfrm>
            <a:off x="9128348" y="3141662"/>
            <a:ext cx="10074051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ko-KR" dirty="0"/>
              <a:t>12</a:t>
            </a:r>
            <a:r>
              <a:rPr lang="ko-KR" altLang="en-US" dirty="0"/>
              <a:t>일 </a:t>
            </a:r>
            <a:r>
              <a:rPr lang="en-US" altLang="ko-KR" dirty="0"/>
              <a:t>06:00~ 17</a:t>
            </a:r>
            <a:r>
              <a:rPr lang="ko-KR" altLang="en-US" dirty="0"/>
              <a:t>일 </a:t>
            </a:r>
            <a:r>
              <a:rPr lang="en-US" altLang="ko-KR" dirty="0"/>
              <a:t>00:00</a:t>
            </a:r>
            <a:r>
              <a:rPr lang="ko-KR" altLang="en-US" dirty="0"/>
              <a:t> </a:t>
            </a:r>
            <a:r>
              <a:rPr lang="en-US" altLang="ko-KR" dirty="0"/>
              <a:t>(5</a:t>
            </a:r>
            <a:r>
              <a:rPr lang="ko-KR" altLang="en-US" dirty="0"/>
              <a:t>일간</a:t>
            </a:r>
            <a:r>
              <a:rPr lang="en-US" altLang="ko-KR" dirty="0"/>
              <a:t>)</a:t>
            </a:r>
            <a:r>
              <a:rPr lang="ko-KR" altLang="en-US" dirty="0"/>
              <a:t> 토마토 농장 활성화 </a:t>
            </a:r>
            <a:r>
              <a:rPr lang="en-US" altLang="ko-KR" dirty="0"/>
              <a:t>(</a:t>
            </a:r>
            <a:r>
              <a:rPr lang="ko-KR" altLang="en-US" dirty="0"/>
              <a:t>이벤트기간 지나면 비활성</a:t>
            </a:r>
            <a:r>
              <a:rPr lang="en-US" altLang="ko-KR" dirty="0"/>
              <a:t>)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토마토만 재배 가능한 밭에서 토마토만 재배 + 기존 밭 활용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축제 기간 토마토 씨앗 판매 </a:t>
            </a:r>
            <a:r>
              <a:rPr lang="en-US" altLang="ko-KR" dirty="0"/>
              <a:t>(</a:t>
            </a:r>
            <a:r>
              <a:rPr lang="ko-KR" altLang="en-US" dirty="0"/>
              <a:t>재료상점에서 이벤트 재료항목 구성 </a:t>
            </a:r>
            <a:r>
              <a:rPr lang="en-US" altLang="ko-KR" dirty="0"/>
              <a:t>/ </a:t>
            </a:r>
            <a:r>
              <a:rPr lang="ko-KR" altLang="en-US" dirty="0"/>
              <a:t>이벤트기간 별도 판매</a:t>
            </a:r>
            <a:r>
              <a:rPr lang="en-US" altLang="ko-KR" dirty="0"/>
              <a:t>)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이벤트 기간 끝나도 남은 토마토 씨앗 삭제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축제 기간에만 토마토 판매가 </a:t>
            </a:r>
            <a:r>
              <a:rPr lang="en-US" altLang="ko-KR" dirty="0"/>
              <a:t>60</a:t>
            </a:r>
            <a:r>
              <a:rPr lang="ko-KR" altLang="en-US" dirty="0"/>
              <a:t>원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토마토 재배기간 </a:t>
            </a:r>
            <a:r>
              <a:rPr lang="en-US" altLang="ko-KR" dirty="0"/>
              <a:t>= 2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이벤트기간 끝나면 토마토 수확 불가</a:t>
            </a:r>
            <a:r>
              <a:rPr lang="en-US" altLang="ko-KR" dirty="0"/>
              <a:t>[</a:t>
            </a:r>
            <a:r>
              <a:rPr lang="ko-KR" altLang="en-US" dirty="0"/>
              <a:t>줄기 제거</a:t>
            </a:r>
            <a:r>
              <a:rPr lang="en-US" altLang="ko-KR" dirty="0"/>
              <a:t>])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토마토</a:t>
            </a:r>
            <a:r>
              <a:rPr lang="en-US" altLang="ko-KR" dirty="0"/>
              <a:t> </a:t>
            </a:r>
            <a:r>
              <a:rPr lang="ko-KR" altLang="en-US" dirty="0"/>
              <a:t>허수아비 </a:t>
            </a:r>
            <a:r>
              <a:rPr lang="en-US" altLang="ko-KR" dirty="0"/>
              <a:t>= </a:t>
            </a:r>
            <a:r>
              <a:rPr lang="ko-KR" altLang="en-US" dirty="0" err="1"/>
              <a:t>크레프트</a:t>
            </a:r>
            <a:r>
              <a:rPr lang="ko-KR" altLang="en-US" dirty="0"/>
              <a:t> 제작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en-US" altLang="ko-KR" dirty="0"/>
              <a:t> </a:t>
            </a:r>
            <a:r>
              <a:rPr lang="ko-KR" altLang="en-US" dirty="0"/>
              <a:t>토마토 재배 수량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(</a:t>
            </a:r>
            <a:r>
              <a:rPr lang="ko-KR" altLang="en-US" dirty="0"/>
              <a:t>능력치로 수량 변동가능</a:t>
            </a:r>
            <a:r>
              <a:rPr lang="en-US" altLang="ko-KR" dirty="0"/>
              <a:t>)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r>
              <a:rPr lang="en-US" altLang="ko-KR" dirty="0"/>
              <a:t>                       					      	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73CBB-2892-4EDF-8ACF-F82A25D936B8}"/>
              </a:ext>
            </a:extLst>
          </p:cNvPr>
          <p:cNvSpPr txBox="1"/>
          <p:nvPr/>
        </p:nvSpPr>
        <p:spPr>
          <a:xfrm>
            <a:off x="12350861" y="2249656"/>
            <a:ext cx="3322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&lt;</a:t>
            </a:r>
            <a:r>
              <a:rPr lang="ko-KR" altLang="en-US" sz="3600" b="1" dirty="0"/>
              <a:t>이벤트 조건</a:t>
            </a:r>
            <a:r>
              <a:rPr lang="en-US" altLang="ko-KR" sz="3600" b="1" dirty="0"/>
              <a:t>&gt;</a:t>
            </a:r>
            <a:endParaRPr lang="ko-KR" altLang="en-US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A317A3-B8CA-4D37-AA99-33A77021651D}"/>
              </a:ext>
            </a:extLst>
          </p:cNvPr>
          <p:cNvGrpSpPr/>
          <p:nvPr/>
        </p:nvGrpSpPr>
        <p:grpSpPr>
          <a:xfrm>
            <a:off x="2558817" y="1595018"/>
            <a:ext cx="4191345" cy="3804863"/>
            <a:chOff x="2558817" y="1595018"/>
            <a:chExt cx="4191345" cy="380486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B1ADD94-1122-4533-920D-B50FBB123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58817" y="1595018"/>
              <a:ext cx="4191345" cy="3804863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02C9DF9-B1B8-4076-AF71-0056212F10DC}"/>
                </a:ext>
              </a:extLst>
            </p:cNvPr>
            <p:cNvSpPr/>
            <p:nvPr/>
          </p:nvSpPr>
          <p:spPr>
            <a:xfrm>
              <a:off x="2818720" y="2728913"/>
              <a:ext cx="1271587" cy="127158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C757F0-B9EF-4C45-BFFA-3A3A7FFA4B56}"/>
              </a:ext>
            </a:extLst>
          </p:cNvPr>
          <p:cNvSpPr/>
          <p:nvPr/>
        </p:nvSpPr>
        <p:spPr>
          <a:xfrm>
            <a:off x="15673388" y="8201025"/>
            <a:ext cx="2871787" cy="1671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B177B0-8137-4B91-BAEE-A3074A5F9D5B}"/>
              </a:ext>
            </a:extLst>
          </p:cNvPr>
          <p:cNvSpPr txBox="1"/>
          <p:nvPr/>
        </p:nvSpPr>
        <p:spPr>
          <a:xfrm>
            <a:off x="218047" y="2388156"/>
            <a:ext cx="242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이벤트 토마토 밭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09D52A9-F080-4ECC-B6A4-004430FB0316}"/>
              </a:ext>
            </a:extLst>
          </p:cNvPr>
          <p:cNvCxnSpPr>
            <a:stCxn id="25" idx="2"/>
            <a:endCxn id="9" idx="2"/>
          </p:cNvCxnSpPr>
          <p:nvPr/>
        </p:nvCxnSpPr>
        <p:spPr>
          <a:xfrm rot="16200000" flipH="1">
            <a:off x="1820037" y="2366023"/>
            <a:ext cx="607219" cy="139014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98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89"/>
            <a:ext cx="8180614" cy="576262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 이벤트 </a:t>
            </a:r>
            <a:r>
              <a:rPr lang="en-US" altLang="ko-KR" dirty="0"/>
              <a:t>– </a:t>
            </a:r>
            <a:r>
              <a:rPr lang="ko-KR" altLang="en-US" dirty="0"/>
              <a:t>이벤트 아이템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73CBB-2892-4EDF-8ACF-F82A25D936B8}"/>
              </a:ext>
            </a:extLst>
          </p:cNvPr>
          <p:cNvSpPr txBox="1"/>
          <p:nvPr/>
        </p:nvSpPr>
        <p:spPr>
          <a:xfrm>
            <a:off x="10522060" y="2078206"/>
            <a:ext cx="6894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&lt;</a:t>
            </a:r>
            <a:r>
              <a:rPr lang="ko-KR" altLang="en-US" sz="3600" b="1" dirty="0"/>
              <a:t>토마토 허수아비 제작조건</a:t>
            </a:r>
            <a:r>
              <a:rPr lang="en-US" altLang="ko-KR" sz="3600" b="1" dirty="0"/>
              <a:t>&gt;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C757F0-B9EF-4C45-BFFA-3A3A7FFA4B56}"/>
              </a:ext>
            </a:extLst>
          </p:cNvPr>
          <p:cNvSpPr/>
          <p:nvPr/>
        </p:nvSpPr>
        <p:spPr>
          <a:xfrm>
            <a:off x="15673388" y="8201025"/>
            <a:ext cx="2871787" cy="1671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40BB75-7AD4-45FE-B597-B055F961A86E}"/>
              </a:ext>
            </a:extLst>
          </p:cNvPr>
          <p:cNvGrpSpPr/>
          <p:nvPr/>
        </p:nvGrpSpPr>
        <p:grpSpPr>
          <a:xfrm>
            <a:off x="890474" y="3756804"/>
            <a:ext cx="1707467" cy="1971279"/>
            <a:chOff x="16406699" y="7457267"/>
            <a:chExt cx="1707467" cy="197127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07559D7-7027-4980-91C7-B0682730D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97340" y="7840631"/>
              <a:ext cx="862011" cy="1587915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F7F7B2A-833B-4D18-8A83-21B1B0759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406699" y="8489390"/>
              <a:ext cx="809738" cy="600159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5B349C1-1546-4084-8B7C-493785A79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304428" y="8512360"/>
              <a:ext cx="809738" cy="600159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DF0CEC7C-FDC9-468A-A213-EFDAF2302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630650" y="7457267"/>
              <a:ext cx="1171575" cy="971809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FF18CC41-E88D-4BAA-9944-ECC9E2FFD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7004" y="3408468"/>
            <a:ext cx="5173095" cy="3664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A8D13C-1976-4F01-97B1-4A204EB0992F}"/>
              </a:ext>
            </a:extLst>
          </p:cNvPr>
          <p:cNvSpPr txBox="1"/>
          <p:nvPr/>
        </p:nvSpPr>
        <p:spPr>
          <a:xfrm>
            <a:off x="757238" y="5947678"/>
            <a:ext cx="277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&lt;</a:t>
            </a:r>
            <a:r>
              <a:rPr lang="ko-KR" altLang="en-US" sz="1800" b="1" dirty="0"/>
              <a:t>허수아비 예시</a:t>
            </a:r>
            <a:r>
              <a:rPr lang="en-US" altLang="ko-KR" sz="1800" b="1" dirty="0"/>
              <a:t>&gt;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AC462DA-25CD-467A-8B52-518C7A55C241}"/>
              </a:ext>
            </a:extLst>
          </p:cNvPr>
          <p:cNvSpPr/>
          <p:nvPr/>
        </p:nvSpPr>
        <p:spPr>
          <a:xfrm>
            <a:off x="5938831" y="3957638"/>
            <a:ext cx="642938" cy="7709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FAB2226-D611-4D18-A47E-99340C07D9E0}"/>
              </a:ext>
            </a:extLst>
          </p:cNvPr>
          <p:cNvSpPr/>
          <p:nvPr/>
        </p:nvSpPr>
        <p:spPr>
          <a:xfrm>
            <a:off x="2373991" y="4213667"/>
            <a:ext cx="3548060" cy="325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4989E0-689A-41C1-B1F6-19684B370A30}"/>
              </a:ext>
            </a:extLst>
          </p:cNvPr>
          <p:cNvSpPr txBox="1"/>
          <p:nvPr/>
        </p:nvSpPr>
        <p:spPr>
          <a:xfrm>
            <a:off x="10090204" y="3670944"/>
            <a:ext cx="77581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이벤트 기간 내 </a:t>
            </a:r>
            <a:r>
              <a:rPr lang="ko-KR" altLang="en-US" dirty="0" err="1"/>
              <a:t>크레프트에서</a:t>
            </a:r>
            <a:r>
              <a:rPr lang="ko-KR" altLang="en-US" dirty="0"/>
              <a:t> 제작 가능 </a:t>
            </a:r>
            <a:r>
              <a:rPr lang="en-US" altLang="ko-KR" dirty="0"/>
              <a:t>(</a:t>
            </a:r>
            <a:r>
              <a:rPr lang="ko-KR" altLang="en-US" dirty="0"/>
              <a:t>기간 내 제작 제한 없음</a:t>
            </a:r>
            <a:r>
              <a:rPr lang="en-US" altLang="ko-KR" dirty="0"/>
              <a:t>)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이벤트기간 내 토마토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토마토 허수아비 제작 가능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이벤트기간 끝날 시 토마토 허수아비 </a:t>
            </a:r>
            <a:r>
              <a:rPr lang="ko-KR" altLang="en-US" dirty="0" err="1"/>
              <a:t>크레프트</a:t>
            </a:r>
            <a:r>
              <a:rPr lang="ko-KR" altLang="en-US" dirty="0"/>
              <a:t> 사용 불가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520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크래프트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컨셉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/>
              <a:t>원작의 크래프트를 따름 </a:t>
            </a:r>
            <a:r>
              <a:rPr lang="en-US" altLang="ko-KR" dirty="0"/>
              <a:t>(</a:t>
            </a:r>
            <a:r>
              <a:rPr lang="ko-KR" altLang="en-US" dirty="0"/>
              <a:t>여러 아이템을 조합하여 물건 제작</a:t>
            </a:r>
            <a:r>
              <a:rPr lang="en-US" altLang="ko-KR" dirty="0"/>
              <a:t>)</a:t>
            </a: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/>
              <a:t>난이도와 가용 시간을 고려하여 품목 조절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품목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허수아비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컨셉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밭에 설치하는 허수아비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기능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스펙을 고려하여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[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농작물의 위협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]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제외하므로 현재 기능은 없음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114550" lvl="3" indent="-514350">
              <a:buFont typeface="+mj-lt"/>
              <a:buAutoNum type="arabicParenR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농작물 위협 구현을 위한 고려 요소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571750" lvl="4" indent="-514350">
              <a:buFont typeface="+mj-lt"/>
              <a:buAutoNum type="alphaL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스펙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알 수 없음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571750" lvl="4" indent="-514350">
              <a:buFont typeface="+mj-lt"/>
              <a:buAutoNum type="alphaL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우선순위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4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순위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571750" lvl="4" indent="-514350">
              <a:buFont typeface="+mj-lt"/>
              <a:buAutoNum type="alphaL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결론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구현하지 않음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1657350" lvl="2" indent="-514350">
              <a:buFont typeface="+mj-lt"/>
              <a:buAutoNum type="roman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역할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꾸미기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용 아이템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종류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총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9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종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이벤트용 허수아비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컨셉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이벤트 기간에 설치하는 허수아비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역할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이벤트 기간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동안 획득하는 아이템으로 만드는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꾸미기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용 아이템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종류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총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종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상자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보관함의 역할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용광로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lvl="2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4576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크래프트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상세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DB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</a:p>
          <a:p>
            <a:pPr lvl="1" indent="0">
              <a:buNone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[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스타듀벨리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종합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DB v1.3,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크래프트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탭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참조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lvl="2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514350" indent="-514350">
              <a:buAutoNum type="arabicPeriod" startAt="4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 startAt="4"/>
            </a:pPr>
            <a:endParaRPr lang="en-US" altLang="ko-KR" dirty="0"/>
          </a:p>
          <a:p>
            <a:pPr marL="514350" indent="-514350">
              <a:buAutoNum type="arabicPeriod" startAt="4"/>
            </a:pPr>
            <a:endParaRPr lang="en-US" altLang="ko-KR" dirty="0"/>
          </a:p>
          <a:p>
            <a:pPr marL="514350" indent="-514350">
              <a:buAutoNum type="arabicPeriod" startAt="4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6716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시스템 </a:t>
            </a:r>
            <a:r>
              <a:rPr lang="en-US" altLang="ko-KR" sz="2800" dirty="0"/>
              <a:t>– </a:t>
            </a:r>
            <a:r>
              <a:rPr lang="ko-KR" altLang="en-US" sz="2800" dirty="0"/>
              <a:t>시간 시스템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시간 설정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고려사항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게임 전체의 볼륨</a:t>
            </a:r>
            <a:r>
              <a:rPr lang="en-US" altLang="ko-KR" dirty="0">
                <a:sym typeface="Wingdings" panose="05000000000000000000" pitchFamily="2" charset="2"/>
              </a:rPr>
              <a:t>: 27</a:t>
            </a:r>
            <a:r>
              <a:rPr lang="ko-KR" altLang="en-US" dirty="0">
                <a:sym typeface="Wingdings" panose="05000000000000000000" pitchFamily="2" charset="2"/>
              </a:rPr>
              <a:t>일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할 수 있는 컨텐츠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농사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광산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크래프트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꾸미기</a:t>
            </a:r>
            <a:r>
              <a:rPr lang="en-US" altLang="ko-KR" dirty="0">
                <a:sym typeface="Wingdings" panose="05000000000000000000" pitchFamily="2" charset="2"/>
              </a:rPr>
              <a:t>), </a:t>
            </a:r>
            <a:r>
              <a:rPr lang="ko-KR" altLang="en-US" dirty="0">
                <a:sym typeface="Wingdings" panose="05000000000000000000" pitchFamily="2" charset="2"/>
              </a:rPr>
              <a:t>이벤트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시간 배율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현실 시간</a:t>
            </a:r>
            <a:r>
              <a:rPr lang="en-US" altLang="ko-KR" dirty="0">
                <a:sym typeface="Wingdings" panose="05000000000000000000" pitchFamily="2" charset="2"/>
              </a:rPr>
              <a:t>) : (</a:t>
            </a:r>
            <a:r>
              <a:rPr lang="ko-KR" altLang="en-US" dirty="0">
                <a:sym typeface="Wingdings" panose="05000000000000000000" pitchFamily="2" charset="2"/>
              </a:rPr>
              <a:t>인 게임 시간</a:t>
            </a:r>
            <a:r>
              <a:rPr lang="en-US" altLang="ko-KR" dirty="0">
                <a:sym typeface="Wingdings" panose="05000000000000000000" pitchFamily="2" charset="2"/>
              </a:rPr>
              <a:t>) = 1</a:t>
            </a:r>
            <a:r>
              <a:rPr lang="ko-KR" altLang="en-US" dirty="0">
                <a:sym typeface="Wingdings" panose="05000000000000000000" pitchFamily="2" charset="2"/>
              </a:rPr>
              <a:t>초 </a:t>
            </a:r>
            <a:r>
              <a:rPr lang="en-US" altLang="ko-KR" dirty="0">
                <a:sym typeface="Wingdings" panose="05000000000000000000" pitchFamily="2" charset="2"/>
              </a:rPr>
              <a:t>: 2</a:t>
            </a:r>
            <a:r>
              <a:rPr lang="ko-KR" altLang="en-US" dirty="0">
                <a:sym typeface="Wingdings" panose="05000000000000000000" pitchFamily="2" charset="2"/>
              </a:rPr>
              <a:t>분 </a:t>
            </a:r>
            <a:r>
              <a:rPr lang="en-US" altLang="ko-KR" dirty="0">
                <a:sym typeface="Wingdings" panose="05000000000000000000" pitchFamily="2" charset="2"/>
              </a:rPr>
              <a:t>= 1</a:t>
            </a:r>
            <a:r>
              <a:rPr lang="ko-KR" altLang="en-US" dirty="0">
                <a:sym typeface="Wingdings" panose="05000000000000000000" pitchFamily="2" charset="2"/>
              </a:rPr>
              <a:t>분 </a:t>
            </a:r>
            <a:r>
              <a:rPr lang="en-US" altLang="ko-KR" dirty="0">
                <a:sym typeface="Wingdings" panose="05000000000000000000" pitchFamily="2" charset="2"/>
              </a:rPr>
              <a:t>: 2</a:t>
            </a:r>
            <a:r>
              <a:rPr lang="ko-KR" altLang="en-US" dirty="0">
                <a:sym typeface="Wingdings" panose="05000000000000000000" pitchFamily="2" charset="2"/>
              </a:rPr>
              <a:t>시간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b="1" dirty="0">
                <a:sym typeface="Wingdings" panose="05000000000000000000" pitchFamily="2" charset="2"/>
              </a:rPr>
              <a:t>10</a:t>
            </a:r>
            <a:r>
              <a:rPr lang="ko-KR" altLang="en-US" b="1" dirty="0">
                <a:sym typeface="Wingdings" panose="05000000000000000000" pitchFamily="2" charset="2"/>
              </a:rPr>
              <a:t>분</a:t>
            </a:r>
            <a:r>
              <a:rPr lang="en-US" altLang="ko-KR" b="1" dirty="0">
                <a:sym typeface="Wingdings" panose="05000000000000000000" pitchFamily="2" charset="2"/>
              </a:rPr>
              <a:t>: 1</a:t>
            </a:r>
            <a:r>
              <a:rPr lang="ko-KR" altLang="en-US" b="1" dirty="0">
                <a:sym typeface="Wingdings" panose="05000000000000000000" pitchFamily="2" charset="2"/>
              </a:rPr>
              <a:t>일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활동 시간 </a:t>
            </a:r>
            <a:r>
              <a:rPr lang="en-US" altLang="ko-KR" dirty="0">
                <a:sym typeface="Wingdings" panose="05000000000000000000" pitchFamily="2" charset="2"/>
              </a:rPr>
              <a:t>20</a:t>
            </a:r>
            <a:r>
              <a:rPr lang="ko-KR" altLang="en-US" dirty="0">
                <a:sym typeface="Wingdings" panose="05000000000000000000" pitchFamily="2" charset="2"/>
              </a:rPr>
              <a:t>시간으로 지정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활동 시간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en-US" altLang="ko-KR" dirty="0">
                <a:sym typeface="Wingdings" panose="05000000000000000000" pitchFamily="2" charset="2"/>
              </a:rPr>
              <a:t>06:00 ~ 02:00 (20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새벽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시가 되면 자동으로 블랙아웃 처리하면서 다음날 </a:t>
            </a:r>
            <a:r>
              <a:rPr lang="en-US" altLang="ko-KR" dirty="0">
                <a:sym typeface="Wingdings" panose="05000000000000000000" pitchFamily="2" charset="2"/>
              </a:rPr>
              <a:t>6</a:t>
            </a:r>
            <a:r>
              <a:rPr lang="ko-KR" altLang="en-US" dirty="0">
                <a:sym typeface="Wingdings" panose="05000000000000000000" pitchFamily="2" charset="2"/>
              </a:rPr>
              <a:t>시에 자신의 집 침대에서 기상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총 플레이 타임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컨텐츠 소모 없는 플레이</a:t>
            </a:r>
            <a:r>
              <a:rPr lang="en-US" altLang="ko-KR" dirty="0">
                <a:sym typeface="Wingdings" panose="05000000000000000000" pitchFamily="2" charset="2"/>
              </a:rPr>
              <a:t>: 10*27=270</a:t>
            </a:r>
            <a:r>
              <a:rPr lang="ko-KR" altLang="en-US" dirty="0">
                <a:sym typeface="Wingdings" panose="05000000000000000000" pitchFamily="2" charset="2"/>
              </a:rPr>
              <a:t>분</a:t>
            </a:r>
            <a:r>
              <a:rPr lang="en-US" altLang="ko-KR" dirty="0">
                <a:sym typeface="Wingdings" panose="05000000000000000000" pitchFamily="2" charset="2"/>
              </a:rPr>
              <a:t>=4</a:t>
            </a:r>
            <a:r>
              <a:rPr lang="ko-KR" altLang="en-US" dirty="0">
                <a:sym typeface="Wingdings" panose="05000000000000000000" pitchFamily="2" charset="2"/>
              </a:rPr>
              <a:t>시간 </a:t>
            </a:r>
            <a:r>
              <a:rPr lang="en-US" altLang="ko-KR" dirty="0">
                <a:sym typeface="Wingdings" panose="05000000000000000000" pitchFamily="2" charset="2"/>
              </a:rPr>
              <a:t>30</a:t>
            </a:r>
            <a:r>
              <a:rPr lang="ko-KR" altLang="en-US" dirty="0">
                <a:sym typeface="Wingdings" panose="05000000000000000000" pitchFamily="2" charset="2"/>
              </a:rPr>
              <a:t>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7497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시스템 </a:t>
            </a:r>
            <a:r>
              <a:rPr lang="en-US" altLang="ko-KR" sz="2800" dirty="0"/>
              <a:t>- </a:t>
            </a:r>
            <a:r>
              <a:rPr lang="ko-KR" altLang="en-US" sz="2800" dirty="0"/>
              <a:t>캐릭터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개요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구현된 컨텐츠에 따른 항목 축소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농장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전투만 구현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칸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err="1">
                <a:sym typeface="Wingdings" panose="05000000000000000000" pitchFamily="2" charset="2"/>
              </a:rPr>
              <a:t>Lv</a:t>
            </a:r>
            <a:r>
              <a:rPr lang="ko-KR" altLang="en-US" dirty="0">
                <a:sym typeface="Wingdings" panose="05000000000000000000" pitchFamily="2" charset="2"/>
              </a:rPr>
              <a:t>로 정의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en-US" altLang="ko-KR" dirty="0" err="1">
                <a:sym typeface="Wingdings" panose="05000000000000000000" pitchFamily="2" charset="2"/>
              </a:rPr>
              <a:t>Lv</a:t>
            </a:r>
            <a:r>
              <a:rPr lang="ko-KR" altLang="en-US" dirty="0">
                <a:sym typeface="Wingdings" panose="05000000000000000000" pitchFamily="2" charset="2"/>
              </a:rPr>
              <a:t> 판단 기준으로 경험치 도입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b="1" dirty="0" err="1">
                <a:sym typeface="Wingdings" panose="05000000000000000000" pitchFamily="2" charset="2"/>
              </a:rPr>
              <a:t>스태미너</a:t>
            </a:r>
            <a:r>
              <a:rPr lang="ko-KR" altLang="en-US" b="1" dirty="0">
                <a:sym typeface="Wingdings" panose="05000000000000000000" pitchFamily="2" charset="2"/>
              </a:rPr>
              <a:t> 모두 소모 시 </a:t>
            </a:r>
            <a:r>
              <a:rPr lang="ko-KR" altLang="en-US" dirty="0">
                <a:sym typeface="Wingdings" panose="05000000000000000000" pitchFamily="2" charset="2"/>
              </a:rPr>
              <a:t>블랙 아웃 연출과 함께 자동으로 집으로 가서 수면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농장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/>
              <a:t>농장 경험치 획득 시점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작물 수확 시</a:t>
            </a:r>
            <a:r>
              <a:rPr lang="ko-KR" altLang="en-US" dirty="0">
                <a:sym typeface="Wingdings" panose="05000000000000000000" pitchFamily="2" charset="2"/>
              </a:rPr>
              <a:t> 해당 작물 경험치 획득 </a:t>
            </a:r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ym typeface="Wingdings" panose="05000000000000000000" pitchFamily="2" charset="2"/>
              </a:rPr>
              <a:t>개수 상관 없음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</a:p>
          <a:p>
            <a:pPr marL="1200150" lvl="1" indent="-514350">
              <a:buFont typeface="+mj-lt"/>
              <a:buAutoNum type="circleNumDbPlain"/>
            </a:pPr>
            <a:r>
              <a:rPr lang="en-US" altLang="ko-KR" dirty="0" err="1">
                <a:sym typeface="Wingdings" panose="05000000000000000000" pitchFamily="2" charset="2"/>
              </a:rPr>
              <a:t>Lv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당 증가하는 수치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b="1" dirty="0" err="1">
                <a:sym typeface="Wingdings" panose="05000000000000000000" pitchFamily="2" charset="2"/>
              </a:rPr>
              <a:t>스태미너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유저에게 표시할 내용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변경된 </a:t>
            </a:r>
            <a:r>
              <a:rPr lang="ko-KR" altLang="en-US" dirty="0" err="1">
                <a:sym typeface="Wingdings" panose="05000000000000000000" pitchFamily="2" charset="2"/>
              </a:rPr>
              <a:t>스테이터스</a:t>
            </a:r>
            <a:r>
              <a:rPr lang="ko-KR" altLang="en-US" dirty="0">
                <a:sym typeface="Wingdings" panose="05000000000000000000" pitchFamily="2" charset="2"/>
              </a:rPr>
              <a:t> 창 </a:t>
            </a:r>
            <a:r>
              <a:rPr lang="en-US" altLang="ko-KR" dirty="0">
                <a:sym typeface="Wingdings" panose="05000000000000000000" pitchFamily="2" charset="2"/>
              </a:rPr>
              <a:t>+ </a:t>
            </a:r>
            <a:r>
              <a:rPr lang="ko-KR" altLang="en-US" b="1" dirty="0">
                <a:sym typeface="Wingdings" panose="05000000000000000000" pitchFamily="2" charset="2"/>
              </a:rPr>
              <a:t>특이사항 </a:t>
            </a:r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ym typeface="Wingdings" panose="05000000000000000000" pitchFamily="2" charset="2"/>
              </a:rPr>
              <a:t>마우스 댈 시 팝업 형식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표시하지 않는 내용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경험치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스태미너</a:t>
            </a:r>
            <a:r>
              <a:rPr lang="ko-KR" altLang="en-US" dirty="0">
                <a:sym typeface="Wingdings" panose="05000000000000000000" pitchFamily="2" charset="2"/>
              </a:rPr>
              <a:t> 상세 수치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전투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/>
              <a:t>전투 경험치 획득 시점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몬스터 사망 시</a:t>
            </a:r>
            <a:r>
              <a:rPr lang="ko-KR" altLang="en-US" dirty="0">
                <a:sym typeface="Wingdings" panose="05000000000000000000" pitchFamily="2" charset="2"/>
              </a:rPr>
              <a:t> 해당 몬스터 경험치 획득 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en-US" altLang="ko-KR" dirty="0" err="1">
                <a:sym typeface="Wingdings" panose="05000000000000000000" pitchFamily="2" charset="2"/>
              </a:rPr>
              <a:t>Lv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당 증가하는 수치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b="1" dirty="0">
                <a:sym typeface="Wingdings" panose="05000000000000000000" pitchFamily="2" charset="2"/>
              </a:rPr>
              <a:t>HP, </a:t>
            </a:r>
            <a:r>
              <a:rPr lang="ko-KR" altLang="en-US" b="1" dirty="0">
                <a:sym typeface="Wingdings" panose="05000000000000000000" pitchFamily="2" charset="2"/>
              </a:rPr>
              <a:t>공격력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유저에게 표시할 내용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변경된 </a:t>
            </a:r>
            <a:r>
              <a:rPr lang="ko-KR" altLang="en-US" dirty="0" err="1">
                <a:sym typeface="Wingdings" panose="05000000000000000000" pitchFamily="2" charset="2"/>
              </a:rPr>
              <a:t>스테이터스</a:t>
            </a:r>
            <a:r>
              <a:rPr lang="ko-KR" altLang="en-US" dirty="0">
                <a:sym typeface="Wingdings" panose="05000000000000000000" pitchFamily="2" charset="2"/>
              </a:rPr>
              <a:t> 창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표시하지 않아도 되는 내용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경험치</a:t>
            </a:r>
            <a:r>
              <a:rPr lang="en-US" altLang="ko-KR" dirty="0">
                <a:sym typeface="Wingdings" panose="05000000000000000000" pitchFamily="2" charset="2"/>
              </a:rPr>
              <a:t>, HP, </a:t>
            </a:r>
            <a:r>
              <a:rPr lang="ko-KR" altLang="en-US" dirty="0">
                <a:sym typeface="Wingdings" panose="05000000000000000000" pitchFamily="2" charset="2"/>
              </a:rPr>
              <a:t>공격력 수치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상세 </a:t>
            </a:r>
            <a:r>
              <a:rPr lang="en-US" altLang="ko-KR" dirty="0">
                <a:sym typeface="Wingdings" panose="05000000000000000000" pitchFamily="2" charset="2"/>
              </a:rPr>
              <a:t>DB</a:t>
            </a:r>
          </a:p>
          <a:p>
            <a:pPr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ko-KR" altLang="en-US" dirty="0" err="1">
                <a:sym typeface="Wingdings" panose="05000000000000000000" pitchFamily="2" charset="2"/>
              </a:rPr>
              <a:t>스타듀벨리</a:t>
            </a:r>
            <a:r>
              <a:rPr lang="ko-KR" altLang="en-US" dirty="0">
                <a:sym typeface="Wingdings" panose="05000000000000000000" pitchFamily="2" charset="2"/>
              </a:rPr>
              <a:t> 종합 </a:t>
            </a:r>
            <a:r>
              <a:rPr lang="en-US" altLang="ko-KR" dirty="0">
                <a:sym typeface="Wingdings" panose="05000000000000000000" pitchFamily="2" charset="2"/>
              </a:rPr>
              <a:t>DB, </a:t>
            </a:r>
            <a:r>
              <a:rPr lang="ko-KR" altLang="en-US" dirty="0">
                <a:sym typeface="Wingdings" panose="05000000000000000000" pitchFamily="2" charset="2"/>
              </a:rPr>
              <a:t>캐릭터 </a:t>
            </a:r>
            <a:r>
              <a:rPr lang="en-US" altLang="ko-KR" dirty="0">
                <a:sym typeface="Wingdings" panose="05000000000000000000" pitchFamily="2" charset="2"/>
              </a:rPr>
              <a:t>DB (</a:t>
            </a:r>
            <a:r>
              <a:rPr lang="ko-KR" altLang="en-US" dirty="0">
                <a:sym typeface="Wingdings" panose="05000000000000000000" pitchFamily="2" charset="2"/>
              </a:rPr>
              <a:t>농장</a:t>
            </a:r>
            <a:r>
              <a:rPr lang="en-US" altLang="ko-KR" dirty="0">
                <a:sym typeface="Wingdings" panose="05000000000000000000" pitchFamily="2" charset="2"/>
              </a:rPr>
              <a:t>), </a:t>
            </a:r>
            <a:r>
              <a:rPr lang="ko-KR" altLang="en-US" dirty="0">
                <a:sym typeface="Wingdings" panose="05000000000000000000" pitchFamily="2" charset="2"/>
              </a:rPr>
              <a:t>캐릭터 </a:t>
            </a:r>
            <a:r>
              <a:rPr lang="en-US" altLang="ko-KR" dirty="0">
                <a:sym typeface="Wingdings" panose="05000000000000000000" pitchFamily="2" charset="2"/>
              </a:rPr>
              <a:t>DB (</a:t>
            </a:r>
            <a:r>
              <a:rPr lang="ko-KR" altLang="en-US" dirty="0">
                <a:sym typeface="Wingdings" panose="05000000000000000000" pitchFamily="2" charset="2"/>
              </a:rPr>
              <a:t>전투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탭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 참조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1200150" lvl="1" indent="-514350">
              <a:buFont typeface="+mj-lt"/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838B17-86B1-4B60-939F-C64BD443A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799" y="5959481"/>
            <a:ext cx="5332581" cy="39105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42D9A3-1895-4E90-A334-A6525E54FA55}"/>
              </a:ext>
            </a:extLst>
          </p:cNvPr>
          <p:cNvSpPr txBox="1"/>
          <p:nvPr/>
        </p:nvSpPr>
        <p:spPr>
          <a:xfrm>
            <a:off x="14604325" y="9870040"/>
            <a:ext cx="256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변경된 </a:t>
            </a:r>
            <a:r>
              <a:rPr lang="ko-KR" altLang="en-US" b="1" dirty="0" err="1"/>
              <a:t>스테이터스</a:t>
            </a:r>
            <a:r>
              <a:rPr lang="ko-KR" altLang="en-US" b="1" dirty="0"/>
              <a:t> 창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6A29B2-F2C5-4C77-8DF5-C4045AFB2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0799" y="1358234"/>
            <a:ext cx="5332580" cy="33310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88C770-ED96-4267-AE61-C252B731EA6E}"/>
              </a:ext>
            </a:extLst>
          </p:cNvPr>
          <p:cNvSpPr txBox="1"/>
          <p:nvPr/>
        </p:nvSpPr>
        <p:spPr>
          <a:xfrm>
            <a:off x="14604323" y="4700977"/>
            <a:ext cx="256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원작의 </a:t>
            </a:r>
            <a:r>
              <a:rPr lang="ko-KR" altLang="en-US" b="1" dirty="0" err="1"/>
              <a:t>스테이터스</a:t>
            </a:r>
            <a:r>
              <a:rPr lang="ko-KR" altLang="en-US" b="1" dirty="0"/>
              <a:t> 창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B8C2C7C-A611-49DB-9CF8-1F6494AFDD5A}"/>
              </a:ext>
            </a:extLst>
          </p:cNvPr>
          <p:cNvSpPr/>
          <p:nvPr/>
        </p:nvSpPr>
        <p:spPr>
          <a:xfrm>
            <a:off x="15587663" y="5314154"/>
            <a:ext cx="728663" cy="369332"/>
          </a:xfrm>
          <a:prstGeom prst="downArrow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68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개요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38166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컨셉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Font typeface="+mj-ea"/>
              <a:buAutoNum type="arabicPeriod"/>
            </a:pPr>
            <a:r>
              <a:rPr lang="ko-KR" altLang="en-US" dirty="0"/>
              <a:t>시나리오 </a:t>
            </a:r>
            <a:r>
              <a:rPr lang="en-US" altLang="ko-KR" dirty="0"/>
              <a:t>|</a:t>
            </a:r>
            <a:r>
              <a:rPr lang="en-US" altLang="ko-KR" sz="2400" dirty="0"/>
              <a:t> </a:t>
            </a:r>
            <a:r>
              <a:rPr lang="ko-KR" altLang="en-US" sz="2400" dirty="0"/>
              <a:t>연출</a:t>
            </a:r>
            <a:r>
              <a:rPr lang="en-US" altLang="ko-KR" sz="2400" dirty="0"/>
              <a:t>, NPC, </a:t>
            </a:r>
            <a:r>
              <a:rPr lang="ko-KR" altLang="en-US" sz="2400" dirty="0"/>
              <a:t>엔딩</a:t>
            </a:r>
            <a:endParaRPr lang="en-US" altLang="ko-KR" sz="2400" dirty="0"/>
          </a:p>
          <a:p>
            <a:pPr marL="514350" indent="-514350">
              <a:buFont typeface="+mj-ea"/>
              <a:buAutoNum type="arabicPeriod"/>
            </a:pPr>
            <a:endParaRPr lang="en-US" altLang="ko-KR" sz="2400" dirty="0"/>
          </a:p>
          <a:p>
            <a:pPr marL="514350" marR="0" lvl="0" indent="-51435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</a:t>
            </a:r>
            <a:endParaRPr lang="en-US" altLang="ko-KR" sz="2400" dirty="0"/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/>
              <a:t>농사 </a:t>
            </a:r>
            <a:r>
              <a:rPr lang="en-US" altLang="ko-KR" dirty="0"/>
              <a:t>|</a:t>
            </a:r>
            <a:r>
              <a:rPr lang="en-US" altLang="ko-KR" sz="2000" dirty="0"/>
              <a:t> </a:t>
            </a:r>
            <a:r>
              <a:rPr lang="ko-KR" altLang="en-US" sz="2000" dirty="0"/>
              <a:t>기본 맵</a:t>
            </a:r>
            <a:r>
              <a:rPr lang="en-US" altLang="ko-KR" sz="2000" dirty="0"/>
              <a:t>, </a:t>
            </a:r>
            <a:r>
              <a:rPr lang="ko-KR" altLang="en-US" sz="2000" dirty="0"/>
              <a:t>작물</a:t>
            </a: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/>
              <a:t>광산 </a:t>
            </a:r>
            <a:r>
              <a:rPr lang="en-US" altLang="ko-KR" dirty="0"/>
              <a:t>| </a:t>
            </a:r>
            <a:r>
              <a:rPr lang="ko-KR" altLang="en-US" sz="2000" dirty="0"/>
              <a:t>광산 맵</a:t>
            </a:r>
            <a:r>
              <a:rPr lang="en-US" altLang="ko-KR" sz="2000" dirty="0"/>
              <a:t>, </a:t>
            </a:r>
            <a:r>
              <a:rPr lang="ko-KR" altLang="en-US" sz="2000" dirty="0"/>
              <a:t>몬스터</a:t>
            </a:r>
            <a:endParaRPr lang="en-US" altLang="ko-KR" sz="2000" dirty="0"/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/>
              <a:t>이벤트 </a:t>
            </a:r>
            <a:r>
              <a:rPr lang="en-US" altLang="ko-KR" dirty="0"/>
              <a:t>| </a:t>
            </a:r>
            <a:r>
              <a:rPr lang="ko-KR" altLang="en-US" sz="2000" dirty="0"/>
              <a:t>이벤트 개요</a:t>
            </a:r>
            <a:r>
              <a:rPr lang="en-US" altLang="ko-KR" sz="2000" dirty="0"/>
              <a:t>, </a:t>
            </a:r>
            <a:r>
              <a:rPr lang="ko-KR" altLang="en-US" sz="2000" dirty="0"/>
              <a:t>이벤트 아이템</a:t>
            </a: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/>
              <a:t>크래프트 </a:t>
            </a:r>
            <a:r>
              <a:rPr lang="en-US" altLang="ko-KR" dirty="0"/>
              <a:t>| </a:t>
            </a:r>
            <a:r>
              <a:rPr lang="ko-KR" altLang="en-US" sz="2000" dirty="0"/>
              <a:t>기타 아이템</a:t>
            </a:r>
            <a:endParaRPr lang="en-US" altLang="ko-KR" sz="3200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Font typeface="+mj-ea"/>
              <a:buAutoNum type="arabicPeriod"/>
            </a:pPr>
            <a:r>
              <a:rPr lang="ko-KR" altLang="en-US" dirty="0"/>
              <a:t>시스템</a:t>
            </a: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/>
              <a:t>시간 시스템</a:t>
            </a: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 err="1"/>
              <a:t>스테이터스</a:t>
            </a: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/>
              <a:t>상점 </a:t>
            </a:r>
            <a:r>
              <a:rPr lang="en-US" altLang="ko-KR" dirty="0"/>
              <a:t>| </a:t>
            </a:r>
            <a:r>
              <a:rPr lang="en-US" altLang="ko-KR" sz="2000" dirty="0"/>
              <a:t>UI, </a:t>
            </a:r>
            <a:r>
              <a:rPr lang="ko-KR" altLang="en-US" sz="2000" dirty="0"/>
              <a:t>작물</a:t>
            </a:r>
            <a:r>
              <a:rPr lang="en-US" altLang="ko-KR" sz="2000" dirty="0"/>
              <a:t>, </a:t>
            </a:r>
            <a:r>
              <a:rPr lang="ko-KR" altLang="en-US" sz="2000" dirty="0"/>
              <a:t>기구</a:t>
            </a:r>
            <a:r>
              <a:rPr lang="en-US" altLang="ko-KR" sz="2000" dirty="0"/>
              <a:t>, DB</a:t>
            </a:r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/>
              <a:t>전투 </a:t>
            </a:r>
            <a:r>
              <a:rPr lang="en-US" altLang="ko-KR" dirty="0"/>
              <a:t>| </a:t>
            </a:r>
            <a:r>
              <a:rPr lang="ko-KR" altLang="en-US" sz="2000" dirty="0"/>
              <a:t>스킬</a:t>
            </a:r>
            <a:r>
              <a:rPr lang="en-US" altLang="ko-KR" sz="2000" dirty="0"/>
              <a:t>, </a:t>
            </a:r>
            <a:r>
              <a:rPr lang="ko-KR" altLang="en-US" sz="2000" dirty="0"/>
              <a:t>아이템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71245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2D7A053-D4CC-44FD-A3E6-3610E0C431BE}"/>
              </a:ext>
            </a:extLst>
          </p:cNvPr>
          <p:cNvSpPr/>
          <p:nvPr/>
        </p:nvSpPr>
        <p:spPr>
          <a:xfrm>
            <a:off x="1411" y="0"/>
            <a:ext cx="19199578" cy="6864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82A5C-A846-4E09-8D60-827C58238E6D}"/>
              </a:ext>
            </a:extLst>
          </p:cNvPr>
          <p:cNvSpPr txBox="1"/>
          <p:nvPr/>
        </p:nvSpPr>
        <p:spPr>
          <a:xfrm>
            <a:off x="1411" y="115078"/>
            <a:ext cx="4578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[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인벤토리 아이템 </a:t>
            </a:r>
            <a:r>
              <a:rPr lang="ko-KR" altLang="en-US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툴팁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]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590E399-D666-4A75-A4CF-2DA87684867D}"/>
              </a:ext>
            </a:extLst>
          </p:cNvPr>
          <p:cNvGrpSpPr/>
          <p:nvPr/>
        </p:nvGrpSpPr>
        <p:grpSpPr>
          <a:xfrm>
            <a:off x="679600" y="2699088"/>
            <a:ext cx="7483459" cy="5619517"/>
            <a:chOff x="645029" y="2032536"/>
            <a:chExt cx="7873626" cy="56203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4D807A-B091-488F-B937-9C005677ED96}"/>
                </a:ext>
              </a:extLst>
            </p:cNvPr>
            <p:cNvSpPr txBox="1"/>
            <p:nvPr/>
          </p:nvSpPr>
          <p:spPr>
            <a:xfrm>
              <a:off x="1843087" y="2032536"/>
              <a:ext cx="6086477" cy="523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&lt;</a:t>
              </a:r>
              <a:r>
                <a:rPr lang="ko-KR" altLang="en-US" sz="2800" b="1" dirty="0"/>
                <a:t>기존 인벤토리 아이템 </a:t>
              </a:r>
              <a:r>
                <a:rPr lang="ko-KR" altLang="en-US" sz="2800" b="1" dirty="0" err="1"/>
                <a:t>툴팁</a:t>
              </a:r>
              <a:r>
                <a:rPr lang="en-US" altLang="ko-KR" sz="2800" b="1" dirty="0"/>
                <a:t>&gt;</a:t>
              </a:r>
              <a:endParaRPr lang="ko-KR" altLang="en-US" sz="2800" b="1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9611241-85EE-4C14-B590-FB1740276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4341" y="2875662"/>
              <a:ext cx="5967730" cy="328225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800809-07A1-4193-A7CC-8CD9FCF35584}"/>
                </a:ext>
              </a:extLst>
            </p:cNvPr>
            <p:cNvSpPr txBox="1"/>
            <p:nvPr/>
          </p:nvSpPr>
          <p:spPr>
            <a:xfrm>
              <a:off x="1471613" y="6729413"/>
              <a:ext cx="6220458" cy="92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05" indent="-285705">
                <a:buFont typeface="Wingdings" panose="05000000000000000000" pitchFamily="2" charset="2"/>
                <a:buChar char="l"/>
              </a:pPr>
              <a:r>
                <a:rPr lang="ko-KR" altLang="en-US" dirty="0"/>
                <a:t>영어 이름</a:t>
              </a:r>
              <a:endParaRPr lang="en-US" altLang="ko-KR" dirty="0"/>
            </a:p>
            <a:p>
              <a:pPr marL="285705" indent="-285705">
                <a:buFont typeface="Wingdings" panose="05000000000000000000" pitchFamily="2" charset="2"/>
                <a:buChar char="l"/>
              </a:pPr>
              <a:endParaRPr lang="en-US" altLang="ko-KR" dirty="0"/>
            </a:p>
            <a:p>
              <a:pPr marL="285705" indent="-285705">
                <a:buFont typeface="Wingdings" panose="05000000000000000000" pitchFamily="2" charset="2"/>
                <a:buChar char="l"/>
              </a:pPr>
              <a:r>
                <a:rPr lang="ko-KR" altLang="en-US" dirty="0"/>
                <a:t>부족한 </a:t>
              </a:r>
              <a:r>
                <a:rPr lang="ko-KR" altLang="en-US" dirty="0" err="1"/>
                <a:t>툴팁</a:t>
              </a:r>
              <a:r>
                <a:rPr lang="ko-KR" altLang="en-US" dirty="0"/>
                <a:t> 정보</a:t>
              </a: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6E86D14-373B-45BD-AA56-05808C637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029" y="2870654"/>
              <a:ext cx="7873626" cy="3282251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5B93CE8-508E-4D67-BFA2-D4C8DFDD2513}"/>
              </a:ext>
            </a:extLst>
          </p:cNvPr>
          <p:cNvGrpSpPr/>
          <p:nvPr/>
        </p:nvGrpSpPr>
        <p:grpSpPr>
          <a:xfrm>
            <a:off x="10388990" y="2699088"/>
            <a:ext cx="7483459" cy="6116372"/>
            <a:chOff x="9774742" y="2775486"/>
            <a:chExt cx="7484559" cy="611727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F6F99A4-4E35-4206-875E-C1EB5449F4EB}"/>
                </a:ext>
              </a:extLst>
            </p:cNvPr>
            <p:cNvGrpSpPr/>
            <p:nvPr/>
          </p:nvGrpSpPr>
          <p:grpSpPr>
            <a:xfrm>
              <a:off x="9774742" y="2775486"/>
              <a:ext cx="7484559" cy="4125377"/>
              <a:chOff x="645029" y="2032536"/>
              <a:chExt cx="7873626" cy="412537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EFEC4C-5116-40C0-B0AA-57B4B43DC9DE}"/>
                  </a:ext>
                </a:extLst>
              </p:cNvPr>
              <p:cNvSpPr txBox="1"/>
              <p:nvPr/>
            </p:nvSpPr>
            <p:spPr>
              <a:xfrm>
                <a:off x="1843087" y="2032536"/>
                <a:ext cx="6086477" cy="523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/>
                  <a:t>&lt;</a:t>
                </a:r>
                <a:r>
                  <a:rPr lang="ko-KR" altLang="en-US" sz="2800" b="1" dirty="0"/>
                  <a:t>변경 인벤토리 아이템 </a:t>
                </a:r>
                <a:r>
                  <a:rPr lang="ko-KR" altLang="en-US" sz="2800" b="1" dirty="0" err="1"/>
                  <a:t>툴팁</a:t>
                </a:r>
                <a:r>
                  <a:rPr lang="en-US" altLang="ko-KR" sz="2800" b="1" dirty="0"/>
                  <a:t>&gt;</a:t>
                </a:r>
                <a:endParaRPr lang="ko-KR" altLang="en-US" sz="2800" b="1" dirty="0"/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B4D146CD-4436-4C55-9927-2176448BA7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24341" y="2875662"/>
                <a:ext cx="5967730" cy="3282251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B53FAAFA-1A44-4365-8338-8031989E69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029" y="2870654"/>
                <a:ext cx="7873626" cy="3282251"/>
              </a:xfrm>
              <a:prstGeom prst="rect">
                <a:avLst/>
              </a:prstGeom>
            </p:spPr>
          </p:pic>
        </p:grp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989F7AC-3758-4EE2-8B0B-E25355774BEC}"/>
                </a:ext>
              </a:extLst>
            </p:cNvPr>
            <p:cNvSpPr/>
            <p:nvPr/>
          </p:nvSpPr>
          <p:spPr>
            <a:xfrm>
              <a:off x="11354441" y="4907074"/>
              <a:ext cx="1514444" cy="64293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칠각형 12">
              <a:extLst>
                <a:ext uri="{FF2B5EF4-FFF2-40B4-BE49-F238E27FC236}">
                  <a16:creationId xmlns:a16="http://schemas.microsoft.com/office/drawing/2014/main" id="{F13DA9D5-B71E-4A8B-80DA-ED054972CC0D}"/>
                </a:ext>
              </a:extLst>
            </p:cNvPr>
            <p:cNvSpPr/>
            <p:nvPr/>
          </p:nvSpPr>
          <p:spPr>
            <a:xfrm>
              <a:off x="12600735" y="4758971"/>
              <a:ext cx="364052" cy="323617"/>
            </a:xfrm>
            <a:prstGeom prst="heptag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4" name="칠각형 13">
              <a:extLst>
                <a:ext uri="{FF2B5EF4-FFF2-40B4-BE49-F238E27FC236}">
                  <a16:creationId xmlns:a16="http://schemas.microsoft.com/office/drawing/2014/main" id="{5B2B74AD-CEB5-497E-8662-49C0EB917328}"/>
                </a:ext>
              </a:extLst>
            </p:cNvPr>
            <p:cNvSpPr/>
            <p:nvPr/>
          </p:nvSpPr>
          <p:spPr>
            <a:xfrm>
              <a:off x="10523408" y="7418968"/>
              <a:ext cx="364052" cy="342900"/>
            </a:xfrm>
            <a:prstGeom prst="heptag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7181A9-5E44-4E53-A141-62B360C05F14}"/>
                </a:ext>
              </a:extLst>
            </p:cNvPr>
            <p:cNvSpPr txBox="1"/>
            <p:nvPr/>
          </p:nvSpPr>
          <p:spPr>
            <a:xfrm>
              <a:off x="11039555" y="7415213"/>
              <a:ext cx="4690766" cy="1477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한글 이름 변경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* </a:t>
              </a:r>
              <a:r>
                <a:rPr lang="ko-KR" altLang="en-US" dirty="0"/>
                <a:t>판매가</a:t>
              </a:r>
              <a:r>
                <a:rPr lang="en-US" altLang="ko-KR" dirty="0"/>
                <a:t>, </a:t>
              </a:r>
              <a:r>
                <a:rPr lang="ko-KR" altLang="en-US" dirty="0"/>
                <a:t>성장기간</a:t>
              </a:r>
              <a:r>
                <a:rPr lang="en-US" altLang="ko-KR" dirty="0"/>
                <a:t>, </a:t>
              </a:r>
              <a:r>
                <a:rPr lang="ko-KR" altLang="en-US" dirty="0"/>
                <a:t>경험치</a:t>
              </a:r>
              <a:r>
                <a:rPr lang="en-US" altLang="ko-KR" dirty="0"/>
                <a:t>, HP</a:t>
              </a:r>
              <a:r>
                <a:rPr lang="ko-KR" altLang="en-US" dirty="0" err="1"/>
                <a:t>회복량</a:t>
              </a:r>
              <a:endParaRPr lang="en-US" altLang="ko-KR" dirty="0"/>
            </a:p>
            <a:p>
              <a:r>
                <a:rPr lang="ko-KR" altLang="en-US" dirty="0"/>
                <a:t>비고 </a:t>
              </a:r>
              <a:r>
                <a:rPr lang="ko-KR" altLang="en-US" dirty="0" err="1"/>
                <a:t>툴팁</a:t>
              </a:r>
              <a:r>
                <a:rPr lang="ko-KR" altLang="en-US" dirty="0"/>
                <a:t> 추가</a:t>
              </a:r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8B03013-D959-4FBA-AEB4-A71DB659671F}"/>
                </a:ext>
              </a:extLst>
            </p:cNvPr>
            <p:cNvSpPr/>
            <p:nvPr/>
          </p:nvSpPr>
          <p:spPr>
            <a:xfrm>
              <a:off x="11409004" y="5654224"/>
              <a:ext cx="2935645" cy="118424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칠각형 49">
              <a:extLst>
                <a:ext uri="{FF2B5EF4-FFF2-40B4-BE49-F238E27FC236}">
                  <a16:creationId xmlns:a16="http://schemas.microsoft.com/office/drawing/2014/main" id="{3B801319-E3EE-4C8C-B308-DD91A6D842A6}"/>
                </a:ext>
              </a:extLst>
            </p:cNvPr>
            <p:cNvSpPr/>
            <p:nvPr/>
          </p:nvSpPr>
          <p:spPr>
            <a:xfrm>
              <a:off x="13424741" y="5399881"/>
              <a:ext cx="364052" cy="342900"/>
            </a:xfrm>
            <a:prstGeom prst="heptag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" name="칠각형 51">
              <a:extLst>
                <a:ext uri="{FF2B5EF4-FFF2-40B4-BE49-F238E27FC236}">
                  <a16:creationId xmlns:a16="http://schemas.microsoft.com/office/drawing/2014/main" id="{53559A7F-3034-4D0B-99F1-5C2B32D3348F}"/>
                </a:ext>
              </a:extLst>
            </p:cNvPr>
            <p:cNvSpPr/>
            <p:nvPr/>
          </p:nvSpPr>
          <p:spPr>
            <a:xfrm>
              <a:off x="10523408" y="8076007"/>
              <a:ext cx="364052" cy="342900"/>
            </a:xfrm>
            <a:prstGeom prst="heptag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767602A3-C446-4C85-B2CF-204FE56CDEBA}"/>
              </a:ext>
            </a:extLst>
          </p:cNvPr>
          <p:cNvSpPr/>
          <p:nvPr/>
        </p:nvSpPr>
        <p:spPr>
          <a:xfrm>
            <a:off x="8218903" y="4287407"/>
            <a:ext cx="2114239" cy="20713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246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0ADCE1-56F9-404F-B5E3-9A5B5168E3E4}"/>
              </a:ext>
            </a:extLst>
          </p:cNvPr>
          <p:cNvSpPr/>
          <p:nvPr/>
        </p:nvSpPr>
        <p:spPr>
          <a:xfrm>
            <a:off x="1411" y="0"/>
            <a:ext cx="19199578" cy="6864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82A5C-A846-4E09-8D60-827C58238E6D}"/>
              </a:ext>
            </a:extLst>
          </p:cNvPr>
          <p:cNvSpPr txBox="1"/>
          <p:nvPr/>
        </p:nvSpPr>
        <p:spPr>
          <a:xfrm>
            <a:off x="1411" y="115078"/>
            <a:ext cx="4387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[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아이템 </a:t>
            </a:r>
            <a:r>
              <a:rPr lang="ko-KR" altLang="en-US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툴팁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개선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]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4D807A-B091-488F-B937-9C005677ED96}"/>
              </a:ext>
            </a:extLst>
          </p:cNvPr>
          <p:cNvSpPr txBox="1"/>
          <p:nvPr/>
        </p:nvSpPr>
        <p:spPr>
          <a:xfrm>
            <a:off x="2276606" y="2235132"/>
            <a:ext cx="3267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&lt;</a:t>
            </a:r>
            <a:r>
              <a:rPr lang="ko-KR" altLang="en-US" sz="2800" b="1" dirty="0"/>
              <a:t>재료 </a:t>
            </a:r>
            <a:r>
              <a:rPr lang="ko-KR" altLang="en-US" sz="2800" b="1" dirty="0" err="1"/>
              <a:t>툴팁</a:t>
            </a:r>
            <a:r>
              <a:rPr lang="en-US" altLang="ko-KR" sz="2800" b="1" dirty="0"/>
              <a:t>&gt;</a:t>
            </a:r>
            <a:endParaRPr lang="ko-KR" alt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94ACCB-B951-4435-8896-6A03EDD0EC48}"/>
              </a:ext>
            </a:extLst>
          </p:cNvPr>
          <p:cNvSpPr txBox="1"/>
          <p:nvPr/>
        </p:nvSpPr>
        <p:spPr>
          <a:xfrm>
            <a:off x="8143104" y="2235132"/>
            <a:ext cx="3267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&lt;</a:t>
            </a:r>
            <a:r>
              <a:rPr lang="ko-KR" altLang="en-US" sz="2800" b="1" dirty="0"/>
              <a:t>무기 </a:t>
            </a:r>
            <a:r>
              <a:rPr lang="ko-KR" altLang="en-US" sz="2800" b="1" dirty="0" err="1"/>
              <a:t>툴팁</a:t>
            </a:r>
            <a:r>
              <a:rPr lang="en-US" altLang="ko-KR" sz="2800" b="1" dirty="0"/>
              <a:t>&gt;</a:t>
            </a:r>
            <a:endParaRPr lang="ko-KR" altLang="en-US" sz="2800" b="1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8F37A94-A8F7-4C46-A3F9-C0410035EBBF}"/>
              </a:ext>
            </a:extLst>
          </p:cNvPr>
          <p:cNvGrpSpPr/>
          <p:nvPr/>
        </p:nvGrpSpPr>
        <p:grpSpPr>
          <a:xfrm>
            <a:off x="1389063" y="3306601"/>
            <a:ext cx="16082152" cy="4436624"/>
            <a:chOff x="-14545508" y="2564397"/>
            <a:chExt cx="22222959" cy="490870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62206FC-3B2F-4D25-B41A-318D46299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597" y="2564397"/>
              <a:ext cx="6305854" cy="489368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5F97D12-C0CF-4C84-801C-6486553A44D8}"/>
                </a:ext>
              </a:extLst>
            </p:cNvPr>
            <p:cNvSpPr txBox="1"/>
            <p:nvPr/>
          </p:nvSpPr>
          <p:spPr>
            <a:xfrm>
              <a:off x="1843085" y="3271839"/>
              <a:ext cx="4877009" cy="58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가구 이름</a:t>
              </a:r>
              <a:r>
                <a:rPr lang="en-US" altLang="ko-KR" sz="2835" dirty="0"/>
                <a:t> </a:t>
              </a:r>
              <a:r>
                <a:rPr lang="en-US" altLang="ko-KR" sz="1732" dirty="0"/>
                <a:t>(</a:t>
              </a:r>
              <a:r>
                <a:rPr lang="ko-KR" altLang="en-US" sz="1732" dirty="0"/>
                <a:t>등급표시</a:t>
              </a:r>
              <a:r>
                <a:rPr lang="en-US" altLang="ko-KR" sz="1732" dirty="0"/>
                <a:t>)</a:t>
              </a:r>
              <a:r>
                <a:rPr lang="ko-KR" altLang="en-US" sz="2800" b="1" dirty="0"/>
                <a:t> </a:t>
              </a:r>
              <a:endParaRPr lang="ko-KR" altLang="en-US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569FDF2-0439-410D-83E5-4E6CC6F7AE85}"/>
                </a:ext>
              </a:extLst>
            </p:cNvPr>
            <p:cNvSpPr txBox="1"/>
            <p:nvPr/>
          </p:nvSpPr>
          <p:spPr>
            <a:xfrm>
              <a:off x="1788465" y="4729905"/>
              <a:ext cx="5472114" cy="1328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판매가 </a:t>
              </a:r>
              <a:r>
                <a:rPr lang="en-US" altLang="ko-KR" dirty="0"/>
                <a:t>: 00 </a:t>
              </a:r>
              <a:r>
                <a:rPr lang="ko-KR" altLang="en-US" dirty="0"/>
                <a:t>원</a:t>
              </a:r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8D54159-DC1A-47E7-8AF4-D0188F5FC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545508" y="2579426"/>
              <a:ext cx="6305854" cy="489368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522900-3A3B-438D-A858-B2A9F6158152}"/>
                </a:ext>
              </a:extLst>
            </p:cNvPr>
            <p:cNvSpPr txBox="1"/>
            <p:nvPr/>
          </p:nvSpPr>
          <p:spPr>
            <a:xfrm>
              <a:off x="-14128639" y="4729905"/>
              <a:ext cx="5472114" cy="2553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판매가 </a:t>
              </a:r>
              <a:r>
                <a:rPr lang="en-US" altLang="ko-KR" dirty="0"/>
                <a:t>: 00 </a:t>
              </a:r>
              <a:r>
                <a:rPr lang="ko-KR" altLang="en-US" dirty="0"/>
                <a:t>원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성장 기간 </a:t>
              </a:r>
              <a:r>
                <a:rPr lang="en-US" altLang="ko-KR" dirty="0"/>
                <a:t>: 0 </a:t>
              </a:r>
              <a:r>
                <a:rPr lang="ko-KR" altLang="en-US" dirty="0"/>
                <a:t>일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경험치 </a:t>
              </a:r>
              <a:r>
                <a:rPr lang="en-US" altLang="ko-KR" dirty="0"/>
                <a:t>: 00</a:t>
              </a:r>
            </a:p>
            <a:p>
              <a:endParaRPr lang="en-US" altLang="ko-KR" dirty="0"/>
            </a:p>
            <a:p>
              <a:r>
                <a:rPr lang="ko-KR" altLang="en-US" dirty="0"/>
                <a:t>복용 시 효과 </a:t>
              </a:r>
              <a:r>
                <a:rPr lang="en-US" altLang="ko-KR" dirty="0"/>
                <a:t>: 00 </a:t>
              </a:r>
              <a:r>
                <a:rPr lang="ko-KR" altLang="en-US" dirty="0"/>
                <a:t>회복</a:t>
              </a:r>
              <a:endParaRPr lang="en-US" altLang="ko-KR" dirty="0"/>
            </a:p>
            <a:p>
              <a:endParaRPr lang="ko-KR" altLang="en-US" dirty="0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B864ED3-D77F-4804-980F-1C9E12CB2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586955" y="2564397"/>
              <a:ext cx="6305854" cy="489368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1CE071-3C52-401D-AAC9-3C4250804E37}"/>
                </a:ext>
              </a:extLst>
            </p:cNvPr>
            <p:cNvSpPr txBox="1"/>
            <p:nvPr/>
          </p:nvSpPr>
          <p:spPr>
            <a:xfrm>
              <a:off x="-6170087" y="4714876"/>
              <a:ext cx="5472114" cy="2247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판매가 </a:t>
              </a:r>
              <a:r>
                <a:rPr lang="en-US" altLang="ko-KR" dirty="0"/>
                <a:t>: 00 </a:t>
              </a:r>
              <a:r>
                <a:rPr lang="ko-KR" altLang="en-US" dirty="0"/>
                <a:t>원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소모 </a:t>
              </a:r>
              <a:r>
                <a:rPr lang="ko-KR" altLang="en-US" dirty="0" err="1"/>
                <a:t>스태미너</a:t>
              </a:r>
              <a:r>
                <a:rPr lang="ko-KR" altLang="en-US" dirty="0"/>
                <a:t>  </a:t>
              </a:r>
              <a:r>
                <a:rPr lang="en-US" altLang="ko-KR" dirty="0"/>
                <a:t>: 0</a:t>
              </a:r>
            </a:p>
            <a:p>
              <a:endParaRPr lang="en-US" altLang="ko-KR" dirty="0"/>
            </a:p>
            <a:p>
              <a:r>
                <a:rPr lang="ko-KR" altLang="en-US" dirty="0"/>
                <a:t>효과 </a:t>
              </a:r>
              <a:r>
                <a:rPr lang="en-US" altLang="ko-KR" dirty="0"/>
                <a:t>: 00</a:t>
              </a:r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20B2CEF-5EA0-4EEC-8891-A269E457F045}"/>
                </a:ext>
              </a:extLst>
            </p:cNvPr>
            <p:cNvSpPr txBox="1"/>
            <p:nvPr/>
          </p:nvSpPr>
          <p:spPr>
            <a:xfrm>
              <a:off x="-6170087" y="3289485"/>
              <a:ext cx="2928938" cy="578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무기 이름</a:t>
              </a:r>
              <a:endParaRPr lang="ko-KR" altLang="en-US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2B95349-91D7-429D-9FF4-41C93A21818A}"/>
                </a:ext>
              </a:extLst>
            </p:cNvPr>
            <p:cNvSpPr txBox="1"/>
            <p:nvPr/>
          </p:nvSpPr>
          <p:spPr>
            <a:xfrm>
              <a:off x="-13990737" y="3271839"/>
              <a:ext cx="4097830" cy="578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작물 이름 </a:t>
              </a:r>
              <a:r>
                <a:rPr lang="en-US" altLang="ko-KR" sz="1732" dirty="0"/>
                <a:t>(</a:t>
              </a:r>
              <a:r>
                <a:rPr lang="ko-KR" altLang="en-US" sz="1732" dirty="0"/>
                <a:t>등급표시</a:t>
              </a:r>
              <a:r>
                <a:rPr lang="en-US" altLang="ko-KR" sz="1732" dirty="0"/>
                <a:t>)</a:t>
              </a:r>
              <a:endParaRPr lang="ko-KR" alt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2CE3FCB-8ECA-439C-95A4-998368BDAA81}"/>
              </a:ext>
            </a:extLst>
          </p:cNvPr>
          <p:cNvSpPr txBox="1"/>
          <p:nvPr/>
        </p:nvSpPr>
        <p:spPr>
          <a:xfrm>
            <a:off x="13735113" y="2235132"/>
            <a:ext cx="3267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&lt;</a:t>
            </a:r>
            <a:r>
              <a:rPr lang="ko-KR" altLang="en-US" sz="2800" b="1" dirty="0"/>
              <a:t>가구 </a:t>
            </a:r>
            <a:r>
              <a:rPr lang="ko-KR" altLang="en-US" sz="2800" b="1" dirty="0" err="1"/>
              <a:t>툴팁</a:t>
            </a:r>
            <a:r>
              <a:rPr lang="en-US" altLang="ko-KR" sz="2800" b="1" dirty="0"/>
              <a:t>&gt;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48380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시스템 </a:t>
            </a:r>
            <a:r>
              <a:rPr lang="en-US" altLang="ko-KR" sz="2800" dirty="0"/>
              <a:t>- </a:t>
            </a:r>
            <a:r>
              <a:rPr lang="ko-KR" altLang="en-US" sz="2800" dirty="0"/>
              <a:t>상점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문제점 및 변경 사항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편의성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너무 많은 상품으로 인한 유저의 혼돈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품목 순차 개방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시스템</a:t>
            </a:r>
            <a:r>
              <a:rPr lang="ko-KR" altLang="en-US" dirty="0">
                <a:sym typeface="Wingdings" panose="05000000000000000000" pitchFamily="2" charset="2"/>
              </a:rPr>
              <a:t> 도입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카테고리 미 분류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탭 추가 </a:t>
            </a:r>
            <a:r>
              <a:rPr lang="ko-KR" altLang="en-US" dirty="0">
                <a:sym typeface="Wingdings" panose="05000000000000000000" pitchFamily="2" charset="2"/>
              </a:rPr>
              <a:t>및 카테고리 분류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en-US" altLang="ko-KR" dirty="0">
                <a:sym typeface="Wingdings" panose="05000000000000000000" pitchFamily="2" charset="2"/>
              </a:rPr>
              <a:t>UI </a:t>
            </a:r>
            <a:r>
              <a:rPr lang="ko-KR" altLang="en-US" dirty="0">
                <a:sym typeface="Wingdings" panose="05000000000000000000" pitchFamily="2" charset="2"/>
              </a:rPr>
              <a:t>편의성 개선 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작물에 대한 </a:t>
            </a:r>
            <a:r>
              <a:rPr lang="ko-KR" altLang="en-US" dirty="0" err="1"/>
              <a:t>밸런싱</a:t>
            </a:r>
            <a:r>
              <a:rPr lang="ko-KR" altLang="en-US" dirty="0"/>
              <a:t> </a:t>
            </a:r>
            <a:r>
              <a:rPr lang="ko-KR" altLang="en-US" dirty="0" err="1"/>
              <a:t>미고려</a:t>
            </a:r>
            <a:endParaRPr lang="en-US" altLang="ko-KR" dirty="0"/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도입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밸런싱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초안 적용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lvl="2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3941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DA692B-7173-49A6-8A59-00F4B70300DA}"/>
              </a:ext>
            </a:extLst>
          </p:cNvPr>
          <p:cNvSpPr/>
          <p:nvPr/>
        </p:nvSpPr>
        <p:spPr>
          <a:xfrm>
            <a:off x="1411" y="0"/>
            <a:ext cx="19199578" cy="6864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82A5C-A846-4E09-8D60-827C58238E6D}"/>
              </a:ext>
            </a:extLst>
          </p:cNvPr>
          <p:cNvSpPr txBox="1"/>
          <p:nvPr/>
        </p:nvSpPr>
        <p:spPr>
          <a:xfrm>
            <a:off x="1412" y="115078"/>
            <a:ext cx="4991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[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상점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UI]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9D6E4-6958-4EC9-9489-93B4CC6A540F}"/>
              </a:ext>
            </a:extLst>
          </p:cNvPr>
          <p:cNvSpPr txBox="1"/>
          <p:nvPr/>
        </p:nvSpPr>
        <p:spPr>
          <a:xfrm>
            <a:off x="1579051" y="1983211"/>
            <a:ext cx="5907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&lt;</a:t>
            </a:r>
            <a:r>
              <a:rPr lang="ko-KR" altLang="en-US" sz="3600" b="1" dirty="0"/>
              <a:t>상점 </a:t>
            </a:r>
            <a:r>
              <a:rPr lang="ko-KR" altLang="en-US" sz="3600" b="1" dirty="0" err="1"/>
              <a:t>설명창</a:t>
            </a:r>
            <a:r>
              <a:rPr lang="ko-KR" altLang="en-US" sz="3600" b="1" dirty="0"/>
              <a:t> 문제점</a:t>
            </a:r>
            <a:r>
              <a:rPr lang="en-US" altLang="ko-KR" sz="3600" b="1" dirty="0"/>
              <a:t>&gt;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E136C5-310A-4D3E-876E-33831209EF5C}"/>
              </a:ext>
            </a:extLst>
          </p:cNvPr>
          <p:cNvSpPr txBox="1"/>
          <p:nvPr/>
        </p:nvSpPr>
        <p:spPr>
          <a:xfrm>
            <a:off x="12734512" y="2018791"/>
            <a:ext cx="3459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&lt;</a:t>
            </a:r>
            <a:r>
              <a:rPr lang="ko-KR" altLang="en-US" sz="3600" b="1" dirty="0"/>
              <a:t>상점 개선점</a:t>
            </a:r>
            <a:r>
              <a:rPr lang="en-US" altLang="ko-KR" sz="3600" b="1" dirty="0"/>
              <a:t>&gt;</a:t>
            </a:r>
            <a:endParaRPr lang="ko-KR" altLang="en-US" b="1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E84868B-29FA-4984-90C8-A85AE51B559F}"/>
              </a:ext>
            </a:extLst>
          </p:cNvPr>
          <p:cNvSpPr/>
          <p:nvPr/>
        </p:nvSpPr>
        <p:spPr>
          <a:xfrm>
            <a:off x="8535712" y="3979278"/>
            <a:ext cx="2114239" cy="20713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AAD71F-38BE-466E-8A12-286DB3CF6905}"/>
              </a:ext>
            </a:extLst>
          </p:cNvPr>
          <p:cNvSpPr txBox="1"/>
          <p:nvPr/>
        </p:nvSpPr>
        <p:spPr>
          <a:xfrm>
            <a:off x="2051740" y="7393324"/>
            <a:ext cx="6842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05" indent="-285705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05" indent="-285705">
              <a:buFont typeface="Wingdings" panose="05000000000000000000" pitchFamily="2" charset="2"/>
              <a:buChar char="l"/>
            </a:pPr>
            <a:r>
              <a:rPr lang="ko-KR" altLang="en-US" dirty="0"/>
              <a:t>재료 등급 식별 불가</a:t>
            </a:r>
            <a:endParaRPr lang="en-US" altLang="ko-KR" dirty="0"/>
          </a:p>
          <a:p>
            <a:pPr marL="285705" indent="-285705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05" indent="-285705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05" indent="-285705">
              <a:buFont typeface="Wingdings" panose="05000000000000000000" pitchFamily="2" charset="2"/>
              <a:buChar char="l"/>
            </a:pPr>
            <a:r>
              <a:rPr lang="ko-KR" altLang="en-US" dirty="0"/>
              <a:t>한글과 영어가 공존</a:t>
            </a:r>
            <a:endParaRPr lang="en-US" altLang="ko-KR" dirty="0"/>
          </a:p>
          <a:p>
            <a:pPr marL="285705" indent="-285705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05" indent="-285705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05" indent="-285705">
              <a:buFont typeface="Wingdings" panose="05000000000000000000" pitchFamily="2" charset="2"/>
              <a:buChar char="l"/>
            </a:pPr>
            <a:r>
              <a:rPr lang="ko-KR" altLang="en-US" dirty="0"/>
              <a:t>부족한 </a:t>
            </a:r>
            <a:r>
              <a:rPr lang="ko-KR" altLang="en-US" dirty="0" err="1"/>
              <a:t>툴팁</a:t>
            </a:r>
            <a:r>
              <a:rPr lang="ko-KR" altLang="en-US" dirty="0"/>
              <a:t> 정보</a:t>
            </a:r>
            <a:endParaRPr lang="en-US" altLang="ko-KR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B6A31E5-1D96-4718-9A9E-566E4039EA19}"/>
              </a:ext>
            </a:extLst>
          </p:cNvPr>
          <p:cNvGrpSpPr/>
          <p:nvPr/>
        </p:nvGrpSpPr>
        <p:grpSpPr>
          <a:xfrm>
            <a:off x="10963874" y="2919332"/>
            <a:ext cx="6964052" cy="4191272"/>
            <a:chOff x="1162637" y="2869644"/>
            <a:chExt cx="7565456" cy="419188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B4C5D24-A4E2-4E50-982B-F8F5903F8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2637" y="2869644"/>
              <a:ext cx="7565456" cy="4191887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E08C1D8-9C19-4154-978F-E3A42DEA7BBB}"/>
                </a:ext>
              </a:extLst>
            </p:cNvPr>
            <p:cNvGrpSpPr/>
            <p:nvPr/>
          </p:nvGrpSpPr>
          <p:grpSpPr>
            <a:xfrm>
              <a:off x="1757362" y="4242539"/>
              <a:ext cx="2720924" cy="772374"/>
              <a:chOff x="1757362" y="4242539"/>
              <a:chExt cx="2720924" cy="772374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04F52CCC-9642-4A51-A60E-E094007DF2D0}"/>
                  </a:ext>
                </a:extLst>
              </p:cNvPr>
              <p:cNvSpPr/>
              <p:nvPr/>
            </p:nvSpPr>
            <p:spPr>
              <a:xfrm>
                <a:off x="1757362" y="4371975"/>
                <a:ext cx="2720924" cy="64293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칠각형 15">
                <a:extLst>
                  <a:ext uri="{FF2B5EF4-FFF2-40B4-BE49-F238E27FC236}">
                    <a16:creationId xmlns:a16="http://schemas.microsoft.com/office/drawing/2014/main" id="{A0E873C5-E725-44DA-B54E-F9D62A900A4F}"/>
                  </a:ext>
                </a:extLst>
              </p:cNvPr>
              <p:cNvSpPr/>
              <p:nvPr/>
            </p:nvSpPr>
            <p:spPr>
              <a:xfrm>
                <a:off x="3388816" y="4242539"/>
                <a:ext cx="395433" cy="342899"/>
              </a:xfrm>
              <a:prstGeom prst="heptagon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094F1E8-B630-450E-B8DF-28AFFF70C37E}"/>
                </a:ext>
              </a:extLst>
            </p:cNvPr>
            <p:cNvGrpSpPr/>
            <p:nvPr/>
          </p:nvGrpSpPr>
          <p:grpSpPr>
            <a:xfrm>
              <a:off x="6406801" y="4825060"/>
              <a:ext cx="2230219" cy="2071686"/>
              <a:chOff x="1757364" y="4371975"/>
              <a:chExt cx="1256172" cy="864228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A9D16F0E-F84D-4AED-A572-FCA8350A15F2}"/>
                  </a:ext>
                </a:extLst>
              </p:cNvPr>
              <p:cNvSpPr/>
              <p:nvPr/>
            </p:nvSpPr>
            <p:spPr>
              <a:xfrm>
                <a:off x="1757364" y="4371975"/>
                <a:ext cx="1256172" cy="86422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칠각형 22">
                <a:extLst>
                  <a:ext uri="{FF2B5EF4-FFF2-40B4-BE49-F238E27FC236}">
                    <a16:creationId xmlns:a16="http://schemas.microsoft.com/office/drawing/2014/main" id="{3F3E7C92-9C1A-4930-BF84-6C5882A42869}"/>
                  </a:ext>
                </a:extLst>
              </p:cNvPr>
              <p:cNvSpPr/>
              <p:nvPr/>
            </p:nvSpPr>
            <p:spPr>
              <a:xfrm>
                <a:off x="2126259" y="4451174"/>
                <a:ext cx="222728" cy="143045"/>
              </a:xfrm>
              <a:prstGeom prst="heptagon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FAC3C278-5A86-41C2-8935-8292F86E6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25" y="2876117"/>
            <a:ext cx="6965565" cy="4191272"/>
          </a:xfrm>
          <a:prstGeom prst="rect">
            <a:avLst/>
          </a:prstGeom>
        </p:spPr>
      </p:pic>
      <p:sp>
        <p:nvSpPr>
          <p:cNvPr id="13" name="칠각형 12">
            <a:extLst>
              <a:ext uri="{FF2B5EF4-FFF2-40B4-BE49-F238E27FC236}">
                <a16:creationId xmlns:a16="http://schemas.microsoft.com/office/drawing/2014/main" id="{22EE1FE8-3CAB-4D9C-8632-A1CBE3A2658A}"/>
              </a:ext>
            </a:extLst>
          </p:cNvPr>
          <p:cNvSpPr/>
          <p:nvPr/>
        </p:nvSpPr>
        <p:spPr>
          <a:xfrm>
            <a:off x="17046816" y="5879235"/>
            <a:ext cx="363998" cy="342851"/>
          </a:xfrm>
          <a:prstGeom prst="hep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1774C9F-81A9-446E-9286-1E39E987889A}"/>
              </a:ext>
            </a:extLst>
          </p:cNvPr>
          <p:cNvGrpSpPr/>
          <p:nvPr/>
        </p:nvGrpSpPr>
        <p:grpSpPr>
          <a:xfrm>
            <a:off x="11494678" y="7554025"/>
            <a:ext cx="4899357" cy="2585323"/>
            <a:chOff x="11294930" y="7397170"/>
            <a:chExt cx="4900077" cy="2585703"/>
          </a:xfrm>
        </p:grpSpPr>
        <p:sp>
          <p:nvSpPr>
            <p:cNvPr id="25" name="칠각형 24">
              <a:extLst>
                <a:ext uri="{FF2B5EF4-FFF2-40B4-BE49-F238E27FC236}">
                  <a16:creationId xmlns:a16="http://schemas.microsoft.com/office/drawing/2014/main" id="{D5E816CF-FA83-4489-A191-7453059FFA38}"/>
                </a:ext>
              </a:extLst>
            </p:cNvPr>
            <p:cNvSpPr/>
            <p:nvPr/>
          </p:nvSpPr>
          <p:spPr>
            <a:xfrm>
              <a:off x="11294930" y="7400925"/>
              <a:ext cx="364052" cy="342900"/>
            </a:xfrm>
            <a:prstGeom prst="heptag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AE7073-AC98-4506-9260-CE2E25E9AF54}"/>
                </a:ext>
              </a:extLst>
            </p:cNvPr>
            <p:cNvSpPr txBox="1"/>
            <p:nvPr/>
          </p:nvSpPr>
          <p:spPr>
            <a:xfrm>
              <a:off x="11811075" y="7397170"/>
              <a:ext cx="4383932" cy="2585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해당 아이템 등급 표시 </a:t>
              </a:r>
              <a:r>
                <a:rPr lang="en-US" altLang="ko-KR" sz="1260" dirty="0"/>
                <a:t>(</a:t>
              </a:r>
              <a:r>
                <a:rPr lang="ko-KR" altLang="en-US" sz="1260" dirty="0"/>
                <a:t>등급 구현 이미지 자율</a:t>
              </a:r>
              <a:r>
                <a:rPr lang="en-US" altLang="ko-KR" sz="1260" dirty="0"/>
                <a:t>)</a:t>
              </a:r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한글만 표시</a:t>
              </a:r>
              <a:r>
                <a:rPr lang="en-US" altLang="ko-KR" dirty="0"/>
                <a:t>, </a:t>
              </a:r>
              <a:r>
                <a:rPr lang="ko-KR" altLang="en-US" dirty="0"/>
                <a:t>등급표시 </a:t>
              </a:r>
              <a:r>
                <a:rPr lang="en-US" altLang="ko-KR" sz="1260" dirty="0"/>
                <a:t>(</a:t>
              </a:r>
              <a:r>
                <a:rPr lang="ko-KR" altLang="en-US" sz="1260" dirty="0"/>
                <a:t>등급 구현 이미지 자율</a:t>
              </a:r>
              <a:r>
                <a:rPr lang="en-US" altLang="ko-KR" sz="1260" dirty="0"/>
                <a:t>)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* </a:t>
              </a:r>
              <a:r>
                <a:rPr lang="ko-KR" altLang="en-US" dirty="0"/>
                <a:t>판매가</a:t>
              </a:r>
              <a:r>
                <a:rPr lang="en-US" altLang="ko-KR" dirty="0"/>
                <a:t>, </a:t>
              </a:r>
              <a:r>
                <a:rPr lang="ko-KR" altLang="en-US" dirty="0"/>
                <a:t>성장기간</a:t>
              </a:r>
              <a:r>
                <a:rPr lang="en-US" altLang="ko-KR" dirty="0"/>
                <a:t>, </a:t>
              </a:r>
              <a:r>
                <a:rPr lang="ko-KR" altLang="en-US" dirty="0"/>
                <a:t>경험치</a:t>
              </a:r>
              <a:r>
                <a:rPr lang="en-US" altLang="ko-KR" dirty="0"/>
                <a:t>, HP</a:t>
              </a:r>
              <a:r>
                <a:rPr lang="ko-KR" altLang="en-US" dirty="0" err="1"/>
                <a:t>회복량</a:t>
              </a:r>
              <a:endParaRPr lang="en-US" altLang="ko-KR" dirty="0"/>
            </a:p>
            <a:p>
              <a:r>
                <a:rPr lang="ko-KR" altLang="en-US" dirty="0"/>
                <a:t>비고 </a:t>
              </a:r>
              <a:r>
                <a:rPr lang="ko-KR" altLang="en-US" dirty="0" err="1"/>
                <a:t>툴팁</a:t>
              </a:r>
              <a:r>
                <a:rPr lang="ko-KR" altLang="en-US" dirty="0"/>
                <a:t> 추가</a:t>
              </a:r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35" name="칠각형 34">
              <a:extLst>
                <a:ext uri="{FF2B5EF4-FFF2-40B4-BE49-F238E27FC236}">
                  <a16:creationId xmlns:a16="http://schemas.microsoft.com/office/drawing/2014/main" id="{A86173BE-F2DC-41EF-BA79-B40966BEBEDB}"/>
                </a:ext>
              </a:extLst>
            </p:cNvPr>
            <p:cNvSpPr/>
            <p:nvPr/>
          </p:nvSpPr>
          <p:spPr>
            <a:xfrm>
              <a:off x="11294930" y="8245762"/>
              <a:ext cx="364052" cy="342901"/>
            </a:xfrm>
            <a:prstGeom prst="heptag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6" name="칠각형 35">
              <a:extLst>
                <a:ext uri="{FF2B5EF4-FFF2-40B4-BE49-F238E27FC236}">
                  <a16:creationId xmlns:a16="http://schemas.microsoft.com/office/drawing/2014/main" id="{0028BF95-5A6E-40C2-A1FB-D28E4713C86A}"/>
                </a:ext>
              </a:extLst>
            </p:cNvPr>
            <p:cNvSpPr/>
            <p:nvPr/>
          </p:nvSpPr>
          <p:spPr>
            <a:xfrm>
              <a:off x="11294930" y="9143634"/>
              <a:ext cx="364052" cy="342901"/>
            </a:xfrm>
            <a:prstGeom prst="heptag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FFE1285-E689-4B10-8CFE-91DEF201BD9E}"/>
              </a:ext>
            </a:extLst>
          </p:cNvPr>
          <p:cNvSpPr txBox="1"/>
          <p:nvPr/>
        </p:nvSpPr>
        <p:spPr>
          <a:xfrm>
            <a:off x="762148" y="10080443"/>
            <a:ext cx="907451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54" b="1" dirty="0"/>
              <a:t>* </a:t>
            </a:r>
            <a:r>
              <a:rPr lang="ko-KR" altLang="en-US" sz="1654" b="1" dirty="0"/>
              <a:t>초록색 박스 정보는 그대로 유지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0CFCA5-881C-43E2-976C-5B2362D476F7}"/>
              </a:ext>
            </a:extLst>
          </p:cNvPr>
          <p:cNvSpPr/>
          <p:nvPr/>
        </p:nvSpPr>
        <p:spPr>
          <a:xfrm>
            <a:off x="1427795" y="3543068"/>
            <a:ext cx="6153827" cy="6240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D48DEAA-FF6A-491B-8030-379B5A384928}"/>
              </a:ext>
            </a:extLst>
          </p:cNvPr>
          <p:cNvSpPr/>
          <p:nvPr/>
        </p:nvSpPr>
        <p:spPr>
          <a:xfrm>
            <a:off x="12671834" y="4505461"/>
            <a:ext cx="430383" cy="4455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5C7F4A9-723D-4ABA-AB12-5042BB2922DE}"/>
              </a:ext>
            </a:extLst>
          </p:cNvPr>
          <p:cNvSpPr/>
          <p:nvPr/>
        </p:nvSpPr>
        <p:spPr>
          <a:xfrm>
            <a:off x="12685079" y="4520104"/>
            <a:ext cx="363998" cy="44551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35" dirty="0">
                <a:solidFill>
                  <a:srgbClr val="7030A0"/>
                </a:solidFill>
              </a:rPr>
              <a:t>3</a:t>
            </a:r>
            <a:endParaRPr lang="ko-KR" altLang="en-US" sz="2835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965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상점</a:t>
            </a:r>
            <a:r>
              <a:rPr lang="en-US" altLang="ko-KR" dirty="0"/>
              <a:t>-</a:t>
            </a:r>
            <a:r>
              <a:rPr lang="ko-KR" altLang="en-US" dirty="0"/>
              <a:t>작물 탭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040BFC-6BBB-4639-A10D-C2DF4DE93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00" y="1599231"/>
            <a:ext cx="5941812" cy="67426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68EA74-21C8-4233-8581-AEB6599F9338}"/>
              </a:ext>
            </a:extLst>
          </p:cNvPr>
          <p:cNvSpPr txBox="1"/>
          <p:nvPr/>
        </p:nvSpPr>
        <p:spPr>
          <a:xfrm>
            <a:off x="8905374" y="6989668"/>
            <a:ext cx="74415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작물 탭</a:t>
            </a:r>
            <a:r>
              <a:rPr lang="en-US" altLang="ko-KR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b="1" dirty="0"/>
              <a:t>해금</a:t>
            </a:r>
            <a:r>
              <a:rPr lang="en-US" altLang="ko-KR" b="1" dirty="0"/>
              <a:t>: </a:t>
            </a:r>
            <a:r>
              <a:rPr lang="ko-KR" altLang="en-US" b="1" dirty="0"/>
              <a:t>상점에서 뜨지 않던 항목들이 조건에 따라 개방됨</a:t>
            </a:r>
            <a:endParaRPr lang="en-US" altLang="ko-KR" b="1" dirty="0"/>
          </a:p>
          <a:p>
            <a:pPr marL="400050" indent="-400050">
              <a:buFont typeface="+mj-lt"/>
              <a:buAutoNum type="romanUcPeriod"/>
            </a:pPr>
            <a:endParaRPr lang="en-US" altLang="ko-KR" b="1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b="1" dirty="0"/>
              <a:t>누적 </a:t>
            </a:r>
            <a:r>
              <a:rPr lang="ko-KR" altLang="en-US" b="1" dirty="0" err="1"/>
              <a:t>판매금</a:t>
            </a:r>
            <a:r>
              <a:rPr lang="ko-KR" altLang="en-US" b="1" dirty="0"/>
              <a:t> </a:t>
            </a:r>
            <a:r>
              <a:rPr lang="en-US" altLang="ko-KR" b="1" dirty="0"/>
              <a:t>1000</a:t>
            </a:r>
            <a:r>
              <a:rPr lang="ko-KR" altLang="en-US" b="1" dirty="0"/>
              <a:t>원 </a:t>
            </a:r>
            <a:r>
              <a:rPr lang="ko-KR" altLang="en-US" dirty="0"/>
              <a:t>이상 </a:t>
            </a:r>
            <a:r>
              <a:rPr lang="en-US" altLang="ko-KR" dirty="0"/>
              <a:t>2</a:t>
            </a:r>
            <a:r>
              <a:rPr lang="ko-KR" altLang="en-US" dirty="0"/>
              <a:t>등급 작물 해금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b="1" dirty="0"/>
              <a:t>누적 </a:t>
            </a:r>
            <a:r>
              <a:rPr lang="ko-KR" altLang="en-US" b="1" dirty="0" err="1"/>
              <a:t>판매급</a:t>
            </a:r>
            <a:r>
              <a:rPr lang="ko-KR" altLang="en-US" b="1" dirty="0"/>
              <a:t> </a:t>
            </a:r>
            <a:r>
              <a:rPr lang="en-US" altLang="ko-KR" b="1" dirty="0"/>
              <a:t>3000</a:t>
            </a:r>
            <a:r>
              <a:rPr lang="ko-KR" altLang="en-US" b="1" dirty="0"/>
              <a:t>원 </a:t>
            </a:r>
            <a:r>
              <a:rPr lang="ko-KR" altLang="en-US" dirty="0"/>
              <a:t>이상 </a:t>
            </a:r>
            <a:r>
              <a:rPr lang="en-US" altLang="ko-KR" dirty="0"/>
              <a:t>1</a:t>
            </a:r>
            <a:r>
              <a:rPr lang="ko-KR" altLang="en-US" dirty="0"/>
              <a:t>등급 작물 해금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여름작물에 대해서만 판매 </a:t>
            </a:r>
            <a:r>
              <a:rPr lang="en-US" altLang="ko-KR" dirty="0"/>
              <a:t>(</a:t>
            </a:r>
            <a:r>
              <a:rPr lang="ko-KR" altLang="en-US" dirty="0"/>
              <a:t>컨셉 유지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443A87-5009-4433-BAFD-AC81A94E5F94}"/>
              </a:ext>
            </a:extLst>
          </p:cNvPr>
          <p:cNvSpPr txBox="1"/>
          <p:nvPr/>
        </p:nvSpPr>
        <p:spPr>
          <a:xfrm>
            <a:off x="2445923" y="1086128"/>
            <a:ext cx="2995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&lt;</a:t>
            </a:r>
            <a:r>
              <a:rPr lang="ko-KR" altLang="en-US" sz="2400" b="1" dirty="0"/>
              <a:t>이미지</a:t>
            </a:r>
            <a:r>
              <a:rPr lang="en-US" altLang="ko-KR" sz="2400" b="1" dirty="0"/>
              <a:t>&gt;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2A6B6B-FBFB-4A66-BA77-543C53910F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72" t="7579" r="42232" b="55963"/>
          <a:stretch/>
        </p:blipFill>
        <p:spPr>
          <a:xfrm>
            <a:off x="8082093" y="2203390"/>
            <a:ext cx="10147407" cy="44756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B1B7DB-3EA3-4345-B596-7530F54E6FAE}"/>
              </a:ext>
            </a:extLst>
          </p:cNvPr>
          <p:cNvSpPr txBox="1"/>
          <p:nvPr/>
        </p:nvSpPr>
        <p:spPr>
          <a:xfrm>
            <a:off x="11657913" y="1086128"/>
            <a:ext cx="2995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&lt;UI&gt;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B784F-B950-451F-A9B6-D6D48DB5A54D}"/>
              </a:ext>
            </a:extLst>
          </p:cNvPr>
          <p:cNvSpPr txBox="1"/>
          <p:nvPr/>
        </p:nvSpPr>
        <p:spPr>
          <a:xfrm>
            <a:off x="14793885" y="1547793"/>
            <a:ext cx="392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탭 추가 및 카테고리 분류</a:t>
            </a:r>
            <a:r>
              <a:rPr lang="en-US" altLang="ko-KR" b="1" dirty="0"/>
              <a:t>, UI </a:t>
            </a:r>
            <a:r>
              <a:rPr lang="ko-KR" altLang="en-US" b="1" dirty="0"/>
              <a:t>추가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AEA70C-8775-467D-BCF7-E4D35D789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820" y="1071840"/>
            <a:ext cx="1079746" cy="1206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1C76BD-25E0-4201-90CD-3F5000D192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74" y="1069453"/>
            <a:ext cx="1079746" cy="120677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A181775-2E65-4575-AB3E-91CD1CFD14D2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 flipV="1">
            <a:off x="9164820" y="1672841"/>
            <a:ext cx="5629065" cy="59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05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상점</a:t>
            </a:r>
            <a:r>
              <a:rPr lang="en-US" altLang="ko-KR" dirty="0"/>
              <a:t>-</a:t>
            </a:r>
            <a:r>
              <a:rPr lang="ko-KR" altLang="en-US" dirty="0"/>
              <a:t>기구 탭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040BFC-6BBB-4639-A10D-C2DF4DE93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00" y="1599231"/>
            <a:ext cx="5941812" cy="67426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68EA74-21C8-4233-8581-AEB6599F9338}"/>
              </a:ext>
            </a:extLst>
          </p:cNvPr>
          <p:cNvSpPr txBox="1"/>
          <p:nvPr/>
        </p:nvSpPr>
        <p:spPr>
          <a:xfrm>
            <a:off x="8905374" y="6989668"/>
            <a:ext cx="74415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기구 탭</a:t>
            </a:r>
            <a:r>
              <a:rPr lang="en-US" altLang="ko-KR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b="1" dirty="0"/>
              <a:t>해금</a:t>
            </a:r>
            <a:r>
              <a:rPr lang="en-US" altLang="ko-KR" b="1" dirty="0"/>
              <a:t>: </a:t>
            </a:r>
            <a:r>
              <a:rPr lang="ko-KR" altLang="en-US" b="1" dirty="0"/>
              <a:t>상점에서 뜨지 않던 항목들이 조건에 따라 개방됨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누적 </a:t>
            </a:r>
            <a:r>
              <a:rPr lang="ko-KR" altLang="en-US" dirty="0" err="1"/>
              <a:t>판매금</a:t>
            </a:r>
            <a:r>
              <a:rPr lang="ko-KR" altLang="en-US" dirty="0"/>
              <a:t> </a:t>
            </a:r>
            <a:r>
              <a:rPr lang="en-US" altLang="ko-KR" dirty="0"/>
              <a:t>1000</a:t>
            </a:r>
            <a:r>
              <a:rPr lang="ko-KR" altLang="en-US" dirty="0"/>
              <a:t>원 이상 </a:t>
            </a:r>
            <a:r>
              <a:rPr lang="en-US" altLang="ko-KR" dirty="0"/>
              <a:t>2</a:t>
            </a:r>
            <a:r>
              <a:rPr lang="ko-KR" altLang="en-US" dirty="0"/>
              <a:t>등급 기구 해금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누적 </a:t>
            </a:r>
            <a:r>
              <a:rPr lang="ko-KR" altLang="en-US" dirty="0" err="1"/>
              <a:t>판매급</a:t>
            </a:r>
            <a:r>
              <a:rPr lang="ko-KR" altLang="en-US" dirty="0"/>
              <a:t> </a:t>
            </a:r>
            <a:r>
              <a:rPr lang="en-US" altLang="ko-KR" dirty="0"/>
              <a:t>3000</a:t>
            </a:r>
            <a:r>
              <a:rPr lang="ko-KR" altLang="en-US" dirty="0"/>
              <a:t>원 이상 </a:t>
            </a:r>
            <a:r>
              <a:rPr lang="en-US" altLang="ko-KR" dirty="0"/>
              <a:t>1</a:t>
            </a:r>
            <a:r>
              <a:rPr lang="ko-KR" altLang="en-US" dirty="0"/>
              <a:t>등급 기구 해금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443A87-5009-4433-BAFD-AC81A94E5F94}"/>
              </a:ext>
            </a:extLst>
          </p:cNvPr>
          <p:cNvSpPr txBox="1"/>
          <p:nvPr/>
        </p:nvSpPr>
        <p:spPr>
          <a:xfrm>
            <a:off x="2445923" y="1086128"/>
            <a:ext cx="2995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&lt;</a:t>
            </a:r>
            <a:r>
              <a:rPr lang="ko-KR" altLang="en-US" sz="2400" b="1" dirty="0"/>
              <a:t>이미지</a:t>
            </a:r>
            <a:r>
              <a:rPr lang="en-US" altLang="ko-KR" sz="2400" b="1" dirty="0"/>
              <a:t>&gt;</a:t>
            </a:r>
            <a:endParaRPr lang="ko-KR" alt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B1B7DB-3EA3-4345-B596-7530F54E6FAE}"/>
              </a:ext>
            </a:extLst>
          </p:cNvPr>
          <p:cNvSpPr txBox="1"/>
          <p:nvPr/>
        </p:nvSpPr>
        <p:spPr>
          <a:xfrm>
            <a:off x="11657913" y="1086128"/>
            <a:ext cx="2995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&lt;UI&gt;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ED26A1-AE46-4C23-A323-CA5D2B08E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75" t="8066" r="42232" b="56493"/>
          <a:stretch/>
        </p:blipFill>
        <p:spPr>
          <a:xfrm>
            <a:off x="8082093" y="2203390"/>
            <a:ext cx="10175116" cy="4325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4FE942-DB9B-494E-9AB4-4A5AE4C96F8F}"/>
              </a:ext>
            </a:extLst>
          </p:cNvPr>
          <p:cNvSpPr txBox="1"/>
          <p:nvPr/>
        </p:nvSpPr>
        <p:spPr>
          <a:xfrm>
            <a:off x="14793885" y="1547793"/>
            <a:ext cx="392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탭 추가 및 카테고리 분류</a:t>
            </a:r>
            <a:r>
              <a:rPr lang="en-US" altLang="ko-KR" b="1" dirty="0"/>
              <a:t>, UI</a:t>
            </a:r>
            <a:r>
              <a:rPr lang="ko-KR" altLang="en-US" b="1" dirty="0"/>
              <a:t> 추가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2D98967-A9A7-4427-AA91-DD7F33E019D2}"/>
              </a:ext>
            </a:extLst>
          </p:cNvPr>
          <p:cNvCxnSpPr>
            <a:cxnSpLocks/>
            <a:stCxn id="10" idx="1"/>
            <a:endCxn id="2" idx="3"/>
          </p:cNvCxnSpPr>
          <p:nvPr/>
        </p:nvCxnSpPr>
        <p:spPr>
          <a:xfrm flipH="1" flipV="1">
            <a:off x="10244566" y="1675228"/>
            <a:ext cx="4549319" cy="572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570AB35B-6FC8-44B7-A566-76AC15278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820" y="1071840"/>
            <a:ext cx="1079746" cy="12067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F90113-1E9F-4AAF-8893-EDEC3350C2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74" y="1069453"/>
            <a:ext cx="1079746" cy="120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49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상점 </a:t>
            </a:r>
            <a:r>
              <a:rPr lang="en-US" altLang="ko-KR" dirty="0"/>
              <a:t>DB]</a:t>
            </a:r>
            <a:endParaRPr lang="ko-KR" altLang="en-US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9F3C93E1-D962-4163-9CBE-DE602B2033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5"/>
            <a:ext cx="15232159" cy="277008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상세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DB</a:t>
            </a:r>
          </a:p>
          <a:p>
            <a:pPr lvl="1" indent="0">
              <a:buNone/>
            </a:pP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 action="ppaction://hlinkfile"/>
              </a:rPr>
              <a:t>스타듀벨리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 action="ppaction://hlinkfile"/>
              </a:rPr>
              <a:t> 종합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 action="ppaction://hlinkfile"/>
              </a:rPr>
              <a:t>DB v1.3.xlsx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작물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기구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탭 참조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152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전투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전투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추가된 스킬 컨텐츠를 제대로 사용하기 위한 새로운 </a:t>
            </a:r>
            <a:r>
              <a:rPr lang="ko-KR" altLang="en-US" dirty="0" err="1"/>
              <a:t>밸런싱과</a:t>
            </a:r>
            <a:r>
              <a:rPr lang="ko-KR" altLang="en-US" dirty="0"/>
              <a:t> </a:t>
            </a:r>
            <a:r>
              <a:rPr lang="en-US" altLang="ko-KR" dirty="0"/>
              <a:t>DB.</a:t>
            </a:r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공격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검을 장착 후 마우스 왼 클릭을 누를 경우 공격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왼 클릭 시 검을 휘두르는 모션 </a:t>
            </a:r>
            <a:r>
              <a:rPr lang="en-US" altLang="ko-KR" dirty="0"/>
              <a:t>+ </a:t>
            </a:r>
            <a:r>
              <a:rPr lang="ko-KR" altLang="en-US" dirty="0"/>
              <a:t>클릭한 지역 애니메이션 발동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공격 범위 이펙트에 적이 있을 경우 타격 판정</a:t>
            </a:r>
            <a:endParaRPr lang="en-US" altLang="ko-KR" dirty="0"/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스킬 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현대인이 마법을 쓴다는 것에 대한 필연성 부족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검에 마법 부여</a:t>
            </a:r>
            <a:endParaRPr lang="en-US" altLang="ko-KR" b="1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마법사는 이세계에서 차원이동 했다는 설정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스킬은 무기에 부여 되어 있음</a:t>
            </a:r>
            <a:r>
              <a:rPr lang="en-US" altLang="ko-KR" dirty="0"/>
              <a:t>. (</a:t>
            </a:r>
            <a:r>
              <a:rPr lang="ko-KR" altLang="en-US" dirty="0"/>
              <a:t>마법사가 무기에 마법을 부여했다는 설정</a:t>
            </a:r>
            <a:r>
              <a:rPr lang="en-US" altLang="ko-KR" dirty="0"/>
              <a:t>)</a:t>
            </a: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스킬이 부여된 검을 장착 후 기존 스킬 사용과 같은 방식으로 스킬 사용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b="1" dirty="0"/>
              <a:t>마을에서는 사용 불가</a:t>
            </a:r>
            <a:endParaRPr lang="en-US" altLang="ko-KR" b="1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b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밸런싱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 err="1"/>
              <a:t>스타듀밸리의</a:t>
            </a:r>
            <a:r>
              <a:rPr lang="ko-KR" altLang="en-US" dirty="0"/>
              <a:t> 경우 전투가 </a:t>
            </a:r>
            <a:r>
              <a:rPr lang="ko-KR" altLang="en-US" dirty="0" err="1"/>
              <a:t>메인이</a:t>
            </a:r>
            <a:r>
              <a:rPr lang="ko-KR" altLang="en-US" dirty="0"/>
              <a:t> 아님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쉽게 설계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/>
              <a:t>기획 의도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적정 레벨 설정</a:t>
            </a:r>
            <a:r>
              <a:rPr lang="en-US" altLang="ko-KR" dirty="0"/>
              <a:t>, </a:t>
            </a:r>
            <a:r>
              <a:rPr lang="ko-KR" altLang="en-US" b="1" dirty="0"/>
              <a:t>해당 스펙</a:t>
            </a:r>
            <a:r>
              <a:rPr lang="ko-KR" altLang="en-US" dirty="0"/>
              <a:t>으로 </a:t>
            </a:r>
            <a:r>
              <a:rPr lang="ko-KR" altLang="en-US" b="1" dirty="0"/>
              <a:t>몬스터</a:t>
            </a:r>
            <a:r>
              <a:rPr lang="ko-KR" altLang="en-US" dirty="0"/>
              <a:t> </a:t>
            </a:r>
            <a:r>
              <a:rPr lang="en-US" altLang="ko-KR" b="1" dirty="0"/>
              <a:t>2 ~ 3 </a:t>
            </a:r>
            <a:r>
              <a:rPr lang="ko-KR" altLang="en-US" b="1" dirty="0"/>
              <a:t>방</a:t>
            </a:r>
            <a:r>
              <a:rPr lang="ko-KR" altLang="en-US" dirty="0"/>
              <a:t>에 죽게끔 설계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플레이어 피격 사망의 경우 </a:t>
            </a:r>
            <a:r>
              <a:rPr lang="en-US" altLang="ko-KR" dirty="0"/>
              <a:t>10~20 </a:t>
            </a:r>
            <a:r>
              <a:rPr lang="ko-KR" altLang="en-US" dirty="0"/>
              <a:t>방 정도로 설계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0634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전투 </a:t>
            </a:r>
            <a:r>
              <a:rPr lang="en-US" altLang="ko-KR" sz="2800" dirty="0"/>
              <a:t>- </a:t>
            </a:r>
            <a:r>
              <a:rPr lang="ko-KR" altLang="en-US" sz="2800" dirty="0"/>
              <a:t>아이템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아이템 </a:t>
            </a:r>
            <a:r>
              <a:rPr lang="en-US" altLang="ko-KR" dirty="0"/>
              <a:t>DB</a:t>
            </a:r>
          </a:p>
          <a:p>
            <a:pPr marL="1028700" lvl="1" indent="-342900">
              <a:buFontTx/>
              <a:buChar char="-"/>
            </a:pPr>
            <a:r>
              <a:rPr lang="en-US" altLang="ko-KR" dirty="0"/>
              <a:t>[</a:t>
            </a:r>
            <a:r>
              <a:rPr lang="ko-KR" altLang="en-US" dirty="0" err="1"/>
              <a:t>스타듀벨리</a:t>
            </a:r>
            <a:r>
              <a:rPr lang="ko-KR" altLang="en-US" dirty="0"/>
              <a:t> 종합 </a:t>
            </a:r>
            <a:r>
              <a:rPr lang="en-US" altLang="ko-KR" dirty="0"/>
              <a:t>DB, </a:t>
            </a:r>
            <a:r>
              <a:rPr lang="ko-KR" altLang="en-US" dirty="0"/>
              <a:t>전투</a:t>
            </a:r>
            <a:r>
              <a:rPr lang="en-US" altLang="ko-KR" dirty="0"/>
              <a:t>(</a:t>
            </a:r>
            <a:r>
              <a:rPr lang="ko-KR" altLang="en-US" dirty="0"/>
              <a:t>스킬</a:t>
            </a:r>
            <a:r>
              <a:rPr lang="en-US" altLang="ko-KR" dirty="0"/>
              <a:t>) DB </a:t>
            </a:r>
            <a:r>
              <a:rPr lang="ko-KR" altLang="en-US" dirty="0"/>
              <a:t>탭</a:t>
            </a:r>
            <a:r>
              <a:rPr lang="en-US" altLang="ko-KR" dirty="0"/>
              <a:t>]</a:t>
            </a:r>
            <a:r>
              <a:rPr lang="ko-KR" altLang="en-US" dirty="0"/>
              <a:t> 참조</a:t>
            </a:r>
            <a:endParaRPr lang="en-US" altLang="ko-KR" dirty="0"/>
          </a:p>
          <a:p>
            <a:pPr marL="1028700" lvl="1" indent="-342900">
              <a:buFontTx/>
              <a:buChar char="-"/>
            </a:pPr>
            <a:r>
              <a:rPr lang="ko-KR" altLang="en-US" dirty="0"/>
              <a:t>무기 리소스는 </a:t>
            </a:r>
            <a:r>
              <a:rPr lang="en-US" altLang="ko-KR" dirty="0"/>
              <a:t>[</a:t>
            </a:r>
            <a:r>
              <a:rPr lang="ko-KR" altLang="en-US" dirty="0"/>
              <a:t>스킬 무기</a:t>
            </a:r>
            <a:r>
              <a:rPr lang="en-US" altLang="ko-KR" dirty="0"/>
              <a:t>5</a:t>
            </a:r>
            <a:r>
              <a:rPr lang="ko-KR" altLang="en-US" dirty="0"/>
              <a:t>가지 폴더</a:t>
            </a:r>
            <a:r>
              <a:rPr lang="en-US" altLang="ko-KR" dirty="0"/>
              <a:t>]</a:t>
            </a:r>
            <a:r>
              <a:rPr lang="ko-KR" altLang="en-US" dirty="0"/>
              <a:t> 참조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331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79EF9A3-774D-4A00-B9C0-BCBB94CCB11E}"/>
              </a:ext>
            </a:extLst>
          </p:cNvPr>
          <p:cNvSpPr/>
          <p:nvPr/>
        </p:nvSpPr>
        <p:spPr>
          <a:xfrm>
            <a:off x="7358061" y="5108506"/>
            <a:ext cx="4486278" cy="10065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컨셉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62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컨셉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6748458" cy="628140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테마</a:t>
            </a:r>
            <a:r>
              <a:rPr lang="en-US" altLang="ko-KR" dirty="0"/>
              <a:t>: 1</a:t>
            </a:r>
            <a:r>
              <a:rPr lang="ko-KR" altLang="en-US" dirty="0"/>
              <a:t>달 동안 </a:t>
            </a:r>
            <a:r>
              <a:rPr lang="ko-KR" altLang="en-US" b="1" dirty="0"/>
              <a:t>여름 휴가</a:t>
            </a:r>
            <a:r>
              <a:rPr lang="ko-KR" altLang="en-US" dirty="0"/>
              <a:t>를 나온 주인공이 농장으로 와서 전원 생활을 하며 </a:t>
            </a:r>
            <a:r>
              <a:rPr lang="ko-KR" altLang="en-US" b="1" dirty="0" err="1"/>
              <a:t>힐링</a:t>
            </a:r>
            <a:r>
              <a:rPr lang="ko-KR" altLang="en-US" dirty="0" err="1"/>
              <a:t>하는</a:t>
            </a:r>
            <a:r>
              <a:rPr lang="ko-KR" altLang="en-US" dirty="0"/>
              <a:t> 스토리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주인공</a:t>
            </a:r>
            <a:endParaRPr lang="en-US" altLang="ko-KR" dirty="0"/>
          </a:p>
          <a:p>
            <a:pPr marL="1080000" lvl="1" indent="-514350">
              <a:buFont typeface="+mj-ea"/>
              <a:buAutoNum type="circleNumDbPlain"/>
            </a:pPr>
            <a:r>
              <a:rPr lang="en-US" altLang="ko-KR" dirty="0"/>
              <a:t>20</a:t>
            </a:r>
            <a:r>
              <a:rPr lang="ko-KR" altLang="en-US" dirty="0"/>
              <a:t>대 대학생</a:t>
            </a:r>
            <a:endParaRPr lang="en-US" altLang="ko-KR" dirty="0"/>
          </a:p>
          <a:p>
            <a:pPr marL="1080000" lvl="1" indent="-514350">
              <a:buFont typeface="+mj-ea"/>
              <a:buAutoNum type="circleNumDbPlain"/>
            </a:pPr>
            <a:r>
              <a:rPr lang="ko-KR" altLang="en-US" dirty="0"/>
              <a:t>남성</a:t>
            </a:r>
            <a:endParaRPr lang="en-US" altLang="ko-KR" dirty="0"/>
          </a:p>
          <a:p>
            <a:pPr marL="1080000" lvl="1" indent="-514350">
              <a:buFont typeface="+mj-ea"/>
              <a:buAutoNum type="circleNumDbPlain"/>
            </a:pPr>
            <a:r>
              <a:rPr lang="ko-KR" altLang="en-US" dirty="0"/>
              <a:t>기본적으로 농사 지식이 있음</a:t>
            </a:r>
            <a:endParaRPr lang="en-US" altLang="ko-KR" dirty="0"/>
          </a:p>
          <a:p>
            <a:pPr marL="1080000" lvl="1" indent="-514350">
              <a:buFont typeface="+mj-ea"/>
              <a:buAutoNum type="circleNumDbPlain"/>
            </a:pPr>
            <a:endParaRPr lang="en-US" altLang="ko-KR" dirty="0"/>
          </a:p>
          <a:p>
            <a:pPr marL="394200" indent="-514350">
              <a:buFont typeface="+mj-ea"/>
              <a:buAutoNum type="arabicPeriod"/>
            </a:pPr>
            <a:r>
              <a:rPr lang="ko-KR" altLang="en-US" dirty="0"/>
              <a:t>맵 컨셉</a:t>
            </a:r>
            <a:endParaRPr lang="en-US" altLang="ko-KR" dirty="0"/>
          </a:p>
          <a:p>
            <a:pPr marL="1080000" lvl="1" indent="-514350">
              <a:buFont typeface="+mj-ea"/>
              <a:buAutoNum type="circleNumDbPlain"/>
            </a:pPr>
            <a:r>
              <a:rPr lang="ko-KR" altLang="en-US" dirty="0"/>
              <a:t>일반적인 시골 마을</a:t>
            </a:r>
            <a:endParaRPr lang="en-US" altLang="ko-KR" dirty="0"/>
          </a:p>
          <a:p>
            <a:pPr marL="1080000" lvl="1" indent="-514350">
              <a:buFont typeface="+mj-ea"/>
              <a:buAutoNum type="circleNumDbPlain"/>
            </a:pPr>
            <a:endParaRPr lang="en-US" altLang="ko-KR" dirty="0"/>
          </a:p>
          <a:p>
            <a:pPr marL="1080000" lvl="1" indent="-514350">
              <a:buFont typeface="+mj-ea"/>
              <a:buAutoNum type="circleNumDbPlain"/>
            </a:pPr>
            <a:endParaRPr lang="en-US" altLang="ko-KR" dirty="0"/>
          </a:p>
          <a:p>
            <a:pPr marL="1080000" lvl="1" indent="-514350">
              <a:buFont typeface="+mj-ea"/>
              <a:buAutoNum type="circleNumDbPlain"/>
            </a:pPr>
            <a:endParaRPr lang="en-US" altLang="ko-KR" dirty="0"/>
          </a:p>
          <a:p>
            <a:pPr marL="394200" indent="-514350">
              <a:buFont typeface="+mj-ea"/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323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79EF9A3-774D-4A00-B9C0-BCBB94CCB11E}"/>
              </a:ext>
            </a:extLst>
          </p:cNvPr>
          <p:cNvSpPr/>
          <p:nvPr/>
        </p:nvSpPr>
        <p:spPr>
          <a:xfrm>
            <a:off x="7358061" y="5108506"/>
            <a:ext cx="4486278" cy="10065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시나리오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04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연출 </a:t>
            </a:r>
            <a:r>
              <a:rPr lang="en-US" altLang="ko-KR" sz="2800" dirty="0"/>
              <a:t>| </a:t>
            </a:r>
            <a:r>
              <a:rPr lang="ko-KR" altLang="en-US" sz="2400" dirty="0"/>
              <a:t>프롤로그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/>
              <a:t>짧은 </a:t>
            </a:r>
            <a:r>
              <a:rPr lang="ko-KR" altLang="en-US" dirty="0" err="1"/>
              <a:t>컷씬과</a:t>
            </a:r>
            <a:r>
              <a:rPr lang="ko-KR" altLang="en-US" dirty="0"/>
              <a:t> 연출로 이 여행의 컨셉과 스토리성 부여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연출</a:t>
            </a:r>
            <a:endParaRPr lang="en-US" altLang="ko-KR" sz="1600" b="1" dirty="0">
              <a:solidFill>
                <a:srgbClr val="993300"/>
              </a:solidFill>
            </a:endParaRPr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리소스</a:t>
            </a:r>
            <a:r>
              <a:rPr lang="en-US" altLang="ko-KR" dirty="0"/>
              <a:t>: </a:t>
            </a:r>
            <a:r>
              <a:rPr lang="ko-KR" altLang="en-US" dirty="0" err="1"/>
              <a:t>스타듀밸리</a:t>
            </a:r>
            <a:r>
              <a:rPr lang="ko-KR" altLang="en-US" dirty="0"/>
              <a:t> 속 차 타고 집 가는 연출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endParaRPr lang="en-US" altLang="ko-KR" dirty="0"/>
          </a:p>
          <a:p>
            <a:pPr marL="1657350" lvl="2" indent="-514350">
              <a:buAutoNum type="romanUcPeriod"/>
            </a:pPr>
            <a:r>
              <a:rPr lang="ko-KR" altLang="en-US" dirty="0"/>
              <a:t>대사</a:t>
            </a:r>
            <a:endParaRPr lang="en-US" altLang="ko-KR" dirty="0"/>
          </a:p>
          <a:p>
            <a:pPr lvl="3" indent="0">
              <a:buNone/>
            </a:pPr>
            <a:r>
              <a:rPr lang="en-US" altLang="ko-KR" dirty="0"/>
              <a:t>1) [NPC </a:t>
            </a:r>
            <a:r>
              <a:rPr lang="ko-KR" altLang="en-US" dirty="0"/>
              <a:t>대사 시나리오 파일</a:t>
            </a:r>
            <a:r>
              <a:rPr lang="en-US" altLang="ko-KR" dirty="0"/>
              <a:t>]</a:t>
            </a:r>
            <a:r>
              <a:rPr lang="ko-KR" altLang="en-US" dirty="0"/>
              <a:t> 참조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791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89"/>
            <a:ext cx="8180614" cy="576262"/>
          </a:xfrm>
        </p:spPr>
        <p:txBody>
          <a:bodyPr/>
          <a:lstStyle/>
          <a:p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[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프롤로그 연출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]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77F9F4D-3E21-417C-93AB-EED6029ED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543" y="2300783"/>
            <a:ext cx="6329927" cy="42677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B1E840-B937-4F31-A661-F9A7103D1A71}"/>
              </a:ext>
            </a:extLst>
          </p:cNvPr>
          <p:cNvSpPr txBox="1"/>
          <p:nvPr/>
        </p:nvSpPr>
        <p:spPr>
          <a:xfrm>
            <a:off x="2271543" y="7124700"/>
            <a:ext cx="60342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새 게임 눌렀을 시 나오는 </a:t>
            </a:r>
            <a:r>
              <a:rPr lang="ko-KR" altLang="en-US" dirty="0" err="1"/>
              <a:t>인트로</a:t>
            </a:r>
            <a:r>
              <a:rPr lang="ko-KR" altLang="en-US" dirty="0"/>
              <a:t> 연출 장면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연출 시간 </a:t>
            </a:r>
            <a:r>
              <a:rPr lang="en-US" altLang="ko-KR" dirty="0"/>
              <a:t>: 29</a:t>
            </a:r>
            <a:r>
              <a:rPr lang="ko-KR" altLang="en-US" dirty="0"/>
              <a:t>초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10</a:t>
            </a:r>
            <a:r>
              <a:rPr lang="ko-KR" altLang="en-US" dirty="0"/>
              <a:t>초 단축 </a:t>
            </a:r>
            <a:r>
              <a:rPr lang="en-US" altLang="ko-KR" dirty="0"/>
              <a:t>(</a:t>
            </a:r>
            <a:r>
              <a:rPr lang="ko-KR" altLang="en-US" dirty="0"/>
              <a:t>배속 빠르게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영상 끝내면서 화면전환 </a:t>
            </a:r>
            <a:r>
              <a:rPr lang="en-US" altLang="ko-KR" dirty="0"/>
              <a:t>(</a:t>
            </a:r>
            <a:r>
              <a:rPr lang="ko-KR" altLang="en-US" dirty="0"/>
              <a:t>블랙 아웃</a:t>
            </a:r>
            <a:r>
              <a:rPr lang="en-US" altLang="ko-KR" dirty="0"/>
              <a:t>) </a:t>
            </a:r>
            <a:r>
              <a:rPr lang="ko-KR" altLang="en-US" dirty="0"/>
              <a:t>처리 후 주인공 </a:t>
            </a:r>
            <a:r>
              <a:rPr lang="en-US" altLang="ko-KR" dirty="0"/>
              <a:t>&amp; </a:t>
            </a:r>
            <a:r>
              <a:rPr lang="ko-KR" altLang="en-US" dirty="0"/>
              <a:t>할아버지</a:t>
            </a:r>
            <a:r>
              <a:rPr lang="en-US" altLang="ko-KR" dirty="0"/>
              <a:t> </a:t>
            </a:r>
            <a:r>
              <a:rPr lang="ko-KR" altLang="en-US" dirty="0"/>
              <a:t>집 앞으로 이동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70CB25-EA67-42E9-8025-9C53B02C9577}"/>
              </a:ext>
            </a:extLst>
          </p:cNvPr>
          <p:cNvSpPr txBox="1"/>
          <p:nvPr/>
        </p:nvSpPr>
        <p:spPr>
          <a:xfrm>
            <a:off x="8664135" y="1344987"/>
            <a:ext cx="1874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&lt;</a:t>
            </a:r>
            <a:r>
              <a:rPr lang="ko-KR" altLang="en-US" sz="3200" b="1" dirty="0"/>
              <a:t>연출</a:t>
            </a:r>
            <a:r>
              <a:rPr lang="en-US" altLang="ko-KR" sz="3200" b="1" dirty="0"/>
              <a:t>&gt;</a:t>
            </a:r>
            <a:endParaRPr lang="ko-KR" altLang="en-US" sz="3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AC56E6-0524-495B-8E0B-AE27D815D76C}"/>
              </a:ext>
            </a:extLst>
          </p:cNvPr>
          <p:cNvSpPr txBox="1"/>
          <p:nvPr/>
        </p:nvSpPr>
        <p:spPr>
          <a:xfrm>
            <a:off x="10782300" y="7118619"/>
            <a:ext cx="63299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주인공과 할아버지 마주보며 대화로 연출 시작 </a:t>
            </a:r>
            <a:r>
              <a:rPr lang="en-US" altLang="ko-KR" dirty="0"/>
              <a:t>(</a:t>
            </a:r>
            <a:r>
              <a:rPr lang="ko-KR" altLang="en-US" dirty="0" err="1"/>
              <a:t>집앞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할아버지가 농기구 하나씩 소개하면서 아이템 소개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대화 끝나면 화면전환 </a:t>
            </a:r>
            <a:r>
              <a:rPr lang="en-US" altLang="ko-KR" dirty="0"/>
              <a:t>(</a:t>
            </a:r>
            <a:r>
              <a:rPr lang="ko-KR" altLang="en-US" dirty="0"/>
              <a:t>블랙 아웃</a:t>
            </a:r>
            <a:r>
              <a:rPr lang="en-US" altLang="ko-KR" dirty="0"/>
              <a:t>)</a:t>
            </a:r>
            <a:r>
              <a:rPr lang="ko-KR" altLang="en-US" dirty="0"/>
              <a:t> 하면서 집 침대에서 게임 시작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1215B14E-E439-4612-B9C9-B53F8AEF82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97" r="10982" b="24324"/>
          <a:stretch/>
        </p:blipFill>
        <p:spPr>
          <a:xfrm>
            <a:off x="10600930" y="2300784"/>
            <a:ext cx="6329927" cy="426779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F53806B-D447-4752-8FF9-CC65F3881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506" y="4660900"/>
            <a:ext cx="456294" cy="93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5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[NPC]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할아버지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배경</a:t>
            </a:r>
            <a:r>
              <a:rPr lang="en-US" altLang="ko-KR" dirty="0"/>
              <a:t>: </a:t>
            </a:r>
            <a:r>
              <a:rPr lang="ko-KR" altLang="en-US" dirty="0"/>
              <a:t>원작의 할아버지 유산 컨셉 </a:t>
            </a:r>
            <a:r>
              <a:rPr lang="en-US" altLang="ko-KR" dirty="0"/>
              <a:t>X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할아버지 생존 시골에 </a:t>
            </a:r>
            <a:r>
              <a:rPr lang="ko-KR" altLang="en-US" dirty="0" err="1"/>
              <a:t>놀러오는</a:t>
            </a:r>
            <a:r>
              <a:rPr lang="ko-KR" altLang="en-US" dirty="0"/>
              <a:t> 컨셉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리소스</a:t>
            </a:r>
            <a:r>
              <a:rPr lang="en-US" altLang="ko-KR" dirty="0"/>
              <a:t>: Willy</a:t>
            </a:r>
            <a:r>
              <a:rPr lang="ko-KR" altLang="en-US" dirty="0"/>
              <a:t> 리소스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컨셉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성격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호탕하고 강인한 성격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특징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패션에 관심이 많다</a:t>
            </a:r>
            <a:r>
              <a:rPr lang="en-US" altLang="ko-KR" dirty="0"/>
              <a:t>.</a:t>
            </a:r>
          </a:p>
          <a:p>
            <a:pPr marL="1200150" lvl="1" indent="-514350">
              <a:buFont typeface="Arial" panose="020B0604020202020204" pitchFamily="34" charset="0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위치</a:t>
            </a:r>
            <a:r>
              <a:rPr lang="en-US" altLang="ko-KR" dirty="0">
                <a:sym typeface="Wingdings" panose="05000000000000000000" pitchFamily="2" charset="2"/>
              </a:rPr>
              <a:t>: 22:00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~ 10:00</a:t>
            </a:r>
            <a:r>
              <a:rPr lang="ko-KR" altLang="en-US" dirty="0">
                <a:sym typeface="Wingdings" panose="05000000000000000000" pitchFamily="2" charset="2"/>
              </a:rPr>
              <a:t> 집 중앙</a:t>
            </a:r>
            <a:r>
              <a:rPr lang="en-US" altLang="ko-KR" dirty="0">
                <a:sym typeface="Wingdings" panose="05000000000000000000" pitchFamily="2" charset="2"/>
              </a:rPr>
              <a:t>, 10:00 ~ 22:00 </a:t>
            </a:r>
            <a:r>
              <a:rPr lang="ko-KR" altLang="en-US" dirty="0">
                <a:sym typeface="Wingdings" panose="05000000000000000000" pitchFamily="2" charset="2"/>
              </a:rPr>
              <a:t>목장 안 중앙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역할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기본 동선을 위한 </a:t>
            </a:r>
            <a:r>
              <a:rPr lang="ko-KR" altLang="en-US" b="1" dirty="0"/>
              <a:t>가이드</a:t>
            </a:r>
            <a:r>
              <a:rPr lang="ko-KR" altLang="en-US" dirty="0"/>
              <a:t> </a:t>
            </a:r>
            <a:r>
              <a:rPr lang="en-US" altLang="ko-KR" sz="1800" b="1" dirty="0"/>
              <a:t>(NPC</a:t>
            </a:r>
            <a:r>
              <a:rPr lang="ko-KR" altLang="en-US" sz="1800" b="1" dirty="0"/>
              <a:t> 대사 시나리오 파일 참조</a:t>
            </a:r>
            <a:r>
              <a:rPr lang="en-US" altLang="ko-KR" sz="1800" b="1" dirty="0"/>
              <a:t>)</a:t>
            </a:r>
            <a:endParaRPr lang="en-US" altLang="ko-KR" b="1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버려진 </a:t>
            </a:r>
            <a:r>
              <a:rPr lang="ko-KR" altLang="en-US" dirty="0" err="1"/>
              <a:t>맵인</a:t>
            </a:r>
            <a:r>
              <a:rPr lang="ko-KR" altLang="en-US" dirty="0"/>
              <a:t> </a:t>
            </a:r>
            <a:r>
              <a:rPr lang="en-US" altLang="ko-KR" b="1" dirty="0"/>
              <a:t>[</a:t>
            </a:r>
            <a:r>
              <a:rPr lang="ko-KR" altLang="en-US" b="1" dirty="0"/>
              <a:t>목장</a:t>
            </a:r>
            <a:r>
              <a:rPr lang="en-US" altLang="ko-KR" b="1" dirty="0"/>
              <a:t>]</a:t>
            </a:r>
            <a:r>
              <a:rPr lang="ko-KR" altLang="en-US" dirty="0"/>
              <a:t>을 살릴 수 있음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컨셉</a:t>
            </a:r>
            <a:r>
              <a:rPr lang="en-US" altLang="ko-KR" dirty="0"/>
              <a:t>: </a:t>
            </a:r>
            <a:r>
              <a:rPr lang="ko-KR" altLang="en-US" dirty="0"/>
              <a:t>목축업을 하시는 할아버지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당위성</a:t>
            </a:r>
            <a:r>
              <a:rPr lang="en-US" altLang="ko-KR" dirty="0"/>
              <a:t>: </a:t>
            </a:r>
            <a:r>
              <a:rPr lang="ko-KR" altLang="en-US" dirty="0"/>
              <a:t>목장 </a:t>
            </a:r>
            <a:r>
              <a:rPr lang="ko-KR" altLang="en-US" dirty="0" err="1"/>
              <a:t>맵은</a:t>
            </a:r>
            <a:r>
              <a:rPr lang="ko-KR" altLang="en-US" dirty="0"/>
              <a:t> 구현했지만 </a:t>
            </a:r>
            <a:r>
              <a:rPr lang="ko-KR" altLang="en-US" b="1" dirty="0"/>
              <a:t>목축 시스템은 구현 어려움</a:t>
            </a:r>
            <a:endParaRPr lang="en-US" altLang="ko-KR" b="1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가축</a:t>
            </a:r>
            <a:endParaRPr lang="en-US" altLang="ko-KR" dirty="0"/>
          </a:p>
          <a:p>
            <a:pPr marL="2571750" lvl="4" indent="-514350">
              <a:buFont typeface="+mj-lt"/>
              <a:buAutoNum type="arabicParenR"/>
            </a:pPr>
            <a:r>
              <a:rPr lang="ko-KR" altLang="en-US" dirty="0" err="1"/>
              <a:t>스타듀밸리</a:t>
            </a:r>
            <a:r>
              <a:rPr lang="ko-KR" altLang="en-US" dirty="0"/>
              <a:t> 가축 이미지 사용</a:t>
            </a:r>
            <a:endParaRPr lang="en-US" altLang="ko-KR" dirty="0"/>
          </a:p>
          <a:p>
            <a:pPr marL="2571750" lvl="4" indent="-514350">
              <a:buFont typeface="+mj-lt"/>
              <a:buAutoNum type="arabicParenR"/>
            </a:pPr>
            <a:r>
              <a:rPr lang="ko-KR" altLang="en-US" b="1" dirty="0">
                <a:solidFill>
                  <a:srgbClr val="FF0000"/>
                </a:solidFill>
              </a:rPr>
              <a:t>소</a:t>
            </a:r>
            <a:r>
              <a:rPr lang="ko-KR" altLang="en-US" dirty="0"/>
              <a:t> </a:t>
            </a:r>
            <a:r>
              <a:rPr lang="en-US" altLang="ko-KR" dirty="0"/>
              <a:t>4~6 </a:t>
            </a:r>
            <a:r>
              <a:rPr lang="ko-KR" altLang="en-US" dirty="0"/>
              <a:t>마리 임의 설정</a:t>
            </a:r>
            <a:endParaRPr lang="en-US" altLang="ko-KR" dirty="0"/>
          </a:p>
          <a:p>
            <a:pPr marL="2571750" lvl="4" indent="-514350">
              <a:buFont typeface="+mj-lt"/>
              <a:buAutoNum type="arabicParenR"/>
            </a:pPr>
            <a:r>
              <a:rPr lang="ko-KR" altLang="en-US" dirty="0"/>
              <a:t>간단한 배회만 가능 </a:t>
            </a:r>
            <a:r>
              <a:rPr lang="en-US" altLang="ko-KR" dirty="0"/>
              <a:t>(</a:t>
            </a:r>
            <a:r>
              <a:rPr lang="ko-KR" altLang="en-US" dirty="0"/>
              <a:t>목장 안</a:t>
            </a:r>
            <a:r>
              <a:rPr lang="en-US" altLang="ko-KR" dirty="0"/>
              <a:t>, 2</a:t>
            </a:r>
            <a:r>
              <a:rPr lang="ko-KR" altLang="en-US" dirty="0"/>
              <a:t>칸 랜덤 이동</a:t>
            </a:r>
            <a:r>
              <a:rPr lang="en-US" altLang="ko-KR" dirty="0"/>
              <a:t>)</a:t>
            </a:r>
          </a:p>
          <a:p>
            <a:pPr marL="2571750" lvl="4" indent="-514350">
              <a:buFont typeface="+mj-lt"/>
              <a:buAutoNum type="arabicParenR"/>
            </a:pPr>
            <a:r>
              <a:rPr lang="ko-KR" altLang="en-US" dirty="0"/>
              <a:t>근처 클릭 시 동물 울음소리</a:t>
            </a:r>
            <a:r>
              <a:rPr lang="en-US" altLang="ko-KR" dirty="0"/>
              <a:t> (</a:t>
            </a:r>
            <a:r>
              <a:rPr lang="ko-KR" altLang="en-US" dirty="0"/>
              <a:t>구현 어려우면 삭제 가능</a:t>
            </a:r>
            <a:r>
              <a:rPr lang="en-US" altLang="ko-KR" dirty="0"/>
              <a:t>)</a:t>
            </a:r>
          </a:p>
          <a:p>
            <a:pPr marL="2571750" lvl="4" indent="-514350">
              <a:buFont typeface="+mj-lt"/>
              <a:buAutoNum type="arabicParenR"/>
            </a:pPr>
            <a:r>
              <a:rPr lang="ko-KR" altLang="en-US" b="1" dirty="0"/>
              <a:t>할아버지가 소를 관리한다는 컨셉</a:t>
            </a:r>
            <a:endParaRPr lang="en-US" altLang="ko-KR" b="1" dirty="0"/>
          </a:p>
          <a:p>
            <a:pPr marL="2571750" lvl="4" indent="-514350">
              <a:buFont typeface="+mj-lt"/>
              <a:buAutoNum type="arabicParenR"/>
            </a:pPr>
            <a:endParaRPr lang="en-US" altLang="ko-KR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9BE8A3-A09D-454C-84E0-882C5BB10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6851" y="1787677"/>
            <a:ext cx="1968230" cy="78729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AD4103-18E7-4945-ADE6-8AA92819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157" y="6923561"/>
            <a:ext cx="2720502" cy="27205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ED206A-C4CB-41E5-AB38-7A7012005188}"/>
              </a:ext>
            </a:extLst>
          </p:cNvPr>
          <p:cNvSpPr txBox="1"/>
          <p:nvPr/>
        </p:nvSpPr>
        <p:spPr>
          <a:xfrm>
            <a:off x="11478638" y="9644063"/>
            <a:ext cx="28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초상화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E6F3C0-A424-4A93-8F35-9075B31B700E}"/>
              </a:ext>
            </a:extLst>
          </p:cNvPr>
          <p:cNvSpPr txBox="1"/>
          <p:nvPr/>
        </p:nvSpPr>
        <p:spPr>
          <a:xfrm>
            <a:off x="15640455" y="9660597"/>
            <a:ext cx="28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스프라이트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24390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하얀 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1327</TotalTime>
  <Words>2323</Words>
  <Application>Microsoft Office PowerPoint</Application>
  <PresentationFormat>사용자 지정</PresentationFormat>
  <Paragraphs>704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HY헤드라인M</vt:lpstr>
      <vt:lpstr>나눔고딕</vt:lpstr>
      <vt:lpstr>맑은 고딕</vt:lpstr>
      <vt:lpstr>Arial</vt:lpstr>
      <vt:lpstr>Calibri</vt:lpstr>
      <vt:lpstr>Wingdings</vt:lpstr>
      <vt:lpstr>기본 표지</vt:lpstr>
      <vt:lpstr>하얀 표지</vt:lpstr>
      <vt:lpstr>내용 </vt:lpstr>
      <vt:lpstr>디자인 사용자 지정</vt:lpstr>
      <vt:lpstr>PowerPoint 프레젠테이션</vt:lpstr>
      <vt:lpstr>[문서 히스토리]</vt:lpstr>
      <vt:lpstr>[개요]</vt:lpstr>
      <vt:lpstr>PowerPoint 프레젠테이션</vt:lpstr>
      <vt:lpstr>[컨셉]</vt:lpstr>
      <vt:lpstr>PowerPoint 프레젠테이션</vt:lpstr>
      <vt:lpstr>[연출 | 프롤로그]</vt:lpstr>
      <vt:lpstr>[프롤로그 연출]</vt:lpstr>
      <vt:lpstr>[NPC]</vt:lpstr>
      <vt:lpstr>[NPC]</vt:lpstr>
      <vt:lpstr>[NPC (엔딩 구현 후 토의)]</vt:lpstr>
      <vt:lpstr>[NPC 대사]</vt:lpstr>
      <vt:lpstr>[엔딩]</vt:lpstr>
      <vt:lpstr>PowerPoint 프레젠테이션</vt:lpstr>
      <vt:lpstr>[농사]</vt:lpstr>
      <vt:lpstr>[기본 맵(마을)]</vt:lpstr>
      <vt:lpstr>[작물]</vt:lpstr>
      <vt:lpstr>[광산]</vt:lpstr>
      <vt:lpstr>[몬스터]</vt:lpstr>
      <vt:lpstr>[몬스터]</vt:lpstr>
      <vt:lpstr>[몬스터]</vt:lpstr>
      <vt:lpstr>[몬스터]</vt:lpstr>
      <vt:lpstr>[몬스터]</vt:lpstr>
      <vt:lpstr>[ 이벤트 개요 ]</vt:lpstr>
      <vt:lpstr> [ 이벤트 – 이벤트 아이템 ]</vt:lpstr>
      <vt:lpstr>[크래프트]</vt:lpstr>
      <vt:lpstr>[크래프트]</vt:lpstr>
      <vt:lpstr>[시스템 – 시간 시스템]</vt:lpstr>
      <vt:lpstr>[시스템 - 캐릭터]</vt:lpstr>
      <vt:lpstr>PowerPoint 프레젠테이션</vt:lpstr>
      <vt:lpstr>PowerPoint 프레젠테이션</vt:lpstr>
      <vt:lpstr>[시스템 - 상점]</vt:lpstr>
      <vt:lpstr>PowerPoint 프레젠테이션</vt:lpstr>
      <vt:lpstr>[상점-작물 탭]</vt:lpstr>
      <vt:lpstr>[상점-기구 탭]</vt:lpstr>
      <vt:lpstr>[상점 DB]</vt:lpstr>
      <vt:lpstr>[전투]</vt:lpstr>
      <vt:lpstr>[전투 - 아이템]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Megan Jones</dc:creator>
  <cp:lastModifiedBy>KGA_10</cp:lastModifiedBy>
  <cp:revision>163</cp:revision>
  <dcterms:created xsi:type="dcterms:W3CDTF">2020-09-13T15:52:18Z</dcterms:created>
  <dcterms:modified xsi:type="dcterms:W3CDTF">2020-10-29T07:52:39Z</dcterms:modified>
</cp:coreProperties>
</file>