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74" r:id="rId9"/>
    <p:sldId id="267" r:id="rId10"/>
    <p:sldId id="265" r:id="rId11"/>
    <p:sldId id="268" r:id="rId12"/>
    <p:sldId id="276" r:id="rId13"/>
    <p:sldId id="275" r:id="rId14"/>
    <p:sldId id="281" r:id="rId15"/>
    <p:sldId id="287" r:id="rId16"/>
    <p:sldId id="282" r:id="rId17"/>
    <p:sldId id="264" r:id="rId18"/>
    <p:sldId id="269" r:id="rId19"/>
    <p:sldId id="284" r:id="rId20"/>
    <p:sldId id="285" r:id="rId21"/>
    <p:sldId id="286" r:id="rId22"/>
    <p:sldId id="279" r:id="rId23"/>
    <p:sldId id="278" r:id="rId24"/>
    <p:sldId id="283" r:id="rId25"/>
    <p:sldId id="277" r:id="rId26"/>
    <p:sldId id="271" r:id="rId27"/>
    <p:sldId id="280" r:id="rId28"/>
    <p:sldId id="273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>
      <p:cViewPr varScale="1">
        <p:scale>
          <a:sx n="116" d="100"/>
          <a:sy n="116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4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5400" y="2147247"/>
            <a:ext cx="111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대학교 기숙사 가격에 영향을 미치는 요인 분석</a:t>
            </a:r>
            <a:endParaRPr lang="en-US" altLang="ko-KR" sz="40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224" y="6001544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3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2018.08.03</a:t>
            </a:r>
            <a:endParaRPr lang="ko-KR" altLang="en-US" sz="1400" spc="3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943" y="5733256"/>
            <a:ext cx="404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김동구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김서영  이예진  이준규  정성민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5328" y="546951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TEAM MEMBER</a:t>
            </a: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695400" y="2963145"/>
            <a:ext cx="10657184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98280" y="3102059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CHCOPYTHON FINAL TEAM PROJECT</a:t>
            </a:r>
            <a:endParaRPr lang="ko-KR" altLang="en-US" sz="24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30802-2FD0-46E7-A0D7-31147A093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-1096" y="4293103"/>
            <a:ext cx="8017336" cy="2523101"/>
          </a:xfrm>
          <a:prstGeom prst="rect">
            <a:avLst/>
          </a:prstGeom>
        </p:spPr>
      </p:pic>
      <p:cxnSp>
        <p:nvCxnSpPr>
          <p:cNvPr id="25" name="직선 연결선 24"/>
          <p:cNvCxnSpPr>
            <a:cxnSpLocks/>
          </p:cNvCxnSpPr>
          <p:nvPr/>
        </p:nvCxnSpPr>
        <p:spPr>
          <a:xfrm>
            <a:off x="8040216" y="5517232"/>
            <a:ext cx="0" cy="1296144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159896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5918" y="3381960"/>
            <a:ext cx="72728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CHOCHPYTHON PRJECT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en-US" altLang="ko-KR" sz="5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9816" y="24946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19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전국 대학교 정보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 2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인실 기숙사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보유한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년제 종합대학교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만 채택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45816-01A7-4075-A726-10D7E151BAC4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94F66A-CD2B-4895-A9C7-761D79D10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1"/>
          <a:stretch/>
        </p:blipFill>
        <p:spPr>
          <a:xfrm>
            <a:off x="1163124" y="1729089"/>
            <a:ext cx="9469379" cy="47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14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보유한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년제 종합대학교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데이터에서 기숙사 가격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등록금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수용인원에 데이터 추출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45816-01A7-4075-A726-10D7E151BAC4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F3ACD-1D25-4F82-942F-4C4935BF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1"/>
          <a:stretch/>
        </p:blipFill>
        <p:spPr>
          <a:xfrm>
            <a:off x="1155728" y="1700808"/>
            <a:ext cx="9476775" cy="47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보유한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년제 종합대학교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엑셀데이터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데이터베이스 형태로 가공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7586A-AC88-46B2-9D77-ED6CD27B2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b="4851"/>
          <a:stretch/>
        </p:blipFill>
        <p:spPr>
          <a:xfrm>
            <a:off x="1185014" y="1700808"/>
            <a:ext cx="9447490" cy="48245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2F2345-BFBE-417E-9011-94986C190A10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8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보유한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년제 종합대학교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엑셀데이터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데이터베이스 형태로 가공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F2345-BFBE-417E-9011-94986C190A10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19042" y="187875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2017.xls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92" b="43301"/>
          <a:stretch/>
        </p:blipFill>
        <p:spPr>
          <a:xfrm>
            <a:off x="1343472" y="1878754"/>
            <a:ext cx="4172807" cy="4576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9" r="579"/>
          <a:stretch/>
        </p:blipFill>
        <p:spPr>
          <a:xfrm>
            <a:off x="5591944" y="2684230"/>
            <a:ext cx="4320377" cy="37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보유한 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서울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년제 종합대학교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엑셀데이터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데이터베이스 형태로 가공</a:t>
            </a: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F2345-BFBE-417E-9011-94986C190A10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00808"/>
            <a:ext cx="6057074" cy="4843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2144" y="19888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exceltoDB.py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56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processing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F7A-2C68-410B-8C86-2A4FBA0909C3}"/>
              </a:ext>
            </a:extLst>
          </p:cNvPr>
          <p:cNvSpPr txBox="1"/>
          <p:nvPr/>
        </p:nvSpPr>
        <p:spPr>
          <a:xfrm>
            <a:off x="191344" y="1136938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웹사이트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다방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자취방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room_total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F2345-BFBE-417E-9011-94986C190A10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16037"/>
            <a:ext cx="3384376" cy="4821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9"/>
          <a:stretch/>
        </p:blipFill>
        <p:spPr>
          <a:xfrm>
            <a:off x="4655840" y="1716036"/>
            <a:ext cx="3613402" cy="4809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9114" y="1844824"/>
            <a:ext cx="216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hocopython_final.py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9242" y="2903862"/>
            <a:ext cx="2147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다방에서 원룸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월세로 </a:t>
            </a:r>
            <a:r>
              <a:rPr lang="ko-KR" altLang="en-US" sz="1400" dirty="0" err="1" smtClean="0"/>
              <a:t>크롤링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시세 </a:t>
            </a:r>
            <a:r>
              <a:rPr lang="en-US" altLang="ko-KR" sz="1400" dirty="0" smtClean="0"/>
              <a:t>= (</a:t>
            </a:r>
            <a:r>
              <a:rPr lang="ko-KR" altLang="en-US" sz="1400" dirty="0" smtClean="0"/>
              <a:t>보증금 </a:t>
            </a:r>
            <a:r>
              <a:rPr lang="en-US" altLang="ko-KR" sz="1400" dirty="0" smtClean="0"/>
              <a:t>*0.01 + </a:t>
            </a:r>
            <a:r>
              <a:rPr lang="ko-KR" altLang="en-US" sz="1400" dirty="0" smtClean="0"/>
              <a:t>월세 값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3. DB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40852" y="4799780"/>
            <a:ext cx="2228885" cy="104058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77015" y="4909341"/>
            <a:ext cx="2147238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</a:rPr>
              <a:t>roominfo</a:t>
            </a:r>
            <a:r>
              <a:rPr lang="en-US" altLang="ko-KR" sz="1100" dirty="0">
                <a:solidFill>
                  <a:schemeClr val="bg1"/>
                </a:solidFill>
              </a:rPr>
              <a:t>=[</a:t>
            </a:r>
            <a:r>
              <a:rPr lang="en-US" altLang="ko-KR" sz="1100" dirty="0" err="1">
                <a:solidFill>
                  <a:schemeClr val="bg1"/>
                </a:solidFill>
              </a:rPr>
              <a:t>i,int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</a:rPr>
              <a:t>price_one</a:t>
            </a:r>
            <a:r>
              <a:rPr lang="en-US" altLang="ko-KR" sz="1100" dirty="0">
                <a:solidFill>
                  <a:schemeClr val="bg1"/>
                </a:solidFill>
              </a:rPr>
              <a:t>[0])*10,int(</a:t>
            </a:r>
            <a:r>
              <a:rPr lang="en-US" altLang="ko-KR" sz="1100" dirty="0" err="1">
                <a:solidFill>
                  <a:schemeClr val="bg1"/>
                </a:solidFill>
              </a:rPr>
              <a:t>price_one</a:t>
            </a:r>
            <a:r>
              <a:rPr lang="en-US" altLang="ko-KR" sz="1100" dirty="0">
                <a:solidFill>
                  <a:schemeClr val="bg1"/>
                </a:solidFill>
              </a:rPr>
              <a:t>[1])*10,int(</a:t>
            </a:r>
            <a:r>
              <a:rPr lang="en-US" altLang="ko-KR" sz="1100" dirty="0" err="1">
                <a:solidFill>
                  <a:schemeClr val="bg1"/>
                </a:solidFill>
              </a:rPr>
              <a:t>price_one</a:t>
            </a:r>
            <a:r>
              <a:rPr lang="en-US" altLang="ko-KR" sz="1100" dirty="0">
                <a:solidFill>
                  <a:schemeClr val="bg1"/>
                </a:solidFill>
              </a:rPr>
              <a:t>[0])/10 + </a:t>
            </a:r>
            <a:r>
              <a:rPr lang="en-US" altLang="ko-KR" sz="1100" dirty="0" err="1">
                <a:solidFill>
                  <a:schemeClr val="bg1"/>
                </a:solidFill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</a:rPr>
              <a:t>price_one</a:t>
            </a:r>
            <a:r>
              <a:rPr lang="en-US" altLang="ko-KR" sz="1100" dirty="0">
                <a:solidFill>
                  <a:schemeClr val="bg1"/>
                </a:solidFill>
              </a:rPr>
              <a:t>[1])*10]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169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159896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5920" y="3429000"/>
            <a:ext cx="727281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CHOCHPYTHON PRJECT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 &amp;</a:t>
            </a:r>
          </a:p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Visualization</a:t>
            </a:r>
            <a:endParaRPr lang="en-US" altLang="ko-KR" sz="5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5400" dirty="0">
              <a:solidFill>
                <a:schemeClr val="accent1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5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9816" y="24946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4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102" y="386983"/>
            <a:ext cx="498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 설명 </a:t>
            </a:r>
            <a:r>
              <a:rPr lang="en-US" altLang="ko-KR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import </a:t>
            </a:r>
            <a:r>
              <a:rPr lang="en-US" altLang="ko-KR" sz="3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seaborn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10313"/>
            <a:ext cx="8074010" cy="484440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40836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dormi2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boxplot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08368" y="2564904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1000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 smtClean="0"/>
              <a:t>Q1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200</a:t>
            </a:r>
          </a:p>
          <a:p>
            <a:r>
              <a:rPr lang="en-US" altLang="ko-KR" dirty="0" smtClean="0"/>
              <a:t>Q2(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270~280</a:t>
            </a:r>
          </a:p>
          <a:p>
            <a:r>
              <a:rPr lang="en-US" altLang="ko-KR" dirty="0" smtClean="0"/>
              <a:t>Q3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310</a:t>
            </a:r>
          </a:p>
          <a:p>
            <a:endParaRPr lang="en-US" altLang="ko-KR" dirty="0"/>
          </a:p>
          <a:p>
            <a:r>
              <a:rPr lang="en-US" altLang="ko-KR" dirty="0" smtClean="0"/>
              <a:t>Min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 </a:t>
            </a:r>
          </a:p>
          <a:p>
            <a:r>
              <a:rPr lang="en-US" altLang="ko-KR" dirty="0" smtClean="0"/>
              <a:t>Max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400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5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102" y="386983"/>
            <a:ext cx="498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 설명 </a:t>
            </a:r>
            <a:r>
              <a:rPr lang="en-US" altLang="ko-KR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import </a:t>
            </a:r>
            <a:r>
              <a:rPr lang="en-US" altLang="ko-KR" sz="3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seaborn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836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tuition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boxplot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4" y="1498946"/>
            <a:ext cx="8153286" cy="48919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408368" y="2564904"/>
            <a:ext cx="2304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1000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 smtClean="0"/>
              <a:t>Q1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7100</a:t>
            </a:r>
          </a:p>
          <a:p>
            <a:r>
              <a:rPr lang="en-US" altLang="ko-KR" dirty="0" smtClean="0"/>
              <a:t>Q2(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7900</a:t>
            </a:r>
          </a:p>
          <a:p>
            <a:r>
              <a:rPr lang="en-US" altLang="ko-KR" dirty="0" smtClean="0"/>
              <a:t>Q3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8100</a:t>
            </a:r>
          </a:p>
          <a:p>
            <a:endParaRPr lang="en-US" altLang="ko-KR" dirty="0"/>
          </a:p>
          <a:p>
            <a:r>
              <a:rPr lang="en-US" altLang="ko-KR" dirty="0" smtClean="0"/>
              <a:t>Min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6000 </a:t>
            </a:r>
          </a:p>
          <a:p>
            <a:r>
              <a:rPr lang="en-US" altLang="ko-KR" dirty="0" smtClean="0"/>
              <a:t>Max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9000</a:t>
            </a:r>
          </a:p>
          <a:p>
            <a:endParaRPr lang="en-US" altLang="ko-KR" dirty="0"/>
          </a:p>
          <a:p>
            <a:r>
              <a:rPr lang="en-US" altLang="ko-KR" dirty="0" smtClean="0"/>
              <a:t>Outlier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3503712" y="2898232"/>
            <a:ext cx="0" cy="2791470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60CF121-5025-4F32-8D42-6880FE0A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0" y="5517236"/>
            <a:ext cx="12192000" cy="134811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711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67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664" y="29249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Select the Subject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664" y="336715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Set the Sample &amp; Variable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664" y="38517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Data Collecting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1664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Data Processing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48B2E-BA79-41C1-B2A2-EC49D114E109}"/>
              </a:ext>
            </a:extLst>
          </p:cNvPr>
          <p:cNvSpPr txBox="1"/>
          <p:nvPr/>
        </p:nvSpPr>
        <p:spPr>
          <a:xfrm>
            <a:off x="3071664" y="485986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Data Analysis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102" y="386983"/>
            <a:ext cx="498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 설명 </a:t>
            </a:r>
            <a:r>
              <a:rPr lang="en-US" altLang="ko-KR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import </a:t>
            </a:r>
            <a:r>
              <a:rPr lang="en-US" altLang="ko-KR" sz="3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seaborn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836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boxplot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4" y="1371589"/>
            <a:ext cx="8222522" cy="49335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408368" y="25649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Q1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5000</a:t>
            </a:r>
          </a:p>
          <a:p>
            <a:r>
              <a:rPr lang="en-US" altLang="ko-KR" dirty="0" smtClean="0"/>
              <a:t>Q2(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Q3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16000</a:t>
            </a:r>
          </a:p>
          <a:p>
            <a:endParaRPr lang="en-US" altLang="ko-KR" dirty="0"/>
          </a:p>
          <a:p>
            <a:r>
              <a:rPr lang="en-US" altLang="ko-KR" dirty="0" smtClean="0"/>
              <a:t>Min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1000 </a:t>
            </a:r>
          </a:p>
          <a:p>
            <a:r>
              <a:rPr lang="en-US" altLang="ko-KR" dirty="0" smtClean="0"/>
              <a:t>Max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29000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06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102" y="386983"/>
            <a:ext cx="498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 설명 </a:t>
            </a:r>
            <a:r>
              <a:rPr lang="en-US" altLang="ko-KR" sz="3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import </a:t>
            </a:r>
            <a:r>
              <a:rPr lang="en-US" altLang="ko-KR" sz="3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seaborn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836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oom_total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boxplot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4" y="1735457"/>
            <a:ext cx="7983146" cy="47898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408368" y="25649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1000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 smtClean="0"/>
              <a:t>Q1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420</a:t>
            </a:r>
          </a:p>
          <a:p>
            <a:r>
              <a:rPr lang="en-US" altLang="ko-KR" dirty="0" smtClean="0"/>
              <a:t>Q2(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490</a:t>
            </a:r>
          </a:p>
          <a:p>
            <a:r>
              <a:rPr lang="en-US" altLang="ko-KR" dirty="0" smtClean="0"/>
              <a:t>Q3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550</a:t>
            </a:r>
          </a:p>
          <a:p>
            <a:endParaRPr lang="en-US" altLang="ko-KR" dirty="0"/>
          </a:p>
          <a:p>
            <a:r>
              <a:rPr lang="en-US" altLang="ko-KR" dirty="0" smtClean="0"/>
              <a:t>Min : </a:t>
            </a:r>
            <a:r>
              <a:rPr lang="ko-KR" altLang="en-US" dirty="0" smtClean="0"/>
              <a:t>약 </a:t>
            </a:r>
            <a:r>
              <a:rPr lang="en-US" altLang="ko-KR" dirty="0"/>
              <a:t>3</a:t>
            </a:r>
            <a:r>
              <a:rPr lang="en-US" altLang="ko-KR" dirty="0" smtClean="0"/>
              <a:t>00 </a:t>
            </a:r>
          </a:p>
          <a:p>
            <a:r>
              <a:rPr lang="en-US" altLang="ko-KR" dirty="0" smtClean="0"/>
              <a:t>Max 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690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12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C1291-8A81-4F6F-B508-AEFADD5C6704}"/>
              </a:ext>
            </a:extLst>
          </p:cNvPr>
          <p:cNvSpPr txBox="1"/>
          <p:nvPr/>
        </p:nvSpPr>
        <p:spPr>
          <a:xfrm>
            <a:off x="191344" y="1136938"/>
            <a:ext cx="103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가격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등록금 상관성 시각화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537048"/>
            <a:ext cx="4788741" cy="47887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6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B8DB9-62B6-4EE8-A29E-3AA3DF84C149}"/>
              </a:ext>
            </a:extLst>
          </p:cNvPr>
          <p:cNvSpPr txBox="1"/>
          <p:nvPr/>
        </p:nvSpPr>
        <p:spPr>
          <a:xfrm>
            <a:off x="191344" y="1136938"/>
            <a:ext cx="103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가격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학생수 상관성 시각화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39962"/>
            <a:ext cx="5288639" cy="5288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61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48FD8-2C4C-44EE-93C8-DB2BFF99E3ED}"/>
              </a:ext>
            </a:extLst>
          </p:cNvPr>
          <p:cNvSpPr txBox="1"/>
          <p:nvPr/>
        </p:nvSpPr>
        <p:spPr>
          <a:xfrm>
            <a:off x="191344" y="1136938"/>
            <a:ext cx="103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기숙사 가격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인근지역 시세 상관성 시각화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136938"/>
            <a:ext cx="5288639" cy="52886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35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Analysis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EC7A-A6F5-49B3-932C-600B0826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276872"/>
            <a:ext cx="10027118" cy="25562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8C04B-106F-4C28-898F-EA386E4C548F}"/>
              </a:ext>
            </a:extLst>
          </p:cNvPr>
          <p:cNvSpPr/>
          <p:nvPr/>
        </p:nvSpPr>
        <p:spPr>
          <a:xfrm>
            <a:off x="7219847" y="2276872"/>
            <a:ext cx="1900489" cy="25562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6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60CF121-5025-4F32-8D42-6880FE0A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0" y="5517236"/>
            <a:ext cx="12192000" cy="1348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AEA61-01C1-45B9-98E9-B149101B9A67}"/>
              </a:ext>
            </a:extLst>
          </p:cNvPr>
          <p:cNvSpPr txBox="1"/>
          <p:nvPr/>
        </p:nvSpPr>
        <p:spPr>
          <a:xfrm>
            <a:off x="911424" y="2636912"/>
            <a:ext cx="11161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H0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 “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종속변수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는 독립변수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와 상관관계가 있다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.”</a:t>
            </a:r>
            <a:r>
              <a:rPr lang="ko-KR" altLang="en-US" sz="20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endParaRPr lang="en-US" altLang="ko-KR" sz="20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나눔고딕" panose="020D0604000000000000"/>
              </a:rPr>
              <a:t>H1 :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“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종속변수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는 독립변수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와 상관관계가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없다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.”</a:t>
            </a:r>
            <a:r>
              <a:rPr lang="ko-KR" altLang="en-US" sz="20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endParaRPr lang="en-US" altLang="ko-KR" sz="20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 분석 결과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종속변수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독립변수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상관계수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각각 모두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0.6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미만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으로 유의미한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상관관계를 보이지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않았음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아무런 관계도 없다는 뜻은 아니나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선형관계는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존재하지 않음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H0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귀무가설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기각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H1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대립가설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채택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즉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대학교 기숙사 가격은 등록금 변수와 유의미한 상관관계를 보이지만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그 외의 타 변수와는 큰 상관관계가 없는 것으로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파악됨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강B" panose="02030600000101010101" pitchFamily="18" charset="-127"/>
                <a:ea typeface="나눔고딕" panose="020D0604000000000000"/>
              </a:rPr>
              <a:t>H1 :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“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종속변수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는 독립변수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와 상관관계가 없다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.”</a:t>
            </a:r>
            <a:r>
              <a:rPr lang="ko-KR" altLang="en-US" sz="20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endParaRPr lang="en-US" altLang="ko-KR" sz="2000" dirty="0">
              <a:latin typeface="HY강B" panose="02030600000101010101" pitchFamily="18" charset="-127"/>
              <a:ea typeface="나눔고딕" panose="020D060400000000000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08943-58CF-482D-9E52-480BFAAA6400}"/>
              </a:ext>
            </a:extLst>
          </p:cNvPr>
          <p:cNvSpPr txBox="1"/>
          <p:nvPr/>
        </p:nvSpPr>
        <p:spPr>
          <a:xfrm>
            <a:off x="479376" y="4046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Conclusion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A5B83-9563-4305-9BD3-402E1575DD69}"/>
              </a:ext>
            </a:extLst>
          </p:cNvPr>
          <p:cNvSpPr txBox="1"/>
          <p:nvPr/>
        </p:nvSpPr>
        <p:spPr>
          <a:xfrm>
            <a:off x="905525" y="1124744"/>
            <a:ext cx="12657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독립변수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x = </a:t>
            </a:r>
            <a:r>
              <a:rPr lang="ko-KR" altLang="en-US" sz="1400" dirty="0" err="1">
                <a:latin typeface="HY강B" panose="02030600000101010101" pitchFamily="18" charset="-127"/>
                <a:ea typeface="나눔고딕" panose="020D0604000000000000"/>
              </a:rPr>
              <a:t>대학교별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ko-KR" altLang="en-US" sz="1400" dirty="0" err="1">
                <a:latin typeface="HY강B" panose="02030600000101010101" pitchFamily="18" charset="-127"/>
                <a:ea typeface="나눔고딕" panose="020D0604000000000000"/>
              </a:rPr>
              <a:t>재학생수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수용가능 인원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비용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등록금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자취방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시세</a:t>
            </a:r>
            <a:endParaRPr lang="en-US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                     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(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student, accept, dormi2, tuition, </a:t>
            </a:r>
            <a:r>
              <a:rPr lang="en-US" altLang="ko-KR" sz="1400" dirty="0" err="1" smtClean="0">
                <a:latin typeface="HY강B" panose="02030600000101010101" pitchFamily="18" charset="-127"/>
                <a:ea typeface="나눔고딕" panose="020D0604000000000000"/>
              </a:rPr>
              <a:t>room_total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)</a:t>
            </a:r>
            <a:endParaRPr lang="en-US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종속변수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y =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대학교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가격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모든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가격의 단위는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1000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원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기숙사 비의 단위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개월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인원 단위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명</a:t>
            </a:r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자취방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시세 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=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보증금 </a:t>
            </a:r>
            <a:r>
              <a:rPr lang="en-US" altLang="ko-KR" sz="1400" dirty="0"/>
              <a:t>*0.01 + </a:t>
            </a:r>
            <a:r>
              <a:rPr lang="ko-KR" altLang="en-US" sz="1400" dirty="0"/>
              <a:t>월세 값</a:t>
            </a:r>
            <a:r>
              <a:rPr lang="en-US" altLang="ko-KR" sz="1400" dirty="0" smtClean="0"/>
              <a:t>)       ex) </a:t>
            </a:r>
            <a:r>
              <a:rPr lang="ko-KR" altLang="en-US" sz="1400" dirty="0" smtClean="0"/>
              <a:t>보증금 </a:t>
            </a:r>
            <a:r>
              <a:rPr lang="en-US" altLang="ko-KR" sz="1400" dirty="0" smtClean="0"/>
              <a:t>1000, </a:t>
            </a:r>
            <a:r>
              <a:rPr lang="ko-KR" altLang="en-US" sz="1400" dirty="0" smtClean="0"/>
              <a:t>월세 </a:t>
            </a:r>
            <a:r>
              <a:rPr lang="en-US" altLang="ko-KR" sz="1400" dirty="0" smtClean="0"/>
              <a:t>50 -&gt; 60 </a:t>
            </a:r>
            <a:endParaRPr lang="en-US" altLang="ko-KR" sz="1400" dirty="0"/>
          </a:p>
          <a:p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ko-KR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9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60CF121-5025-4F32-8D42-6880FE0A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0" y="5517236"/>
            <a:ext cx="12192000" cy="1348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AEA61-01C1-45B9-98E9-B149101B9A67}"/>
              </a:ext>
            </a:extLst>
          </p:cNvPr>
          <p:cNvSpPr txBox="1"/>
          <p:nvPr/>
        </p:nvSpPr>
        <p:spPr>
          <a:xfrm>
            <a:off x="2351584" y="242088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대학알림이에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공유된 대학 데이터의 양이 한정되어 있어서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분석에 쓸 수 있는 데이터의 양이 적었다는 것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대학교 인근지역의 시세를 월세와 전세의 평균으로 파악했으나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 변수가 시세의 대표성을 담보한다고 하기에는 무리가 있다는 것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08943-58CF-482D-9E52-480BFAAA6400}"/>
              </a:ext>
            </a:extLst>
          </p:cNvPr>
          <p:cNvSpPr txBox="1"/>
          <p:nvPr/>
        </p:nvSpPr>
        <p:spPr>
          <a:xfrm>
            <a:off x="479376" y="4046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한계점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79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5400" y="2147247"/>
            <a:ext cx="111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Question &amp; Answer</a:t>
            </a: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695400" y="2963145"/>
            <a:ext cx="10657184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4230802-2FD0-46E7-A0D7-31147A093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-1096" y="4293103"/>
            <a:ext cx="12193096" cy="2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95400" y="2147247"/>
            <a:ext cx="1115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sym typeface="Wingdings" panose="05000000000000000000" pitchFamily="2" charset="2"/>
              </a:rPr>
              <a:t> </a:t>
            </a:r>
            <a:r>
              <a:rPr lang="en-US" altLang="ko-KR" sz="4000" spc="-150" dirty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Thank You </a:t>
            </a:r>
            <a:r>
              <a:rPr lang="en-US" altLang="ko-KR" sz="4000" spc="-150" dirty="0">
                <a:solidFill>
                  <a:schemeClr val="accent6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sym typeface="Wingdings" panose="05000000000000000000" pitchFamily="2" charset="2"/>
              </a:rPr>
              <a:t></a:t>
            </a:r>
            <a:endParaRPr lang="en-US" altLang="ko-KR" sz="40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695400" y="2963145"/>
            <a:ext cx="10657184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98280" y="3102059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CHCOPYTHON FINAL TEAM PROJECT</a:t>
            </a:r>
            <a:endParaRPr lang="ko-KR" altLang="en-US" sz="24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30802-2FD0-46E7-A0D7-31147A093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0" y="4329531"/>
            <a:ext cx="12161520" cy="2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0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231906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7929" y="3381960"/>
            <a:ext cx="61926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CHOCHPYTHON PRJECT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Select the Subject</a:t>
            </a:r>
            <a:endParaRPr lang="en-US" altLang="ko-KR" sz="5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6" y="24946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6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AE548B-29B1-4993-A53E-EA1BC4A8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Select the Subject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159896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5918" y="3381960"/>
            <a:ext cx="72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CHOCHPYTHON PRJECT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Set the Sample &amp; Variable</a:t>
            </a:r>
            <a:endParaRPr lang="en-US" altLang="ko-KR" sz="4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9816" y="24946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3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Set the Sample &amp; Variable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C5669-DCBB-4FE1-8459-E99E52C8F9D1}"/>
              </a:ext>
            </a:extLst>
          </p:cNvPr>
          <p:cNvSpPr txBox="1"/>
          <p:nvPr/>
        </p:nvSpPr>
        <p:spPr>
          <a:xfrm>
            <a:off x="119336" y="1161485"/>
            <a:ext cx="1031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데이터 표본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>
                <a:latin typeface="HY강B" panose="02030600000101010101" pitchFamily="18" charset="-127"/>
                <a:ea typeface="나눔고딕" panose="020D0604000000000000"/>
              </a:rPr>
              <a:t>기숙사 </a:t>
            </a:r>
            <a:r>
              <a:rPr lang="en-US" altLang="ko-KR" sz="2000" dirty="0" smtClean="0">
                <a:latin typeface="HY강B" panose="02030600000101010101" pitchFamily="18" charset="-127"/>
                <a:ea typeface="나눔고딕" panose="020D0604000000000000"/>
              </a:rPr>
              <a:t>2</a:t>
            </a:r>
            <a:r>
              <a:rPr lang="ko-KR" altLang="en-US" sz="2000" dirty="0" smtClean="0">
                <a:latin typeface="HY강B" panose="02030600000101010101" pitchFamily="18" charset="-127"/>
                <a:ea typeface="나눔고딕" panose="020D0604000000000000"/>
              </a:rPr>
              <a:t>인실을 보유한 </a:t>
            </a:r>
            <a:r>
              <a:rPr lang="ko-KR" altLang="ko-KR" sz="2000" dirty="0" smtClean="0">
                <a:latin typeface="HY강B" panose="02030600000101010101" pitchFamily="18" charset="-127"/>
                <a:ea typeface="나눔고딕" panose="020D0604000000000000"/>
              </a:rPr>
              <a:t>서울</a:t>
            </a:r>
            <a:r>
              <a:rPr lang="en-US" altLang="ko-KR" sz="2000" dirty="0" smtClean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나눔고딕" panose="020D0604000000000000"/>
              </a:rPr>
              <a:t>및 수도권</a:t>
            </a:r>
            <a:r>
              <a:rPr lang="ko-KR" altLang="ko-KR" sz="2000" dirty="0" smtClean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en-US" altLang="ko-KR" sz="2000" dirty="0">
                <a:latin typeface="HY강B" panose="02030600000101010101" pitchFamily="18" charset="-127"/>
                <a:ea typeface="나눔고딕" panose="020D0604000000000000"/>
              </a:rPr>
              <a:t>4</a:t>
            </a:r>
            <a:r>
              <a:rPr lang="ko-KR" altLang="ko-KR" sz="2000" dirty="0">
                <a:latin typeface="HY강B" panose="02030600000101010101" pitchFamily="18" charset="-127"/>
                <a:ea typeface="나눔고딕" panose="020D0604000000000000"/>
              </a:rPr>
              <a:t>년제 </a:t>
            </a:r>
            <a:r>
              <a:rPr lang="ko-KR" altLang="ko-KR" sz="2000" dirty="0" smtClean="0">
                <a:latin typeface="HY강B" panose="02030600000101010101" pitchFamily="18" charset="-127"/>
                <a:ea typeface="나눔고딕" panose="020D0604000000000000"/>
              </a:rPr>
              <a:t>대학교 </a:t>
            </a:r>
            <a:r>
              <a:rPr lang="en-US" altLang="ko-KR" sz="2000" dirty="0" smtClean="0">
                <a:latin typeface="HY강B" panose="02030600000101010101" pitchFamily="18" charset="-127"/>
                <a:ea typeface="나눔고딕" panose="020D0604000000000000"/>
              </a:rPr>
              <a:t>47</a:t>
            </a:r>
            <a:r>
              <a:rPr lang="ko-KR" altLang="ko-KR" sz="2000" dirty="0">
                <a:latin typeface="HY강B" panose="02030600000101010101" pitchFamily="18" charset="-127"/>
                <a:ea typeface="나눔고딕" panose="020D0604000000000000"/>
              </a:rPr>
              <a:t>개 </a:t>
            </a: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9A124C-5FFA-47CC-A754-8A427CB3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84" y="1583632"/>
            <a:ext cx="170654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4A795A0-AAF1-4A9D-A377-DCD65D0E4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28" y="1816146"/>
            <a:ext cx="18961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A5B83-9563-4305-9BD3-402E1575DD69}"/>
              </a:ext>
            </a:extLst>
          </p:cNvPr>
          <p:cNvSpPr txBox="1"/>
          <p:nvPr/>
        </p:nvSpPr>
        <p:spPr>
          <a:xfrm>
            <a:off x="119336" y="4564991"/>
            <a:ext cx="12657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변수 설정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독립변수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x = </a:t>
            </a:r>
            <a:r>
              <a:rPr lang="ko-KR" altLang="en-US" sz="1400" dirty="0" err="1">
                <a:latin typeface="HY강B" panose="02030600000101010101" pitchFamily="18" charset="-127"/>
                <a:ea typeface="나눔고딕" panose="020D0604000000000000"/>
              </a:rPr>
              <a:t>대학교별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ko-KR" altLang="en-US" sz="1400" dirty="0" err="1">
                <a:latin typeface="HY강B" panose="02030600000101010101" pitchFamily="18" charset="-127"/>
                <a:ea typeface="나눔고딕" panose="020D0604000000000000"/>
              </a:rPr>
              <a:t>재학생수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수용가능 인원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비용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등록금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자취방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시세</a:t>
            </a:r>
            <a:endParaRPr lang="en-US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                              (student, accept, dormi2, tuition, </a:t>
            </a:r>
            <a:r>
              <a:rPr lang="en-US" altLang="ko-KR" sz="1400" dirty="0" err="1" smtClean="0">
                <a:latin typeface="HY강B" panose="02030600000101010101" pitchFamily="18" charset="-127"/>
                <a:ea typeface="나눔고딕" panose="020D0604000000000000"/>
              </a:rPr>
              <a:t>room_total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)</a:t>
            </a:r>
            <a:endParaRPr lang="en-US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     종속변수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y =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대학교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가격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   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모든 가격의 단위는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1000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원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기숙사 비의 단위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개월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인원 단위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1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명</a:t>
            </a:r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     자취방 시세  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=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보증금 </a:t>
            </a:r>
            <a:r>
              <a:rPr lang="en-US" altLang="ko-KR" sz="1400" dirty="0"/>
              <a:t>*0.01 + </a:t>
            </a:r>
            <a:r>
              <a:rPr lang="ko-KR" altLang="en-US" sz="1400" dirty="0"/>
              <a:t>월세 값</a:t>
            </a:r>
            <a:r>
              <a:rPr lang="en-US" altLang="ko-KR" sz="1400" dirty="0" smtClean="0"/>
              <a:t>)       ex) </a:t>
            </a:r>
            <a:r>
              <a:rPr lang="ko-KR" altLang="en-US" sz="1400" dirty="0" smtClean="0"/>
              <a:t>보증금 </a:t>
            </a:r>
            <a:r>
              <a:rPr lang="en-US" altLang="ko-KR" sz="1400" dirty="0" smtClean="0"/>
              <a:t>1000, </a:t>
            </a:r>
            <a:r>
              <a:rPr lang="ko-KR" altLang="en-US" sz="1400" dirty="0" smtClean="0"/>
              <a:t>월세 </a:t>
            </a:r>
            <a:r>
              <a:rPr lang="en-US" altLang="ko-KR" sz="1400" dirty="0" smtClean="0"/>
              <a:t>50 -&gt; 60 </a:t>
            </a:r>
            <a:endParaRPr lang="en-US" altLang="ko-KR" sz="1400" dirty="0"/>
          </a:p>
          <a:p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ko-KR" altLang="ko-KR" sz="1400" dirty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9ADEC-527A-497D-A970-49D114AE8156}"/>
              </a:ext>
            </a:extLst>
          </p:cNvPr>
          <p:cNvSpPr txBox="1"/>
          <p:nvPr/>
        </p:nvSpPr>
        <p:spPr>
          <a:xfrm>
            <a:off x="119336" y="6021288"/>
            <a:ext cx="1265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가설 설정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H0 : “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종속변수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y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독립변수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상관관계가 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.”</a:t>
            </a:r>
            <a:r>
              <a:rPr lang="ko-KR" altLang="en-US" sz="2000" dirty="0" smtClean="0">
                <a:latin typeface="HY강B" panose="02030600000101010101" pitchFamily="18" charset="-127"/>
                <a:ea typeface="나눔고딕" panose="020D0604000000000000"/>
              </a:rPr>
              <a:t>  </a:t>
            </a:r>
            <a:endParaRPr lang="ko-KR" altLang="en-US" sz="2000" dirty="0">
              <a:latin typeface="HY강B" panose="02030600000101010101" pitchFamily="18" charset="-127"/>
              <a:ea typeface="나눔고딕" panose="020D0604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0" r="594" b="23470"/>
          <a:stretch/>
        </p:blipFill>
        <p:spPr>
          <a:xfrm>
            <a:off x="2207569" y="1609553"/>
            <a:ext cx="1440160" cy="26115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89" b="61151"/>
          <a:stretch/>
        </p:blipFill>
        <p:spPr>
          <a:xfrm>
            <a:off x="628162" y="1609553"/>
            <a:ext cx="1476125" cy="26642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1" r="-1718" b="-1"/>
          <a:stretch/>
        </p:blipFill>
        <p:spPr>
          <a:xfrm>
            <a:off x="3751011" y="1609553"/>
            <a:ext cx="1473656" cy="16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159896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5918" y="3381960"/>
            <a:ext cx="72728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CHOCHPYTHON PRJECT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Collecting</a:t>
            </a:r>
            <a:endParaRPr lang="en-US" altLang="ko-KR" sz="5400" spc="-150" dirty="0">
              <a:solidFill>
                <a:schemeClr val="accent6">
                  <a:lumMod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9816" y="24946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3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Collecting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82C45-9011-4467-9C8F-F342E138D469}"/>
              </a:ext>
            </a:extLst>
          </p:cNvPr>
          <p:cNvSpPr txBox="1"/>
          <p:nvPr/>
        </p:nvSpPr>
        <p:spPr>
          <a:xfrm>
            <a:off x="3791744" y="597619"/>
            <a:ext cx="1166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대학 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알림이에서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전국 대학교 정보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수집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err="1" smtClean="0">
                <a:latin typeface="HY강B" panose="02030600000101010101" pitchFamily="18" charset="-127"/>
                <a:ea typeface="나눔고딕" panose="020D0604000000000000"/>
              </a:rPr>
              <a:t>대학교별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 </a:t>
            </a:r>
            <a:r>
              <a:rPr lang="ko-KR" altLang="en-US" sz="1400" dirty="0" err="1">
                <a:latin typeface="HY강B" panose="02030600000101010101" pitchFamily="18" charset="-127"/>
                <a:ea typeface="나눔고딕" panose="020D0604000000000000"/>
              </a:rPr>
              <a:t>재학생수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수용가능 인원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나눔고딕" panose="020D0604000000000000"/>
              </a:rPr>
              <a:t>기숙사 비용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</a:t>
            </a:r>
            <a:r>
              <a:rPr lang="ko-KR" altLang="en-US" sz="1400" dirty="0" smtClean="0">
                <a:latin typeface="HY강B" panose="02030600000101010101" pitchFamily="18" charset="-127"/>
                <a:ea typeface="나눔고딕" panose="020D0604000000000000"/>
              </a:rPr>
              <a:t>등록금</a:t>
            </a:r>
            <a:endParaRPr lang="en-US" altLang="ko-KR" sz="1400" dirty="0" smtClean="0">
              <a:latin typeface="HY강B" panose="02030600000101010101" pitchFamily="18" charset="-127"/>
              <a:ea typeface="나눔고딕" panose="020D0604000000000000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(student</a:t>
            </a:r>
            <a:r>
              <a:rPr lang="en-US" altLang="ko-KR" sz="1400" dirty="0">
                <a:latin typeface="HY강B" panose="02030600000101010101" pitchFamily="18" charset="-127"/>
                <a:ea typeface="나눔고딕" panose="020D0604000000000000"/>
              </a:rPr>
              <a:t>, accept, dormi2, tuition</a:t>
            </a:r>
            <a:r>
              <a:rPr lang="en-US" altLang="ko-KR" sz="1400" dirty="0" smtClean="0">
                <a:latin typeface="HY강B" panose="02030600000101010101" pitchFamily="18" charset="-127"/>
                <a:ea typeface="나눔고딕" panose="020D0604000000000000"/>
              </a:rPr>
              <a:t>,)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24AD2-B878-44CF-9C7B-5BFFFCF98FF1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F8EB6B-9E3F-4A50-9182-C3FFD5063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1"/>
          <a:stretch/>
        </p:blipFill>
        <p:spPr>
          <a:xfrm>
            <a:off x="1158340" y="1726728"/>
            <a:ext cx="9474164" cy="47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2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28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814" y="386983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 Collecting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82C45-9011-4467-9C8F-F342E138D469}"/>
              </a:ext>
            </a:extLst>
          </p:cNvPr>
          <p:cNvSpPr txBox="1"/>
          <p:nvPr/>
        </p:nvSpPr>
        <p:spPr>
          <a:xfrm>
            <a:off x="315672" y="896655"/>
            <a:ext cx="11756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온라인 부동산 서비스 시스템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‘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다방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표본데이터 인근 지역 자취방 데이터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-&gt;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room_total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검색 키워드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대학교 명</a:t>
            </a:r>
            <a:endParaRPr lang="ko-KR" altLang="ko-KR" sz="2000" dirty="0">
              <a:latin typeface="HY강B" panose="02030600000101010101" pitchFamily="18" charset="-127"/>
              <a:ea typeface="나눔고딕" panose="020D0604000000000000"/>
            </a:endParaRPr>
          </a:p>
          <a:p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EEEFBB-AF19-43AF-9F79-099F3C9C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3800"/>
          <a:stretch/>
        </p:blipFill>
        <p:spPr>
          <a:xfrm>
            <a:off x="1127448" y="1700807"/>
            <a:ext cx="9505056" cy="47702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AF2B7B-3452-4D9E-BF5B-03C3CA280E64}"/>
              </a:ext>
            </a:extLst>
          </p:cNvPr>
          <p:cNvSpPr/>
          <p:nvPr/>
        </p:nvSpPr>
        <p:spPr>
          <a:xfrm>
            <a:off x="1127448" y="1700808"/>
            <a:ext cx="9505056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771</Words>
  <Application>Microsoft Office PowerPoint</Application>
  <PresentationFormat>와이드스크린</PresentationFormat>
  <Paragraphs>166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HY강B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Windows User</cp:lastModifiedBy>
  <cp:revision>60</cp:revision>
  <dcterms:created xsi:type="dcterms:W3CDTF">2014-03-25T16:54:31Z</dcterms:created>
  <dcterms:modified xsi:type="dcterms:W3CDTF">2018-08-03T06:08:07Z</dcterms:modified>
</cp:coreProperties>
</file>