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4" r:id="rId1"/>
    <p:sldMasterId id="2147483715" r:id="rId2"/>
    <p:sldMasterId id="214748371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00" d="100"/>
          <a:sy n="100" d="100"/>
        </p:scale>
        <p:origin x="810" y="120"/>
      </p:cViewPr>
      <p:guideLst>
        <p:guide orient="horz" pos="139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8.jpeg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Relationship Id="rId2" Type="http://schemas.openxmlformats.org/officeDocument/2006/relationships/image" Target="../media/image9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3.png"  /><Relationship Id="rId3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5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6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10" Type="http://schemas.openxmlformats.org/officeDocument/2006/relationships/slideLayout" Target="../slideLayouts/slideLayout12.xml"  /><Relationship Id="rId11" Type="http://schemas.openxmlformats.org/officeDocument/2006/relationships/slideLayout" Target="../slideLayouts/slideLayout13.xml"  /><Relationship Id="rId12" Type="http://schemas.openxmlformats.org/officeDocument/2006/relationships/slideLayout" Target="../slideLayouts/slideLayout14.xml"  /><Relationship Id="rId13" Type="http://schemas.openxmlformats.org/officeDocument/2006/relationships/slideLayout" Target="../slideLayouts/slideLayout15.xml"  /><Relationship Id="rId14" Type="http://schemas.openxmlformats.org/officeDocument/2006/relationships/slideLayout" Target="../slideLayouts/slideLayout16.xml"  /><Relationship Id="rId15" Type="http://schemas.openxmlformats.org/officeDocument/2006/relationships/slideLayout" Target="../slideLayouts/slideLayout17.xml"  /><Relationship Id="rId16" Type="http://schemas.openxmlformats.org/officeDocument/2006/relationships/slideLayout" Target="../slideLayouts/slideLayout18.xml"  /><Relationship Id="rId17" Type="http://schemas.openxmlformats.org/officeDocument/2006/relationships/theme" Target="../theme/theme2.xml"  /><Relationship Id="rId2" Type="http://schemas.openxmlformats.org/officeDocument/2006/relationships/slideLayout" Target="../slideLayouts/slideLayout4.xml"  /><Relationship Id="rId3" Type="http://schemas.openxmlformats.org/officeDocument/2006/relationships/slideLayout" Target="../slideLayouts/slideLayout5.xml"  /><Relationship Id="rId4" Type="http://schemas.openxmlformats.org/officeDocument/2006/relationships/slideLayout" Target="../slideLayouts/slideLayout6.xml"  /><Relationship Id="rId5" Type="http://schemas.openxmlformats.org/officeDocument/2006/relationships/slideLayout" Target="../slideLayouts/slideLayout7.xml"  /><Relationship Id="rId6" Type="http://schemas.openxmlformats.org/officeDocument/2006/relationships/slideLayout" Target="../slideLayouts/slideLayout8.xml"  /><Relationship Id="rId7" Type="http://schemas.openxmlformats.org/officeDocument/2006/relationships/slideLayout" Target="../slideLayouts/slideLayout9.xml"  /><Relationship Id="rId8" Type="http://schemas.openxmlformats.org/officeDocument/2006/relationships/slideLayout" Target="../slideLayouts/slideLayout10.xml"  /><Relationship Id="rId9" Type="http://schemas.openxmlformats.org/officeDocument/2006/relationships/slideLayout" Target="../slideLayouts/slideLayout11.xml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9.xml"  /><Relationship Id="rId2" Type="http://schemas.openxmlformats.org/officeDocument/2006/relationships/theme" Target="../theme/theme3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9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1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9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9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9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51920" y="1995686"/>
            <a:ext cx="5292080" cy="879337"/>
          </a:xfrm>
        </p:spPr>
        <p:txBody>
          <a:bodyPr/>
          <a:lstStyle/>
          <a:p>
            <a:r>
              <a:rPr lang="en-US" altLang="ko-KR" sz="3600" dirty="0"/>
              <a:t>AI·SW</a:t>
            </a:r>
          </a:p>
          <a:p>
            <a:r>
              <a:rPr lang="ko-KR" altLang="en-US" sz="3600" dirty="0"/>
              <a:t>창업 아이디어 경진대회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067944" y="3116870"/>
            <a:ext cx="4608512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 dirty="0" err="1"/>
              <a:t>뚠뚠</a:t>
            </a:r>
            <a:r>
              <a:rPr lang="ko-KR" altLang="en-US" dirty="0"/>
              <a:t> 팀</a:t>
            </a:r>
            <a:endParaRPr lang="en-US" altLang="ko-KR" dirty="0"/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20161531 </a:t>
            </a:r>
            <a:r>
              <a:rPr lang="ko-KR" altLang="en-US" dirty="0"/>
              <a:t>김종인 </a:t>
            </a:r>
            <a:r>
              <a:rPr lang="en-US" altLang="ko-KR" dirty="0"/>
              <a:t>/ 20161497 </a:t>
            </a:r>
            <a:r>
              <a:rPr lang="ko-KR" altLang="en-US" dirty="0"/>
              <a:t>신동석 </a:t>
            </a:r>
            <a:r>
              <a:rPr lang="en-US" altLang="ko-KR" dirty="0"/>
              <a:t>/ 20161551 </a:t>
            </a:r>
            <a:r>
              <a:rPr lang="ko-KR" altLang="en-US" dirty="0"/>
              <a:t>조영찬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380312" y="19548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LogoType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YOLOv3</a:t>
            </a:r>
            <a:endParaRPr lang="en-US" altLang="ko-KR" b="1"/>
          </a:p>
        </p:txBody>
      </p:sp>
      <p:sp>
        <p:nvSpPr>
          <p:cNvPr id="5" name="TextBox 4"/>
          <p:cNvSpPr txBox="1"/>
          <p:nvPr/>
        </p:nvSpPr>
        <p:spPr>
          <a:xfrm>
            <a:off x="1799692" y="627534"/>
            <a:ext cx="5544616" cy="966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b="0" i="0" u="none" strike="noStrike" mc:Ignorable="hp" hp:hslEmbossed="0"/>
              <a:t>YOLOv3</a:t>
            </a:r>
            <a:r>
              <a:rPr xmlns:mc="http://schemas.openxmlformats.org/markup-compatibility/2006" xmlns:hp="http://schemas.haansoft.com/office/presentation/8.0" sz="1200" b="0" i="0" u="none" strike="noStrike" mc:Ignorable="hp" hp:hslEmbossed="0"/>
              <a:t>는 유명한 물체 감지 알고리즘인 </a:t>
            </a:r>
            <a:r>
              <a:rPr xmlns:mc="http://schemas.openxmlformats.org/markup-compatibility/2006" xmlns:hp="http://schemas.haansoft.com/office/presentation/8.0" lang="EN-US" sz="1200" b="0" i="0" u="none" strike="noStrike" mc:Ignorable="hp" hp:hslEmbossed="0"/>
              <a:t>YOLO-You Only Look Once</a:t>
            </a:r>
            <a:r>
              <a:rPr xmlns:mc="http://schemas.openxmlformats.org/markup-compatibility/2006" xmlns:hp="http://schemas.haansoft.com/office/presentation/8.0" sz="1200" b="0" i="0" u="none" strike="noStrike" mc:Ignorable="hp" hp:hslEmbossed="0"/>
              <a:t>의 변형물</a:t>
            </a:r>
            <a:endParaRPr xmlns:mc="http://schemas.openxmlformats.org/markup-compatibility/2006" xmlns:hp="http://schemas.haansoft.com/office/presentation/8.0" lang="EN-US" sz="1200" b="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200" b="0" i="0" u="none" strike="noStrike" mc:Ignorable="hp" hp:hslEmbossed="0"/>
              <a:t>이미지와 비디오에서 </a:t>
            </a:r>
            <a:r>
              <a:rPr xmlns:mc="http://schemas.openxmlformats.org/markup-compatibility/2006" xmlns:hp="http://schemas.haansoft.com/office/presentation/8.0" lang="EN-US" sz="1200" b="0" i="0" u="none" strike="noStrike" mc:Ignorable="hp" hp:hslEmbossed="0"/>
              <a:t>80 </a:t>
            </a:r>
            <a:r>
              <a:rPr xmlns:mc="http://schemas.openxmlformats.org/markup-compatibility/2006" xmlns:hp="http://schemas.haansoft.com/office/presentation/8.0" sz="1200" b="0" i="0" u="none" strike="noStrike" mc:Ignorable="hp" hp:hslEmbossed="0"/>
              <a:t>개의 서로 다른 객체를 인식하는 것</a:t>
            </a:r>
            <a:endParaRPr xmlns:mc="http://schemas.openxmlformats.org/markup-compatibility/2006" xmlns:hp="http://schemas.haansoft.com/office/presentation/8.0" sz="1200" b="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200" b="0" i="0" u="none" strike="noStrike" mc:Ignorable="hp" hp:hslEmbossed="0"/>
              <a:t>But, </a:t>
            </a:r>
            <a:r>
              <a:rPr xmlns:mc="http://schemas.openxmlformats.org/markup-compatibility/2006" xmlns:hp="http://schemas.haansoft.com/office/presentation/8.0" sz="1200" b="0" i="0" u="none" strike="noStrike" mc:Ignorable="hp" hp:hslEmbossed="0"/>
              <a:t>중요점은 </a:t>
            </a:r>
            <a:r>
              <a:rPr xmlns:mc="http://schemas.openxmlformats.org/markup-compatibility/2006" xmlns:hp="http://schemas.haansoft.com/office/presentation/8.0" lang="EN-US" sz="1200" b="0" i="0" u="none" strike="noStrike" mc:Ignorable="hp" hp:hslEmbossed="0"/>
              <a:t>SSD</a:t>
            </a:r>
            <a:r>
              <a:rPr xmlns:mc="http://schemas.openxmlformats.org/markup-compatibility/2006" xmlns:hp="http://schemas.haansoft.com/office/presentation/8.0" sz="1200" b="0" i="0" u="none" strike="noStrike" mc:Ignorable="hp" hp:hslEmbossed="0"/>
              <a:t>만큼이나 빠르고 정확</a:t>
            </a:r>
            <a:endParaRPr xmlns:mc="http://schemas.openxmlformats.org/markup-compatibility/2006" xmlns:hp="http://schemas.haansoft.com/office/presentation/8.0" sz="1200" b="0" i="0" u="none" strike="noStrike" mc:Ignorable="hp" hp:hslEmbossed="0"/>
          </a:p>
        </p:txBody>
      </p:sp>
      <p:sp>
        <p:nvSpPr>
          <p:cNvPr id="6" name="TextBox 5"/>
          <p:cNvSpPr txBox="1"/>
          <p:nvPr/>
        </p:nvSpPr>
        <p:spPr>
          <a:xfrm>
            <a:off x="1090297" y="149394"/>
            <a:ext cx="745399" cy="1558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>
                <a:solidFill>
                  <a:schemeClr val="accent1"/>
                </a:solidFill>
                <a:latin typeface="Arial"/>
                <a:cs typeface="Arial"/>
              </a:rPr>
              <a:t>“</a:t>
            </a:r>
            <a:endParaRPr lang="ko-KR" altLang="en-US" sz="9600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066961" y="-164554"/>
            <a:ext cx="745399" cy="1562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>
                <a:solidFill>
                  <a:schemeClr val="accent1"/>
                </a:solidFill>
                <a:latin typeface="Arial"/>
                <a:cs typeface="Arial"/>
              </a:rPr>
              <a:t>“</a:t>
            </a:r>
            <a:endParaRPr lang="ko-KR" altLang="en-US" sz="9600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accent2"/>
                </a:solidFill>
                <a:cs typeface="Arial"/>
              </a:rPr>
              <a:t>Your Text  Here</a:t>
            </a:r>
            <a:endParaRPr lang="ko-KR" altLang="en-US" sz="1400" b="1">
              <a:solidFill>
                <a:schemeClr val="accent2"/>
              </a:solidFill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bg1"/>
                </a:solidFill>
                <a:cs typeface="Arial"/>
              </a:rPr>
              <a:t>Contents</a:t>
            </a:r>
            <a:endParaRPr lang="ko-KR" altLang="en-US" sz="1400" b="1">
              <a:solidFill>
                <a:schemeClr val="bg1"/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YOLO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699542"/>
            <a:ext cx="6192688" cy="1851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기존의 컴퓨터 비전 접근 방식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: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슬라이딩 윈도우 사용 → 다양한 위치와 크기의 물체를 찾는데 사용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But,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작업 비용↑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Therefore,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네트워크를 통해 전체 이미지를 한번만 전달 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+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SSD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보다 빠르며 정확성이 높은 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YOLOv3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사용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265" y="293410"/>
            <a:ext cx="745399" cy="1558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>
                <a:solidFill>
                  <a:schemeClr val="accent1"/>
                </a:solidFill>
                <a:latin typeface="Arial"/>
                <a:cs typeface="Arial"/>
              </a:rPr>
              <a:t>“</a:t>
            </a:r>
            <a:endParaRPr lang="ko-KR" altLang="en-US" sz="9600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571017" y="0"/>
            <a:ext cx="745399" cy="1555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>
                <a:solidFill>
                  <a:schemeClr val="accent1"/>
                </a:solidFill>
                <a:latin typeface="Arial"/>
                <a:cs typeface="Arial"/>
              </a:rPr>
              <a:t>“</a:t>
            </a:r>
            <a:endParaRPr lang="ko-KR" altLang="en-US" sz="9600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accent2"/>
                </a:solidFill>
                <a:cs typeface="Arial"/>
              </a:rPr>
              <a:t>Your Text  Here</a:t>
            </a:r>
            <a:endParaRPr lang="ko-KR" altLang="en-US" sz="1400" b="1">
              <a:solidFill>
                <a:schemeClr val="accent2"/>
              </a:solidFill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bg1"/>
                </a:solidFill>
                <a:cs typeface="Arial"/>
              </a:rPr>
              <a:t>Contents</a:t>
            </a:r>
            <a:endParaRPr lang="ko-KR" altLang="en-US" sz="1400" b="1">
              <a:solidFill>
                <a:schemeClr val="bg1"/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YOLOv3</a:t>
            </a:r>
            <a:r>
              <a:rPr lang="ko-KR" altLang="en-US" b="1"/>
              <a:t> 동작원리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YOLOv3 </a:t>
            </a:r>
            <a:r>
              <a:rPr lang="ko-KR" altLang="en-US" b="1"/>
              <a:t>동작원리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2591780" y="843558"/>
            <a:ext cx="3960440" cy="900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100" b="0" i="0" u="none" strike="noStrike" mc:Ignorable="hp" hp:hslEmbossed="0"/>
              <a:t>적외선 인체감지 센서 모듈</a:t>
            </a:r>
            <a:endParaRPr xmlns:mc="http://schemas.openxmlformats.org/markup-compatibility/2006" xmlns:hp="http://schemas.haansoft.com/office/presentation/8.0" lang="ko-KR" altLang="en-US" sz="1100" b="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100" b="0" i="0" u="none" strike="noStrike" mc:Ignorable="hp" hp:hslEmbossed="0"/>
              <a:t>1.</a:t>
            </a:r>
            <a:r>
              <a:rPr xmlns:mc="http://schemas.openxmlformats.org/markup-compatibility/2006" xmlns:hp="http://schemas.haansoft.com/office/presentation/8.0" lang="ko-KR" altLang="en-US" sz="1100" b="0" i="0" u="none" strike="noStrike" mc:Ignorable="hp" hp:hslEmbossed="0"/>
              <a:t> 인체에서 나오는 적외선을 감지</a:t>
            </a:r>
            <a:endParaRPr xmlns:mc="http://schemas.openxmlformats.org/markup-compatibility/2006" xmlns:hp="http://schemas.haansoft.com/office/presentation/8.0" lang="ko-KR" altLang="en-US" sz="1100" b="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100" b="0" i="0" u="none" strike="noStrike" mc:Ignorable="hp" hp:hslEmbossed="0"/>
              <a:t>2.</a:t>
            </a:r>
            <a:r>
              <a:rPr xmlns:mc="http://schemas.openxmlformats.org/markup-compatibility/2006" xmlns:hp="http://schemas.haansoft.com/office/presentation/8.0" lang="ko-KR" altLang="en-US" sz="1100" b="0" i="0" u="none" strike="noStrike" mc:Ignorable="hp" hp:hslEmbossed="0"/>
              <a:t> 깜깜한 밤에도 사람이 </a:t>
            </a:r>
            <a:r>
              <a:rPr xmlns:mc="http://schemas.openxmlformats.org/markup-compatibility/2006" xmlns:hp="http://schemas.haansoft.com/office/presentation/8.0" lang="en-US" altLang="ko-KR" sz="1100" b="0" i="0" u="none" strike="noStrike" mc:Ignorable="hp" hp:hslEmbossed="0"/>
              <a:t>5M</a:t>
            </a:r>
            <a:r>
              <a:rPr xmlns:mc="http://schemas.openxmlformats.org/markup-compatibility/2006" xmlns:hp="http://schemas.haansoft.com/office/presentation/8.0" lang="ko-KR" altLang="en-US" sz="1100" b="0" i="0" u="none" strike="noStrike" mc:Ignorable="hp" hp:hslEmbossed="0"/>
              <a:t> 정도 가까이 왔는지 알 수 있음</a:t>
            </a:r>
            <a:endParaRPr xmlns:mc="http://schemas.openxmlformats.org/markup-compatibility/2006" xmlns:hp="http://schemas.haansoft.com/office/presentation/8.0" lang="ko-KR" altLang="en-US" sz="1100" b="0" i="0" u="none" strike="noStrike" mc:Ignorable="hp" hp:hslEmbossed="0"/>
          </a:p>
        </p:txBody>
      </p:sp>
      <p:sp>
        <p:nvSpPr>
          <p:cNvPr id="6" name="TextBox 5"/>
          <p:cNvSpPr txBox="1"/>
          <p:nvPr/>
        </p:nvSpPr>
        <p:spPr>
          <a:xfrm>
            <a:off x="1475656" y="365418"/>
            <a:ext cx="745399" cy="1558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>
                <a:solidFill>
                  <a:schemeClr val="accent1"/>
                </a:solidFill>
                <a:latin typeface="Arial"/>
                <a:cs typeface="Arial"/>
              </a:rPr>
              <a:t>“</a:t>
            </a:r>
            <a:endParaRPr lang="ko-KR" altLang="en-US" sz="9600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6516216" y="-3378"/>
            <a:ext cx="745399" cy="1554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>
                <a:solidFill>
                  <a:schemeClr val="accent1"/>
                </a:solidFill>
                <a:latin typeface="Arial"/>
                <a:cs typeface="Arial"/>
              </a:rPr>
              <a:t>“</a:t>
            </a:r>
            <a:endParaRPr lang="ko-KR" altLang="en-US" sz="9600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accent2"/>
                </a:solidFill>
                <a:cs typeface="Arial"/>
              </a:rPr>
              <a:t>Your Text  Here</a:t>
            </a:r>
            <a:endParaRPr lang="ko-KR" altLang="en-US" sz="1400" b="1">
              <a:solidFill>
                <a:schemeClr val="accent2"/>
              </a:solidFill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bg1"/>
                </a:solidFill>
                <a:cs typeface="Arial"/>
              </a:rPr>
              <a:t>Contents</a:t>
            </a:r>
            <a:endParaRPr lang="ko-KR" altLang="en-US" sz="1400" b="1">
              <a:solidFill>
                <a:schemeClr val="bg1"/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YOLOv3 </a:t>
            </a:r>
            <a:r>
              <a:rPr lang="ko-KR" altLang="en-US" b="1"/>
              <a:t>동작원리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475656" y="399326"/>
            <a:ext cx="6192688" cy="617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100" b="1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100" b="0" i="0" u="none" strike="noStrike" mc:Ignorable="hp" hp:hslEmbossed="0"/>
          </a:p>
        </p:txBody>
      </p:sp>
      <p:sp>
        <p:nvSpPr>
          <p:cNvPr id="6" name="TextBox 5"/>
          <p:cNvSpPr txBox="1"/>
          <p:nvPr/>
        </p:nvSpPr>
        <p:spPr>
          <a:xfrm>
            <a:off x="899592" y="267494"/>
            <a:ext cx="745399" cy="1558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>
                <a:solidFill>
                  <a:schemeClr val="accent1"/>
                </a:solidFill>
                <a:latin typeface="Arial"/>
                <a:cs typeface="Arial"/>
              </a:rPr>
              <a:t>“</a:t>
            </a:r>
            <a:endParaRPr lang="ko-KR" altLang="en-US" sz="9600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210977" y="0"/>
            <a:ext cx="745399" cy="1558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>
                <a:solidFill>
                  <a:schemeClr val="accent1"/>
                </a:solidFill>
                <a:latin typeface="Arial"/>
                <a:cs typeface="Arial"/>
              </a:rPr>
              <a:t>“</a:t>
            </a:r>
            <a:endParaRPr lang="ko-KR" altLang="en-US" sz="9600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accent2"/>
                </a:solidFill>
                <a:cs typeface="Arial"/>
              </a:rPr>
              <a:t>Your Text  Here</a:t>
            </a:r>
            <a:endParaRPr lang="ko-KR" altLang="en-US" sz="1400" b="1">
              <a:solidFill>
                <a:schemeClr val="accent2"/>
              </a:solidFill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bg1"/>
                </a:solidFill>
                <a:cs typeface="Arial"/>
              </a:rPr>
              <a:t>Contents</a:t>
            </a:r>
            <a:endParaRPr lang="ko-KR" altLang="en-US" sz="1400" b="1">
              <a:solidFill>
                <a:schemeClr val="bg1"/>
              </a:solidFill>
              <a:cs typeface="Arial"/>
            </a:endParaRPr>
          </a:p>
        </p:txBody>
      </p:sp>
      <p:pic>
        <p:nvPicPr>
          <p:cNvPr id="10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848825" y="666358"/>
            <a:ext cx="5446350" cy="33455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YOLOv3 </a:t>
            </a:r>
            <a:r>
              <a:rPr lang="ko-KR" altLang="en-US" b="1"/>
              <a:t>동작원리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475656" y="627534"/>
            <a:ext cx="6192688" cy="1508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200" b="0" i="0" u="none" strike="noStrike" mc:Ignorable="hp" hp:hslEmbossed="0"/>
              <a:t>스텝모터</a:t>
            </a:r>
            <a:r>
              <a:rPr xmlns:mc="http://schemas.openxmlformats.org/markup-compatibility/2006" xmlns:hp="http://schemas.haansoft.com/office/presentation/8.0" lang="ko-KR" altLang="en-US" sz="1200" b="0" i="0" u="none" strike="noStrike" mc:Ignorable="hp" hp:hslEmbossed="0"/>
              <a:t> → 정확한 회전 각도를 조절할 수 있는 모터로 </a:t>
            </a:r>
            <a:r>
              <a:rPr xmlns:mc="http://schemas.openxmlformats.org/markup-compatibility/2006" xmlns:hp="http://schemas.haansoft.com/office/presentation/8.0" lang="en-US" altLang="ko-KR" sz="1200" b="0" i="0" u="none" strike="noStrike" mc:Ignorable="hp" hp:hslEmbossed="0"/>
              <a:t>DC</a:t>
            </a:r>
            <a:r>
              <a:rPr xmlns:mc="http://schemas.openxmlformats.org/markup-compatibility/2006" xmlns:hp="http://schemas.haansoft.com/office/presentation/8.0" lang="ko-KR" altLang="en-US" sz="1200" b="0" i="0" u="none" strike="noStrike" mc:Ignorable="hp" hp:hslEmbossed="0"/>
              <a:t>모터와 달리 스텝 모터는 전자석의 기능을 이용 </a:t>
            </a:r>
            <a:r>
              <a:rPr xmlns:mc="http://schemas.openxmlformats.org/markup-compatibility/2006" xmlns:hp="http://schemas.haansoft.com/office/presentation/8.0" lang="en-US" altLang="ko-KR" sz="1200" b="0" i="0" u="none" strike="noStrike" mc:Ignorable="hp" hp:hslEmbossed="0"/>
              <a:t>+</a:t>
            </a:r>
            <a:r>
              <a:rPr xmlns:mc="http://schemas.openxmlformats.org/markup-compatibility/2006" xmlns:hp="http://schemas.haansoft.com/office/presentation/8.0" lang="ko-KR" altLang="en-US" sz="1200" b="0" i="0" u="none" strike="noStrike" mc:Ignorable="hp" hp:hslEmbossed="0"/>
              <a:t> 로터를 돌리는 구조</a:t>
            </a:r>
            <a:endParaRPr xmlns:mc="http://schemas.openxmlformats.org/markup-compatibility/2006" xmlns:hp="http://schemas.haansoft.com/office/presentation/8.0" lang="ko-KR" altLang="en-US" sz="1200" b="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200" b="0" i="0" u="none" strike="noStrike" mc:Ignorable="hp" hp:hslEmbossed="0"/>
              <a:t>즉</a:t>
            </a:r>
            <a:r>
              <a:rPr xmlns:mc="http://schemas.openxmlformats.org/markup-compatibility/2006" xmlns:hp="http://schemas.haansoft.com/office/presentation/8.0" lang="en-US" altLang="ko-KR" sz="1200" b="0" i="0" u="none" strike="noStrike" mc:Ignorable="hp" hp:hslEmbossed="0"/>
              <a:t>,</a:t>
            </a:r>
            <a:r>
              <a:rPr xmlns:mc="http://schemas.openxmlformats.org/markup-compatibility/2006" xmlns:hp="http://schemas.haansoft.com/office/presentation/8.0" lang="ko-KR" altLang="en-US" sz="1200" b="0" i="0" u="none" strike="noStrike" mc:Ignorable="hp" hp:hslEmbossed="0"/>
              <a:t> 전류를 흐르는 방향에 하여 </a:t>
            </a:r>
            <a:r>
              <a:rPr xmlns:mc="http://schemas.openxmlformats.org/markup-compatibility/2006" xmlns:hp="http://schemas.haansoft.com/office/presentation/8.0" lang="en-US" altLang="ko-KR" sz="1200" b="0" i="0" u="none" strike="noStrike" mc:Ignorable="hp" hp:hslEmbossed="0"/>
              <a:t>N</a:t>
            </a:r>
            <a:r>
              <a:rPr xmlns:mc="http://schemas.openxmlformats.org/markup-compatibility/2006" xmlns:hp="http://schemas.haansoft.com/office/presentation/8.0" lang="ko-KR" altLang="en-US" sz="1200" b="0" i="0" u="none" strike="noStrike" mc:Ignorable="hp" hp:hslEmbossed="0"/>
              <a:t>극이 코일방향으로 흘러가게끔 동작</a:t>
            </a:r>
            <a:endParaRPr xmlns:mc="http://schemas.openxmlformats.org/markup-compatibility/2006" xmlns:hp="http://schemas.haansoft.com/office/presentation/8.0" lang="ko-KR" altLang="en-US" sz="1100" b="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ko-KR" altLang="en-US" sz="1100" b="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ko-KR" altLang="en-US" sz="1100" b="0" i="0" u="none" strike="noStrike" mc:Ignorable="hp" hp:hslEmbossed="0"/>
          </a:p>
        </p:txBody>
      </p:sp>
      <p:sp>
        <p:nvSpPr>
          <p:cNvPr id="6" name="TextBox 5"/>
          <p:cNvSpPr txBox="1"/>
          <p:nvPr/>
        </p:nvSpPr>
        <p:spPr>
          <a:xfrm>
            <a:off x="827584" y="195486"/>
            <a:ext cx="745399" cy="1558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>
                <a:solidFill>
                  <a:schemeClr val="accent1"/>
                </a:solidFill>
                <a:latin typeface="Arial"/>
                <a:cs typeface="Arial"/>
              </a:rPr>
              <a:t>“</a:t>
            </a:r>
            <a:endParaRPr lang="ko-KR" altLang="en-US" sz="9600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499009" y="-92546"/>
            <a:ext cx="745399" cy="1567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>
                <a:solidFill>
                  <a:schemeClr val="accent1"/>
                </a:solidFill>
                <a:latin typeface="Arial"/>
                <a:cs typeface="Arial"/>
              </a:rPr>
              <a:t>“</a:t>
            </a:r>
            <a:endParaRPr lang="ko-KR" altLang="en-US" sz="9600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accent2"/>
                </a:solidFill>
                <a:cs typeface="Arial"/>
              </a:rPr>
              <a:t>Your Text  Here</a:t>
            </a:r>
            <a:endParaRPr lang="ko-KR" altLang="en-US" sz="1400" b="1">
              <a:solidFill>
                <a:schemeClr val="accent2"/>
              </a:solidFill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bg1"/>
                </a:solidFill>
                <a:cs typeface="Arial"/>
              </a:rPr>
              <a:t>Contents</a:t>
            </a:r>
            <a:endParaRPr lang="ko-KR" altLang="en-US" sz="1400" b="1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1835696" y="1779662"/>
            <a:ext cx="2736304" cy="2232248"/>
          </a:xfrm>
          <a:prstGeom prst="rect">
            <a:avLst/>
          </a:prstGeom>
        </p:spPr>
      </p:pic>
      <p:pic>
        <p:nvPicPr>
          <p:cNvPr id="12" name=""/>
          <p:cNvPicPr/>
          <p:nvPr/>
        </p:nvPicPr>
        <p:blipFill rotWithShape="1">
          <a:blip r:embed="rId3">
            <a:lum/>
          </a:blip>
          <a:srcRect/>
          <a:stretch>
            <a:fillRect/>
          </a:stretch>
        </p:blipFill>
        <p:spPr>
          <a:xfrm>
            <a:off x="4499992" y="1562607"/>
            <a:ext cx="2952328" cy="24493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YOLOv3 </a:t>
            </a:r>
            <a:r>
              <a:rPr lang="ko-KR" altLang="en-US" b="1"/>
              <a:t>동작원리</a:t>
            </a:r>
            <a:endParaRPr lang="ko-KR" alt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2339752" y="670237"/>
            <a:ext cx="4464496" cy="680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200" b="0" i="0" u="none" strike="noStrike" mc:Ignorable="hp" hp:hslEmbossed="0"/>
              <a:t>스피커 → 원하는 소리 출력</a:t>
            </a:r>
            <a:endParaRPr xmlns:mc="http://schemas.openxmlformats.org/markup-compatibility/2006" xmlns:hp="http://schemas.haansoft.com/office/presentation/8.0" lang="ko-KR" altLang="en-US" sz="1200" b="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200" b="0" i="0" u="none" strike="noStrike" mc:Ignorable="hp" hp:hslEmbossed="0"/>
              <a:t>광학카메라 → 화질의 손상이 없이 정확하게 볼 수 있도록 함</a:t>
            </a:r>
            <a:endParaRPr xmlns:mc="http://schemas.openxmlformats.org/markup-compatibility/2006" xmlns:hp="http://schemas.haansoft.com/office/presentation/8.0" lang="ko-KR" altLang="en-US" sz="1200" b="0" i="0" u="none" strike="noStrike" mc:Ignorable="hp" hp:hslEmbossed="0"/>
          </a:p>
        </p:txBody>
      </p:sp>
      <p:sp>
        <p:nvSpPr>
          <p:cNvPr id="6" name="TextBox 5"/>
          <p:cNvSpPr txBox="1"/>
          <p:nvPr/>
        </p:nvSpPr>
        <p:spPr>
          <a:xfrm>
            <a:off x="1331640" y="221402"/>
            <a:ext cx="745399" cy="1558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>
                <a:solidFill>
                  <a:schemeClr val="accent1"/>
                </a:solidFill>
                <a:latin typeface="Arial"/>
                <a:cs typeface="Arial"/>
              </a:rPr>
              <a:t>“</a:t>
            </a:r>
            <a:endParaRPr lang="ko-KR" altLang="en-US" sz="9600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6706921" y="-92546"/>
            <a:ext cx="745399" cy="1567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>
                <a:solidFill>
                  <a:schemeClr val="accent1"/>
                </a:solidFill>
                <a:latin typeface="Arial"/>
                <a:cs typeface="Arial"/>
              </a:rPr>
              <a:t>“</a:t>
            </a:r>
            <a:endParaRPr lang="ko-KR" altLang="en-US" sz="9600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accent2"/>
                </a:solidFill>
                <a:cs typeface="Arial"/>
              </a:rPr>
              <a:t>Your Text  Here</a:t>
            </a:r>
            <a:endParaRPr lang="ko-KR" altLang="en-US" sz="1400" b="1">
              <a:solidFill>
                <a:schemeClr val="accent2"/>
              </a:solidFill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bg1"/>
                </a:solidFill>
                <a:cs typeface="Arial"/>
              </a:rPr>
              <a:t>Contents</a:t>
            </a:r>
            <a:endParaRPr lang="ko-KR" altLang="en-US" sz="1400" b="1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411760" y="1546097"/>
            <a:ext cx="4320480" cy="35974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pPr lvl="0">
              <a:defRPr/>
            </a:pPr>
            <a:r>
              <a:rPr lang="en-US" altLang="ko-KR" sz="3600"/>
              <a:t>Thank you</a:t>
            </a:r>
            <a:endParaRPr lang="ko-KR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/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600">
                <a:cs typeface="Arial"/>
              </a:rPr>
              <a:t>Agenda Style</a:t>
            </a:r>
            <a:endParaRPr lang="en-US" sz="3600">
              <a:cs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 rot="0"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0"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 rot="0">
            <a:off x="3120330" y="305180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 rot="0">
            <a:off x="3114575" y="3939902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vert="horz" wrap="square" lIns="91440" tIns="45720" rIns="91440" bIns="45720" anchor="ctr" anchorCtr="0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  <a:cs typeface="Arial"/>
              </a:rPr>
              <a:t>01</a:t>
            </a:r>
            <a:endParaRPr lang="ko-KR" altLang="en-US" sz="20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  <a:cs typeface="Arial"/>
              </a:rPr>
              <a:t>02</a:t>
            </a:r>
            <a:endParaRPr lang="ko-KR" altLang="en-US" sz="20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  <a:cs typeface="Arial"/>
              </a:rPr>
              <a:t>03</a:t>
            </a:r>
            <a:endParaRPr lang="ko-KR" altLang="en-US" sz="2000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bg1"/>
                </a:solidFill>
                <a:cs typeface="Arial"/>
              </a:rPr>
              <a:t>04</a:t>
            </a:r>
            <a:endParaRPr lang="ko-KR" altLang="en-US" sz="2000" b="1">
              <a:solidFill>
                <a:schemeClr val="bg1"/>
              </a:solidFill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 rot="0">
            <a:off x="3851840" y="1356248"/>
            <a:ext cx="4392568" cy="546224"/>
            <a:chOff x="3851840" y="1356248"/>
            <a:chExt cx="4392568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COVID-19</a:t>
              </a:r>
              <a:endPara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.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 rot="0">
            <a:off x="3851840" y="225055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OpenCV</a:t>
              </a:r>
              <a:endPara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 rot="0">
            <a:off x="3851840" y="3144858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2917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YOLOv3</a:t>
              </a:r>
              <a:endParaRPr lang="en-US" altLang="ko-KR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 rot="0">
            <a:off x="3851840" y="4039163"/>
            <a:ext cx="4392568" cy="546224"/>
            <a:chOff x="3851840" y="1356248"/>
            <a:chExt cx="4392568" cy="546224"/>
          </a:xfrm>
        </p:grpSpPr>
        <p:sp>
          <p:nvSpPr>
            <p:cNvPr id="43" name="TextBox 42"/>
            <p:cNvSpPr txBox="1"/>
            <p:nvPr/>
          </p:nvSpPr>
          <p:spPr>
            <a:xfrm>
              <a:off x="3851840" y="1356248"/>
              <a:ext cx="4392567" cy="2928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YOLO </a:t>
              </a:r>
              <a:r>
                <a: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동작원리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COVID-19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COVID-19</a:t>
            </a:r>
            <a:endParaRPr lang="en-US" altLang="ko-KR" b="1"/>
          </a:p>
        </p:txBody>
      </p:sp>
      <p:sp>
        <p:nvSpPr>
          <p:cNvPr id="5" name="TextBox 4"/>
          <p:cNvSpPr txBox="1"/>
          <p:nvPr/>
        </p:nvSpPr>
        <p:spPr>
          <a:xfrm>
            <a:off x="1475656" y="843558"/>
            <a:ext cx="6192688" cy="2678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정의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: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lang="EN-US" sz="1200" b="1" i="0" u="none" strike="noStrike" mc:Ignorable="hp" hp:hslEmbossed="0"/>
              <a:t>SARS-CoV-2 </a:t>
            </a:r>
            <a:r>
              <a:rPr xmlns:mc="http://schemas.openxmlformats.org/markup-compatibility/2006" xmlns:hp="http://schemas.haansoft.com/office/presentation/8.0" sz="1200" b="1" i="0" u="none" strike="noStrike" mc:Ignorable="hp" hp:hslEmbossed="0"/>
              <a:t>감염에 의한 호흡기 증후군</a:t>
            </a:r>
            <a:endParaRPr xmlns:mc="http://schemas.openxmlformats.org/markup-compatibility/2006" xmlns:hp="http://schemas.haansoft.com/office/presentation/8.0" sz="1200" b="1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/>
              <a:t>전파</a:t>
            </a:r>
            <a:r>
              <a:rPr xmlns:mc="http://schemas.openxmlformats.org/markup-compatibility/2006" xmlns:hp="http://schemas.haansoft.com/office/presentation/8.0" lang="en-US" altLang="ko-KR" sz="1200" b="1" i="0" u="none" strike="noStrike" mc:Ignorable="hp" hp:hslEmbossed="0"/>
              <a:t>:</a:t>
            </a: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/>
              <a:t> 기침이나 재체기에 의한 침방울 또는 바이러스에 오염된 물건을 만진 후 기관지로 감염</a:t>
            </a:r>
            <a:endParaRPr xmlns:mc="http://schemas.openxmlformats.org/markup-compatibility/2006" xmlns:hp="http://schemas.haansoft.com/office/presentation/8.0" lang="ko-KR" altLang="en-US" sz="1200" b="1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/>
              <a:t>잠복기</a:t>
            </a:r>
            <a:r>
              <a:rPr xmlns:mc="http://schemas.openxmlformats.org/markup-compatibility/2006" xmlns:hp="http://schemas.haansoft.com/office/presentation/8.0" lang="en-US" altLang="ko-KR" sz="1200" b="1" i="0" u="none" strike="noStrike" mc:Ignorable="hp" hp:hslEmbossed="0"/>
              <a:t>:</a:t>
            </a: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lang="en-US" altLang="ko-KR" sz="1200" b="1" i="0" u="none" strike="noStrike" mc:Ignorable="hp" hp:hslEmbossed="0"/>
              <a:t>1~14</a:t>
            </a: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/>
              <a:t>일</a:t>
            </a:r>
            <a:r>
              <a:rPr xmlns:mc="http://schemas.openxmlformats.org/markup-compatibility/2006" xmlns:hp="http://schemas.haansoft.com/office/presentation/8.0" lang="en-US" altLang="ko-KR" sz="1200" b="1" i="0" u="none" strike="noStrike" mc:Ignorable="hp" hp:hslEmbossed="0"/>
              <a:t>,</a:t>
            </a: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/>
              <a:t> 평균적으로 </a:t>
            </a:r>
            <a:r>
              <a:rPr xmlns:mc="http://schemas.openxmlformats.org/markup-compatibility/2006" xmlns:hp="http://schemas.haansoft.com/office/presentation/8.0" lang="en-US" altLang="ko-KR" sz="1200" b="1" i="0" u="none" strike="noStrike" mc:Ignorable="hp" hp:hslEmbossed="0"/>
              <a:t>4~7</a:t>
            </a: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/>
              <a:t>일</a:t>
            </a:r>
            <a:endParaRPr xmlns:mc="http://schemas.openxmlformats.org/markup-compatibility/2006" xmlns:hp="http://schemas.haansoft.com/office/presentation/8.0" lang="ko-KR" altLang="en-US" sz="1200" b="1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/>
              <a:t>증상</a:t>
            </a:r>
            <a:r>
              <a:rPr xmlns:mc="http://schemas.openxmlformats.org/markup-compatibility/2006" xmlns:hp="http://schemas.haansoft.com/office/presentation/8.0" lang="en-US" altLang="ko-KR" sz="1200" b="1" i="0" u="none" strike="noStrike" mc:Ignorable="hp" hp:hslEmbossed="0"/>
              <a:t>:</a:t>
            </a:r>
            <a:r>
              <a:rPr xmlns:mc="http://schemas.openxmlformats.org/markup-compatibility/2006" xmlns:hp="http://schemas.haansoft.com/office/presentation/8.0" lang="ko-KR" altLang="en-US" sz="1200" b="1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sz="1200" b="0" i="0" u="none" strike="noStrike" mc:Ignorable="hp" hp:hslEmbossed="0"/>
              <a:t>발열</a:t>
            </a:r>
            <a:r>
              <a:rPr xmlns:mc="http://schemas.openxmlformats.org/markup-compatibility/2006" xmlns:hp="http://schemas.haansoft.com/office/presentation/8.0" lang="EN-US" sz="1200" b="0" i="0" u="none" strike="noStrike" mc:Ignorable="hp" hp:hslEmbossed="0"/>
              <a:t>, </a:t>
            </a:r>
            <a:r>
              <a:rPr xmlns:mc="http://schemas.openxmlformats.org/markup-compatibility/2006" xmlns:hp="http://schemas.haansoft.com/office/presentation/8.0" sz="1200" b="0" i="0" u="none" strike="noStrike" mc:Ignorable="hp" hp:hslEmbossed="0"/>
              <a:t>권태감</a:t>
            </a:r>
            <a:r>
              <a:rPr xmlns:mc="http://schemas.openxmlformats.org/markup-compatibility/2006" xmlns:hp="http://schemas.haansoft.com/office/presentation/8.0" lang="EN-US" sz="1200" b="0" i="0" u="none" strike="noStrike" mc:Ignorable="hp" hp:hslEmbossed="0"/>
              <a:t>, </a:t>
            </a:r>
            <a:r>
              <a:rPr xmlns:mc="http://schemas.openxmlformats.org/markup-compatibility/2006" xmlns:hp="http://schemas.haansoft.com/office/presentation/8.0" sz="1200" b="0" i="0" u="none" strike="noStrike" mc:Ignorable="hp" hp:hslEmbossed="0"/>
              <a:t>기침</a:t>
            </a:r>
            <a:r>
              <a:rPr xmlns:mc="http://schemas.openxmlformats.org/markup-compatibility/2006" xmlns:hp="http://schemas.haansoft.com/office/presentation/8.0" lang="EN-US" sz="1200" b="0" i="0" u="none" strike="noStrike" mc:Ignorable="hp" hp:hslEmbossed="0"/>
              <a:t>, </a:t>
            </a:r>
            <a:r>
              <a:rPr xmlns:mc="http://schemas.openxmlformats.org/markup-compatibility/2006" xmlns:hp="http://schemas.haansoft.com/office/presentation/8.0" sz="1200" b="0" i="0" u="none" strike="noStrike" mc:Ignorable="hp" hp:hslEmbossed="0"/>
              <a:t>호흡곤란 및 폐렴 등 경증에서 중증까지 다양한 호흡기감염증</a:t>
            </a:r>
            <a:endParaRPr xmlns:mc="http://schemas.openxmlformats.org/markup-compatibility/2006" xmlns:hp="http://schemas.haansoft.com/office/presentation/8.0" sz="1200" b="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200" b="0" i="0" u="none" strike="noStrike" mc:Ignorable="hp" hp:hslEmbossed="0"/>
              <a:t>치명률</a:t>
            </a:r>
            <a:r>
              <a:rPr xmlns:mc="http://schemas.openxmlformats.org/markup-compatibility/2006" xmlns:hp="http://schemas.haansoft.com/office/presentation/8.0" lang="en-US" altLang="ko-KR" sz="1200" b="0" i="0" u="none" strike="noStrike" mc:Ignorable="hp" hp:hslEmbossed="0"/>
              <a:t>:</a:t>
            </a:r>
            <a:r>
              <a:rPr xmlns:mc="http://schemas.openxmlformats.org/markup-compatibility/2006" xmlns:hp="http://schemas.haansoft.com/office/presentation/8.0" lang="ko-KR" altLang="en-US" sz="12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lang="en-US" altLang="ko-KR" sz="1200" b="0" i="0" u="none" strike="noStrike" mc:Ignorable="hp" hp:hslEmbossed="0"/>
              <a:t>3.4%</a:t>
            </a:r>
            <a:endParaRPr xmlns:mc="http://schemas.openxmlformats.org/markup-compatibility/2006" xmlns:hp="http://schemas.haansoft.com/office/presentation/8.0" lang="en-US" altLang="ko-KR" sz="1200" b="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200" b="0" i="0" u="none" strike="noStrike" mc:Ignorable="hp" hp:hslEmbossed="0"/>
              <a:t>예방</a:t>
            </a:r>
            <a:r>
              <a:rPr xmlns:mc="http://schemas.openxmlformats.org/markup-compatibility/2006" xmlns:hp="http://schemas.haansoft.com/office/presentation/8.0" lang="en-US" altLang="ko-KR" sz="1200" b="0" i="0" u="none" strike="noStrike" mc:Ignorable="hp" hp:hslEmbossed="0"/>
              <a:t>:</a:t>
            </a:r>
            <a:r>
              <a:rPr xmlns:mc="http://schemas.openxmlformats.org/markup-compatibility/2006" xmlns:hp="http://schemas.haansoft.com/office/presentation/8.0" lang="ko-KR" altLang="en-US" sz="1200" b="0" i="0" u="none" strike="noStrike" mc:Ignorable="hp" hp:hslEmbossed="0"/>
              <a:t> 백신이 아직 없으므로 손씻기</a:t>
            </a:r>
            <a:r>
              <a:rPr xmlns:mc="http://schemas.openxmlformats.org/markup-compatibility/2006" xmlns:hp="http://schemas.haansoft.com/office/presentation/8.0" lang="en-US" altLang="ko-KR" sz="1200" b="0" i="0" u="none" strike="noStrike" mc:Ignorable="hp" hp:hslEmbossed="0"/>
              <a:t>,</a:t>
            </a:r>
            <a:r>
              <a:rPr xmlns:mc="http://schemas.openxmlformats.org/markup-compatibility/2006" xmlns:hp="http://schemas.haansoft.com/office/presentation/8.0" lang="ko-KR" altLang="en-US" sz="1200" b="0" i="0" u="none" strike="noStrike" mc:Ignorable="hp" hp:hslEmbossed="0"/>
              <a:t> 사회적 거리 두기</a:t>
            </a:r>
            <a:endParaRPr xmlns:mc="http://schemas.openxmlformats.org/markup-compatibility/2006" xmlns:hp="http://schemas.haansoft.com/office/presentation/8.0" lang="ko-KR" altLang="en-US" sz="1100" b="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altLang="ko-KR" sz="1100" b="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ko-KR" altLang="en-US" sz="1100" b="1" i="0" u="none" strike="noStrike" mc:Ignorable="hp" hp:hslEmbossed="0"/>
          </a:p>
        </p:txBody>
      </p:sp>
      <p:sp>
        <p:nvSpPr>
          <p:cNvPr id="6" name="TextBox 5"/>
          <p:cNvSpPr txBox="1"/>
          <p:nvPr/>
        </p:nvSpPr>
        <p:spPr>
          <a:xfrm>
            <a:off x="874273" y="411510"/>
            <a:ext cx="745399" cy="155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>
                <a:solidFill>
                  <a:schemeClr val="accent1"/>
                </a:solidFill>
                <a:latin typeface="Arial"/>
                <a:cs typeface="Arial"/>
              </a:rPr>
              <a:t>“</a:t>
            </a:r>
            <a:endParaRPr lang="ko-KR" altLang="en-US" sz="9600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524328" y="151297"/>
            <a:ext cx="745399" cy="1556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>
                <a:solidFill>
                  <a:schemeClr val="accent1"/>
                </a:solidFill>
                <a:latin typeface="Arial"/>
                <a:cs typeface="Arial"/>
              </a:rPr>
              <a:t>“</a:t>
            </a:r>
            <a:endParaRPr lang="ko-KR" altLang="en-US" sz="9600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accent2"/>
                </a:solidFill>
                <a:cs typeface="Arial"/>
              </a:rPr>
              <a:t>Your Text  Here</a:t>
            </a:r>
            <a:endParaRPr lang="ko-KR" altLang="en-US" sz="1400" b="1">
              <a:solidFill>
                <a:schemeClr val="accent2"/>
              </a:solidFill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bg1"/>
                </a:solidFill>
                <a:cs typeface="Arial"/>
              </a:rPr>
              <a:t>Contents</a:t>
            </a:r>
            <a:endParaRPr lang="ko-KR" altLang="en-US" sz="1400" b="1">
              <a:solidFill>
                <a:schemeClr val="bg1"/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COVID-19</a:t>
            </a:r>
            <a:endParaRPr lang="en-US" altLang="ko-KR" b="1"/>
          </a:p>
        </p:txBody>
      </p:sp>
      <p:sp>
        <p:nvSpPr>
          <p:cNvPr id="5" name="TextBox 4"/>
          <p:cNvSpPr txBox="1"/>
          <p:nvPr/>
        </p:nvSpPr>
        <p:spPr>
          <a:xfrm>
            <a:off x="1475656" y="702191"/>
            <a:ext cx="6192688" cy="3021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200" b="0" i="0" u="none" strike="noStrike" mc:Ignorable="hp" hp:hslEmbossed="0"/>
              <a:t>COVID-</a:t>
            </a:r>
            <a:r>
              <a:rPr xmlns:mc="http://schemas.openxmlformats.org/markup-compatibility/2006" xmlns:hp="http://schemas.haansoft.com/office/presentation/8.0" lang="EN-US" sz="1200" b="0" i="0" u="none" strike="noStrike" mc:Ignorable="hp" hp:hslEmbossed="0"/>
              <a:t>19</a:t>
            </a:r>
            <a:r>
              <a:rPr xmlns:mc="http://schemas.openxmlformats.org/markup-compatibility/2006" xmlns:hp="http://schemas.haansoft.com/office/presentation/8.0" sz="1200" b="0" i="0" u="none" strike="noStrike" mc:Ignorable="hp" hp:hslEmbossed="0"/>
              <a:t>에 감염된다면 생계의 영향을 줄 뿐만 아니라 피해가 확산되어 주변 사람들에게 피해</a:t>
            </a:r>
            <a:r>
              <a:rPr xmlns:mc="http://schemas.openxmlformats.org/markup-compatibility/2006" xmlns:hp="http://schemas.haansoft.com/office/presentation/8.0" lang="ko-KR" altLang="en-US" sz="1200" b="0" i="0" u="none" strike="noStrike" mc:Ignorable="hp" hp:hslEmbossed="0"/>
              <a:t>를</a:t>
            </a:r>
            <a:r>
              <a:rPr xmlns:mc="http://schemas.openxmlformats.org/markup-compatibility/2006" xmlns:hp="http://schemas.haansoft.com/office/presentation/8.0" lang="en-US" altLang="ko-KR" sz="12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lang="ko-KR" altLang="en-US" sz="1200" b="0" i="0" u="none" strike="noStrike" mc:Ignorable="hp" hp:hslEmbossed="0"/>
              <a:t>줌</a:t>
            </a:r>
            <a:endParaRPr xmlns:mc="http://schemas.openxmlformats.org/markup-compatibility/2006" xmlns:hp="http://schemas.haansoft.com/office/presentation/8.0" lang="ko-KR" altLang="en-US" sz="1200" b="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200" b="0" i="0" u="none" strike="noStrike" mc:Ignorable="hp" hp:hslEmbossed="0"/>
              <a:t>현</a:t>
            </a:r>
            <a:r>
              <a:rPr xmlns:mc="http://schemas.openxmlformats.org/markup-compatibility/2006" xmlns:hp="http://schemas.haansoft.com/office/presentation/8.0" lang="ko-KR" altLang="en-US" sz="12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lang="en-US" altLang="ko-KR" sz="1200" b="0" i="0" u="none" strike="noStrike" mc:Ignorable="hp" hp:hslEmbossed="0"/>
              <a:t>COVID-</a:t>
            </a:r>
            <a:r>
              <a:rPr xmlns:mc="http://schemas.openxmlformats.org/markup-compatibility/2006" xmlns:hp="http://schemas.haansoft.com/office/presentation/8.0" lang="EN-US" sz="1200" b="0" i="0" u="none" strike="noStrike" mc:Ignorable="hp" hp:hslEmbossed="0"/>
              <a:t>19</a:t>
            </a:r>
            <a:r>
              <a:rPr xmlns:mc="http://schemas.openxmlformats.org/markup-compatibility/2006" xmlns:hp="http://schemas.haansoft.com/office/presentation/8.0" sz="1200" b="0" i="0" u="none" strike="noStrike" mc:Ignorable="hp" hp:hslEmbossed="0"/>
              <a:t>로 장기간 사회의 영향을 주</a:t>
            </a:r>
            <a:r>
              <a:rPr xmlns:mc="http://schemas.openxmlformats.org/markup-compatibility/2006" xmlns:hp="http://schemas.haansoft.com/office/presentation/8.0" lang="ko-KR" altLang="en-US" sz="1200" b="0" i="0" u="none" strike="noStrike" mc:Ignorable="hp" hp:hslEmbossed="0"/>
              <a:t>고 있어</a:t>
            </a:r>
            <a:r>
              <a:rPr xmlns:mc="http://schemas.openxmlformats.org/markup-compatibility/2006" xmlns:hp="http://schemas.haansoft.com/office/presentation/8.0" sz="1200" b="0" i="0" u="none" strike="noStrike" mc:Ignorable="hp" hp:hslEmbossed="0"/>
              <a:t> 어디서든 동시 다발적으로 퍼져도 이상하지 않</a:t>
            </a:r>
            <a:r>
              <a:rPr xmlns:mc="http://schemas.openxmlformats.org/markup-compatibility/2006" xmlns:hp="http://schemas.haansoft.com/office/presentation/8.0" lang="ko-KR" altLang="en-US" sz="1200" b="0" i="0" u="none" strike="noStrike" mc:Ignorable="hp" hp:hslEmbossed="0"/>
              <a:t>음</a:t>
            </a:r>
            <a:endParaRPr xmlns:mc="http://schemas.openxmlformats.org/markup-compatibility/2006" xmlns:hp="http://schemas.haansoft.com/office/presentation/8.0" lang="EN-US" sz="1200" b="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200" b="0" i="0" u="none" strike="noStrike" mc:Ignorable="hp" hp:hslEmbossed="0"/>
              <a:t>But,</a:t>
            </a:r>
            <a:r>
              <a:rPr xmlns:mc="http://schemas.openxmlformats.org/markup-compatibility/2006" xmlns:hp="http://schemas.haansoft.com/office/presentation/8.0" sz="1200" b="0" i="0" u="none" strike="noStrike" mc:Ignorable="hp" hp:hslEmbossed="0"/>
              <a:t> 밀폐된 장소</a:t>
            </a:r>
            <a:r>
              <a:rPr xmlns:mc="http://schemas.openxmlformats.org/markup-compatibility/2006" xmlns:hp="http://schemas.haansoft.com/office/presentation/8.0" lang="ko-KR" altLang="en-US" sz="1200" b="0" i="0" u="none" strike="noStrike" mc:Ignorable="hp" hp:hslEmbossed="0"/>
              <a:t>의 모임을 비롯한 거리두기를 하지 않아 계속 확진자가 나오고 있음</a:t>
            </a:r>
            <a:endParaRPr xmlns:mc="http://schemas.openxmlformats.org/markup-compatibility/2006" xmlns:hp="http://schemas.haansoft.com/office/presentation/8.0" lang="ko-KR" altLang="en-US" sz="1200" b="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200" b="0" i="0" u="none" strike="noStrike" mc:Ignorable="hp" hp:hslEmbossed="0"/>
              <a:t>현재 최우선적으로 유지해야하는 것이 마스크 착용과 거리유지지</a:t>
            </a:r>
            <a:endParaRPr xmlns:mc="http://schemas.openxmlformats.org/markup-compatibility/2006" xmlns:hp="http://schemas.haansoft.com/office/presentation/8.0" sz="1200" b="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200" b="0" i="0" u="none" strike="noStrike" mc:Ignorable="hp" hp:hslEmbossed="0"/>
              <a:t>But, </a:t>
            </a:r>
            <a:r>
              <a:rPr xmlns:mc="http://schemas.openxmlformats.org/markup-compatibility/2006" xmlns:hp="http://schemas.haansoft.com/office/presentation/8.0" sz="1200" b="0" i="0" u="none" strike="noStrike" mc:Ignorable="hp" hp:hslEmbossed="0"/>
              <a:t>마스크 착용은 일상화</a:t>
            </a:r>
            <a:r>
              <a:rPr xmlns:mc="http://schemas.openxmlformats.org/markup-compatibility/2006" xmlns:hp="http://schemas.haansoft.com/office/presentation/8.0" lang="en-US" altLang="ko-KR" sz="1200" b="0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sz="1200" b="0" i="0" u="none" strike="noStrike" mc:Ignorable="hp" hp:hslEmbossed="0"/>
              <a:t>허나 거리 유지를 통해서 억제하는 기능은 사라진지 오래다</a:t>
            </a:r>
            <a:r>
              <a:rPr xmlns:mc="http://schemas.openxmlformats.org/markup-compatibility/2006" xmlns:hp="http://schemas.haansoft.com/office/presentation/8.0" lang="EN-US" sz="1200" b="0" i="0" u="none" strike="noStrike" mc:Ignorable="hp" hp:hslEmbossed="0"/>
              <a:t>. </a:t>
            </a:r>
            <a:endParaRPr xmlns:mc="http://schemas.openxmlformats.org/markup-compatibility/2006" xmlns:hp="http://schemas.haansoft.com/office/presentation/8.0" lang="EN-US" sz="1200" b="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sz="1200" b="0" i="0" u="none" strike="noStrike" mc:Ignorable="hp" hp:hslEmbossed="0"/>
              <a:t>Therefore, </a:t>
            </a:r>
            <a:r>
              <a:rPr xmlns:mc="http://schemas.openxmlformats.org/markup-compatibility/2006" xmlns:hp="http://schemas.haansoft.com/office/presentation/8.0" sz="1200" b="0" i="0" u="none" strike="noStrike" mc:Ignorable="hp" hp:hslEmbossed="0"/>
              <a:t>광역카메라로 </a:t>
            </a:r>
            <a:r>
              <a:rPr xmlns:mc="http://schemas.openxmlformats.org/markup-compatibility/2006" xmlns:hp="http://schemas.haansoft.com/office/presentation/8.0" lang="en-US" altLang="ko-KR" sz="1200" b="0" i="0" u="none" strike="noStrike" mc:Ignorable="hp" hp:hslEmbossed="0"/>
              <a:t>COVID-</a:t>
            </a:r>
            <a:r>
              <a:rPr xmlns:mc="http://schemas.openxmlformats.org/markup-compatibility/2006" xmlns:hp="http://schemas.haansoft.com/office/presentation/8.0" lang="EN-US" sz="1200" b="0" i="0" u="none" strike="noStrike" mc:Ignorable="hp" hp:hslEmbossed="0"/>
              <a:t>19</a:t>
            </a:r>
            <a:r>
              <a:rPr xmlns:mc="http://schemas.openxmlformats.org/markup-compatibility/2006" xmlns:hp="http://schemas.haansoft.com/office/presentation/8.0" sz="1200" b="0" i="0" u="none" strike="noStrike" mc:Ignorable="hp" hp:hslEmbossed="0"/>
              <a:t> 거리유지기능을 지속적 및 효율적으로 활용하는 방안에 대해 아이디어를 </a:t>
            </a:r>
            <a:r>
              <a:rPr xmlns:mc="http://schemas.openxmlformats.org/markup-compatibility/2006" xmlns:hp="http://schemas.haansoft.com/office/presentation/8.0" lang="ko-KR" altLang="en-US" sz="1200" b="0" i="0" u="none" strike="noStrike" mc:Ignorable="hp" hp:hslEmbossed="0"/>
              <a:t>출시</a:t>
            </a:r>
            <a:endParaRPr xmlns:mc="http://schemas.openxmlformats.org/markup-compatibility/2006" xmlns:hp="http://schemas.haansoft.com/office/presentation/8.0" lang="ko-KR" altLang="en-US" sz="1200" b="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200" b="0" i="0" u="none" strike="noStrike" mc:Ignorable="hp" hp:hslEmbossed="0"/>
          </a:p>
        </p:txBody>
      </p:sp>
      <p:sp>
        <p:nvSpPr>
          <p:cNvPr id="6" name="TextBox 5"/>
          <p:cNvSpPr txBox="1"/>
          <p:nvPr/>
        </p:nvSpPr>
        <p:spPr>
          <a:xfrm>
            <a:off x="802265" y="365418"/>
            <a:ext cx="745399" cy="1558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>
                <a:solidFill>
                  <a:schemeClr val="accent1"/>
                </a:solidFill>
                <a:latin typeface="Arial"/>
                <a:cs typeface="Arial"/>
              </a:rPr>
              <a:t>“</a:t>
            </a:r>
            <a:endParaRPr lang="ko-KR" altLang="en-US" sz="9600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643024" y="0"/>
            <a:ext cx="745399" cy="1556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>
                <a:solidFill>
                  <a:schemeClr val="accent1"/>
                </a:solidFill>
                <a:latin typeface="Arial"/>
                <a:cs typeface="Arial"/>
              </a:rPr>
              <a:t>“</a:t>
            </a:r>
            <a:endParaRPr lang="ko-KR" altLang="en-US" sz="9600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accent2"/>
                </a:solidFill>
                <a:cs typeface="Arial"/>
              </a:rPr>
              <a:t>Your Text  Here</a:t>
            </a:r>
            <a:endParaRPr lang="ko-KR" altLang="en-US" sz="1400" b="1">
              <a:solidFill>
                <a:schemeClr val="accent2"/>
              </a:solidFill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bg1"/>
                </a:solidFill>
                <a:cs typeface="Arial"/>
              </a:rPr>
              <a:t>Contents</a:t>
            </a:r>
            <a:endParaRPr lang="ko-KR" altLang="en-US" sz="1400" b="1">
              <a:solidFill>
                <a:schemeClr val="bg1"/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b="1" i="0" u="none" strike="noStrike" mc:Ignorable="hp" hp:hslEmbossed="0"/>
              <a:t>OpenCV</a:t>
            </a:r>
            <a:endParaRPr xmlns:mc="http://schemas.openxmlformats.org/markup-compatibility/2006" xmlns:hp="http://schemas.haansoft.com/office/presentation/8.0" lang="en-US" altLang="ko-KR" b="1" i="0" u="none" strike="noStrike" mc:Ignorable="hp" hp:hslEmbossed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OpenCV</a:t>
            </a:r>
            <a:endParaRPr lang="en-US" altLang="ko-KR" b="1"/>
          </a:p>
        </p:txBody>
      </p:sp>
      <p:sp>
        <p:nvSpPr>
          <p:cNvPr id="5" name="TextBox 4"/>
          <p:cNvSpPr txBox="1"/>
          <p:nvPr/>
        </p:nvSpPr>
        <p:spPr>
          <a:xfrm>
            <a:off x="1619672" y="483518"/>
            <a:ext cx="6192688" cy="181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1100" b="1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i="0" u="none" strike="noStrike" mc:Ignorable="hp" hp:hslEmbossed="0"/>
              <a:t>OpenCV(Open Source Computer Vision)</a:t>
            </a:r>
            <a:r>
              <a:rPr xmlns:mc="http://schemas.openxmlformats.org/markup-compatibility/2006" xmlns:hp="http://schemas.haansoft.com/office/presentation/8.0" sz="1200" i="0" u="none" strike="noStrike" mc:Ignorable="hp" hp:hslEmbossed="0"/>
              <a:t>은 실시간 컴퓨터 비전을 목적으로 한 프로그래밍 라이브러리</a:t>
            </a:r>
            <a:r>
              <a:rPr xmlns:mc="http://schemas.openxmlformats.org/markup-compatibility/2006" xmlns:hp="http://schemas.haansoft.com/office/presentation/8.0" lang="en-US" altLang="ko-KR" sz="1200" i="0" u="none" strike="noStrike" mc:Ignorable="hp" hp:hslEmbossed="0"/>
              <a:t>, </a:t>
            </a:r>
            <a:r>
              <a:rPr xmlns:mc="http://schemas.openxmlformats.org/markup-compatibility/2006" xmlns:hp="http://schemas.haansoft.com/office/presentation/8.0" sz="1200" i="0" u="none" strike="noStrike" mc:Ignorable="hp" hp:hslEmbossed="0"/>
              <a:t>실시간 이미지 프로세싱에 중점을 둔 라이브러리</a:t>
            </a:r>
            <a:endParaRPr xmlns:mc="http://schemas.openxmlformats.org/markup-compatibility/2006" xmlns:hp="http://schemas.haansoft.com/office/presentation/8.0" sz="120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1200" i="0" u="none" strike="noStrike" mc:Ignorable="hp" hp:hslEmbossed="0"/>
              <a:t>윈도</a:t>
            </a:r>
            <a:r>
              <a:rPr xmlns:mc="http://schemas.openxmlformats.org/markup-compatibility/2006" xmlns:hp="http://schemas.haansoft.com/office/presentation/8.0" lang="ko-KR" altLang="en-US" sz="1200" i="0" u="none" strike="noStrike" mc:Ignorable="hp" hp:hslEmbossed="0"/>
              <a:t>우</a:t>
            </a:r>
            <a:r>
              <a:rPr xmlns:mc="http://schemas.openxmlformats.org/markup-compatibility/2006" xmlns:hp="http://schemas.haansoft.com/office/presentation/8.0" lang="EN-US" sz="1200" i="0" u="none" strike="noStrike" mc:Ignorable="hp" hp:hslEmbossed="0"/>
              <a:t>, </a:t>
            </a:r>
            <a:r>
              <a:rPr xmlns:mc="http://schemas.openxmlformats.org/markup-compatibility/2006" xmlns:hp="http://schemas.haansoft.com/office/presentation/8.0" sz="1200" i="0" u="none" strike="noStrike" mc:Ignorable="hp" hp:hslEmbossed="0"/>
              <a:t>리눅스 등에서 사용 가능한 크로스 플랫폼</a:t>
            </a:r>
            <a:endParaRPr xmlns:mc="http://schemas.openxmlformats.org/markup-compatibility/2006" xmlns:hp="http://schemas.haansoft.com/office/presentation/8.0" lang="EN-US" sz="120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1200" i="0" u="none" strike="noStrike" mc:Ignorable="hp" hp:hslEmbossed="0"/>
              <a:t>OpenCV</a:t>
            </a:r>
            <a:r>
              <a:rPr xmlns:mc="http://schemas.openxmlformats.org/markup-compatibility/2006" xmlns:hp="http://schemas.haansoft.com/office/presentation/8.0" sz="1200" i="0" u="none" strike="noStrike" mc:Ignorable="hp" hp:hslEmbossed="0"/>
              <a:t>는 </a:t>
            </a:r>
            <a:r>
              <a:rPr xmlns:mc="http://schemas.openxmlformats.org/markup-compatibility/2006" xmlns:hp="http://schemas.haansoft.com/office/presentation/8.0" lang="EN-US" sz="1200" i="0" u="none" strike="noStrike" mc:Ignorable="hp" hp:hslEmbossed="0"/>
              <a:t>TensorFlow , Torch / PyTorch </a:t>
            </a:r>
            <a:r>
              <a:rPr xmlns:mc="http://schemas.openxmlformats.org/markup-compatibility/2006" xmlns:hp="http://schemas.haansoft.com/office/presentation/8.0" sz="1200" i="0" u="none" strike="noStrike" mc:Ignorable="hp" hp:hslEmbossed="0"/>
              <a:t>및 </a:t>
            </a:r>
            <a:r>
              <a:rPr xmlns:mc="http://schemas.openxmlformats.org/markup-compatibility/2006" xmlns:hp="http://schemas.haansoft.com/office/presentation/8.0" lang="EN-US" sz="1200" i="0" u="none" strike="noStrike" mc:Ignorable="hp" hp:hslEmbossed="0"/>
              <a:t>Caffe</a:t>
            </a:r>
            <a:r>
              <a:rPr xmlns:mc="http://schemas.openxmlformats.org/markup-compatibility/2006" xmlns:hp="http://schemas.haansoft.com/office/presentation/8.0" sz="1200" i="0" u="none" strike="noStrike" mc:Ignorable="hp" hp:hslEmbossed="0"/>
              <a:t>의 딥러닝 프레임워크를 지원</a:t>
            </a:r>
            <a:endParaRPr xmlns:mc="http://schemas.openxmlformats.org/markup-compatibility/2006" xmlns:hp="http://schemas.haansoft.com/office/presentation/8.0" sz="1200" i="0" u="none" strike="noStrike" mc:Ignorable="hp" hp:hslEmbossed="0"/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200" i="0" u="none" strike="noStrike" mc:Ignorable="hp" hp:hslEmbossed="0"/>
              <a:t>안면인식 시스템과 인간과 컴퓨터 상호 작요에 응용 기술로 사용</a:t>
            </a:r>
            <a:endParaRPr xmlns:mc="http://schemas.openxmlformats.org/markup-compatibility/2006" xmlns:hp="http://schemas.haansoft.com/office/presentation/8.0" lang="ko-KR" altLang="en-US" sz="1200" i="0" u="none" strike="noStrike" mc:Ignorable="hp" hp:hslEmbossed="0"/>
          </a:p>
        </p:txBody>
      </p:sp>
      <p:sp>
        <p:nvSpPr>
          <p:cNvPr id="6" name="TextBox 5"/>
          <p:cNvSpPr txBox="1"/>
          <p:nvPr/>
        </p:nvSpPr>
        <p:spPr>
          <a:xfrm>
            <a:off x="874273" y="411510"/>
            <a:ext cx="745399" cy="155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>
                <a:solidFill>
                  <a:schemeClr val="accent1"/>
                </a:solidFill>
                <a:latin typeface="Arial"/>
                <a:cs typeface="Arial"/>
              </a:rPr>
              <a:t>“</a:t>
            </a:r>
            <a:endParaRPr lang="ko-KR" altLang="en-US" sz="9600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7643025" y="-1"/>
            <a:ext cx="745399" cy="1556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>
                <a:solidFill>
                  <a:schemeClr val="accent1"/>
                </a:solidFill>
                <a:latin typeface="Arial"/>
                <a:cs typeface="Arial"/>
              </a:rPr>
              <a:t>“</a:t>
            </a:r>
            <a:endParaRPr lang="ko-KR" altLang="en-US" sz="9600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accent2"/>
                </a:solidFill>
                <a:cs typeface="Arial"/>
              </a:rPr>
              <a:t>Your Text  Here</a:t>
            </a:r>
            <a:endParaRPr lang="ko-KR" altLang="en-US" sz="1400" b="1">
              <a:solidFill>
                <a:schemeClr val="accent2"/>
              </a:solidFill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bg1"/>
                </a:solidFill>
                <a:cs typeface="Arial"/>
              </a:rPr>
              <a:t>Contents</a:t>
            </a:r>
            <a:endParaRPr lang="ko-KR" altLang="en-US" sz="1400" b="1">
              <a:solidFill>
                <a:schemeClr val="bg1"/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YOLOv3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123478"/>
            <a:ext cx="9144000" cy="576064"/>
          </a:xfrm>
        </p:spPr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30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YOLO</a:t>
            </a: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에 </a:t>
            </a:r>
            <a:r>
              <a:rPr lang="en-US" altLang="ko-KR" sz="30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OpenCV</a:t>
            </a:r>
            <a:r>
              <a:rPr lang="ko-KR" altLang="en-US" sz="30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사용</a:t>
            </a:r>
            <a:endParaRPr lang="ko-KR" altLang="en-US" sz="3000" b="1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1820" y="835566"/>
            <a:ext cx="3240360" cy="1232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OpenCV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응용 프로그램과 쉬운 통합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OpenCV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CPU Version 9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배 빠른 성능</a:t>
            </a:r>
            <a:endParaRPr lang="ko-KR" altLang="en-US" sz="1200" b="1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Python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지원</a:t>
            </a:r>
            <a:endParaRPr lang="ko-KR" altLang="en-US" sz="1100" b="1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altLang="ko-KR" sz="1100" b="1" i="0" u="none" strike="noStrike" mc:Ignorable="hp" hp:hslEmbossed="0"/>
          </a:p>
        </p:txBody>
      </p:sp>
      <p:sp>
        <p:nvSpPr>
          <p:cNvPr id="6" name="TextBox 5"/>
          <p:cNvSpPr txBox="1"/>
          <p:nvPr/>
        </p:nvSpPr>
        <p:spPr>
          <a:xfrm>
            <a:off x="2242425" y="267494"/>
            <a:ext cx="745399" cy="1558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>
                <a:solidFill>
                  <a:schemeClr val="accent1"/>
                </a:solidFill>
                <a:latin typeface="Arial"/>
                <a:cs typeface="Arial"/>
              </a:rPr>
              <a:t>“</a:t>
            </a:r>
            <a:endParaRPr lang="ko-KR" altLang="en-US" sz="9600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 rot="10800000">
            <a:off x="5580112" y="-1"/>
            <a:ext cx="745399" cy="1555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9600" b="1">
                <a:solidFill>
                  <a:schemeClr val="accent1"/>
                </a:solidFill>
                <a:latin typeface="Arial"/>
                <a:cs typeface="Arial"/>
              </a:rPr>
              <a:t>“</a:t>
            </a:r>
            <a:endParaRPr lang="ko-KR" altLang="en-US" sz="9600" b="1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53433" y="4141068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accent2"/>
                </a:solidFill>
                <a:cs typeface="Arial"/>
              </a:rPr>
              <a:t>Your Text  Here</a:t>
            </a:r>
            <a:endParaRPr lang="ko-KR" altLang="en-US" sz="1400" b="1">
              <a:solidFill>
                <a:schemeClr val="accent2"/>
              </a:solidFill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3433" y="4447356"/>
            <a:ext cx="1656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>
                <a:solidFill>
                  <a:schemeClr val="bg1"/>
                </a:solidFill>
                <a:cs typeface="Arial"/>
              </a:rPr>
              <a:t>Contents</a:t>
            </a:r>
            <a:endParaRPr lang="ko-KR" altLang="en-US" sz="1400" b="1">
              <a:solidFill>
                <a:schemeClr val="bg1"/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</ep:Company>
  <ep:Words>380</ep:Words>
  <ep:PresentationFormat>화면 슬라이드 쇼(16:9)</ep:PresentationFormat>
  <ep:Paragraphs>97</ep:Paragraphs>
  <ep:Slides>17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ep:HeadingPairs>
  <ep:TitlesOfParts>
    <vt:vector size="20" baseType="lpstr">
      <vt:lpstr>Cover and End Slide Master</vt:lpstr>
      <vt:lpstr>Contents Slide Master</vt:lpstr>
      <vt:lpstr>Section Break Slide Master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2016-12-05T23:26:54.000</dcterms:created>
  <dc:creator>googleslidesppt.com;allppt.com</dc:creator>
  <cp:lastModifiedBy>pc</cp:lastModifiedBy>
  <dcterms:modified xsi:type="dcterms:W3CDTF">2020-09-25T11:31:59.161</dcterms:modified>
  <cp:revision>94</cp:revision>
  <dc:title>PowerPoint Presentation</dc:title>
  <cp:version/>
</cp:coreProperties>
</file>