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4"/>
  </p:sldMasterIdLst>
  <p:notesMasterIdLst>
    <p:notesMasterId r:id="rId6"/>
  </p:notesMasterIdLst>
  <p:handoutMasterIdLst>
    <p:handoutMasterId r:id="rId7"/>
  </p:handoutMasterIdLst>
  <p:sldIdLst>
    <p:sldId id="511" r:id="rId5"/>
  </p:sldIdLst>
  <p:sldSz cx="12192000" cy="16256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E8FB5-A7FC-48CA-A706-C30DA843330D}" v="1730" dt="2020-07-02T17:51:03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9AC425-37DD-4DE6-9374-2B3171A03EC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2021-10-11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823BED-889D-4675-B830-85EC3976F68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022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6B38DA-7DC6-46EF-A151-7229D6829FAC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F7FBCA-4BE8-4FB5-91BD-69C6AC6BDB5D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3" y="1798997"/>
            <a:ext cx="9418320" cy="9580203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61873" y="11379200"/>
            <a:ext cx="9418320" cy="4009813"/>
          </a:xfrm>
        </p:spPr>
        <p:txBody>
          <a:bodyPr rtlCol="0">
            <a:normAutofit/>
          </a:bodyPr>
          <a:lstStyle>
            <a:lvl1pPr marL="0" indent="0" algn="l">
              <a:buNone/>
              <a:defRPr sz="2201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6" indent="0" algn="ctr">
              <a:buNone/>
              <a:defRPr sz="2201"/>
            </a:lvl2pPr>
            <a:lvl3pPr marL="914411" indent="0" algn="ctr">
              <a:buNone/>
              <a:defRPr sz="2201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5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BE52AD8-9E16-460D-9BF2-19D8EE6F5621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457200" cy="162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0822D6-6979-4B4D-B9D3-A3A2951AAA03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48702" y="903113"/>
            <a:ext cx="2476499" cy="13979407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62000" y="903113"/>
            <a:ext cx="7734301" cy="13979407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C813FE-CE94-4F14-92C7-F5C859F5E2EC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490E3-2B5D-4A2C-A159-D159A981B0EF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1873" y="1798997"/>
            <a:ext cx="9418320" cy="9580203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1873" y="11379200"/>
            <a:ext cx="9418320" cy="4009813"/>
          </a:xfrm>
        </p:spPr>
        <p:txBody>
          <a:bodyPr rtlCol="0" anchor="t">
            <a:normAutofit/>
          </a:bodyPr>
          <a:lstStyle>
            <a:lvl1pPr marL="0" indent="0">
              <a:buNone/>
              <a:defRPr sz="220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5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507609-DFF2-43AA-99F8-A045C666B51A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457200" cy="162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61873" y="4334935"/>
            <a:ext cx="4480560" cy="10314280"/>
          </a:xfrm>
        </p:spPr>
        <p:txBody>
          <a:bodyPr rtlCol="0"/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26481" y="4334935"/>
            <a:ext cx="4480560" cy="10314280"/>
          </a:xfrm>
        </p:spPr>
        <p:txBody>
          <a:bodyPr rtlCol="0"/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3BB51C-9EBD-4303-B26E-D7E156C27971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1873" y="4061998"/>
            <a:ext cx="4480560" cy="173397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5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61873" y="5943825"/>
            <a:ext cx="4480560" cy="8686577"/>
          </a:xfrm>
        </p:spPr>
        <p:txBody>
          <a:bodyPr rtlCol="0"/>
          <a:lstStyle>
            <a:lvl1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26481" y="4061998"/>
            <a:ext cx="4480560" cy="1733973"/>
          </a:xfrm>
        </p:spPr>
        <p:txBody>
          <a:bodyPr rtlCol="0"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5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marL="0" lvl="0" indent="0" algn="l" defTabSz="914411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26481" y="5943825"/>
            <a:ext cx="4480560" cy="8686577"/>
          </a:xfrm>
        </p:spPr>
        <p:txBody>
          <a:bodyPr rtlCol="0"/>
          <a:lstStyle>
            <a:lvl1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B9598E-A598-46E7-AC70-8B368E981959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CFD3AE-0692-4D97-8E69-C3E6E41A0670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95E42-1479-45F2-B361-1BD061CF1B33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9" y="1083737"/>
            <a:ext cx="3200400" cy="379306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267" y="1625600"/>
            <a:ext cx="6079067" cy="13004800"/>
          </a:xfrm>
        </p:spPr>
        <p:txBody>
          <a:bodyPr rtlCol="0"/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1249" y="4977149"/>
            <a:ext cx="3200400" cy="9031113"/>
          </a:xfrm>
        </p:spPr>
        <p:txBody>
          <a:bodyPr rtlCol="0"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899"/>
            </a:lvl4pPr>
            <a:lvl5pPr marL="1828823" indent="0">
              <a:buNone/>
              <a:defRPr sz="899"/>
            </a:lvl5pPr>
            <a:lvl6pPr marL="2286029" indent="0">
              <a:buNone/>
              <a:defRPr sz="899"/>
            </a:lvl6pPr>
            <a:lvl7pPr marL="2743235" indent="0">
              <a:buNone/>
              <a:defRPr sz="899"/>
            </a:lvl7pPr>
            <a:lvl8pPr marL="3200440" indent="0">
              <a:buNone/>
              <a:defRPr sz="899"/>
            </a:lvl8pPr>
            <a:lvl9pPr marL="3657646" indent="0">
              <a:buNone/>
              <a:defRPr sz="899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B1BCD3-03D9-4702-B3A9-ECB2F79BDABA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" y="12101691"/>
            <a:ext cx="11292841" cy="41543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2462933"/>
            <a:ext cx="9982201" cy="2167467"/>
          </a:xfrm>
        </p:spPr>
        <p:txBody>
          <a:bodyPr rtlCol="0"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" y="3"/>
            <a:ext cx="11292841" cy="12157447"/>
          </a:xfrm>
          <a:solidFill>
            <a:schemeClr val="accent1"/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5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14479622"/>
            <a:ext cx="9982201" cy="141513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899"/>
            </a:lvl4pPr>
            <a:lvl5pPr marL="1828823" indent="0">
              <a:buNone/>
              <a:defRPr sz="899"/>
            </a:lvl5pPr>
            <a:lvl6pPr marL="2286029" indent="0">
              <a:buNone/>
              <a:defRPr sz="899"/>
            </a:lvl6pPr>
            <a:lvl7pPr marL="2743235" indent="0">
              <a:buNone/>
              <a:defRPr sz="899"/>
            </a:lvl7pPr>
            <a:lvl8pPr marL="3200440" indent="0">
              <a:buNone/>
              <a:defRPr sz="899"/>
            </a:lvl8pPr>
            <a:lvl9pPr marL="3657646" indent="0">
              <a:buNone/>
              <a:defRPr sz="899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2B5352-2304-4261-BC17-8C9BF104BD09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292841" y="0"/>
            <a:ext cx="914400" cy="1625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61872" y="866989"/>
            <a:ext cx="9692640" cy="3142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61872" y="4334935"/>
            <a:ext cx="8595360" cy="1031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16200000">
            <a:off x="9492267" y="2617082"/>
            <a:ext cx="451555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5525A20-7A93-44ED-962D-1081EEAE8987}" type="datetime1">
              <a:rPr lang="ko-KR" altLang="en-US" smtClean="0"/>
              <a:pPr/>
              <a:t>2021-10-11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16200000">
            <a:off x="7505421" y="9841972"/>
            <a:ext cx="848924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92841" y="14630403"/>
            <a:ext cx="914400" cy="1407348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2" indent="-182882" algn="l" defTabSz="914411" rtl="0" eaLnBrk="1" latinLnBrk="1" hangingPunct="1">
        <a:lnSpc>
          <a:spcPct val="95000"/>
        </a:lnSpc>
        <a:spcBef>
          <a:spcPts val="1401"/>
        </a:spcBef>
        <a:spcAft>
          <a:spcPts val="201"/>
        </a:spcAft>
        <a:buClr>
          <a:schemeClr val="accent1"/>
        </a:buClr>
        <a:buSzPct val="80000"/>
        <a:buFont typeface="Arial" pitchFamily="34" charset="0"/>
        <a:buChar char="•"/>
        <a:defRPr sz="1801" kern="1200" spc="11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6" indent="-182882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731529" indent="-182882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5853" indent="-182882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80176" indent="-182882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600020" indent="-228604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24" indent="-228604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28" indent="-228604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31" indent="-228604" algn="l" defTabSz="914411" rtl="0" eaLnBrk="1" latinLnBrk="1" hangingPunct="1">
        <a:lnSpc>
          <a:spcPct val="90000"/>
        </a:lnSpc>
        <a:spcBef>
          <a:spcPts val="301"/>
        </a:spcBef>
        <a:spcAft>
          <a:spcPts val="301"/>
        </a:spcAft>
        <a:buClr>
          <a:schemeClr val="accent1"/>
        </a:buClr>
        <a:buFont typeface="Wingdings 2" pitchFamily="18" charset="2"/>
        <a:buChar char=""/>
        <a:defRPr sz="140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5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E89560-9D7E-4BC3-86B9-EE5656B3C3DD}"/>
              </a:ext>
            </a:extLst>
          </p:cNvPr>
          <p:cNvSpPr/>
          <p:nvPr/>
        </p:nvSpPr>
        <p:spPr>
          <a:xfrm>
            <a:off x="1" y="0"/>
            <a:ext cx="11918444" cy="1625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2" name="사각형: 둥근 모서리 1"/>
          <p:cNvSpPr/>
          <p:nvPr/>
        </p:nvSpPr>
        <p:spPr>
          <a:xfrm>
            <a:off x="273555" y="1390650"/>
            <a:ext cx="11385045" cy="26374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1" rIns="91440" bIns="45721" numCol="1" anchor="ctr">
            <a:noAutofit/>
          </a:bodyPr>
          <a:lstStyle/>
          <a:p>
            <a:pPr algn="ctr" defTabSz="914411" eaLnBrk="0"/>
            <a:r>
              <a:rPr lang="ko-KR" altLang="en-US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과제명</a:t>
            </a:r>
            <a:r>
              <a:rPr lang="en-US" altLang="ko-KR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한글</a:t>
            </a:r>
            <a:r>
              <a:rPr lang="en-US" altLang="ko-KR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): </a:t>
            </a:r>
            <a:r>
              <a:rPr lang="ko-KR" altLang="en-US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스마트 오더</a:t>
            </a:r>
            <a:endParaRPr lang="en-US" altLang="ko-KR" sz="30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914411" eaLnBrk="0"/>
            <a:r>
              <a:rPr lang="ko-KR" altLang="en-US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과제명</a:t>
            </a:r>
            <a:r>
              <a:rPr lang="en-US" altLang="ko-KR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영문</a:t>
            </a:r>
            <a:r>
              <a:rPr lang="en-US" altLang="ko-KR" sz="30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) : Smart Order</a:t>
            </a:r>
          </a:p>
          <a:p>
            <a:pPr algn="ctr" defTabSz="914411" eaLnBrk="0"/>
            <a:r>
              <a:rPr lang="ko-KR" altLang="en-US" sz="24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소속전공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컴퓨터공학과             </a:t>
            </a:r>
            <a:r>
              <a:rPr lang="ko-KR" altLang="en-US" sz="24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팀 명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DGU</a:t>
            </a:r>
          </a:p>
          <a:p>
            <a:pPr algn="ctr" defTabSz="914411" eaLnBrk="0"/>
            <a:r>
              <a:rPr lang="ko-KR" altLang="en-US" sz="24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지도교수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김수희 </a:t>
            </a:r>
            <a:r>
              <a:rPr lang="ko-KR" altLang="en-US" sz="24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참여학생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강우석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김현종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4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이상배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조영찬</a:t>
            </a:r>
            <a:r>
              <a:rPr lang="en-US" altLang="ko-KR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신동석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59" y="772739"/>
            <a:ext cx="2080076" cy="605211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956B315-7FE3-4E75-9262-5A832289D92F}"/>
              </a:ext>
            </a:extLst>
          </p:cNvPr>
          <p:cNvSpPr/>
          <p:nvPr/>
        </p:nvSpPr>
        <p:spPr>
          <a:xfrm>
            <a:off x="2724588" y="48271"/>
            <a:ext cx="6645571" cy="1007111"/>
          </a:xfrm>
          <a:prstGeom prst="roundRect">
            <a:avLst/>
          </a:prstGeom>
          <a:ln w="127000" cmpd="sng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AI·SW </a:t>
            </a:r>
            <a:r>
              <a:rPr lang="ko-KR" altLang="en-US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졸업작품 경진대회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7422BB9F-737B-4DCE-9665-F4DDD4B064F3}"/>
              </a:ext>
            </a:extLst>
          </p:cNvPr>
          <p:cNvSpPr/>
          <p:nvPr/>
        </p:nvSpPr>
        <p:spPr>
          <a:xfrm>
            <a:off x="489876" y="4648808"/>
            <a:ext cx="2881974" cy="55245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작품개요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8DD562-B14F-4696-831B-407595072E87}"/>
              </a:ext>
            </a:extLst>
          </p:cNvPr>
          <p:cNvSpPr/>
          <p:nvPr/>
        </p:nvSpPr>
        <p:spPr>
          <a:xfrm>
            <a:off x="273554" y="5251111"/>
            <a:ext cx="11385045" cy="2201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코로나 시대에 많은 가게들이 어려움을 겪고 실제 매장에 출입하는 손님들도 사람과의 접촉이 많은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가게를 가기 꺼려하는 상황이다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또한 가게 운영에도 많은 어려움을 겪고 있는 상황에도  많은 테이블을 보유하고 있는 식당 같은 경우에는 여러 명의 서빙 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주문 받는 알바를 두어 많은 지출을 하고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“</a:t>
            </a:r>
            <a:r>
              <a:rPr lang="ko-KR" altLang="en-US" dirty="0">
                <a:solidFill>
                  <a:schemeClr val="tx1"/>
                </a:solidFill>
              </a:rPr>
              <a:t>스마트 오더</a:t>
            </a:r>
            <a:r>
              <a:rPr lang="en-US" altLang="ko-KR" dirty="0">
                <a:solidFill>
                  <a:schemeClr val="tx1"/>
                </a:solidFill>
              </a:rPr>
              <a:t>＂</a:t>
            </a:r>
            <a:r>
              <a:rPr lang="ko-KR" altLang="en-US" dirty="0">
                <a:solidFill>
                  <a:schemeClr val="tx1"/>
                </a:solidFill>
              </a:rPr>
              <a:t>는 이러한 경우를 대비하여 테이블에 설치되어 있는 </a:t>
            </a:r>
            <a:r>
              <a:rPr lang="en-US" altLang="ko-KR" dirty="0">
                <a:solidFill>
                  <a:schemeClr val="tx1"/>
                </a:solidFill>
              </a:rPr>
              <a:t>NFC </a:t>
            </a:r>
            <a:r>
              <a:rPr lang="ko-KR" altLang="en-US" dirty="0">
                <a:solidFill>
                  <a:schemeClr val="tx1"/>
                </a:solidFill>
              </a:rPr>
              <a:t>태그를 통해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손님이 직접 주방으로 주문을 전송을 하게 되어 편리하고 점주 입장에서는 많은 인력을 쓸 필요가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없어지게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 그리고 이 과정에서 많은 인원과의 불필요한 접촉을 줄여 코로나 예방에 도움이 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순서도: 대체 처리 44">
            <a:extLst>
              <a:ext uri="{FF2B5EF4-FFF2-40B4-BE49-F238E27FC236}">
                <a16:creationId xmlns:a16="http://schemas.microsoft.com/office/drawing/2014/main" id="{FD613790-B53B-4D51-9F40-A2C421F11B5D}"/>
              </a:ext>
            </a:extLst>
          </p:cNvPr>
          <p:cNvSpPr/>
          <p:nvPr/>
        </p:nvSpPr>
        <p:spPr>
          <a:xfrm>
            <a:off x="489876" y="7871466"/>
            <a:ext cx="2881974" cy="55245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설계세부내용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FBB31B-E4BA-4F7B-9FEB-0487E2ABBC35}"/>
              </a:ext>
            </a:extLst>
          </p:cNvPr>
          <p:cNvSpPr/>
          <p:nvPr/>
        </p:nvSpPr>
        <p:spPr>
          <a:xfrm>
            <a:off x="273554" y="8486127"/>
            <a:ext cx="11385045" cy="28136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안드로이드 스튜디오를 이용해 손님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점주 입장에서 각자 필요로 하는 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를 구현하였다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손님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메뉴판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주문내역 및 가격 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점주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UI 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매장 매출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일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월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관리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테이블 주문현황 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안드로이드 스튜디오에 구현한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UI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Firebase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를 연동시켜 메뉴판에 들어있는 메뉴의 정보와 가격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점주 입장에서의 매장 매출과 테이블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주문현황에 대한 데이터는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Firebase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테이블에 저장이 되고 각 테이블마다 설치되어 있는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NFC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태그를 통해 손님이 직접 핸드폰으로 음식을 주문할 수가 있으며  음식점 테이블에서 주문한 데이터는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Firebase 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 err="1">
                <a:solidFill>
                  <a:schemeClr val="tx1"/>
                </a:solidFill>
                <a:sym typeface="Wingdings" panose="05000000000000000000" pitchFamily="2" charset="2"/>
              </a:rPr>
              <a:t>Guesttable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에 자동적으로 전송이 된다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388AC561-EA96-4AD5-9D02-2FA3581FDD22}"/>
              </a:ext>
            </a:extLst>
          </p:cNvPr>
          <p:cNvSpPr/>
          <p:nvPr/>
        </p:nvSpPr>
        <p:spPr>
          <a:xfrm>
            <a:off x="489876" y="11615100"/>
            <a:ext cx="2881974" cy="55245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결과 및 기대효과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7393F1C-ACF8-4328-BEDF-0E503CC343C6}"/>
              </a:ext>
            </a:extLst>
          </p:cNvPr>
          <p:cNvSpPr/>
          <p:nvPr/>
        </p:nvSpPr>
        <p:spPr>
          <a:xfrm>
            <a:off x="273554" y="12267257"/>
            <a:ext cx="11385045" cy="28530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  손님이 직접 </a:t>
            </a:r>
            <a:r>
              <a:rPr lang="en-US" altLang="ko-KR" dirty="0">
                <a:solidFill>
                  <a:schemeClr val="tx1"/>
                </a:solidFill>
              </a:rPr>
              <a:t>NFC</a:t>
            </a:r>
            <a:r>
              <a:rPr lang="ko-KR" altLang="en-US" dirty="0">
                <a:solidFill>
                  <a:schemeClr val="tx1"/>
                </a:solidFill>
              </a:rPr>
              <a:t>태그를 통해 음식 주문을 하므로 식당에서는 많은 인력을 필요로 하지 않기 때문에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       점주 입장에서는 인력에 대한 비용을 절감시킬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1-1. </a:t>
            </a:r>
            <a:r>
              <a:rPr lang="ko-KR" altLang="en-US" dirty="0">
                <a:solidFill>
                  <a:schemeClr val="tx1"/>
                </a:solidFill>
              </a:rPr>
              <a:t>초기 신규 개업하는 식당 사업자 입장에서의 </a:t>
            </a:r>
            <a:r>
              <a:rPr lang="en-US" altLang="ko-KR" dirty="0">
                <a:solidFill>
                  <a:schemeClr val="tx1"/>
                </a:solidFill>
              </a:rPr>
              <a:t>POS </a:t>
            </a:r>
            <a:r>
              <a:rPr lang="ko-KR" altLang="en-US" dirty="0">
                <a:solidFill>
                  <a:schemeClr val="tx1"/>
                </a:solidFill>
              </a:rPr>
              <a:t>비용 부담을 줄일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2.    </a:t>
            </a:r>
            <a:r>
              <a:rPr lang="ko-KR" altLang="en-US" dirty="0">
                <a:solidFill>
                  <a:schemeClr val="tx1"/>
                </a:solidFill>
              </a:rPr>
              <a:t>손님은 중간 계산서나 최종 가격을 물어보지 않고 직접 어플을 통해 확인 할 수 있는 편리성을 가질 수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3.    </a:t>
            </a:r>
            <a:r>
              <a:rPr lang="ko-KR" altLang="en-US" dirty="0">
                <a:solidFill>
                  <a:schemeClr val="tx1"/>
                </a:solidFill>
              </a:rPr>
              <a:t>모든 과정에서의 사람과 사람의 접촉을 최소한으로 줄여 코로나 확산 예방에 도움을 줄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1372BB-D6E0-454C-997C-9917CEA485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" y="15778265"/>
            <a:ext cx="4113278" cy="468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825B7D-AE30-4CA5-AF43-8CA447FE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8987" y="15272215"/>
            <a:ext cx="838930" cy="9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229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805838_TF67347921.potx" id="{9AFBC19A-10A6-4B13-AFDD-5B0E2B5B9488}" vid="{1F0A8216-F0AF-4D8D-8BEF-BDC8151734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C17B96-44E1-4D27-8275-49488FA5EBD9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보기 디자인</Template>
  <TotalTime>0</TotalTime>
  <Words>307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Century Schoolbook</vt:lpstr>
      <vt:lpstr>Wingdings 2</vt:lpstr>
      <vt:lpstr>보기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2020-07-02T08:38:16Z</dcterms:created>
  <dcterms:modified xsi:type="dcterms:W3CDTF">2021-10-11T13:20:09Z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