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B8579C-029C-4A0D-8494-C6BE586554C4}">
  <a:tblStyle styleId="{70B8579C-029C-4A0D-8494-C6BE586554C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566432d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d566432d8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566432d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d566432d8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566432d8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d566432d83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b00768f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7b00768ff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531db56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d531db56c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531db56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d531db56c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559067cc8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d559067cc8_3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566432d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d566432d8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559067cc8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d559067cc8_3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595308" y="1209675"/>
            <a:ext cx="75522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오늘의친구</a:t>
            </a:r>
            <a:endParaRPr sz="110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353868" y="2887446"/>
            <a:ext cx="274320" cy="922137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rgbClr val="54B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866313" y="2655422"/>
            <a:ext cx="4988512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54B034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r>
              <a:rPr b="1" i="1" lang="en-US" sz="3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설계서</a:t>
            </a:r>
            <a:r>
              <a:rPr b="1" i="1" lang="en-US" sz="3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Entity-Relationship Diagram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584622" y="3499625"/>
            <a:ext cx="55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김도영, 김영현, 오유진, 이은혜, 전계원, 정재만</a:t>
            </a:r>
            <a:endParaRPr sz="20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6743892" y="1910715"/>
            <a:ext cx="10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5조</a:t>
            </a:r>
            <a:endParaRPr sz="200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/>
          <p:nvPr/>
        </p:nvSpPr>
        <p:spPr>
          <a:xfrm>
            <a:off x="449943" y="474453"/>
            <a:ext cx="11408100" cy="6081600"/>
          </a:xfrm>
          <a:prstGeom prst="rect">
            <a:avLst/>
          </a:prstGeom>
          <a:noFill/>
          <a:ln cap="flat" cmpd="sng" w="9525">
            <a:solidFill>
              <a:srgbClr val="54B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7" name="Google Shape;187;p22"/>
          <p:cNvGraphicFramePr/>
          <p:nvPr/>
        </p:nvGraphicFramePr>
        <p:xfrm>
          <a:off x="813934" y="17332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621725"/>
                <a:gridCol w="1592075"/>
                <a:gridCol w="1403600"/>
                <a:gridCol w="2850000"/>
                <a:gridCol w="3212750"/>
              </a:tblGrid>
              <a:tr h="39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COLUMNS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TYPE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CONS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TRAINTS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DOMAIN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BNO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PK</a:t>
                      </a:r>
                      <a:endParaRPr b="0" i="0" sz="6000" u="none" cap="none" strike="noStrike">
                        <a:solidFill>
                          <a:srgbClr val="78808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글 번호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BSUBJECT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VARCHAR2(300)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NOT NULL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글 제목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BCONTENT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VARCHAR2(4000)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NOT NULL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글 내용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BDATE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TIMESTAMP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NOT NULL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작성 일자, 시간 </a:t>
                      </a:r>
                      <a:br>
                        <a:rPr lang="en-US" sz="1200">
                          <a:solidFill>
                            <a:srgbClr val="78808D"/>
                          </a:solidFill>
                        </a:rPr>
                      </a:b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/ DEFAULT CURRENT_TIMESTAMP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ID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VARCHAR2(30)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FK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회원 아이디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BFILEPATH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NUMBER(1800)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첨부 파일 경로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LOCNUM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NUMBER(1)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FK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1, 2, 3, 4, 5, 6, 7, 8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지역 번호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HOBBYID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NUMBER(1)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FK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1, 2, 3, 4, 5, 6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카테고리 번호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22"/>
          <p:cNvSpPr/>
          <p:nvPr/>
        </p:nvSpPr>
        <p:spPr>
          <a:xfrm flipH="1" rot="10800000">
            <a:off x="1148475" y="1368342"/>
            <a:ext cx="180000" cy="188100"/>
          </a:xfrm>
          <a:prstGeom prst="ellipse">
            <a:avLst/>
          </a:prstGeom>
          <a:solidFill>
            <a:srgbClr val="D8D8D8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1249677" y="1339250"/>
            <a:ext cx="957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29DA9"/>
                </a:solidFill>
                <a:latin typeface="Malgun Gothic"/>
                <a:ea typeface="Malgun Gothic"/>
                <a:cs typeface="Malgun Gothic"/>
                <a:sym typeface="Malgun Gothic"/>
              </a:rPr>
              <a:t>BOARD</a:t>
            </a:r>
            <a:endParaRPr b="1" sz="1600"/>
          </a:p>
        </p:txBody>
      </p:sp>
      <p:graphicFrame>
        <p:nvGraphicFramePr>
          <p:cNvPr id="190" name="Google Shape;190;p22"/>
          <p:cNvGraphicFramePr/>
          <p:nvPr/>
        </p:nvGraphicFramePr>
        <p:xfrm>
          <a:off x="1328468" y="308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86000"/>
                <a:gridCol w="3565525"/>
                <a:gridCol w="178650"/>
              </a:tblGrid>
              <a:tr h="34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22"/>
          <p:cNvSpPr/>
          <p:nvPr/>
        </p:nvSpPr>
        <p:spPr>
          <a:xfrm>
            <a:off x="1351799" y="70520"/>
            <a:ext cx="3855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Description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>
            <a:off x="449943" y="474453"/>
            <a:ext cx="11408100" cy="6081600"/>
          </a:xfrm>
          <a:prstGeom prst="rect">
            <a:avLst/>
          </a:prstGeom>
          <a:noFill/>
          <a:ln cap="flat" cmpd="sng" w="9525">
            <a:solidFill>
              <a:srgbClr val="54B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7" name="Google Shape;197;p23"/>
          <p:cNvGraphicFramePr/>
          <p:nvPr/>
        </p:nvGraphicFramePr>
        <p:xfrm>
          <a:off x="813934" y="17332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621725"/>
                <a:gridCol w="1592075"/>
                <a:gridCol w="1403600"/>
                <a:gridCol w="2850000"/>
                <a:gridCol w="3212750"/>
              </a:tblGrid>
              <a:tr h="39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COLUMNS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TYPE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CONS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TRAINTS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DOMAIN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HOBBYID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NUMBER(1)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PK</a:t>
                      </a:r>
                      <a:endParaRPr b="0" i="0" sz="6000" u="none" cap="none" strike="noStrike">
                        <a:solidFill>
                          <a:srgbClr val="78808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1, 2, 3, 4, 5, 6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카테고리(취미) 번호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HOBBY</a:t>
                      </a: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NAME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VARCHAR2(30)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‘운동’, ‘영화’, ‘게임’,</a:t>
                      </a:r>
                      <a:br>
                        <a:rPr lang="en-US" sz="1200">
                          <a:solidFill>
                            <a:srgbClr val="78808D"/>
                          </a:solidFill>
                        </a:rPr>
                      </a:b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‘음식’, ‘주식’, ‘자유’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카테고리(취미) 이름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23"/>
          <p:cNvSpPr/>
          <p:nvPr/>
        </p:nvSpPr>
        <p:spPr>
          <a:xfrm flipH="1" rot="10800000">
            <a:off x="1148475" y="1368342"/>
            <a:ext cx="180000" cy="188100"/>
          </a:xfrm>
          <a:prstGeom prst="ellipse">
            <a:avLst/>
          </a:prstGeom>
          <a:solidFill>
            <a:srgbClr val="D8D8D8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1351802" y="1339250"/>
            <a:ext cx="957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29DA9"/>
                </a:solidFill>
                <a:latin typeface="Malgun Gothic"/>
                <a:ea typeface="Malgun Gothic"/>
                <a:cs typeface="Malgun Gothic"/>
                <a:sym typeface="Malgun Gothic"/>
              </a:rPr>
              <a:t>HOBBY</a:t>
            </a:r>
            <a:endParaRPr b="1" sz="1600"/>
          </a:p>
        </p:txBody>
      </p:sp>
      <p:graphicFrame>
        <p:nvGraphicFramePr>
          <p:cNvPr id="200" name="Google Shape;200;p23"/>
          <p:cNvGraphicFramePr/>
          <p:nvPr/>
        </p:nvGraphicFramePr>
        <p:xfrm>
          <a:off x="1328468" y="308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86000"/>
                <a:gridCol w="3565525"/>
                <a:gridCol w="178650"/>
              </a:tblGrid>
              <a:tr h="34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1" name="Google Shape;201;p23"/>
          <p:cNvSpPr/>
          <p:nvPr/>
        </p:nvSpPr>
        <p:spPr>
          <a:xfrm>
            <a:off x="1351799" y="70520"/>
            <a:ext cx="3855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Description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>
            <a:off x="449943" y="474453"/>
            <a:ext cx="11408100" cy="6081600"/>
          </a:xfrm>
          <a:prstGeom prst="rect">
            <a:avLst/>
          </a:prstGeom>
          <a:noFill/>
          <a:ln cap="flat" cmpd="sng" w="9525">
            <a:solidFill>
              <a:srgbClr val="54B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7" name="Google Shape;207;p24"/>
          <p:cNvGraphicFramePr/>
          <p:nvPr/>
        </p:nvGraphicFramePr>
        <p:xfrm>
          <a:off x="813934" y="17332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621725"/>
                <a:gridCol w="1592075"/>
                <a:gridCol w="1403600"/>
                <a:gridCol w="2850000"/>
                <a:gridCol w="3212750"/>
              </a:tblGrid>
              <a:tr h="39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COLUMNS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TYPE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CONS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TRAINTS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DOMAIN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RE</a:t>
                      </a: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PK</a:t>
                      </a:r>
                      <a:endParaRPr b="0" i="0" sz="6000" u="none" cap="none" strike="noStrike">
                        <a:solidFill>
                          <a:srgbClr val="78808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댓</a:t>
                      </a: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글 번호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RE</a:t>
                      </a: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CONTENT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VARCHAR2(1800)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NOT NULL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댓</a:t>
                      </a: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글 내용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ID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VARCHAR2(30)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FK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회원 아이디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RE</a:t>
                      </a: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DATE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TIMESTAMP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댓글 </a:t>
                      </a: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작성 일자, 시간</a:t>
                      </a:r>
                      <a:br>
                        <a:rPr lang="en-US" sz="1200">
                          <a:solidFill>
                            <a:srgbClr val="78808D"/>
                          </a:solidFill>
                        </a:rPr>
                      </a:b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/ DEFAULT CURRENT_TIMESTAMP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BNO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FK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댓글 작성한 글 번호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RE_STEP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해당 글에 대한 댓글의 갯수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RE_LEVEL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댓글 계층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24"/>
          <p:cNvSpPr/>
          <p:nvPr/>
        </p:nvSpPr>
        <p:spPr>
          <a:xfrm flipH="1" rot="10800000">
            <a:off x="1148475" y="1368342"/>
            <a:ext cx="180000" cy="188100"/>
          </a:xfrm>
          <a:prstGeom prst="ellipse">
            <a:avLst/>
          </a:prstGeom>
          <a:solidFill>
            <a:srgbClr val="D8D8D8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1249677" y="1339250"/>
            <a:ext cx="957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29DA9"/>
                </a:solidFill>
                <a:latin typeface="Malgun Gothic"/>
                <a:ea typeface="Malgun Gothic"/>
                <a:cs typeface="Malgun Gothic"/>
                <a:sym typeface="Malgun Gothic"/>
              </a:rPr>
              <a:t>BOARDRE</a:t>
            </a:r>
            <a:endParaRPr b="1" sz="1600"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1328468" y="308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86000"/>
                <a:gridCol w="3565525"/>
                <a:gridCol w="178650"/>
              </a:tblGrid>
              <a:tr h="34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24"/>
          <p:cNvSpPr/>
          <p:nvPr/>
        </p:nvSpPr>
        <p:spPr>
          <a:xfrm>
            <a:off x="1351799" y="70520"/>
            <a:ext cx="3855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Description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449943" y="474453"/>
            <a:ext cx="11408100" cy="6081600"/>
          </a:xfrm>
          <a:prstGeom prst="rect">
            <a:avLst/>
          </a:prstGeom>
          <a:noFill/>
          <a:ln cap="flat" cmpd="sng" w="9525">
            <a:solidFill>
              <a:srgbClr val="54B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7" name="Google Shape;217;p25"/>
          <p:cNvGraphicFramePr/>
          <p:nvPr/>
        </p:nvGraphicFramePr>
        <p:xfrm>
          <a:off x="813934" y="17332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621725"/>
                <a:gridCol w="1592075"/>
                <a:gridCol w="1403600"/>
                <a:gridCol w="2850000"/>
                <a:gridCol w="3212750"/>
              </a:tblGrid>
              <a:tr h="39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COLUMNS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TYPE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CONS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TRAINTS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DOMAIN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ADM</a:t>
                      </a: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PK</a:t>
                      </a:r>
                      <a:endParaRPr b="0" i="0" sz="6000" u="none" cap="none" strike="noStrike">
                        <a:solidFill>
                          <a:srgbClr val="78808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공지사항 글 번호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ADMSUBJECT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VARCHAR2(300)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NOT NULL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공지사항 글 제목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ADMCONTENT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VARCHAR2(4000)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NOT NULL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공지사항 글 내용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ADMDATE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TIMESTAMP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공지사항</a:t>
                      </a: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 작성 일자, 시간</a:t>
                      </a:r>
                      <a:br>
                        <a:rPr lang="en-US" sz="1200">
                          <a:solidFill>
                            <a:srgbClr val="78808D"/>
                          </a:solidFill>
                        </a:rPr>
                      </a:b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/ DEFAULT CURRENT_TIMESTAMP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ID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VARCHAR2(30)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FK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회원 아이디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ADMFILEPATH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VARCHAR2(1800)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공지사항 글 파일 경로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25"/>
          <p:cNvSpPr/>
          <p:nvPr/>
        </p:nvSpPr>
        <p:spPr>
          <a:xfrm flipH="1" rot="10800000">
            <a:off x="1148475" y="1368342"/>
            <a:ext cx="180000" cy="188100"/>
          </a:xfrm>
          <a:prstGeom prst="ellipse">
            <a:avLst/>
          </a:prstGeom>
          <a:solidFill>
            <a:srgbClr val="D8D8D8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1249674" y="1339250"/>
            <a:ext cx="128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29DA9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ADMINBOARD</a:t>
            </a:r>
            <a:endParaRPr b="1" sz="1600"/>
          </a:p>
        </p:txBody>
      </p:sp>
      <p:graphicFrame>
        <p:nvGraphicFramePr>
          <p:cNvPr id="220" name="Google Shape;220;p25"/>
          <p:cNvGraphicFramePr/>
          <p:nvPr/>
        </p:nvGraphicFramePr>
        <p:xfrm>
          <a:off x="1328468" y="308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86000"/>
                <a:gridCol w="3565525"/>
                <a:gridCol w="178650"/>
              </a:tblGrid>
              <a:tr h="34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25"/>
          <p:cNvSpPr/>
          <p:nvPr/>
        </p:nvSpPr>
        <p:spPr>
          <a:xfrm>
            <a:off x="1351799" y="70520"/>
            <a:ext cx="3855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Description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cap="flat" cmpd="sng" w="9525">
            <a:solidFill>
              <a:srgbClr val="54B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1987973" y="2379361"/>
            <a:ext cx="2846547" cy="1446846"/>
            <a:chOff x="1835573" y="2833386"/>
            <a:chExt cx="2846547" cy="1446846"/>
          </a:xfrm>
        </p:grpSpPr>
        <p:sp>
          <p:nvSpPr>
            <p:cNvPr id="95" name="Google Shape;95;p14"/>
            <p:cNvSpPr/>
            <p:nvPr/>
          </p:nvSpPr>
          <p:spPr>
            <a:xfrm>
              <a:off x="1835573" y="4039850"/>
              <a:ext cx="240382" cy="240382"/>
            </a:xfrm>
            <a:prstGeom prst="ellipse">
              <a:avLst/>
            </a:prstGeom>
            <a:solidFill>
              <a:srgbClr val="54B034">
                <a:alpha val="6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 rot="-5400000">
              <a:off x="2655614" y="2133535"/>
              <a:ext cx="1326655" cy="2726357"/>
            </a:xfrm>
            <a:prstGeom prst="rightBracket">
              <a:avLst>
                <a:gd fmla="val 102753" name="adj"/>
              </a:avLst>
            </a:prstGeom>
            <a:noFill/>
            <a:ln cap="flat" cmpd="sng" w="19050">
              <a:solidFill>
                <a:srgbClr val="54B03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7" name="Google Shape;97;p14"/>
          <p:cNvSpPr/>
          <p:nvPr/>
        </p:nvSpPr>
        <p:spPr>
          <a:xfrm>
            <a:off x="2471888" y="3207204"/>
            <a:ext cx="1998906" cy="1539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구조도</a:t>
            </a:r>
            <a:endParaRPr/>
          </a:p>
          <a:p>
            <a:pPr indent="-3048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algun Gothic"/>
              <a:buChar char="●"/>
            </a:pPr>
            <a:r>
              <a:rPr lang="en-US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개념적 설계</a:t>
            </a:r>
            <a:endParaRPr sz="12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algun Gothic"/>
              <a:buChar char="●"/>
            </a:pPr>
            <a:r>
              <a:rPr lang="en-US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논리적 설계</a:t>
            </a:r>
            <a:endParaRPr sz="12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algun Gothic"/>
              <a:buChar char="●"/>
            </a:pPr>
            <a:r>
              <a:rPr lang="en-US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물리적 설계</a:t>
            </a:r>
            <a:endParaRPr sz="1200"/>
          </a:p>
        </p:txBody>
      </p:sp>
      <p:sp>
        <p:nvSpPr>
          <p:cNvPr id="98" name="Google Shape;98;p14"/>
          <p:cNvSpPr/>
          <p:nvPr/>
        </p:nvSpPr>
        <p:spPr>
          <a:xfrm>
            <a:off x="8820145" y="2831765"/>
            <a:ext cx="236452" cy="312042"/>
          </a:xfrm>
          <a:custGeom>
            <a:rect b="b" l="l" r="r" t="t"/>
            <a:pathLst>
              <a:path extrusionOk="0" h="12286" w="931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084637" y="4962904"/>
            <a:ext cx="284918" cy="249359"/>
          </a:xfrm>
          <a:custGeom>
            <a:rect b="b" l="l" r="r" t="t"/>
            <a:pathLst>
              <a:path extrusionOk="0" h="392491" w="448462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327393" y="2831765"/>
            <a:ext cx="287896" cy="255248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4"/>
          <p:cNvGrpSpPr/>
          <p:nvPr/>
        </p:nvGrpSpPr>
        <p:grpSpPr>
          <a:xfrm flipH="1" rot="10800000">
            <a:off x="4743728" y="4023690"/>
            <a:ext cx="2846547" cy="1446846"/>
            <a:chOff x="2031517" y="2753557"/>
            <a:chExt cx="2846547" cy="1446846"/>
          </a:xfrm>
        </p:grpSpPr>
        <p:sp>
          <p:nvSpPr>
            <p:cNvPr id="102" name="Google Shape;102;p14"/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54B034">
                <a:alpha val="6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 rot="-5400000">
              <a:off x="2851558" y="2053706"/>
              <a:ext cx="1326655" cy="2726357"/>
            </a:xfrm>
            <a:prstGeom prst="rightBracket">
              <a:avLst>
                <a:gd fmla="val 102753" name="adj"/>
              </a:avLst>
            </a:prstGeom>
            <a:noFill/>
            <a:ln cap="flat" cmpd="sng" w="19050">
              <a:solidFill>
                <a:srgbClr val="54B03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4" name="Google Shape;104;p14"/>
          <p:cNvSpPr/>
          <p:nvPr/>
        </p:nvSpPr>
        <p:spPr>
          <a:xfrm>
            <a:off x="5205403" y="3207203"/>
            <a:ext cx="1998906" cy="1539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테이블 기술서</a:t>
            </a:r>
            <a:endParaRPr b="1" sz="16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테이블과 컬럼들에 대한 설명 기술</a:t>
            </a:r>
            <a:endParaRPr sz="120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7455003" y="2379361"/>
            <a:ext cx="2846547" cy="1446846"/>
            <a:chOff x="7361229" y="2765671"/>
            <a:chExt cx="2846547" cy="1446846"/>
          </a:xfrm>
        </p:grpSpPr>
        <p:sp>
          <p:nvSpPr>
            <p:cNvPr id="106" name="Google Shape;106;p14"/>
            <p:cNvSpPr/>
            <p:nvPr/>
          </p:nvSpPr>
          <p:spPr>
            <a:xfrm>
              <a:off x="7361229" y="3972135"/>
              <a:ext cx="240382" cy="240382"/>
            </a:xfrm>
            <a:prstGeom prst="ellipse">
              <a:avLst/>
            </a:prstGeom>
            <a:solidFill>
              <a:srgbClr val="D8D8D8">
                <a:alpha val="61960"/>
              </a:srgbClr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rot="-5400000">
              <a:off x="8181270" y="2065820"/>
              <a:ext cx="1326655" cy="2726357"/>
            </a:xfrm>
            <a:prstGeom prst="rightBracket">
              <a:avLst>
                <a:gd fmla="val 102753" name="adj"/>
              </a:avLst>
            </a:prstGeom>
            <a:noFill/>
            <a:ln cap="flat" cmpd="sng" w="1905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8" name="Google Shape;108;p14"/>
          <p:cNvSpPr/>
          <p:nvPr/>
        </p:nvSpPr>
        <p:spPr>
          <a:xfrm>
            <a:off x="7938918" y="3207202"/>
            <a:ext cx="19989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오늘의 친구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5조 </a:t>
            </a:r>
            <a:endParaRPr sz="14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Entity-Relationship Diagram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8311610" y="1699498"/>
            <a:ext cx="1253521" cy="387605"/>
          </a:xfrm>
          <a:prstGeom prst="roundRect">
            <a:avLst>
              <a:gd fmla="val 50000" name="adj"/>
            </a:avLst>
          </a:prstGeom>
          <a:solidFill>
            <a:srgbClr val="8CD0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</p:txBody>
      </p:sp>
      <p:graphicFrame>
        <p:nvGraphicFramePr>
          <p:cNvPr id="110" name="Google Shape;110;p14"/>
          <p:cNvGraphicFramePr/>
          <p:nvPr/>
        </p:nvGraphicFramePr>
        <p:xfrm>
          <a:off x="1328468" y="308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86000"/>
                <a:gridCol w="3565525"/>
                <a:gridCol w="178650"/>
              </a:tblGrid>
              <a:tr h="34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14"/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</a:t>
            </a:r>
            <a:r>
              <a:rPr b="1" i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Entity-Relationship Diagram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449943" y="474453"/>
            <a:ext cx="11408100" cy="6081600"/>
          </a:xfrm>
          <a:prstGeom prst="rect">
            <a:avLst/>
          </a:prstGeom>
          <a:noFill/>
          <a:ln cap="flat" cmpd="sng" w="9525">
            <a:solidFill>
              <a:srgbClr val="54B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7" name="Google Shape;117;p15"/>
          <p:cNvGraphicFramePr/>
          <p:nvPr/>
        </p:nvGraphicFramePr>
        <p:xfrm>
          <a:off x="1328468" y="308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86000"/>
                <a:gridCol w="3565525"/>
                <a:gridCol w="178650"/>
              </a:tblGrid>
              <a:tr h="34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15"/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Conceptual </a:t>
            </a:r>
            <a:r>
              <a:rPr b="1" i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Diagram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Entity-Relationship Diagram</a:t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11693" l="9431" r="14569" t="6419"/>
          <a:stretch/>
        </p:blipFill>
        <p:spPr>
          <a:xfrm>
            <a:off x="3187550" y="931588"/>
            <a:ext cx="5816901" cy="51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449943" y="474453"/>
            <a:ext cx="11408100" cy="6081600"/>
          </a:xfrm>
          <a:prstGeom prst="rect">
            <a:avLst/>
          </a:prstGeom>
          <a:noFill/>
          <a:ln cap="flat" cmpd="sng" w="9525">
            <a:solidFill>
              <a:srgbClr val="54B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25;p16"/>
          <p:cNvGraphicFramePr/>
          <p:nvPr/>
        </p:nvGraphicFramePr>
        <p:xfrm>
          <a:off x="1328468" y="308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86000"/>
                <a:gridCol w="3565525"/>
                <a:gridCol w="178650"/>
              </a:tblGrid>
              <a:tr h="34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6" name="Google Shape;126;p16"/>
          <p:cNvSpPr/>
          <p:nvPr/>
        </p:nvSpPr>
        <p:spPr>
          <a:xfrm>
            <a:off x="1351799" y="70520"/>
            <a:ext cx="3855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Logica</a:t>
            </a:r>
            <a:r>
              <a:rPr b="1" i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l Diagram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Entity-Relationship Diagram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550" y="1154537"/>
            <a:ext cx="4392900" cy="50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449943" y="474453"/>
            <a:ext cx="11408100" cy="6081600"/>
          </a:xfrm>
          <a:prstGeom prst="rect">
            <a:avLst/>
          </a:prstGeom>
          <a:noFill/>
          <a:ln cap="flat" cmpd="sng" w="9525">
            <a:solidFill>
              <a:srgbClr val="54B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3" name="Google Shape;133;p17"/>
          <p:cNvGraphicFramePr/>
          <p:nvPr/>
        </p:nvGraphicFramePr>
        <p:xfrm>
          <a:off x="1328468" y="308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86000"/>
                <a:gridCol w="3565525"/>
                <a:gridCol w="178650"/>
              </a:tblGrid>
              <a:tr h="34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17"/>
          <p:cNvSpPr/>
          <p:nvPr/>
        </p:nvSpPr>
        <p:spPr>
          <a:xfrm>
            <a:off x="1351799" y="70520"/>
            <a:ext cx="3855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Physica</a:t>
            </a:r>
            <a:r>
              <a:rPr b="1" i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l Diagram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Entity-Relationship Diagram</a:t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25" y="1531745"/>
            <a:ext cx="10997349" cy="438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449943" y="474453"/>
            <a:ext cx="11408100" cy="6081600"/>
          </a:xfrm>
          <a:prstGeom prst="rect">
            <a:avLst/>
          </a:prstGeom>
          <a:noFill/>
          <a:ln cap="flat" cmpd="sng" w="9525">
            <a:solidFill>
              <a:srgbClr val="54B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" name="Google Shape;141;p18"/>
          <p:cNvGraphicFramePr/>
          <p:nvPr/>
        </p:nvGraphicFramePr>
        <p:xfrm>
          <a:off x="813934" y="17332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621725"/>
                <a:gridCol w="1592075"/>
                <a:gridCol w="1403600"/>
                <a:gridCol w="2850000"/>
                <a:gridCol w="3212750"/>
              </a:tblGrid>
              <a:tr h="39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COLUMNS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TYPE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CONS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TRAINTS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DOMAIN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ID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VARCHAR2(30)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PK</a:t>
                      </a:r>
                      <a:endParaRPr b="0" i="0" sz="6000" u="none" cap="none" strike="noStrike">
                        <a:solidFill>
                          <a:srgbClr val="78808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회원 아이디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PASSWD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VARCHAR2(30)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NOT NULL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회원 비밀번호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NAME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VARCHAR2(30)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NOT NULL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회원 이름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EMAIL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VARCHAR2(30)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U</a:t>
                      </a: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K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회원 이메일 주소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GENDER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VARCHAR2(15)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‘남’,’여’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회원 성별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LOCNUM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NUMBER(1)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FK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1, 2, 3, 4, 5, 6, 7, 8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회원 지역 번호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MDATE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DATE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가입일 / DEFAULT SYSDATE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18"/>
          <p:cNvSpPr/>
          <p:nvPr/>
        </p:nvSpPr>
        <p:spPr>
          <a:xfrm flipH="1" rot="10800000">
            <a:off x="1148475" y="1368342"/>
            <a:ext cx="180000" cy="188100"/>
          </a:xfrm>
          <a:prstGeom prst="ellipse">
            <a:avLst/>
          </a:prstGeom>
          <a:solidFill>
            <a:srgbClr val="D8D8D8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249677" y="1339250"/>
            <a:ext cx="957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29DA9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</a:t>
            </a:r>
            <a:endParaRPr b="1" sz="1600"/>
          </a:p>
        </p:txBody>
      </p:sp>
      <p:graphicFrame>
        <p:nvGraphicFramePr>
          <p:cNvPr id="144" name="Google Shape;144;p18"/>
          <p:cNvGraphicFramePr/>
          <p:nvPr/>
        </p:nvGraphicFramePr>
        <p:xfrm>
          <a:off x="1328468" y="308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86000"/>
                <a:gridCol w="3565525"/>
                <a:gridCol w="178650"/>
              </a:tblGrid>
              <a:tr h="34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18"/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Description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449943" y="474453"/>
            <a:ext cx="11408100" cy="6081600"/>
          </a:xfrm>
          <a:prstGeom prst="rect">
            <a:avLst/>
          </a:prstGeom>
          <a:noFill/>
          <a:ln cap="flat" cmpd="sng" w="9525">
            <a:solidFill>
              <a:srgbClr val="54B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1" name="Google Shape;151;p19"/>
          <p:cNvGraphicFramePr/>
          <p:nvPr/>
        </p:nvGraphicFramePr>
        <p:xfrm>
          <a:off x="813934" y="17332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621725"/>
                <a:gridCol w="1592075"/>
                <a:gridCol w="1403600"/>
                <a:gridCol w="2850000"/>
                <a:gridCol w="3212750"/>
              </a:tblGrid>
              <a:tr h="39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COLUMNS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TYPE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CONS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TRAINTS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DOMAIN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PHONE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VARCHAR2(30)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05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78808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회원 연락처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AGE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NUMBER(3)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회원 나이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AGEID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NUMBER(1)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FK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1,2,3,4,5,6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회원 연령대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MPOINT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NUMBER(5)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회원 포인트 / DEFAULT 0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GRADEID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NUMBER(1)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FK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1,2,3,4,5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회원 등급 </a:t>
                      </a: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/ DEFAULT 1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LEVNUM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NUMBER(1)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FK</a:t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0,1,2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회원/관리자 구분 레벨 번호 / DEFAULT 0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52" name="Google Shape;152;p19"/>
          <p:cNvSpPr/>
          <p:nvPr/>
        </p:nvSpPr>
        <p:spPr>
          <a:xfrm flipH="1" rot="10800000">
            <a:off x="1148475" y="1368342"/>
            <a:ext cx="180000" cy="188100"/>
          </a:xfrm>
          <a:prstGeom prst="ellipse">
            <a:avLst/>
          </a:prstGeom>
          <a:solidFill>
            <a:srgbClr val="D8D8D8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1249677" y="1339250"/>
            <a:ext cx="957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29DA9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</a:t>
            </a:r>
            <a:endParaRPr b="1" sz="1600"/>
          </a:p>
        </p:txBody>
      </p:sp>
      <p:graphicFrame>
        <p:nvGraphicFramePr>
          <p:cNvPr id="154" name="Google Shape;154;p19"/>
          <p:cNvGraphicFramePr/>
          <p:nvPr/>
        </p:nvGraphicFramePr>
        <p:xfrm>
          <a:off x="1328468" y="308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86000"/>
                <a:gridCol w="3565525"/>
                <a:gridCol w="178650"/>
              </a:tblGrid>
              <a:tr h="34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5" name="Google Shape;155;p19"/>
          <p:cNvSpPr/>
          <p:nvPr/>
        </p:nvSpPr>
        <p:spPr>
          <a:xfrm>
            <a:off x="1351799" y="70520"/>
            <a:ext cx="3855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Description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449943" y="474453"/>
            <a:ext cx="11408100" cy="6081600"/>
          </a:xfrm>
          <a:prstGeom prst="rect">
            <a:avLst/>
          </a:prstGeom>
          <a:noFill/>
          <a:ln cap="flat" cmpd="sng" w="9525">
            <a:solidFill>
              <a:srgbClr val="54B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" name="Google Shape;161;p20"/>
          <p:cNvGraphicFramePr/>
          <p:nvPr/>
        </p:nvGraphicFramePr>
        <p:xfrm>
          <a:off x="813934" y="17332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621725"/>
                <a:gridCol w="1592075"/>
                <a:gridCol w="1403600"/>
                <a:gridCol w="2850000"/>
                <a:gridCol w="3212750"/>
              </a:tblGrid>
              <a:tr h="39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COLUMNS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TYPE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CONS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TRAINTS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DOMAIN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LOCNUM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NUMBER(1)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PK</a:t>
                      </a:r>
                      <a:endParaRPr b="0" i="0" sz="6000" u="none" cap="none" strike="noStrike">
                        <a:solidFill>
                          <a:srgbClr val="78808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1, 2, 3, 4, 5, 6, 7, 8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지역 번호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LOCNAME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VARCHAR2(15)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‘서울’, ‘경기’, ‘인천’, ‘충청’,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‘강원’, ‘경상’, ‘전라’, ‘제주’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지역 이름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20"/>
          <p:cNvSpPr/>
          <p:nvPr/>
        </p:nvSpPr>
        <p:spPr>
          <a:xfrm flipH="1" rot="10800000">
            <a:off x="1148475" y="1368342"/>
            <a:ext cx="180000" cy="188100"/>
          </a:xfrm>
          <a:prstGeom prst="ellipse">
            <a:avLst/>
          </a:prstGeom>
          <a:solidFill>
            <a:srgbClr val="D8D8D8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1351802" y="1339250"/>
            <a:ext cx="957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29DA9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</a:t>
            </a:r>
            <a:endParaRPr b="1" sz="1600"/>
          </a:p>
        </p:txBody>
      </p:sp>
      <p:graphicFrame>
        <p:nvGraphicFramePr>
          <p:cNvPr id="164" name="Google Shape;164;p20"/>
          <p:cNvGraphicFramePr/>
          <p:nvPr/>
        </p:nvGraphicFramePr>
        <p:xfrm>
          <a:off x="1328468" y="308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86000"/>
                <a:gridCol w="3565525"/>
                <a:gridCol w="178650"/>
              </a:tblGrid>
              <a:tr h="34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20"/>
          <p:cNvSpPr/>
          <p:nvPr/>
        </p:nvSpPr>
        <p:spPr>
          <a:xfrm>
            <a:off x="1351799" y="70520"/>
            <a:ext cx="3855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Description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/>
          </a:p>
        </p:txBody>
      </p:sp>
      <p:graphicFrame>
        <p:nvGraphicFramePr>
          <p:cNvPr id="166" name="Google Shape;166;p20"/>
          <p:cNvGraphicFramePr/>
          <p:nvPr/>
        </p:nvGraphicFramePr>
        <p:xfrm>
          <a:off x="813934" y="42485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621725"/>
                <a:gridCol w="1592075"/>
                <a:gridCol w="1403600"/>
                <a:gridCol w="2850000"/>
                <a:gridCol w="3212750"/>
              </a:tblGrid>
              <a:tr h="39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COLUMNS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TYPE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CONS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TRAINTS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DOMAIN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GRADEID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NUMBER(1)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PK</a:t>
                      </a:r>
                      <a:endParaRPr b="0" i="0" sz="6000" u="none" cap="none" strike="noStrike">
                        <a:solidFill>
                          <a:srgbClr val="78808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1, 2, 3, 4, 5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등급 번호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GRADENAME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VARCHAR2(15)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‘브론즈’, ‘실버’, ‘골드’,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‘플래티넘’, ‘다이아몬드’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등급 이름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20"/>
          <p:cNvSpPr/>
          <p:nvPr/>
        </p:nvSpPr>
        <p:spPr>
          <a:xfrm flipH="1" rot="10800000">
            <a:off x="1148475" y="3917892"/>
            <a:ext cx="180000" cy="188100"/>
          </a:xfrm>
          <a:prstGeom prst="ellipse">
            <a:avLst/>
          </a:prstGeom>
          <a:solidFill>
            <a:srgbClr val="D8D8D8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1351802" y="3888800"/>
            <a:ext cx="957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29DA9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GRADE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449943" y="474453"/>
            <a:ext cx="11408100" cy="6081600"/>
          </a:xfrm>
          <a:prstGeom prst="rect">
            <a:avLst/>
          </a:prstGeom>
          <a:noFill/>
          <a:ln cap="flat" cmpd="sng" w="9525">
            <a:solidFill>
              <a:srgbClr val="54B0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4" name="Google Shape;174;p21"/>
          <p:cNvGraphicFramePr/>
          <p:nvPr/>
        </p:nvGraphicFramePr>
        <p:xfrm>
          <a:off x="813934" y="17332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621725"/>
                <a:gridCol w="1592075"/>
                <a:gridCol w="1403600"/>
                <a:gridCol w="2850000"/>
                <a:gridCol w="3212750"/>
              </a:tblGrid>
              <a:tr h="39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COLUMNS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TYPE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CONS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TRAINTS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DOMAIN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LEVNUM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</a:t>
                      </a: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(1)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PK</a:t>
                      </a:r>
                      <a:endParaRPr b="0" i="0" sz="6000" u="none" cap="none" strike="noStrike">
                        <a:solidFill>
                          <a:srgbClr val="78808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0,1,2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회원/관리자 구분 번호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LEVNAME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VARCHAR2(15)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‘일반 회원’. ‘매니저’, ‘관리자’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레벨 별 이름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1"/>
          <p:cNvSpPr/>
          <p:nvPr/>
        </p:nvSpPr>
        <p:spPr>
          <a:xfrm flipH="1" rot="10800000">
            <a:off x="1148475" y="1368342"/>
            <a:ext cx="180000" cy="188100"/>
          </a:xfrm>
          <a:prstGeom prst="ellipse">
            <a:avLst/>
          </a:prstGeom>
          <a:solidFill>
            <a:srgbClr val="D8D8D8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1351802" y="1339250"/>
            <a:ext cx="957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29DA9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</a:t>
            </a:r>
            <a:endParaRPr b="1" sz="1600"/>
          </a:p>
        </p:txBody>
      </p:sp>
      <p:graphicFrame>
        <p:nvGraphicFramePr>
          <p:cNvPr id="177" name="Google Shape;177;p21"/>
          <p:cNvGraphicFramePr/>
          <p:nvPr/>
        </p:nvGraphicFramePr>
        <p:xfrm>
          <a:off x="1328468" y="308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86000"/>
                <a:gridCol w="3565525"/>
                <a:gridCol w="178650"/>
              </a:tblGrid>
              <a:tr h="34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4B0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21"/>
          <p:cNvSpPr/>
          <p:nvPr/>
        </p:nvSpPr>
        <p:spPr>
          <a:xfrm>
            <a:off x="1351799" y="70520"/>
            <a:ext cx="3855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Description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/>
          </a:p>
        </p:txBody>
      </p:sp>
      <p:graphicFrame>
        <p:nvGraphicFramePr>
          <p:cNvPr id="179" name="Google Shape;179;p21"/>
          <p:cNvGraphicFramePr/>
          <p:nvPr/>
        </p:nvGraphicFramePr>
        <p:xfrm>
          <a:off x="813934" y="4192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{70B8579C-029C-4A0D-8494-C6BE586554C4}</a:tableStyleId>
              </a:tblPr>
              <a:tblGrid>
                <a:gridCol w="1621725"/>
                <a:gridCol w="1592075"/>
                <a:gridCol w="1403600"/>
                <a:gridCol w="2850000"/>
                <a:gridCol w="3212750"/>
              </a:tblGrid>
              <a:tr h="39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COLUMNS</a:t>
                      </a:r>
                      <a:endParaRPr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TYPE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CONS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TRAINTS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DOMAIN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D076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AGEID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NUMBER(1)</a:t>
                      </a:r>
                      <a:endParaRPr/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8808D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PK</a:t>
                      </a:r>
                      <a:endParaRPr b="0" i="0" sz="6000" u="none" cap="none" strike="noStrike">
                        <a:solidFill>
                          <a:srgbClr val="78808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78808D"/>
                          </a:solidFill>
                        </a:rPr>
                        <a:t>1, 2, 3, 4, 5, 6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등급 번호</a:t>
                      </a:r>
                      <a:endParaRPr sz="1200" u="none" cap="none" strike="noStrike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78808D"/>
                          </a:solidFill>
                        </a:rPr>
                        <a:t>AGENAME</a:t>
                      </a:r>
                      <a:endParaRPr b="1"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VARCHAR2(20)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‘10대’. ‘20대’. ‘30대’,</a:t>
                      </a:r>
                      <a:br>
                        <a:rPr lang="en-US" sz="1200">
                          <a:solidFill>
                            <a:srgbClr val="78808D"/>
                          </a:solidFill>
                        </a:rPr>
                      </a:b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‘40대’, ‘50대’, ‘60대’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8808D"/>
                          </a:solidFill>
                        </a:rPr>
                        <a:t>등급 이름</a:t>
                      </a:r>
                      <a:endParaRPr sz="1200">
                        <a:solidFill>
                          <a:srgbClr val="78808D"/>
                        </a:solidFill>
                      </a:endParaRPr>
                    </a:p>
                  </a:txBody>
                  <a:tcPr marT="45725" marB="45725" marR="91450" marL="216000" anchor="ctr">
                    <a:lnL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9D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21"/>
          <p:cNvSpPr/>
          <p:nvPr/>
        </p:nvSpPr>
        <p:spPr>
          <a:xfrm flipH="1" rot="10800000">
            <a:off x="1148475" y="3833367"/>
            <a:ext cx="180000" cy="188100"/>
          </a:xfrm>
          <a:prstGeom prst="ellipse">
            <a:avLst/>
          </a:prstGeom>
          <a:solidFill>
            <a:srgbClr val="D8D8D8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1249675" y="3804275"/>
            <a:ext cx="1094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29DA9"/>
                </a:solidFill>
                <a:latin typeface="Malgun Gothic"/>
                <a:ea typeface="Malgun Gothic"/>
                <a:cs typeface="Malgun Gothic"/>
                <a:sym typeface="Malgun Gothic"/>
              </a:rPr>
              <a:t>AGEGRADE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